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media/image1.wmf" ContentType="image/x-wmf"/>
  <Override PartName="/ppt/media/image2.wmf" ContentType="image/x-wmf"/>
  <Override PartName="/ppt/media/image3.wmf" ContentType="image/x-wmf"/>
  <Override PartName="/ppt/media/image4.jpeg" ContentType="image/jpeg"/>
  <Override PartName="/ppt/media/image5.wmf" ContentType="image/x-wmf"/>
  <Override PartName="/ppt/media/image6.png" ContentType="image/png"/>
  <Override PartName="/ppt/media/image10.png" ContentType="image/png"/>
  <Override PartName="/ppt/media/image7.wmf" ContentType="image/x-wmf"/>
  <Override PartName="/ppt/media/image11.wmf" ContentType="image/x-wmf"/>
  <Override PartName="/ppt/media/image8.jpeg" ContentType="image/jpeg"/>
  <Override PartName="/ppt/media/image9.wmf" ContentType="image/x-wmf"/>
  <Override PartName="/ppt/media/image12.jpeg" ContentType="image/jpeg"/>
  <Override PartName="/ppt/media/image13.png" ContentType="image/png"/>
  <Override PartName="/ppt/embeddings/oleObject1.docx" ContentType="application/vnd.openxmlformats-officedocument.wordprocessingml.document"/>
  <Override PartName="/ppt/embeddings/oleObject1.bin" ContentType="application/vnd.openxmlformats-officedocument.oleObject"/>
  <Override PartName="/ppt/slides/_rels/slide22.xml.rels" ContentType="application/vnd.openxmlformats-package.relationships+xml"/>
  <Override PartName="/ppt/slides/_rels/slide59.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37.xml.rels" ContentType="application/vnd.openxmlformats-package.relationships+xml"/>
  <Override PartName="/ppt/slides/_rels/slide56.xml.rels" ContentType="application/vnd.openxmlformats-package.relationships+xml"/>
  <Override PartName="/ppt/slides/_rels/slide2.xml.rels" ContentType="application/vnd.openxmlformats-package.relationships+xml"/>
  <Override PartName="/ppt/slides/_rels/slide44.xml.rels" ContentType="application/vnd.openxmlformats-package.relationships+xml"/>
  <Override PartName="/ppt/slides/_rels/slide55.xml.rels" ContentType="application/vnd.openxmlformats-package.relationships+xml"/>
  <Override PartName="/ppt/slides/_rels/slide1.xml.rels" ContentType="application/vnd.openxmlformats-package.relationships+xml"/>
  <Override PartName="/ppt/slides/_rels/slide43.xml.rels" ContentType="application/vnd.openxmlformats-package.relationships+xml"/>
  <Override PartName="/ppt/slides/_rels/slide54.xml.rels" ContentType="application/vnd.openxmlformats-package.relationships+xml"/>
  <Override PartName="/ppt/slides/_rels/slide42.xml.rels" ContentType="application/vnd.openxmlformats-package.relationships+xml"/>
  <Override PartName="/ppt/slides/_rels/slide53.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52.xml.rels" ContentType="application/vnd.openxmlformats-package.relationships+xml"/>
  <Override PartName="/ppt/slides/_rels/slide38.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5.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2.xml.rels" ContentType="application/vnd.openxmlformats-package.relationships+xml"/>
  <Override PartName="/ppt/slides/_rels/slide49.xml.rels" ContentType="application/vnd.openxmlformats-package.relationships+xml"/>
  <Override PartName="/ppt/slides/_rels/slide51.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9.xml.rels" ContentType="application/vnd.openxmlformats-package.relationships+xml"/>
  <Override PartName="/ppt/slides/_rels/slide11.xml.rels" ContentType="application/vnd.openxmlformats-package.relationships+xml"/>
  <Override PartName="/ppt/slides/_rels/slide48.xml.rels" ContentType="application/vnd.openxmlformats-package.relationships+xml"/>
  <Override PartName="/ppt/slides/_rels/slide50.xml.rels" ContentType="application/vnd.openxmlformats-package.relationships+xml"/>
  <Override PartName="/ppt/slides/_rels/slide13.xml.rels" ContentType="application/vnd.openxmlformats-package.relationships+xml"/>
  <Override PartName="/ppt/slides/_rels/slide4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57.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58.xml.rels" ContentType="application/vnd.openxmlformats-package.relationships+xml"/>
  <Override PartName="/ppt/slides/slide22.xml" ContentType="application/vnd.openxmlformats-officedocument.presentationml.slide+xml"/>
  <Override PartName="/ppt/slides/slide59.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56.xml" ContentType="application/vnd.openxmlformats-officedocument.presentationml.slide+xml"/>
  <Override PartName="/ppt/slides/slide44.xml" ContentType="application/vnd.openxmlformats-officedocument.presentationml.slide+xml"/>
  <Override PartName="/ppt/slides/slide55.xml" ContentType="application/vnd.openxmlformats-officedocument.presentationml.slide+xml"/>
  <Override PartName="/ppt/slides/slide43.xml" ContentType="application/vnd.openxmlformats-officedocument.presentationml.slide+xml"/>
  <Override PartName="/ppt/slides/slide54.xml" ContentType="application/vnd.openxmlformats-officedocument.presentationml.slide+xml"/>
  <Override PartName="/ppt/slides/slide42.xml" ContentType="application/vnd.openxmlformats-officedocument.presentationml.slide+xml"/>
  <Override PartName="/ppt/slides/slide53.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52.xml" ContentType="application/vnd.openxmlformats-officedocument.presentationml.slide+xml"/>
  <Override PartName="/ppt/slides/slide38.xml" ContentType="application/vnd.openxmlformats-officedocument.presentationml.slide+xml"/>
  <Override PartName="/ppt/slides/slide40.xml" ContentType="application/vnd.openxmlformats-officedocument.presentationml.slide+xml"/>
  <Override PartName="/ppt/slides/slide51.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45.xml" ContentType="application/vnd.openxmlformats-officedocument.presentationml.slide+xml"/>
  <Override PartName="/ppt/slides/slide19.xml" ContentType="application/vnd.openxmlformats-officedocument.presentationml.slide+xml"/>
  <Override PartName="/ppt/slides/slide58.xml" ContentType="application/vnd.openxmlformats-officedocument.presentationml.slide+xml"/>
  <Override PartName="/ppt/slides/slide21.xml" ContentType="application/vnd.openxmlformats-officedocument.presentationml.slide+xml"/>
  <Override PartName="/ppt/slides/slide49.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7.xml" ContentType="application/vnd.openxmlformats-officedocument.presentationml.slide+xml"/>
  <Override PartName="/ppt/slides/slide20.xml" ContentType="application/vnd.openxmlformats-officedocument.presentationml.slide+xml"/>
  <Override PartName="/ppt/slides/slide48.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4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4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60" Type="http://schemas.openxmlformats.org/officeDocument/2006/relationships/slide" Target="slides/slide58.xml"/><Relationship Id="rId61" Type="http://schemas.openxmlformats.org/officeDocument/2006/relationships/slide" Target="slides/slide59.xml"/><Relationship Id="rId6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 name="PlaceHolder 2"/>
          <p:cNvSpPr>
            <a:spLocks noGrp="1"/>
          </p:cNvSpPr>
          <p:nvPr>
            <p:ph type="body"/>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743040" indent="-28584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Second Outline Level</a:t>
            </a:r>
            <a:endParaRPr b="0" lang="en-US" sz="2000" strike="noStrike" u="none">
              <a:solidFill>
                <a:srgbClr val="000000"/>
              </a:solidFill>
              <a:effectLst/>
              <a:uFillTx/>
              <a:latin typeface="Times New Roman"/>
            </a:endParaRPr>
          </a:p>
          <a:p>
            <a:pPr lvl="2" marL="11430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Third Outline Level</a:t>
            </a:r>
            <a:endParaRPr b="0" lang="en-US" sz="2000" strike="noStrike" u="none">
              <a:solidFill>
                <a:srgbClr val="000000"/>
              </a:solidFill>
              <a:effectLst/>
              <a:uFillTx/>
              <a:latin typeface="Times New Roman"/>
            </a:endParaRPr>
          </a:p>
          <a:p>
            <a:pPr lvl="3" marL="16002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
        <p:nvSpPr>
          <p:cNvPr id="2" name="PlaceHolder 3"/>
          <p:cNvSpPr>
            <a:spLocks noGrp="1"/>
          </p:cNvSpPr>
          <p:nvPr>
            <p:ph type="sldNum" idx="1"/>
          </p:nvPr>
        </p:nvSpPr>
        <p:spPr>
          <a:xfrm>
            <a:off x="6553080" y="639756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45D7BDA-FDAF-4500-AF09-2E7F4420D734}"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3" name=""/>
          <p:cNvSpPr/>
          <p:nvPr/>
        </p:nvSpPr>
        <p:spPr>
          <a:xfrm>
            <a:off x="685800" y="6066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1143000" y="606600"/>
            <a:ext cx="1981080" cy="0"/>
          </a:xfrm>
          <a:prstGeom prst="line">
            <a:avLst/>
          </a:prstGeom>
          <a:ln w="633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7467480" y="37800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CONFIDENTIAL</a:t>
            </a:r>
            <a:endParaRPr b="0" lang="en-US" sz="900" strike="noStrike" u="none">
              <a:solidFill>
                <a:srgbClr val="000000"/>
              </a:solidFill>
              <a:effectLst/>
              <a:uFillTx/>
              <a:latin typeface="Times New Roman"/>
            </a:endParaRPr>
          </a:p>
        </p:txBody>
      </p:sp>
      <p:sp>
        <p:nvSpPr>
          <p:cNvPr id="6" name=""/>
          <p:cNvSpPr/>
          <p:nvPr/>
        </p:nvSpPr>
        <p:spPr>
          <a:xfrm flipV="1">
            <a:off x="838080" y="6397200"/>
            <a:ext cx="6705720" cy="3240"/>
          </a:xfrm>
          <a:prstGeom prst="line">
            <a:avLst/>
          </a:prstGeom>
          <a:ln w="9360">
            <a:solidFill>
              <a:srgbClr val="000000"/>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7" name=""/>
          <p:cNvSpPr/>
          <p:nvPr/>
        </p:nvSpPr>
        <p:spPr>
          <a:xfrm>
            <a:off x="8077320" y="6397560"/>
            <a:ext cx="533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8" name="" descr=""/>
          <p:cNvPicPr/>
          <p:nvPr/>
        </p:nvPicPr>
        <p:blipFill>
          <a:blip r:embed="rId2"/>
          <a:srcRect l="-56" t="0" r="-56" b="0"/>
          <a:stretch/>
        </p:blipFill>
        <p:spPr>
          <a:xfrm>
            <a:off x="7467480" y="6093000"/>
            <a:ext cx="731880" cy="579240"/>
          </a:xfrm>
          <a:prstGeom prst="rect">
            <a:avLst/>
          </a:prstGeom>
          <a:solidFill>
            <a:srgbClr val="ffffff"/>
          </a:solidFill>
          <a:ln w="0">
            <a:noFill/>
          </a:ln>
        </p:spPr>
      </p:pic>
      <p:sp>
        <p:nvSpPr>
          <p:cNvPr id="9" name=""/>
          <p:cNvSpPr/>
          <p:nvPr/>
        </p:nvSpPr>
        <p:spPr>
          <a:xfrm>
            <a:off x="685800" y="152388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1" name="PlaceHolder 2"/>
          <p:cNvSpPr>
            <a:spLocks noGrp="1"/>
          </p:cNvSpPr>
          <p:nvPr>
            <p:ph type="body"/>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743040" indent="-28584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Second Outline Level</a:t>
            </a:r>
            <a:endParaRPr b="0" lang="en-US" sz="2000" strike="noStrike" u="none">
              <a:solidFill>
                <a:srgbClr val="000000"/>
              </a:solidFill>
              <a:effectLst/>
              <a:uFillTx/>
              <a:latin typeface="Times New Roman"/>
            </a:endParaRPr>
          </a:p>
          <a:p>
            <a:pPr lvl="2" marL="11430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Third Outline Level</a:t>
            </a:r>
            <a:endParaRPr b="0" lang="en-US" sz="2000" strike="noStrike" u="none">
              <a:solidFill>
                <a:srgbClr val="000000"/>
              </a:solidFill>
              <a:effectLst/>
              <a:uFillTx/>
              <a:latin typeface="Times New Roman"/>
            </a:endParaRPr>
          </a:p>
          <a:p>
            <a:pPr lvl="3" marL="16002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
        <p:nvSpPr>
          <p:cNvPr id="12" name="PlaceHolder 3"/>
          <p:cNvSpPr>
            <a:spLocks noGrp="1"/>
          </p:cNvSpPr>
          <p:nvPr>
            <p:ph type="sldNum" idx="2"/>
          </p:nvPr>
        </p:nvSpPr>
        <p:spPr>
          <a:xfrm>
            <a:off x="6553080" y="639756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D76573C-27A8-4FF9-84D3-D4367923E2C3}"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13" name=""/>
          <p:cNvSpPr/>
          <p:nvPr/>
        </p:nvSpPr>
        <p:spPr>
          <a:xfrm>
            <a:off x="685800" y="6066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 name=""/>
          <p:cNvSpPr/>
          <p:nvPr/>
        </p:nvSpPr>
        <p:spPr>
          <a:xfrm>
            <a:off x="1143000" y="606600"/>
            <a:ext cx="1981080" cy="0"/>
          </a:xfrm>
          <a:prstGeom prst="line">
            <a:avLst/>
          </a:prstGeom>
          <a:ln w="633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7467480" y="37800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CONFIDENTIAL</a:t>
            </a:r>
            <a:endParaRPr b="0" lang="en-US" sz="900" strike="noStrike" u="none">
              <a:solidFill>
                <a:srgbClr val="000000"/>
              </a:solidFill>
              <a:effectLst/>
              <a:uFillTx/>
              <a:latin typeface="Times New Roman"/>
            </a:endParaRPr>
          </a:p>
        </p:txBody>
      </p:sp>
      <p:sp>
        <p:nvSpPr>
          <p:cNvPr id="15" name=""/>
          <p:cNvSpPr/>
          <p:nvPr/>
        </p:nvSpPr>
        <p:spPr>
          <a:xfrm flipV="1">
            <a:off x="838080" y="6397200"/>
            <a:ext cx="6705720" cy="3240"/>
          </a:xfrm>
          <a:prstGeom prst="line">
            <a:avLst/>
          </a:prstGeom>
          <a:ln w="9360">
            <a:solidFill>
              <a:srgbClr val="000000"/>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16" name=""/>
          <p:cNvSpPr/>
          <p:nvPr/>
        </p:nvSpPr>
        <p:spPr>
          <a:xfrm>
            <a:off x="8077320" y="6397560"/>
            <a:ext cx="533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17" name="" descr=""/>
          <p:cNvPicPr/>
          <p:nvPr/>
        </p:nvPicPr>
        <p:blipFill>
          <a:blip r:embed="rId2"/>
          <a:srcRect l="-56" t="0" r="-56" b="0"/>
          <a:stretch/>
        </p:blipFill>
        <p:spPr>
          <a:xfrm>
            <a:off x="7467480" y="6093000"/>
            <a:ext cx="731880" cy="579240"/>
          </a:xfrm>
          <a:prstGeom prst="rect">
            <a:avLst/>
          </a:prstGeom>
          <a:solidFill>
            <a:srgbClr val="ffffff"/>
          </a:solidFill>
          <a:ln w="0">
            <a:noFill/>
          </a:ln>
        </p:spPr>
      </p:pic>
      <p:sp>
        <p:nvSpPr>
          <p:cNvPr id="18" name=""/>
          <p:cNvSpPr/>
          <p:nvPr/>
        </p:nvSpPr>
        <p:spPr>
          <a:xfrm>
            <a:off x="685800" y="152388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20" name="PlaceHolder 2"/>
          <p:cNvSpPr>
            <a:spLocks noGrp="1"/>
          </p:cNvSpPr>
          <p:nvPr>
            <p:ph type="ftr" idx="3"/>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Peakers.ppt</a:t>
            </a:r>
            <a:endParaRPr b="0" lang="en-US" sz="800" strike="noStrike" u="none">
              <a:solidFill>
                <a:srgbClr val="000000"/>
              </a:solidFill>
              <a:effectLst/>
              <a:uFillTx/>
              <a:latin typeface="Times New Roman"/>
            </a:endParaRPr>
          </a:p>
        </p:txBody>
      </p:sp>
      <p:sp>
        <p:nvSpPr>
          <p:cNvPr id="21" name="PlaceHolder 3"/>
          <p:cNvSpPr>
            <a:spLocks noGrp="1"/>
          </p:cNvSpPr>
          <p:nvPr>
            <p:ph type="sldNum" idx="4"/>
          </p:nvPr>
        </p:nvSpPr>
        <p:spPr>
          <a:xfrm>
            <a:off x="655308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26783C0-B5BA-491D-B0B3-BB713E62AC82}" type="slidenum">
              <a:rPr b="0"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2" name="PlaceHolder 4"/>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457200"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Second Outline Level</a:t>
            </a:r>
            <a:endParaRPr b="0" lang="en-US" sz="1800" strike="noStrike" u="none">
              <a:solidFill>
                <a:srgbClr val="000000"/>
              </a:solidFill>
              <a:effectLst/>
              <a:uFillTx/>
              <a:latin typeface="Times New Roman"/>
            </a:endParaRPr>
          </a:p>
          <a:p>
            <a:pPr lvl="2" marL="914400" algn="ctr">
              <a:spcBef>
                <a:spcPts val="400"/>
              </a:spcBef>
              <a:buClr>
                <a:srgbClr val="3333cc"/>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Third Outline Level</a:t>
            </a:r>
            <a:endParaRPr b="0" lang="en-US" sz="1600" strike="noStrike" u="none">
              <a:solidFill>
                <a:srgbClr val="000000"/>
              </a:solidFill>
              <a:effectLst/>
              <a:uFillTx/>
              <a:latin typeface="Times New Roman"/>
            </a:endParaRPr>
          </a:p>
          <a:p>
            <a:pPr lvl="3" marL="1371600" algn="ctr">
              <a:spcBef>
                <a:spcPts val="349"/>
              </a:spcBef>
              <a:buClr>
                <a:srgbClr val="3333cc"/>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Fourth Outline Level</a:t>
            </a:r>
            <a:endParaRPr b="0" lang="en-US" sz="1400" strike="noStrike" u="none">
              <a:solidFill>
                <a:srgbClr val="000000"/>
              </a:solidFill>
              <a:effectLst/>
              <a:uFillTx/>
              <a:latin typeface="Times New Roman"/>
            </a:endParaRPr>
          </a:p>
          <a:p>
            <a:pPr lvl="4" marL="1828800" algn="ctr">
              <a:spcBef>
                <a:spcPts val="349"/>
              </a:spcBef>
              <a:buClr>
                <a:srgbClr val="3333cc"/>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Fifth Outline Level</a:t>
            </a:r>
            <a:endParaRPr b="0" lang="en-US" sz="1400" strike="noStrike" u="none">
              <a:solidFill>
                <a:srgbClr val="000000"/>
              </a:solidFill>
              <a:effectLst/>
              <a:uFillTx/>
              <a:latin typeface="Times New Roman"/>
            </a:endParaRPr>
          </a:p>
          <a:p>
            <a:pPr lvl="5" marL="182880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Sixth Outline Level</a:t>
            </a:r>
            <a:endParaRPr b="0" lang="en-US" sz="1400" strike="noStrike" u="none">
              <a:solidFill>
                <a:srgbClr val="000000"/>
              </a:solidFill>
              <a:effectLst/>
              <a:uFillTx/>
              <a:latin typeface="Times New Roman"/>
            </a:endParaRPr>
          </a:p>
          <a:p>
            <a:pPr lvl="6" marL="182880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Seventh Outline Level</a:t>
            </a:r>
            <a:endParaRPr b="0" lang="en-US" sz="1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wmf"/><Relationship Id="rId3"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Relationships xmlns="http://schemas.openxmlformats.org/package/2006/relationships"><Relationship Id="rId1" Type="http://schemas.openxmlformats.org/officeDocument/2006/relationships/image" Target="../media/image8.jpeg"/><Relationship Id="rId2" Type="http://schemas.openxmlformats.org/officeDocument/2006/relationships/slideLayout" Target="../slideLayouts/slideLayout1.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wmf"/><Relationship Id="rId3" Type="http://schemas.openxmlformats.org/officeDocument/2006/relationships/slideLayout" Target="../slideLayouts/slideLayout2.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
<Relationships xmlns="http://schemas.openxmlformats.org/package/2006/relationships"><Relationship Id="rId1" Type="http://schemas.openxmlformats.org/officeDocument/2006/relationships/image" Target="../media/image10.png"/><Relationship Id="rId2" Type="http://schemas.openxmlformats.org/officeDocument/2006/relationships/slideLayout" Target="../slideLayouts/slideLayout2.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8.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2.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0.xml.rels><?xml version="1.0" encoding="UTF-8"?>
<Relationships xmlns="http://schemas.openxmlformats.org/package/2006/relationships"><Relationship Id="rId1" Type="http://schemas.openxmlformats.org/officeDocument/2006/relationships/image" Target="../media/image12.jpeg"/><Relationship Id="rId2"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9.xml.rels><?xml version="1.0" encoding="UTF-8"?>
<Relationships xmlns="http://schemas.openxmlformats.org/package/2006/relationships"><Relationship Id="rId1" Type="http://schemas.openxmlformats.org/officeDocument/2006/relationships/image" Target="../media/image13.png"/><Relationship Id="rId2"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3" name=""/>
          <p:cNvGraphicFramePr/>
          <p:nvPr/>
        </p:nvGraphicFramePr>
        <p:xfrm>
          <a:off x="3276720" y="1295280"/>
          <a:ext cx="2514600" cy="2444760"/>
        </p:xfrm>
        <a:graphic>
          <a:graphicData uri="http://schemas.openxmlformats.org/presentationml/2006/ole">
            <p:oleObj progId="Word.Document.12" r:id="rId1" spid="">
              <p:embed/>
              <p:pic>
                <p:nvPicPr>
                  <p:cNvPr id="24" name="" descr=""/>
                  <p:cNvPicPr/>
                  <p:nvPr/>
                </p:nvPicPr>
                <p:blipFill>
                  <a:blip r:embed="rId2"/>
                  <a:stretch/>
                </p:blipFill>
                <p:spPr>
                  <a:xfrm>
                    <a:off x="3276720" y="1295280"/>
                    <a:ext cx="2514600" cy="2444760"/>
                  </a:xfrm>
                  <a:prstGeom prst="rect">
                    <a:avLst/>
                  </a:prstGeom>
                  <a:noFill/>
                  <a:ln w="0">
                    <a:noFill/>
                  </a:ln>
                </p:spPr>
              </p:pic>
            </p:oleObj>
          </a:graphicData>
        </a:graphic>
      </p:graphicFrame>
      <p:sp>
        <p:nvSpPr>
          <p:cNvPr id="25" name=""/>
          <p:cNvSpPr/>
          <p:nvPr/>
        </p:nvSpPr>
        <p:spPr>
          <a:xfrm>
            <a:off x="1143000" y="4343400"/>
            <a:ext cx="20574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September 28, 2000</a:t>
            </a:r>
            <a:endParaRPr b="0" lang="en-US" sz="1400" strike="noStrike" u="none">
              <a:solidFill>
                <a:srgbClr val="000000"/>
              </a:solidFill>
              <a:effectLst/>
              <a:uFillTx/>
              <a:latin typeface="Times New Roman"/>
            </a:endParaRPr>
          </a:p>
        </p:txBody>
      </p:sp>
      <p:sp>
        <p:nvSpPr>
          <p:cNvPr id="26" name=""/>
          <p:cNvSpPr/>
          <p:nvPr/>
        </p:nvSpPr>
        <p:spPr>
          <a:xfrm>
            <a:off x="6095880" y="4343400"/>
            <a:ext cx="25146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Confidential &amp; Proprietary</a:t>
            </a:r>
            <a:endParaRPr b="0" lang="en-US" sz="1200" strike="noStrike" u="none">
              <a:solidFill>
                <a:srgbClr val="000000"/>
              </a:solidFill>
              <a:effectLst/>
              <a:uFillTx/>
              <a:latin typeface="Times New Roman"/>
            </a:endParaRPr>
          </a:p>
        </p:txBody>
      </p:sp>
      <p:sp>
        <p:nvSpPr>
          <p:cNvPr id="27" name=""/>
          <p:cNvSpPr/>
          <p:nvPr/>
        </p:nvSpPr>
        <p:spPr>
          <a:xfrm>
            <a:off x="1143000" y="5410080"/>
            <a:ext cx="6248520" cy="817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Management Presentation</a:t>
            </a:r>
            <a:endParaRPr b="0" lang="en-US" sz="1600" strike="noStrike" u="none">
              <a:solidFill>
                <a:srgbClr val="000000"/>
              </a:solidFill>
              <a:effectLst/>
              <a:uFillTx/>
              <a:latin typeface="Times New Roman"/>
            </a:endParaRPr>
          </a:p>
          <a:p>
            <a:pPr>
              <a:lnSpc>
                <a:spcPct val="10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Generation Overview</a:t>
            </a:r>
            <a:endParaRPr b="0" lang="en-US" sz="2400" strike="noStrike" u="none">
              <a:solidFill>
                <a:srgbClr val="000000"/>
              </a:solidFill>
              <a:effectLst/>
              <a:uFillTx/>
              <a:latin typeface="Times New Roman"/>
            </a:endParaRPr>
          </a:p>
        </p:txBody>
      </p:sp>
    </p:spTree>
  </p:cSld>
  <p:transition>
    <p:random/>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Site Overview</a:t>
            </a:r>
            <a:endParaRPr b="0" lang="en-US" sz="2000" strike="noStrike" u="none">
              <a:solidFill>
                <a:srgbClr val="000000"/>
              </a:solidFill>
              <a:effectLst/>
              <a:uFillTx/>
              <a:latin typeface="Times New Roman"/>
            </a:endParaRPr>
          </a:p>
        </p:txBody>
      </p:sp>
      <p:sp>
        <p:nvSpPr>
          <p:cNvPr id="22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pic>
        <p:nvPicPr>
          <p:cNvPr id="222" name="gleason" descr=""/>
          <p:cNvPicPr/>
          <p:nvPr/>
        </p:nvPicPr>
        <p:blipFill>
          <a:blip r:embed="rId1"/>
          <a:stretch/>
        </p:blipFill>
        <p:spPr>
          <a:xfrm>
            <a:off x="1066680" y="1676520"/>
            <a:ext cx="6934320" cy="4419360"/>
          </a:xfrm>
          <a:prstGeom prst="rect">
            <a:avLst/>
          </a:prstGeom>
          <a:noFill/>
          <a:ln w="0">
            <a:noFill/>
          </a:ln>
        </p:spPr>
      </p:pic>
      <p:sp>
        <p:nvSpPr>
          <p:cNvPr id="3" name="PlaceHolder 2"/>
          <p:cNvSpPr>
            <a:spLocks noGrp="1"/>
          </p:cNvSpPr>
          <p:nvPr>
            <p:ph type="sldNum" idx="1"/>
          </p:nvPr>
        </p:nvSpPr>
        <p:spPr/>
        <p:txBody>
          <a:bodyPr/>
          <a:p>
            <a:fld id="{FCEF77E3-4431-41FB-B46C-1C2F31B8CBC6}"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Power Interconnection</a:t>
            </a:r>
            <a:endParaRPr b="0" lang="en-US" sz="2000" strike="noStrike" u="none">
              <a:solidFill>
                <a:srgbClr val="000000"/>
              </a:solidFill>
              <a:effectLst/>
              <a:uFillTx/>
              <a:latin typeface="Times New Roman"/>
            </a:endParaRPr>
          </a:p>
        </p:txBody>
      </p:sp>
      <p:sp>
        <p:nvSpPr>
          <p:cNvPr id="224" name="PlaceHolder 2"/>
          <p:cNvSpPr>
            <a:spLocks noGrp="1"/>
          </p:cNvSpPr>
          <p:nvPr>
            <p:ph/>
          </p:nvPr>
        </p:nvSpPr>
        <p:spPr>
          <a:xfrm>
            <a:off x="1143000" y="20574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Interconnected to 500 kV TVA line (Johnsville-Weakley 500 kV) that traverses the site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Shelby Interconnection Upgrade</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TVA found that in the absence of the Gleason Plant a Network Upgrade would have been needed in 2009</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Gleason Power I, L.L.C. reimburses actual upgrade costs to TVA</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Gleason receives monthly credits equal to any network, firm point-to -point, or non-firm point-to-point transmission charges to Gleason</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On 12/31/09 TVA will reimburse Gleason Power the difference between total capital cost and sum of monthly transmission credits</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Construction reimbursements have totaled $2.6 million through August 2000</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Transmission credits have totaled $772,000 through August 2000</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Estimated remaining construction costs are $24.9 million from October 2000 through September 2002</a:t>
            </a:r>
            <a:endParaRPr b="0" lang="en-US" sz="1400" strike="noStrike" u="none">
              <a:solidFill>
                <a:srgbClr val="000000"/>
              </a:solidFill>
              <a:effectLst/>
              <a:uFillTx/>
              <a:latin typeface="Times New Roman"/>
            </a:endParaRPr>
          </a:p>
        </p:txBody>
      </p:sp>
      <p:sp>
        <p:nvSpPr>
          <p:cNvPr id="22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AB8D27F-07AD-4B47-879A-937F5F4C9AB2}"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26" name="" descr=""/>
          <p:cNvPicPr/>
          <p:nvPr/>
        </p:nvPicPr>
        <p:blipFill>
          <a:blip r:embed="rId1"/>
          <a:stretch/>
        </p:blipFill>
        <p:spPr>
          <a:xfrm>
            <a:off x="5715000" y="1600200"/>
            <a:ext cx="3200400" cy="2743200"/>
          </a:xfrm>
          <a:prstGeom prst="rect">
            <a:avLst/>
          </a:prstGeom>
          <a:noFill/>
          <a:ln w="0">
            <a:noFill/>
          </a:ln>
        </p:spPr>
      </p:pic>
      <p:sp>
        <p:nvSpPr>
          <p:cNvPr id="227" name="PlaceHolder 1"/>
          <p:cNvSpPr>
            <a:spLocks noGrp="1"/>
          </p:cNvSpPr>
          <p:nvPr>
            <p:ph type="title"/>
          </p:nvPr>
        </p:nvSpPr>
        <p:spPr>
          <a:xfrm>
            <a:off x="685800" y="91404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Gas Transportation</a:t>
            </a:r>
            <a:endParaRPr b="0" lang="en-US" sz="2000" strike="noStrike" u="none">
              <a:solidFill>
                <a:srgbClr val="000000"/>
              </a:solidFill>
              <a:effectLst/>
              <a:uFillTx/>
              <a:latin typeface="Times New Roman"/>
            </a:endParaRPr>
          </a:p>
        </p:txBody>
      </p:sp>
      <p:sp>
        <p:nvSpPr>
          <p:cNvPr id="22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229" name="PlaceHolder 2"/>
          <p:cNvSpPr>
            <a:spLocks noGrp="1"/>
          </p:cNvSpPr>
          <p:nvPr>
            <p:ph/>
          </p:nvPr>
        </p:nvSpPr>
        <p:spPr>
          <a:xfrm>
            <a:off x="228240" y="1599840"/>
            <a:ext cx="6248520" cy="3505320"/>
          </a:xfrm>
          <a:prstGeom prst="rect">
            <a:avLst/>
          </a:prstGeom>
          <a:noFill/>
          <a:ln w="0">
            <a:noFill/>
          </a:ln>
        </p:spPr>
        <p:txBody>
          <a:bodyPr lIns="90000" rIns="90000" tIns="46800" bIns="46800" anchor="t">
            <a:normAutofit/>
          </a:bodyPr>
          <a:p>
            <a:pPr marL="343080" indent="-343080">
              <a:lnSpc>
                <a:spcPct val="100000"/>
              </a:lnSpc>
              <a:spcBef>
                <a:spcPts val="3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Pipeline: ANR Pipeline</a:t>
            </a:r>
            <a:endParaRPr b="0" lang="en-US" sz="1200" strike="noStrike" u="none">
              <a:solidFill>
                <a:srgbClr val="000000"/>
              </a:solidFill>
              <a:effectLst/>
              <a:uFillTx/>
              <a:latin typeface="Times New Roman"/>
            </a:endParaRPr>
          </a:p>
          <a:p>
            <a:pPr marL="343080" indent="-343080">
              <a:lnSpc>
                <a:spcPct val="100000"/>
              </a:lnSpc>
              <a:spcBef>
                <a:spcPts val="3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Delivery Point: ANR ML2</a:t>
            </a:r>
            <a:endParaRPr b="0" lang="en-US" sz="12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Base Contract</a:t>
            </a:r>
            <a:r>
              <a:rPr b="0" lang="en-US" sz="1600" strike="noStrike" u="none">
                <a:solidFill>
                  <a:srgbClr val="000000"/>
                </a:solidFill>
                <a:effectLst/>
                <a:uFillTx/>
                <a:latin typeface="Arial"/>
              </a:rPr>
              <a:t>:</a:t>
            </a:r>
            <a:endParaRPr b="0" lang="en-US" sz="16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Service: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ITS-3/IPLS</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Term:</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10 years (Apr.-Oct.) through 2009</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Volume: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93,000 MMBtu/d</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Rate: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$.11 plus fuel and AGA from Chicago or SE LA</a:t>
            </a:r>
            <a:endParaRPr b="0" lang="en-US" sz="1200" strike="noStrike" u="none">
              <a:solidFill>
                <a:srgbClr val="000000"/>
              </a:solidFill>
              <a:effectLst/>
              <a:uFillTx/>
              <a:latin typeface="Times New Roman"/>
            </a:endParaRPr>
          </a:p>
          <a:p>
            <a:pPr lvl="1" marL="743040" indent="-28584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$.03 plus fuel and AGA from Gleason Plant-gate to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Brownsville hub</a:t>
            </a:r>
            <a:endParaRPr b="0" lang="en-US" sz="1200" strike="noStrike" u="none">
              <a:solidFill>
                <a:srgbClr val="000000"/>
              </a:solidFill>
              <a:effectLst/>
              <a:uFillTx/>
              <a:latin typeface="Times New Roman"/>
            </a:endParaRPr>
          </a:p>
          <a:p>
            <a:pPr lvl="1" marL="743040" indent="-28584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$.02 plus fuel and AGA from Brownsville Hub to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Gleason Plant-gate</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Fuel:</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0.0% on Backhaul; 2.69% on forward haul</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Receipt Points: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SE Area, LA/Joliet, Il. Brownsville Hub, Gleason Plant-gate</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Balancing:</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$.02 per MMBtu/d balancing up to 93,000 MMBtu years 1-10</a:t>
            </a:r>
            <a:endParaRPr b="0" lang="en-US" sz="1200" strike="noStrike" u="none">
              <a:solidFill>
                <a:srgbClr val="000000"/>
              </a:solidFill>
              <a:effectLst/>
              <a:uFillTx/>
              <a:latin typeface="Times New Roman"/>
            </a:endParaRPr>
          </a:p>
        </p:txBody>
      </p:sp>
      <p:sp>
        <p:nvSpPr>
          <p:cNvPr id="230" name=""/>
          <p:cNvSpPr/>
          <p:nvPr/>
        </p:nvSpPr>
        <p:spPr>
          <a:xfrm>
            <a:off x="228600" y="4724280"/>
            <a:ext cx="8534520" cy="18288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3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Backup Contract: Capacity release or seasonal firm can be used.  Additionally, Gleason is party to a Precedent Agreement with ANR Pipeline providing Gleason the ability to purchase 80,000 of Firm Capacity from Chiacgo to the plant-gate.</a:t>
            </a:r>
            <a:endParaRPr b="0" lang="en-US" sz="1200" strike="noStrike" u="none">
              <a:solidFill>
                <a:srgbClr val="000000"/>
              </a:solidFill>
              <a:effectLst/>
              <a:uFillTx/>
              <a:latin typeface="Times New Roman"/>
            </a:endParaRPr>
          </a:p>
          <a:p>
            <a:pPr marL="343080" indent="-343080">
              <a:lnSpc>
                <a:spcPct val="100000"/>
              </a:lnSpc>
              <a:spcBef>
                <a:spcPts val="3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Balancing: IPLS service subject to economic dispatching and pipeline operational conditions; Balancing-in-kind; Allows for uneven hourly flow at plant delivery point with even 24-hour supply flow</a:t>
            </a:r>
            <a:endParaRPr b="0" lang="en-US" sz="1200" strike="noStrike" u="none">
              <a:solidFill>
                <a:srgbClr val="000000"/>
              </a:solidFill>
              <a:effectLst/>
              <a:uFillTx/>
              <a:latin typeface="Times New Roman"/>
            </a:endParaRPr>
          </a:p>
          <a:p>
            <a:pPr marL="343080" indent="-343080">
              <a:lnSpc>
                <a:spcPct val="100000"/>
              </a:lnSpc>
              <a:spcBef>
                <a:spcPts val="3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Other: ANR will maintain lateral and meter for $6,000 per year; ANR constructed the interconnect and owns the hot tap and EMS; Reasonable effort to provide 560 pressure.  If pressure is below 560 on day Genco nominates gas using IT agreement, ANR will waive IPLS for volumes parked.</a:t>
            </a:r>
            <a:endParaRPr b="0" lang="en-US" sz="1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DCC4EDB-838D-418E-99EF-98EF45D09783}"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Control Area Status</a:t>
            </a:r>
            <a:endParaRPr b="0" lang="en-US" sz="2000" strike="noStrike" u="none">
              <a:solidFill>
                <a:srgbClr val="000000"/>
              </a:solidFill>
              <a:effectLst/>
              <a:uFillTx/>
              <a:latin typeface="Times New Roman"/>
            </a:endParaRPr>
          </a:p>
        </p:txBody>
      </p:sp>
      <p:sp>
        <p:nvSpPr>
          <p:cNvPr id="23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Gleason Plant control area, ENGL, has been designated a control area in accordance with NERC policy</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Control area designation is valuable for point to point power sales and scheduling of power</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Following the sale, options for purchaser include:</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control area services could be provided by TVA; </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purchaser could re-establish a control area in accordance with NERC procedures;</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an Enron affiliate could provide control area and scheduling services under separate contract </a:t>
            </a:r>
            <a:endParaRPr b="0" lang="en-US" sz="1400" strike="noStrike" u="none">
              <a:solidFill>
                <a:srgbClr val="000000"/>
              </a:solidFill>
              <a:effectLst/>
              <a:uFillTx/>
              <a:latin typeface="Times New Roman"/>
            </a:endParaRPr>
          </a:p>
        </p:txBody>
      </p:sp>
      <p:sp>
        <p:nvSpPr>
          <p:cNvPr id="23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CD3A013-8CB3-48C0-8DF0-E88551D43A7C}"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Expansion/Conversion Opportunity</a:t>
            </a:r>
            <a:endParaRPr b="0" lang="en-US" sz="2000" strike="noStrike" u="none">
              <a:solidFill>
                <a:srgbClr val="000000"/>
              </a:solidFill>
              <a:effectLst/>
              <a:uFillTx/>
              <a:latin typeface="Times New Roman"/>
            </a:endParaRPr>
          </a:p>
        </p:txBody>
      </p:sp>
      <p:sp>
        <p:nvSpPr>
          <p:cNvPr id="23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Gleason Plant has been designed to facilitate a future plant expansion and/or conversion to combined-cycle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Request for interconnect expansion submitted to TVA August 2000</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net heat could go from 10,900 Btu/kWh (HHV) currently to 7,000 (HHV), depending on equipment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net output of the plant could go from 546 MW (nominal) to 850 MW (nominal), depending on equipment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conversion of the Gleason Plant should take approximately 18 to 24 months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Installation of an SCR should facilitate getting a PSD permit for combined cycle operation</a:t>
            </a:r>
            <a:endParaRPr b="0" lang="en-US" sz="1600" strike="noStrike" u="none">
              <a:solidFill>
                <a:srgbClr val="000000"/>
              </a:solidFill>
              <a:effectLst/>
              <a:uFillTx/>
              <a:latin typeface="Times New Roman"/>
            </a:endParaRPr>
          </a:p>
        </p:txBody>
      </p:sp>
      <p:sp>
        <p:nvSpPr>
          <p:cNvPr id="23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1B42D16-158F-4020-9772-E06239B15A3C}"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Regional Overview</a:t>
            </a:r>
            <a:endParaRPr b="0" lang="en-US" sz="2000" strike="noStrike" u="none">
              <a:solidFill>
                <a:srgbClr val="000000"/>
              </a:solidFill>
              <a:effectLst/>
              <a:uFillTx/>
              <a:latin typeface="Times New Roman"/>
            </a:endParaRPr>
          </a:p>
        </p:txBody>
      </p:sp>
      <p:sp>
        <p:nvSpPr>
          <p:cNvPr id="23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239"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 in map from IM</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3D178F35-858D-4BBC-8499-E2A5766F0CB1}"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Power Market Opportunities</a:t>
            </a:r>
            <a:endParaRPr b="0" lang="en-US" sz="2000" strike="noStrike" u="none">
              <a:solidFill>
                <a:srgbClr val="000000"/>
              </a:solidFill>
              <a:effectLst/>
              <a:uFillTx/>
              <a:latin typeface="Times New Roman"/>
            </a:endParaRPr>
          </a:p>
        </p:txBody>
      </p:sp>
      <p:sp>
        <p:nvSpPr>
          <p:cNvPr id="24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Gleason Power I, L.L.C. is qualified as a Exempt Wholesale Generator and has the authority to sell energy and capacity at market-based rates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TVA’s extensive 500 kV system provides system users excellent transmission reliability and reach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Plant’s location in TVA and its access to the eastern U.S. electricity market provide sales opportunities into the wholesale power markets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Gleason provides access to the TVA system with direct connections to 12 surrounding control area markets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Gleason is two utility wheels away from over 70 control area markets</a:t>
            </a:r>
            <a:endParaRPr b="0" lang="en-US" sz="1600" strike="noStrike" u="none">
              <a:solidFill>
                <a:srgbClr val="000000"/>
              </a:solidFill>
              <a:effectLst/>
              <a:uFillTx/>
              <a:latin typeface="Times New Roman"/>
            </a:endParaRPr>
          </a:p>
        </p:txBody>
      </p:sp>
      <p:sp>
        <p:nvSpPr>
          <p:cNvPr id="24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532BAA6-FF6F-4E17-893F-9046E7B1356B}"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Environmental Issues</a:t>
            </a:r>
            <a:endParaRPr b="0" lang="en-US" sz="2000" strike="noStrike" u="none">
              <a:solidFill>
                <a:srgbClr val="000000"/>
              </a:solidFill>
              <a:effectLst/>
              <a:uFillTx/>
              <a:latin typeface="Times New Roman"/>
            </a:endParaRPr>
          </a:p>
        </p:txBody>
      </p:sp>
      <p:sp>
        <p:nvSpPr>
          <p:cNvPr id="244" name="PlaceHolder 2"/>
          <p:cNvSpPr>
            <a:spLocks noGrp="1"/>
          </p:cNvSpPr>
          <p:nvPr>
            <p:ph/>
          </p:nvPr>
        </p:nvSpPr>
        <p:spPr>
          <a:xfrm>
            <a:off x="1752120" y="2133360"/>
            <a:ext cx="6248520" cy="2593800"/>
          </a:xfrm>
          <a:prstGeom prst="rect">
            <a:avLst/>
          </a:prstGeom>
          <a:noFill/>
          <a:ln w="0">
            <a:noFill/>
          </a:ln>
        </p:spPr>
        <p:txBody>
          <a:bodyPr lIns="90000" rIns="90000" tIns="46800" bIns="46800" anchor="t">
            <a:normAutofit/>
          </a:bodyPr>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Discharge Permit: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Not Required</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Air Permit: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Non-PSD</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NOx Control Method: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Water injection</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Compliance Method: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CEMS</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Limits:</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249 T NOx per year</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249 T CO per year</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Actual Commission NOx:</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&lt;25 ppm</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Estimated Run Hours:</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915</a:t>
            </a:r>
            <a:endParaRPr b="0" lang="en-US" sz="1600" strike="noStrike" u="none">
              <a:solidFill>
                <a:srgbClr val="000000"/>
              </a:solidFill>
              <a:effectLst/>
              <a:uFillTx/>
              <a:latin typeface="Times New Roman"/>
            </a:endParaRPr>
          </a:p>
        </p:txBody>
      </p:sp>
      <p:sp>
        <p:nvSpPr>
          <p:cNvPr id="24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246" name=""/>
          <p:cNvSpPr/>
          <p:nvPr/>
        </p:nvSpPr>
        <p:spPr>
          <a:xfrm>
            <a:off x="1600200" y="2133720"/>
            <a:ext cx="2819520" cy="2666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7" name=""/>
          <p:cNvSpPr/>
          <p:nvPr/>
        </p:nvSpPr>
        <p:spPr>
          <a:xfrm>
            <a:off x="4419720" y="2133720"/>
            <a:ext cx="2743200" cy="2666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F2869B6-7C8F-4220-8778-93C00A0D6EFB}"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Operating Costs</a:t>
            </a:r>
            <a:endParaRPr b="0" lang="en-US" sz="2000" strike="noStrike" u="none">
              <a:solidFill>
                <a:srgbClr val="000000"/>
              </a:solidFill>
              <a:effectLst/>
              <a:uFillTx/>
              <a:latin typeface="Times New Roman"/>
            </a:endParaRPr>
          </a:p>
        </p:txBody>
      </p:sp>
      <p:sp>
        <p:nvSpPr>
          <p:cNvPr id="249"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Variable O&amp;M of approximately $1.50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($/MWh) - includes estimates on water costs and variable maintenance expenditures</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Fixed O&amp;M of approximately $1,242,000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 includes estimates of payroll expenses and other fixed O&amp;M</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Major Maintenance of $3,000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($/Start/Turbine) - includes estimated accrual for future major maintenance on a per turbine basis, assuming 100 starts/year, using OEM recommended maintenance schedule</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Owner’s Expense of approximately $322,000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 includes estimates of insurance, utilities, interconnection fees, gas pipeline metering costs and miscellaneous expenses</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Property Tax Liability of approximately $92,000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 may vary based on abatement programs and other local issues</a:t>
            </a:r>
            <a:endParaRPr b="0" lang="en-US" sz="1400" strike="noStrike" u="none">
              <a:solidFill>
                <a:srgbClr val="000000"/>
              </a:solidFill>
              <a:effectLst/>
              <a:uFillTx/>
              <a:latin typeface="Times New Roman"/>
            </a:endParaRPr>
          </a:p>
        </p:txBody>
      </p:sp>
      <p:sp>
        <p:nvSpPr>
          <p:cNvPr id="25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4F0D663-7E22-48D8-BF97-DD9FD2DB8364}"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Organizational Chart</a:t>
            </a:r>
            <a:endParaRPr b="0" lang="en-US" sz="2000" strike="noStrike" u="none">
              <a:solidFill>
                <a:srgbClr val="000000"/>
              </a:solidFill>
              <a:effectLst/>
              <a:uFillTx/>
              <a:latin typeface="Times New Roman"/>
            </a:endParaRPr>
          </a:p>
        </p:txBody>
      </p:sp>
      <p:sp>
        <p:nvSpPr>
          <p:cNvPr id="25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graphicFrame>
        <p:nvGraphicFramePr>
          <p:cNvPr id="253" name=""/>
          <p:cNvGraphicFramePr/>
          <p:nvPr/>
        </p:nvGraphicFramePr>
        <p:xfrm>
          <a:off x="4800600" y="2057400"/>
          <a:ext cx="3083040" cy="3533760"/>
        </p:xfrm>
        <a:graphic>
          <a:graphicData uri="http://schemas.openxmlformats.org/presentationml/2006/ole">
            <p:oleObj r:id="rId1" spid="">
              <p:embed/>
              <p:pic>
                <p:nvPicPr>
                  <p:cNvPr id="254" name="" descr=""/>
                  <p:cNvPicPr/>
                  <p:nvPr/>
                </p:nvPicPr>
                <p:blipFill>
                  <a:blip r:embed="rId2"/>
                  <a:stretch/>
                </p:blipFill>
                <p:spPr>
                  <a:xfrm>
                    <a:off x="4800600" y="2057400"/>
                    <a:ext cx="3083040" cy="3533760"/>
                  </a:xfrm>
                  <a:prstGeom prst="rect">
                    <a:avLst/>
                  </a:prstGeom>
                  <a:noFill/>
                  <a:ln w="0">
                    <a:noFill/>
                  </a:ln>
                </p:spPr>
              </p:pic>
            </p:oleObj>
          </a:graphicData>
        </a:graphic>
      </p:graphicFrame>
      <p:sp>
        <p:nvSpPr>
          <p:cNvPr id="255" name="PlaceHolder 2"/>
          <p:cNvSpPr>
            <a:spLocks noGrp="1"/>
          </p:cNvSpPr>
          <p:nvPr>
            <p:ph/>
          </p:nvPr>
        </p:nvSpPr>
        <p:spPr>
          <a:xfrm>
            <a:off x="1143000" y="1978200"/>
            <a:ext cx="3581280" cy="4114800"/>
          </a:xfrm>
          <a:prstGeom prst="rect">
            <a:avLst/>
          </a:prstGeom>
          <a:noFill/>
          <a:ln w="0">
            <a:noFill/>
          </a:ln>
        </p:spPr>
        <p:txBody>
          <a:bodyPr lIns="90000" rIns="90000" tIns="46800" bIns="46800" anchor="t">
            <a:normAutofit/>
          </a:bodyPr>
          <a:p>
            <a:pPr marL="343080" indent="-343080">
              <a:lnSpc>
                <a:spcPct val="11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is currently operated by Operational Energy Corp (“OEC”), an Enron affiliate</a:t>
            </a:r>
            <a:endParaRPr b="0" lang="en-US" sz="1600" strike="noStrike" u="none">
              <a:solidFill>
                <a:srgbClr val="000000"/>
              </a:solidFill>
              <a:effectLst/>
              <a:uFillTx/>
              <a:latin typeface="Times New Roman"/>
            </a:endParaRPr>
          </a:p>
          <a:p>
            <a:pPr marL="343080" indent="-343080">
              <a:lnSpc>
                <a:spcPct val="11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It is anticipated that at closing, O&amp;M contract will be terminated</a:t>
            </a:r>
            <a:endParaRPr b="0" lang="en-US" sz="1600" strike="noStrike" u="none">
              <a:solidFill>
                <a:srgbClr val="000000"/>
              </a:solidFill>
              <a:effectLst/>
              <a:uFillTx/>
              <a:latin typeface="Times New Roman"/>
            </a:endParaRPr>
          </a:p>
          <a:p>
            <a:pPr marL="343080" indent="-343080">
              <a:lnSpc>
                <a:spcPct val="11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OEC will entertain O&amp;M discussions with Purchaser</a:t>
            </a:r>
            <a:endParaRPr b="0" lang="en-US" sz="1600" strike="noStrike" u="none">
              <a:solidFill>
                <a:srgbClr val="000000"/>
              </a:solidFill>
              <a:effectLst/>
              <a:uFillTx/>
              <a:latin typeface="Times New Roman"/>
            </a:endParaRPr>
          </a:p>
          <a:p>
            <a:pPr marL="343080" indent="-343080">
              <a:lnSpc>
                <a:spcPct val="11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personnel are employees of OEC</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47942B1-EC8D-44A5-AA83-E970799969B7}"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Transaction Investment Merits</a:t>
            </a:r>
            <a:endParaRPr b="0" lang="en-US" sz="2000" strike="noStrike" u="none">
              <a:solidFill>
                <a:srgbClr val="000000"/>
              </a:solidFill>
              <a:effectLst/>
              <a:uFillTx/>
              <a:latin typeface="Times New Roman"/>
            </a:endParaRPr>
          </a:p>
        </p:txBody>
      </p:sp>
      <p:sp>
        <p:nvSpPr>
          <p:cNvPr id="29"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First Mover Advantage in Midwest and Southeast Markets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Portfolio of Assets with Extensive Market Reach</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Attractive Power Market Fundamentals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Each Plant is currently its own Control Area and has the hardware to created new control area</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Peaking Plants Ideal for Power Marketing</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Peakers are located at favorable points along the gas grid</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Significant Upside Potential with Conversion Capabilities</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9A0E005-5188-4C59-8D4A-709B5D6021AF}"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Legal Structure</a:t>
            </a:r>
            <a:endParaRPr b="0" lang="en-US" sz="2000" strike="noStrike" u="none">
              <a:solidFill>
                <a:srgbClr val="000000"/>
              </a:solidFill>
              <a:effectLst/>
              <a:uFillTx/>
              <a:latin typeface="Times New Roman"/>
            </a:endParaRPr>
          </a:p>
        </p:txBody>
      </p:sp>
      <p:sp>
        <p:nvSpPr>
          <p:cNvPr id="25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Gleason Power I, L.L.C. leases the facility (including the real property) from the Industrial Development Board of Weakley County for a term of 15 years beginning on September 16, 1999</a:t>
            </a:r>
            <a:endParaRPr b="0" lang="en-US" sz="1600" strike="noStrike" u="none">
              <a:solidFill>
                <a:srgbClr val="000000"/>
              </a:solidFill>
              <a:effectLst/>
              <a:uFillTx/>
              <a:latin typeface="Times New Roman"/>
            </a:endParaRPr>
          </a:p>
          <a:p>
            <a:pPr marL="343080" indent="-343080">
              <a:lnSpc>
                <a:spcPct val="100000"/>
              </a:lnSpc>
              <a:spcBef>
                <a:spcPts val="60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Gleason Power I, L.L.C. is a single member Delaware limited liability company and is 100% owned by Enron North America Corp</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Gleason Power I, L.L.C. has the right to buy the facility at any time during the term of the lease or within 90 days after the expiration thereof for $500.00</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purchaser will acquire all of the member interests in Gleason Power I, L.L.C.</a:t>
            </a:r>
            <a:endParaRPr b="0" lang="en-US" sz="1600" strike="noStrike" u="none">
              <a:solidFill>
                <a:srgbClr val="000000"/>
              </a:solidFill>
              <a:effectLst/>
              <a:uFillTx/>
              <a:latin typeface="Times New Roman"/>
            </a:endParaRPr>
          </a:p>
        </p:txBody>
      </p:sp>
      <p:sp>
        <p:nvSpPr>
          <p:cNvPr id="25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A63AD98-BE06-4A33-A63D-64B9D9C8B780}"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Site Layout</a:t>
            </a:r>
            <a:endParaRPr b="0" lang="en-US" sz="2000" strike="noStrike" u="none">
              <a:solidFill>
                <a:srgbClr val="000000"/>
              </a:solidFill>
              <a:effectLst/>
              <a:uFillTx/>
              <a:latin typeface="Times New Roman"/>
            </a:endParaRPr>
          </a:p>
        </p:txBody>
      </p:sp>
      <p:sp>
        <p:nvSpPr>
          <p:cNvPr id="26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pic>
        <p:nvPicPr>
          <p:cNvPr id="261" name="Gleason" descr=""/>
          <p:cNvPicPr/>
          <p:nvPr/>
        </p:nvPicPr>
        <p:blipFill>
          <a:blip r:embed="rId1"/>
          <a:stretch/>
        </p:blipFill>
        <p:spPr>
          <a:xfrm>
            <a:off x="1219320" y="1600200"/>
            <a:ext cx="6858000" cy="4462560"/>
          </a:xfrm>
          <a:prstGeom prst="rect">
            <a:avLst/>
          </a:prstGeom>
          <a:noFill/>
          <a:ln w="0">
            <a:noFill/>
          </a:ln>
        </p:spPr>
      </p:pic>
      <p:sp>
        <p:nvSpPr>
          <p:cNvPr id="3" name="PlaceHolder 2"/>
          <p:cNvSpPr>
            <a:spLocks noGrp="1"/>
          </p:cNvSpPr>
          <p:nvPr>
            <p:ph type="sldNum" idx="1"/>
          </p:nvPr>
        </p:nvSpPr>
        <p:spPr/>
        <p:txBody>
          <a:bodyPr/>
          <a:p>
            <a:fld id="{5A939FDA-DC6D-40CB-9E31-1F40A4ACC254}"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2" name="PlaceHolder 1"/>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Wheatland Plant</a:t>
            </a:r>
            <a:endParaRPr b="0" lang="en-US" sz="3200" strike="noStrike" u="none">
              <a:solidFill>
                <a:srgbClr val="000000"/>
              </a:solidFill>
              <a:effectLst/>
              <a:uFillTx/>
              <a:latin typeface="Times New Roman"/>
            </a:endParaRPr>
          </a:p>
        </p:txBody>
      </p:sp>
      <p:sp>
        <p:nvSpPr>
          <p:cNvPr id="26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5A44BCEF-9F7D-460F-9B2A-9D9824345E5D}"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Overview</a:t>
            </a:r>
            <a:endParaRPr b="0" lang="en-US" sz="2000" strike="noStrike" u="none">
              <a:solidFill>
                <a:srgbClr val="000000"/>
              </a:solidFill>
              <a:effectLst/>
              <a:uFillTx/>
              <a:latin typeface="Times New Roman"/>
            </a:endParaRPr>
          </a:p>
        </p:txBody>
      </p:sp>
      <p:sp>
        <p:nvSpPr>
          <p:cNvPr id="265" name="PlaceHolder 2"/>
          <p:cNvSpPr>
            <a:spLocks noGrp="1"/>
          </p:cNvSpPr>
          <p:nvPr>
            <p:ph/>
          </p:nvPr>
        </p:nvSpPr>
        <p:spPr>
          <a:xfrm>
            <a:off x="1143000" y="1526760"/>
            <a:ext cx="6934320" cy="4568760"/>
          </a:xfrm>
          <a:prstGeom prst="rect">
            <a:avLst/>
          </a:prstGeom>
          <a:noFill/>
          <a:ln w="0">
            <a:noFill/>
          </a:ln>
        </p:spPr>
        <p:txBody>
          <a:bodyPr lIns="90000" rIns="90000" tIns="46800" bIns="46800" anchor="t">
            <a:normAutofit/>
          </a:bodyPr>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Description: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508 MW (nominal) natural gas-fired,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simple cycle facility</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Location: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60-acre tract in Wheatland, Indiana,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in the Southern ECAR subregion of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ECAR </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Gas interconnect: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Midwestern Gas (Midwestern Pipeline -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Westfork Interconnect)</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Power interconnect: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Duel Interconnect with Indianapolis Power &amp;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Light 345 kV &amp; Cinergy 345 kV</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Commercial Operation Date:</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June 1, 2000</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Approx. Max. Annual MWh:</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461,313 at 59</a:t>
            </a:r>
            <a:r>
              <a:rPr b="0" lang="en-US" sz="1600" strike="noStrike" u="none" baseline="40000">
                <a:solidFill>
                  <a:srgbClr val="000000"/>
                </a:solidFill>
                <a:effectLst/>
                <a:uFillTx/>
                <a:latin typeface="Arial"/>
              </a:rPr>
              <a:t>o</a:t>
            </a:r>
            <a:r>
              <a:rPr b="0" lang="en-US" sz="1600" strike="noStrike" u="none">
                <a:solidFill>
                  <a:srgbClr val="000000"/>
                </a:solidFill>
                <a:effectLst/>
                <a:uFillTx/>
                <a:latin typeface="Arial"/>
              </a:rPr>
              <a:t>F</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Approx. Run Hours:</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902</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NOx (per unit):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&lt;25 ppm</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 (per unit):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&lt;25 ppm</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6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267" name=""/>
          <p:cNvSpPr/>
          <p:nvPr/>
        </p:nvSpPr>
        <p:spPr>
          <a:xfrm>
            <a:off x="990720" y="1676520"/>
            <a:ext cx="2895480" cy="42670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8" name=""/>
          <p:cNvSpPr/>
          <p:nvPr/>
        </p:nvSpPr>
        <p:spPr>
          <a:xfrm>
            <a:off x="3886200" y="1676520"/>
            <a:ext cx="4114800" cy="42670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A579A0F-47FA-4039-B8AF-604E959A7D6A}"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Facility Strengths</a:t>
            </a:r>
            <a:endParaRPr b="0" lang="en-US" sz="2000" strike="noStrike" u="none">
              <a:solidFill>
                <a:srgbClr val="000000"/>
              </a:solidFill>
              <a:effectLst/>
              <a:uFillTx/>
              <a:latin typeface="Times New Roman"/>
            </a:endParaRPr>
          </a:p>
        </p:txBody>
      </p:sp>
      <p:sp>
        <p:nvSpPr>
          <p:cNvPr id="270"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27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272" name=""/>
          <p:cNvSpPr/>
          <p:nvPr/>
        </p:nvSpPr>
        <p:spPr>
          <a:xfrm>
            <a:off x="1143000" y="2057400"/>
            <a:ext cx="6781680" cy="40356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commenced commercial operations June 1, 2000</a:t>
            </a:r>
            <a:endParaRPr b="0" lang="en-US" sz="1600" strike="noStrike" u="none">
              <a:solidFill>
                <a:srgbClr val="000000"/>
              </a:solidFill>
              <a:effectLst/>
              <a:uFillTx/>
              <a:latin typeface="Times New Roman"/>
            </a:endParaRPr>
          </a:p>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has a “first-mover advantage” in a key Midwest market</a:t>
            </a:r>
            <a:endParaRPr b="0" lang="en-US" sz="1600" strike="noStrike" u="none">
              <a:solidFill>
                <a:srgbClr val="000000"/>
              </a:solidFill>
              <a:effectLst/>
              <a:uFillTx/>
              <a:latin typeface="Times New Roman"/>
            </a:endParaRPr>
          </a:p>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ECAR has historically experienced extreme power price volatility</a:t>
            </a:r>
            <a:endParaRPr b="0" lang="en-US" sz="1600" strike="noStrike" u="none">
              <a:solidFill>
                <a:srgbClr val="000000"/>
              </a:solidFill>
              <a:effectLst/>
              <a:uFillTx/>
              <a:latin typeface="Times New Roman"/>
            </a:endParaRPr>
          </a:p>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Ideally suited to capitalize on gas/power arbitrage opportunities</a:t>
            </a:r>
            <a:endParaRPr b="0" lang="en-US" sz="1600" strike="noStrike" u="none">
              <a:solidFill>
                <a:srgbClr val="000000"/>
              </a:solidFill>
              <a:effectLst/>
              <a:uFillTx/>
              <a:latin typeface="Times New Roman"/>
            </a:endParaRPr>
          </a:p>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Expansion/conversion potential at existing site</a:t>
            </a:r>
            <a:endParaRPr b="0" lang="en-US" sz="1600" strike="noStrike" u="none">
              <a:solidFill>
                <a:srgbClr val="000000"/>
              </a:solidFill>
              <a:effectLst/>
              <a:uFillTx/>
              <a:latin typeface="Times New Roman"/>
            </a:endParaRPr>
          </a:p>
          <a:p>
            <a:pPr lvl="1" marL="743040" indent="-285840">
              <a:lnSpc>
                <a:spcPct val="12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Site has room for additional gas turbines</a:t>
            </a:r>
            <a:endParaRPr b="0" lang="en-US" sz="1400" strike="noStrike" u="none">
              <a:solidFill>
                <a:srgbClr val="000000"/>
              </a:solidFill>
              <a:effectLst/>
              <a:uFillTx/>
              <a:latin typeface="Times New Roman"/>
            </a:endParaRPr>
          </a:p>
          <a:p>
            <a:pPr lvl="1" marL="743040" indent="-285840">
              <a:lnSpc>
                <a:spcPct val="12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Technology and layout of turbines allow for conversion to combined cycle</a:t>
            </a:r>
            <a:endParaRPr b="0" lang="en-US" sz="1400" strike="noStrike" u="none">
              <a:solidFill>
                <a:srgbClr val="000000"/>
              </a:solidFill>
              <a:effectLst/>
              <a:uFillTx/>
              <a:latin typeface="Times New Roman"/>
            </a:endParaRPr>
          </a:p>
          <a:p>
            <a:pPr lvl="1" marL="743040" indent="-285840">
              <a:lnSpc>
                <a:spcPct val="12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Access to water through owned lake, potential back-up municipal supply</a:t>
            </a:r>
            <a:endParaRPr b="0" lang="en-US" sz="1400" strike="noStrike" u="none">
              <a:solidFill>
                <a:srgbClr val="000000"/>
              </a:solidFill>
              <a:effectLst/>
              <a:uFillTx/>
              <a:latin typeface="Times New Roman"/>
            </a:endParaRPr>
          </a:p>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30 minute normal unit ramp up from cold to full load</a:t>
            </a:r>
            <a:endParaRPr b="0" lang="en-US" sz="1600" strike="noStrike" u="none">
              <a:solidFill>
                <a:srgbClr val="000000"/>
              </a:solidFill>
              <a:effectLst/>
              <a:uFillTx/>
              <a:latin typeface="Times New Roman"/>
            </a:endParaRPr>
          </a:p>
          <a:p>
            <a:pPr marL="343080" indent="-343080">
              <a:lnSpc>
                <a:spcPct val="12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2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A7300B2-D7DC-465C-9A0D-894BF794C79D}"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Development Timeline</a:t>
            </a:r>
            <a:endParaRPr b="0" lang="en-US" sz="2000" strike="noStrike" u="none">
              <a:solidFill>
                <a:srgbClr val="000000"/>
              </a:solidFill>
              <a:effectLst/>
              <a:uFillTx/>
              <a:latin typeface="Times New Roman"/>
            </a:endParaRPr>
          </a:p>
        </p:txBody>
      </p:sp>
      <p:sp>
        <p:nvSpPr>
          <p:cNvPr id="274" name="PlaceHolder 2"/>
          <p:cNvSpPr>
            <a:spLocks noGrp="1"/>
          </p:cNvSpPr>
          <p:nvPr>
            <p:ph/>
          </p:nvPr>
        </p:nvSpPr>
        <p:spPr>
          <a:xfrm>
            <a:off x="1143000" y="2209320"/>
            <a:ext cx="6781680" cy="3883320"/>
          </a:xfrm>
          <a:prstGeom prst="rect">
            <a:avLst/>
          </a:prstGeom>
          <a:noFill/>
          <a:ln w="0">
            <a:noFill/>
          </a:ln>
        </p:spPr>
        <p:txBody>
          <a:bodyPr lIns="90000" rIns="90000" tIns="46800" bIns="46800" anchor="t">
            <a:normAutofit/>
          </a:bodyPr>
          <a:p>
            <a:pPr marL="343080" indent="-343080">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Milestone</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Date</a:t>
            </a:r>
            <a:endParaRPr b="0" lang="en-US" sz="1800" strike="noStrike" u="none">
              <a:solidFill>
                <a:srgbClr val="000000"/>
              </a:solidFill>
              <a:effectLst/>
              <a:uFillTx/>
              <a:latin typeface="Times New Roman"/>
            </a:endParaRPr>
          </a:p>
          <a:p>
            <a:pPr marL="343080" indent="-343080">
              <a:lnSpc>
                <a:spcPct val="12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Rezoning Permit: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July 1999</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Receipt of Air Permit: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September 1999</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Land Purchased: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October 1999</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Start of Construction:</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October 1999</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Commercial Operation:</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June 2000</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7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276" name=""/>
          <p:cNvSpPr/>
          <p:nvPr/>
        </p:nvSpPr>
        <p:spPr>
          <a:xfrm>
            <a:off x="1066680" y="2590920"/>
            <a:ext cx="3505320" cy="1600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7" name=""/>
          <p:cNvSpPr/>
          <p:nvPr/>
        </p:nvSpPr>
        <p:spPr>
          <a:xfrm>
            <a:off x="1066680" y="2209680"/>
            <a:ext cx="6477120" cy="3812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8" name=""/>
          <p:cNvSpPr/>
          <p:nvPr/>
        </p:nvSpPr>
        <p:spPr>
          <a:xfrm>
            <a:off x="4572000" y="2209680"/>
            <a:ext cx="297180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8444490-7964-4BA7-B8A3-BDFA0F8A6F56}"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Picture</a:t>
            </a:r>
            <a:endParaRPr b="0" lang="en-US" sz="2000" strike="noStrike" u="none">
              <a:solidFill>
                <a:srgbClr val="000000"/>
              </a:solidFill>
              <a:effectLst/>
              <a:uFillTx/>
              <a:latin typeface="Times New Roman"/>
            </a:endParaRPr>
          </a:p>
        </p:txBody>
      </p:sp>
      <p:sp>
        <p:nvSpPr>
          <p:cNvPr id="28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 picture from Don Miller</a:t>
            </a:r>
            <a:endParaRPr b="0" lang="en-US" sz="1600" strike="noStrike" u="none">
              <a:solidFill>
                <a:srgbClr val="000000"/>
              </a:solidFill>
              <a:effectLst/>
              <a:uFillTx/>
              <a:latin typeface="Times New Roman"/>
            </a:endParaRPr>
          </a:p>
        </p:txBody>
      </p:sp>
      <p:sp>
        <p:nvSpPr>
          <p:cNvPr id="28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53E296F-7E23-48F2-8B41-EBF3E9C6D008}"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Equipment Overview</a:t>
            </a:r>
            <a:endParaRPr b="0" lang="en-US" sz="2000" strike="noStrike" u="none">
              <a:solidFill>
                <a:srgbClr val="000000"/>
              </a:solidFill>
              <a:effectLst/>
              <a:uFillTx/>
              <a:latin typeface="Times New Roman"/>
            </a:endParaRPr>
          </a:p>
        </p:txBody>
      </p:sp>
      <p:sp>
        <p:nvSpPr>
          <p:cNvPr id="283" name="PlaceHolder 2"/>
          <p:cNvSpPr>
            <a:spLocks noGrp="1"/>
          </p:cNvSpPr>
          <p:nvPr>
            <p:ph/>
          </p:nvPr>
        </p:nvSpPr>
        <p:spPr>
          <a:xfrm>
            <a:off x="838080" y="1676520"/>
            <a:ext cx="3657600" cy="4416480"/>
          </a:xfrm>
          <a:prstGeom prst="rect">
            <a:avLst/>
          </a:prstGeom>
          <a:noFill/>
          <a:ln w="0">
            <a:noFill/>
          </a:ln>
        </p:spPr>
        <p:txBody>
          <a:bodyPr lIns="90000" rIns="90000" tIns="46800" bIns="46800" anchor="t">
            <a:normAutofit/>
          </a:bodyPr>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Turbines: 4 Westinghouse 501 D5A  turbines (w/ evap cooling)</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Turbine Warranty Expiration: June 1, 2001</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Switchyard Equipment: ABB, 345 kV Interconnect breakers</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Switchyard Configuration: Dual Ring Bus</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 ABB 300 MVA, 3 winding transformers</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Control System: WDPF</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Generator Circuit Breakers: ABB HGC (7000A)</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Generator Voltages: 13.8 kV</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Plant Distribution Voltages: (4160 V and 480 V)</a:t>
            </a:r>
            <a:endParaRPr b="0" lang="en-US" sz="1400" strike="noStrike" u="none">
              <a:solidFill>
                <a:srgbClr val="000000"/>
              </a:solidFill>
              <a:effectLst/>
              <a:uFillTx/>
              <a:latin typeface="Times New Roman"/>
            </a:endParaRPr>
          </a:p>
        </p:txBody>
      </p:sp>
      <p:sp>
        <p:nvSpPr>
          <p:cNvPr id="28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grpSp>
        <p:nvGrpSpPr>
          <p:cNvPr id="285" name=""/>
          <p:cNvGrpSpPr/>
          <p:nvPr/>
        </p:nvGrpSpPr>
        <p:grpSpPr>
          <a:xfrm>
            <a:off x="4465800" y="1600200"/>
            <a:ext cx="4498920" cy="4419720"/>
            <a:chOff x="4465800" y="1600200"/>
            <a:chExt cx="4498920" cy="4419720"/>
          </a:xfrm>
        </p:grpSpPr>
        <p:grpSp>
          <p:nvGrpSpPr>
            <p:cNvPr id="286" name=""/>
            <p:cNvGrpSpPr/>
            <p:nvPr/>
          </p:nvGrpSpPr>
          <p:grpSpPr>
            <a:xfrm>
              <a:off x="4465800" y="1600200"/>
              <a:ext cx="4498920" cy="4419720"/>
              <a:chOff x="4465800" y="1600200"/>
              <a:chExt cx="4498920" cy="4419720"/>
            </a:xfrm>
          </p:grpSpPr>
          <p:sp>
            <p:nvSpPr>
              <p:cNvPr id="287" name=""/>
              <p:cNvSpPr/>
              <p:nvPr/>
            </p:nvSpPr>
            <p:spPr>
              <a:xfrm>
                <a:off x="4536000" y="5402160"/>
                <a:ext cx="360" cy="1825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88" name=""/>
              <p:cNvSpPr/>
              <p:nvPr/>
            </p:nvSpPr>
            <p:spPr>
              <a:xfrm>
                <a:off x="5812200" y="5402160"/>
                <a:ext cx="360" cy="1825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89" name=""/>
              <p:cNvSpPr/>
              <p:nvPr/>
            </p:nvSpPr>
            <p:spPr>
              <a:xfrm>
                <a:off x="4536000" y="5576760"/>
                <a:ext cx="360" cy="1825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90" name=""/>
              <p:cNvSpPr/>
              <p:nvPr/>
            </p:nvSpPr>
            <p:spPr>
              <a:xfrm>
                <a:off x="5812200" y="5576760"/>
                <a:ext cx="360" cy="1825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91" name=""/>
              <p:cNvSpPr/>
              <p:nvPr/>
            </p:nvSpPr>
            <p:spPr>
              <a:xfrm>
                <a:off x="4465800" y="1600200"/>
                <a:ext cx="4498920" cy="4419720"/>
              </a:xfrm>
              <a:prstGeom prst="rect">
                <a:avLst/>
              </a:prstGeom>
              <a:no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92" name=""/>
            <p:cNvGrpSpPr/>
            <p:nvPr/>
          </p:nvGrpSpPr>
          <p:grpSpPr>
            <a:xfrm>
              <a:off x="4495680" y="1639800"/>
              <a:ext cx="4446360" cy="4334760"/>
              <a:chOff x="4495680" y="1639800"/>
              <a:chExt cx="4446360" cy="4334760"/>
            </a:xfrm>
          </p:grpSpPr>
          <p:sp>
            <p:nvSpPr>
              <p:cNvPr id="293" name=""/>
              <p:cNvSpPr/>
              <p:nvPr/>
            </p:nvSpPr>
            <p:spPr>
              <a:xfrm flipH="1">
                <a:off x="7563960" y="2873520"/>
                <a:ext cx="20844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4" name=""/>
              <p:cNvSpPr/>
              <p:nvPr/>
            </p:nvSpPr>
            <p:spPr>
              <a:xfrm flipH="1">
                <a:off x="7563960" y="4422600"/>
                <a:ext cx="20844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5" name=""/>
              <p:cNvSpPr/>
              <p:nvPr/>
            </p:nvSpPr>
            <p:spPr>
              <a:xfrm>
                <a:off x="6717600" y="2851200"/>
                <a:ext cx="1080" cy="15714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6" name=""/>
              <p:cNvSpPr/>
              <p:nvPr/>
            </p:nvSpPr>
            <p:spPr>
              <a:xfrm flipH="1">
                <a:off x="6717240" y="4422600"/>
                <a:ext cx="20844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 name=""/>
              <p:cNvSpPr/>
              <p:nvPr/>
            </p:nvSpPr>
            <p:spPr>
              <a:xfrm flipH="1">
                <a:off x="6499080" y="2855880"/>
                <a:ext cx="21816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 name=""/>
              <p:cNvSpPr/>
              <p:nvPr/>
            </p:nvSpPr>
            <p:spPr>
              <a:xfrm flipH="1">
                <a:off x="5977440" y="3333600"/>
                <a:ext cx="312480" cy="1800"/>
              </a:xfrm>
              <a:prstGeom prst="line">
                <a:avLst/>
              </a:prstGeom>
              <a:ln w="1260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99" name=""/>
              <p:cNvSpPr/>
              <p:nvPr/>
            </p:nvSpPr>
            <p:spPr>
              <a:xfrm flipH="1">
                <a:off x="5758920" y="2873520"/>
                <a:ext cx="21816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 name=""/>
              <p:cNvSpPr/>
              <p:nvPr/>
            </p:nvSpPr>
            <p:spPr>
              <a:xfrm flipH="1" flipV="1">
                <a:off x="5131800" y="3936600"/>
                <a:ext cx="1156320" cy="3240"/>
              </a:xfrm>
              <a:prstGeom prst="line">
                <a:avLst/>
              </a:prstGeom>
              <a:ln w="12600">
                <a:solidFill>
                  <a:srgbClr val="000000"/>
                </a:solidFill>
                <a:miter/>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301" name=""/>
              <p:cNvSpPr/>
              <p:nvPr/>
            </p:nvSpPr>
            <p:spPr>
              <a:xfrm>
                <a:off x="6725160" y="3436920"/>
                <a:ext cx="208440" cy="3240"/>
              </a:xfrm>
              <a:prstGeom prst="line">
                <a:avLst/>
              </a:prstGeom>
              <a:ln w="12600">
                <a:solidFill>
                  <a:srgbClr val="000000"/>
                </a:solidFill>
                <a:miter/>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302" name=""/>
              <p:cNvSpPr/>
              <p:nvPr/>
            </p:nvSpPr>
            <p:spPr>
              <a:xfrm flipH="1" flipV="1">
                <a:off x="7084800" y="3348000"/>
                <a:ext cx="9000" cy="15840"/>
              </a:xfrm>
              <a:prstGeom prst="line">
                <a:avLst/>
              </a:prstGeom>
              <a:ln w="12600">
                <a:solidFill>
                  <a:srgbClr val="00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303" name=""/>
              <p:cNvSpPr/>
              <p:nvPr/>
            </p:nvSpPr>
            <p:spPr>
              <a:xfrm flipH="1">
                <a:off x="6990840" y="3348000"/>
                <a:ext cx="9360" cy="1800"/>
              </a:xfrm>
              <a:prstGeom prst="line">
                <a:avLst/>
              </a:prstGeom>
              <a:ln w="1260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04" name=""/>
              <p:cNvSpPr/>
              <p:nvPr/>
            </p:nvSpPr>
            <p:spPr>
              <a:xfrm>
                <a:off x="4495680" y="1639800"/>
                <a:ext cx="4237560" cy="46368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5" name=""/>
              <p:cNvSpPr/>
              <p:nvPr/>
            </p:nvSpPr>
            <p:spPr>
              <a:xfrm>
                <a:off x="6090480" y="1639800"/>
                <a:ext cx="13831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WHEATLAND</a:t>
                </a:r>
                <a:endParaRPr b="0" lang="en-US" sz="1700" strike="noStrike" u="none">
                  <a:solidFill>
                    <a:srgbClr val="000000"/>
                  </a:solidFill>
                  <a:effectLst/>
                  <a:uFillTx/>
                  <a:latin typeface="Times New Roman"/>
                </a:endParaRPr>
              </a:p>
            </p:txBody>
          </p:sp>
          <p:sp>
            <p:nvSpPr>
              <p:cNvPr id="306" name=""/>
              <p:cNvSpPr/>
              <p:nvPr/>
            </p:nvSpPr>
            <p:spPr>
              <a:xfrm>
                <a:off x="6076800" y="1824120"/>
                <a:ext cx="137088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ENWI / ENWC</a:t>
                </a:r>
                <a:endParaRPr b="0" lang="en-US" sz="1700" strike="noStrike" u="none">
                  <a:solidFill>
                    <a:srgbClr val="000000"/>
                  </a:solidFill>
                  <a:effectLst/>
                  <a:uFillTx/>
                  <a:latin typeface="Times New Roman"/>
                </a:endParaRPr>
              </a:p>
            </p:txBody>
          </p:sp>
          <p:sp>
            <p:nvSpPr>
              <p:cNvPr id="307" name=""/>
              <p:cNvSpPr/>
              <p:nvPr/>
            </p:nvSpPr>
            <p:spPr>
              <a:xfrm>
                <a:off x="8515080" y="3817800"/>
                <a:ext cx="426960" cy="613080"/>
              </a:xfrm>
              <a:custGeom>
                <a:avLst/>
                <a:gdLst/>
                <a:ahLst/>
                <a:rect l="l" t="t" r="r" b="b"/>
                <a:pathLst>
                  <a:path w="326" h="411">
                    <a:moveTo>
                      <a:pt x="0" y="206"/>
                    </a:moveTo>
                    <a:lnTo>
                      <a:pt x="8" y="175"/>
                    </a:lnTo>
                    <a:lnTo>
                      <a:pt x="8" y="144"/>
                    </a:lnTo>
                    <a:lnTo>
                      <a:pt x="16" y="113"/>
                    </a:lnTo>
                    <a:lnTo>
                      <a:pt x="32" y="82"/>
                    </a:lnTo>
                    <a:lnTo>
                      <a:pt x="48" y="52"/>
                    </a:lnTo>
                    <a:lnTo>
                      <a:pt x="72" y="31"/>
                    </a:lnTo>
                    <a:lnTo>
                      <a:pt x="87" y="21"/>
                    </a:lnTo>
                    <a:lnTo>
                      <a:pt x="111" y="0"/>
                    </a:lnTo>
                    <a:lnTo>
                      <a:pt x="143" y="0"/>
                    </a:lnTo>
                    <a:lnTo>
                      <a:pt x="167" y="0"/>
                    </a:lnTo>
                    <a:lnTo>
                      <a:pt x="191" y="0"/>
                    </a:lnTo>
                    <a:lnTo>
                      <a:pt x="215" y="0"/>
                    </a:lnTo>
                    <a:lnTo>
                      <a:pt x="238" y="21"/>
                    </a:lnTo>
                    <a:lnTo>
                      <a:pt x="262" y="31"/>
                    </a:lnTo>
                    <a:lnTo>
                      <a:pt x="278" y="52"/>
                    </a:lnTo>
                    <a:lnTo>
                      <a:pt x="294" y="82"/>
                    </a:lnTo>
                    <a:lnTo>
                      <a:pt x="310" y="113"/>
                    </a:lnTo>
                    <a:lnTo>
                      <a:pt x="318" y="144"/>
                    </a:lnTo>
                    <a:lnTo>
                      <a:pt x="326" y="175"/>
                    </a:lnTo>
                    <a:lnTo>
                      <a:pt x="326" y="206"/>
                    </a:lnTo>
                    <a:lnTo>
                      <a:pt x="326" y="237"/>
                    </a:lnTo>
                    <a:lnTo>
                      <a:pt x="318" y="267"/>
                    </a:lnTo>
                    <a:lnTo>
                      <a:pt x="310" y="298"/>
                    </a:lnTo>
                    <a:lnTo>
                      <a:pt x="294" y="329"/>
                    </a:lnTo>
                    <a:lnTo>
                      <a:pt x="278" y="350"/>
                    </a:lnTo>
                    <a:lnTo>
                      <a:pt x="262" y="370"/>
                    </a:lnTo>
                    <a:lnTo>
                      <a:pt x="238" y="391"/>
                    </a:lnTo>
                    <a:lnTo>
                      <a:pt x="215" y="401"/>
                    </a:lnTo>
                    <a:lnTo>
                      <a:pt x="191" y="411"/>
                    </a:lnTo>
                    <a:lnTo>
                      <a:pt x="167" y="411"/>
                    </a:lnTo>
                    <a:lnTo>
                      <a:pt x="143" y="411"/>
                    </a:lnTo>
                    <a:lnTo>
                      <a:pt x="111" y="401"/>
                    </a:lnTo>
                    <a:lnTo>
                      <a:pt x="87" y="391"/>
                    </a:lnTo>
                    <a:lnTo>
                      <a:pt x="72" y="370"/>
                    </a:lnTo>
                    <a:lnTo>
                      <a:pt x="48" y="350"/>
                    </a:lnTo>
                    <a:lnTo>
                      <a:pt x="32" y="329"/>
                    </a:lnTo>
                    <a:lnTo>
                      <a:pt x="16" y="298"/>
                    </a:lnTo>
                    <a:lnTo>
                      <a:pt x="8" y="267"/>
                    </a:lnTo>
                    <a:lnTo>
                      <a:pt x="8" y="237"/>
                    </a:lnTo>
                    <a:lnTo>
                      <a:pt x="0" y="206"/>
                    </a:lnTo>
                    <a:close/>
                  </a:path>
                </a:pathLst>
              </a:custGeom>
              <a:solidFill>
                <a:srgbClr val="ffffff"/>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8" name=""/>
              <p:cNvSpPr/>
              <p:nvPr/>
            </p:nvSpPr>
            <p:spPr>
              <a:xfrm>
                <a:off x="8638560" y="3986280"/>
                <a:ext cx="280080" cy="2746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G3</a:t>
                </a:r>
                <a:endParaRPr b="0" lang="en-US" sz="1800" strike="noStrike" u="none">
                  <a:solidFill>
                    <a:srgbClr val="000000"/>
                  </a:solidFill>
                  <a:effectLst/>
                  <a:uFillTx/>
                  <a:latin typeface="Times New Roman"/>
                </a:endParaRPr>
              </a:p>
            </p:txBody>
          </p:sp>
          <p:sp>
            <p:nvSpPr>
              <p:cNvPr id="309" name=""/>
              <p:cNvSpPr/>
              <p:nvPr/>
            </p:nvSpPr>
            <p:spPr>
              <a:xfrm>
                <a:off x="8515080" y="3035160"/>
                <a:ext cx="426960" cy="613080"/>
              </a:xfrm>
              <a:custGeom>
                <a:avLst/>
                <a:gdLst/>
                <a:ahLst/>
                <a:rect l="l" t="t" r="r" b="b"/>
                <a:pathLst>
                  <a:path w="326" h="411">
                    <a:moveTo>
                      <a:pt x="0" y="206"/>
                    </a:moveTo>
                    <a:lnTo>
                      <a:pt x="8" y="175"/>
                    </a:lnTo>
                    <a:lnTo>
                      <a:pt x="8" y="144"/>
                    </a:lnTo>
                    <a:lnTo>
                      <a:pt x="16" y="113"/>
                    </a:lnTo>
                    <a:lnTo>
                      <a:pt x="32" y="82"/>
                    </a:lnTo>
                    <a:lnTo>
                      <a:pt x="48" y="62"/>
                    </a:lnTo>
                    <a:lnTo>
                      <a:pt x="72" y="41"/>
                    </a:lnTo>
                    <a:lnTo>
                      <a:pt x="87" y="21"/>
                    </a:lnTo>
                    <a:lnTo>
                      <a:pt x="111" y="10"/>
                    </a:lnTo>
                    <a:lnTo>
                      <a:pt x="143" y="0"/>
                    </a:lnTo>
                    <a:lnTo>
                      <a:pt x="167" y="0"/>
                    </a:lnTo>
                    <a:lnTo>
                      <a:pt x="191" y="0"/>
                    </a:lnTo>
                    <a:lnTo>
                      <a:pt x="215" y="10"/>
                    </a:lnTo>
                    <a:lnTo>
                      <a:pt x="238" y="21"/>
                    </a:lnTo>
                    <a:lnTo>
                      <a:pt x="262" y="41"/>
                    </a:lnTo>
                    <a:lnTo>
                      <a:pt x="278" y="62"/>
                    </a:lnTo>
                    <a:lnTo>
                      <a:pt x="294" y="82"/>
                    </a:lnTo>
                    <a:lnTo>
                      <a:pt x="310" y="113"/>
                    </a:lnTo>
                    <a:lnTo>
                      <a:pt x="318" y="144"/>
                    </a:lnTo>
                    <a:lnTo>
                      <a:pt x="326" y="175"/>
                    </a:lnTo>
                    <a:lnTo>
                      <a:pt x="326" y="206"/>
                    </a:lnTo>
                    <a:lnTo>
                      <a:pt x="326" y="236"/>
                    </a:lnTo>
                    <a:lnTo>
                      <a:pt x="318" y="267"/>
                    </a:lnTo>
                    <a:lnTo>
                      <a:pt x="310" y="298"/>
                    </a:lnTo>
                    <a:lnTo>
                      <a:pt x="294" y="329"/>
                    </a:lnTo>
                    <a:lnTo>
                      <a:pt x="278" y="349"/>
                    </a:lnTo>
                    <a:lnTo>
                      <a:pt x="262" y="370"/>
                    </a:lnTo>
                    <a:lnTo>
                      <a:pt x="238" y="391"/>
                    </a:lnTo>
                    <a:lnTo>
                      <a:pt x="215" y="401"/>
                    </a:lnTo>
                    <a:lnTo>
                      <a:pt x="191" y="411"/>
                    </a:lnTo>
                    <a:lnTo>
                      <a:pt x="167" y="411"/>
                    </a:lnTo>
                    <a:lnTo>
                      <a:pt x="143" y="411"/>
                    </a:lnTo>
                    <a:lnTo>
                      <a:pt x="111" y="401"/>
                    </a:lnTo>
                    <a:lnTo>
                      <a:pt x="87" y="391"/>
                    </a:lnTo>
                    <a:lnTo>
                      <a:pt x="72" y="370"/>
                    </a:lnTo>
                    <a:lnTo>
                      <a:pt x="48" y="349"/>
                    </a:lnTo>
                    <a:lnTo>
                      <a:pt x="32" y="329"/>
                    </a:lnTo>
                    <a:lnTo>
                      <a:pt x="16" y="298"/>
                    </a:lnTo>
                    <a:lnTo>
                      <a:pt x="8" y="267"/>
                    </a:lnTo>
                    <a:lnTo>
                      <a:pt x="8" y="236"/>
                    </a:lnTo>
                    <a:lnTo>
                      <a:pt x="0" y="206"/>
                    </a:lnTo>
                    <a:close/>
                  </a:path>
                </a:pathLst>
              </a:custGeom>
              <a:solidFill>
                <a:srgbClr val="ffffff"/>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0" name=""/>
              <p:cNvSpPr/>
              <p:nvPr/>
            </p:nvSpPr>
            <p:spPr>
              <a:xfrm>
                <a:off x="8638560" y="3203640"/>
                <a:ext cx="280080" cy="2746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G2</a:t>
                </a:r>
                <a:endParaRPr b="0" lang="en-US" sz="1800" strike="noStrike" u="none">
                  <a:solidFill>
                    <a:srgbClr val="000000"/>
                  </a:solidFill>
                  <a:effectLst/>
                  <a:uFillTx/>
                  <a:latin typeface="Times New Roman"/>
                </a:endParaRPr>
              </a:p>
            </p:txBody>
          </p:sp>
          <p:sp>
            <p:nvSpPr>
              <p:cNvPr id="311" name=""/>
              <p:cNvSpPr/>
              <p:nvPr/>
            </p:nvSpPr>
            <p:spPr>
              <a:xfrm>
                <a:off x="8515080" y="2254320"/>
                <a:ext cx="426960" cy="627120"/>
              </a:xfrm>
              <a:custGeom>
                <a:avLst/>
                <a:gdLst/>
                <a:ahLst/>
                <a:rect l="l" t="t" r="r" b="b"/>
                <a:pathLst>
                  <a:path w="326" h="421">
                    <a:moveTo>
                      <a:pt x="0" y="205"/>
                    </a:moveTo>
                    <a:lnTo>
                      <a:pt x="8" y="175"/>
                    </a:lnTo>
                    <a:lnTo>
                      <a:pt x="8" y="144"/>
                    </a:lnTo>
                    <a:lnTo>
                      <a:pt x="16" y="113"/>
                    </a:lnTo>
                    <a:lnTo>
                      <a:pt x="32" y="82"/>
                    </a:lnTo>
                    <a:lnTo>
                      <a:pt x="48" y="62"/>
                    </a:lnTo>
                    <a:lnTo>
                      <a:pt x="72" y="41"/>
                    </a:lnTo>
                    <a:lnTo>
                      <a:pt x="87" y="20"/>
                    </a:lnTo>
                    <a:lnTo>
                      <a:pt x="111" y="10"/>
                    </a:lnTo>
                    <a:lnTo>
                      <a:pt x="143" y="0"/>
                    </a:lnTo>
                    <a:lnTo>
                      <a:pt x="167" y="0"/>
                    </a:lnTo>
                    <a:lnTo>
                      <a:pt x="191" y="0"/>
                    </a:lnTo>
                    <a:lnTo>
                      <a:pt x="215" y="10"/>
                    </a:lnTo>
                    <a:lnTo>
                      <a:pt x="238" y="20"/>
                    </a:lnTo>
                    <a:lnTo>
                      <a:pt x="262" y="41"/>
                    </a:lnTo>
                    <a:lnTo>
                      <a:pt x="278" y="62"/>
                    </a:lnTo>
                    <a:lnTo>
                      <a:pt x="294" y="82"/>
                    </a:lnTo>
                    <a:lnTo>
                      <a:pt x="310" y="113"/>
                    </a:lnTo>
                    <a:lnTo>
                      <a:pt x="318" y="144"/>
                    </a:lnTo>
                    <a:lnTo>
                      <a:pt x="326" y="175"/>
                    </a:lnTo>
                    <a:lnTo>
                      <a:pt x="326" y="205"/>
                    </a:lnTo>
                    <a:lnTo>
                      <a:pt x="326" y="236"/>
                    </a:lnTo>
                    <a:lnTo>
                      <a:pt x="318" y="267"/>
                    </a:lnTo>
                    <a:lnTo>
                      <a:pt x="310" y="298"/>
                    </a:lnTo>
                    <a:lnTo>
                      <a:pt x="294" y="329"/>
                    </a:lnTo>
                    <a:lnTo>
                      <a:pt x="278" y="360"/>
                    </a:lnTo>
                    <a:lnTo>
                      <a:pt x="262" y="380"/>
                    </a:lnTo>
                    <a:lnTo>
                      <a:pt x="238" y="390"/>
                    </a:lnTo>
                    <a:lnTo>
                      <a:pt x="215" y="411"/>
                    </a:lnTo>
                    <a:lnTo>
                      <a:pt x="191" y="411"/>
                    </a:lnTo>
                    <a:lnTo>
                      <a:pt x="167" y="421"/>
                    </a:lnTo>
                    <a:lnTo>
                      <a:pt x="143" y="411"/>
                    </a:lnTo>
                    <a:lnTo>
                      <a:pt x="111" y="411"/>
                    </a:lnTo>
                    <a:lnTo>
                      <a:pt x="87" y="390"/>
                    </a:lnTo>
                    <a:lnTo>
                      <a:pt x="72" y="380"/>
                    </a:lnTo>
                    <a:lnTo>
                      <a:pt x="48" y="360"/>
                    </a:lnTo>
                    <a:lnTo>
                      <a:pt x="32" y="329"/>
                    </a:lnTo>
                    <a:lnTo>
                      <a:pt x="16" y="298"/>
                    </a:lnTo>
                    <a:lnTo>
                      <a:pt x="8" y="267"/>
                    </a:lnTo>
                    <a:lnTo>
                      <a:pt x="8" y="236"/>
                    </a:lnTo>
                    <a:lnTo>
                      <a:pt x="0" y="205"/>
                    </a:lnTo>
                    <a:close/>
                  </a:path>
                </a:pathLst>
              </a:custGeom>
              <a:solidFill>
                <a:srgbClr val="ffffff"/>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2" name=""/>
              <p:cNvSpPr/>
              <p:nvPr/>
            </p:nvSpPr>
            <p:spPr>
              <a:xfrm>
                <a:off x="8638560" y="2421000"/>
                <a:ext cx="280080" cy="2746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G1</a:t>
                </a:r>
                <a:endParaRPr b="0" lang="en-US" sz="1800" strike="noStrike" u="none">
                  <a:solidFill>
                    <a:srgbClr val="000000"/>
                  </a:solidFill>
                  <a:effectLst/>
                  <a:uFillTx/>
                  <a:latin typeface="Times New Roman"/>
                </a:endParaRPr>
              </a:p>
            </p:txBody>
          </p:sp>
          <p:sp>
            <p:nvSpPr>
              <p:cNvPr id="313" name=""/>
              <p:cNvSpPr/>
              <p:nvPr/>
            </p:nvSpPr>
            <p:spPr>
              <a:xfrm>
                <a:off x="8515080" y="4575240"/>
                <a:ext cx="426960" cy="630000"/>
              </a:xfrm>
              <a:custGeom>
                <a:avLst/>
                <a:gdLst/>
                <a:ahLst/>
                <a:rect l="l" t="t" r="r" b="b"/>
                <a:pathLst>
                  <a:path w="326" h="422">
                    <a:moveTo>
                      <a:pt x="0" y="216"/>
                    </a:moveTo>
                    <a:lnTo>
                      <a:pt x="8" y="185"/>
                    </a:lnTo>
                    <a:lnTo>
                      <a:pt x="8" y="144"/>
                    </a:lnTo>
                    <a:lnTo>
                      <a:pt x="16" y="123"/>
                    </a:lnTo>
                    <a:lnTo>
                      <a:pt x="32" y="93"/>
                    </a:lnTo>
                    <a:lnTo>
                      <a:pt x="48" y="62"/>
                    </a:lnTo>
                    <a:lnTo>
                      <a:pt x="72" y="41"/>
                    </a:lnTo>
                    <a:lnTo>
                      <a:pt x="87" y="31"/>
                    </a:lnTo>
                    <a:lnTo>
                      <a:pt x="111" y="10"/>
                    </a:lnTo>
                    <a:lnTo>
                      <a:pt x="143" y="10"/>
                    </a:lnTo>
                    <a:lnTo>
                      <a:pt x="167" y="0"/>
                    </a:lnTo>
                    <a:lnTo>
                      <a:pt x="191" y="10"/>
                    </a:lnTo>
                    <a:lnTo>
                      <a:pt x="215" y="10"/>
                    </a:lnTo>
                    <a:lnTo>
                      <a:pt x="238" y="31"/>
                    </a:lnTo>
                    <a:lnTo>
                      <a:pt x="262" y="41"/>
                    </a:lnTo>
                    <a:lnTo>
                      <a:pt x="278" y="62"/>
                    </a:lnTo>
                    <a:lnTo>
                      <a:pt x="294" y="93"/>
                    </a:lnTo>
                    <a:lnTo>
                      <a:pt x="310" y="123"/>
                    </a:lnTo>
                    <a:lnTo>
                      <a:pt x="318" y="144"/>
                    </a:lnTo>
                    <a:lnTo>
                      <a:pt x="326" y="185"/>
                    </a:lnTo>
                    <a:lnTo>
                      <a:pt x="326" y="216"/>
                    </a:lnTo>
                    <a:lnTo>
                      <a:pt x="326" y="247"/>
                    </a:lnTo>
                    <a:lnTo>
                      <a:pt x="318" y="278"/>
                    </a:lnTo>
                    <a:lnTo>
                      <a:pt x="310" y="308"/>
                    </a:lnTo>
                    <a:lnTo>
                      <a:pt x="294" y="339"/>
                    </a:lnTo>
                    <a:lnTo>
                      <a:pt x="278" y="360"/>
                    </a:lnTo>
                    <a:lnTo>
                      <a:pt x="262" y="380"/>
                    </a:lnTo>
                    <a:lnTo>
                      <a:pt x="238" y="401"/>
                    </a:lnTo>
                    <a:lnTo>
                      <a:pt x="215" y="411"/>
                    </a:lnTo>
                    <a:lnTo>
                      <a:pt x="191" y="422"/>
                    </a:lnTo>
                    <a:lnTo>
                      <a:pt x="167" y="422"/>
                    </a:lnTo>
                    <a:lnTo>
                      <a:pt x="143" y="422"/>
                    </a:lnTo>
                    <a:lnTo>
                      <a:pt x="111" y="411"/>
                    </a:lnTo>
                    <a:lnTo>
                      <a:pt x="87" y="401"/>
                    </a:lnTo>
                    <a:lnTo>
                      <a:pt x="72" y="380"/>
                    </a:lnTo>
                    <a:lnTo>
                      <a:pt x="48" y="360"/>
                    </a:lnTo>
                    <a:lnTo>
                      <a:pt x="32" y="339"/>
                    </a:lnTo>
                    <a:lnTo>
                      <a:pt x="16" y="308"/>
                    </a:lnTo>
                    <a:lnTo>
                      <a:pt x="8" y="278"/>
                    </a:lnTo>
                    <a:lnTo>
                      <a:pt x="8" y="247"/>
                    </a:lnTo>
                    <a:lnTo>
                      <a:pt x="0" y="216"/>
                    </a:lnTo>
                    <a:close/>
                  </a:path>
                </a:pathLst>
              </a:custGeom>
              <a:solidFill>
                <a:srgbClr val="ffffff"/>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4" name=""/>
              <p:cNvSpPr/>
              <p:nvPr/>
            </p:nvSpPr>
            <p:spPr>
              <a:xfrm>
                <a:off x="8638560" y="4768920"/>
                <a:ext cx="280080" cy="2746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G4</a:t>
                </a:r>
                <a:endParaRPr b="0" lang="en-US" sz="1800" strike="noStrike" u="none">
                  <a:solidFill>
                    <a:srgbClr val="000000"/>
                  </a:solidFill>
                  <a:effectLst/>
                  <a:uFillTx/>
                  <a:latin typeface="Times New Roman"/>
                </a:endParaRPr>
              </a:p>
            </p:txBody>
          </p:sp>
          <p:sp>
            <p:nvSpPr>
              <p:cNvPr id="315" name=""/>
              <p:cNvSpPr/>
              <p:nvPr/>
            </p:nvSpPr>
            <p:spPr>
              <a:xfrm>
                <a:off x="8097120" y="3181320"/>
                <a:ext cx="208440" cy="30492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6" name=""/>
              <p:cNvSpPr/>
              <p:nvPr/>
            </p:nvSpPr>
            <p:spPr>
              <a:xfrm>
                <a:off x="8170920" y="324792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317" name=""/>
              <p:cNvSpPr/>
              <p:nvPr/>
            </p:nvSpPr>
            <p:spPr>
              <a:xfrm>
                <a:off x="8097120" y="3962520"/>
                <a:ext cx="208440" cy="30780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8" name=""/>
              <p:cNvSpPr/>
              <p:nvPr/>
            </p:nvSpPr>
            <p:spPr>
              <a:xfrm>
                <a:off x="8170920" y="403380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319" name=""/>
              <p:cNvSpPr/>
              <p:nvPr/>
            </p:nvSpPr>
            <p:spPr>
              <a:xfrm>
                <a:off x="8097120" y="4745160"/>
                <a:ext cx="208440" cy="30636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0" name=""/>
              <p:cNvSpPr/>
              <p:nvPr/>
            </p:nvSpPr>
            <p:spPr>
              <a:xfrm>
                <a:off x="8170920" y="479916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321" name=""/>
              <p:cNvSpPr/>
              <p:nvPr/>
            </p:nvSpPr>
            <p:spPr>
              <a:xfrm>
                <a:off x="8305920" y="3343320"/>
                <a:ext cx="208800" cy="1440"/>
              </a:xfrm>
              <a:custGeom>
                <a:avLst/>
                <a:gdLst/>
                <a:ahLst/>
                <a:rect l="l" t="t" r="r" b="b"/>
                <a:pathLst>
                  <a:path w="159" h="0">
                    <a:moveTo>
                      <a:pt x="0" y="0"/>
                    </a:moveTo>
                    <a:lnTo>
                      <a:pt x="159" y="0"/>
                    </a:lnTo>
                    <a:lnTo>
                      <a:pt x="0" y="0"/>
                    </a:lnTo>
                    <a:close/>
                  </a:path>
                </a:pathLst>
              </a:custGeom>
              <a:solidFill>
                <a:srgbClr val="ffffff"/>
              </a:solidFill>
              <a:ln w="1260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22" name=""/>
              <p:cNvSpPr/>
              <p:nvPr/>
            </p:nvSpPr>
            <p:spPr>
              <a:xfrm>
                <a:off x="8305920" y="4124160"/>
                <a:ext cx="208800" cy="1800"/>
              </a:xfrm>
              <a:custGeom>
                <a:avLst/>
                <a:gdLst/>
                <a:ahLst/>
                <a:rect l="l" t="t" r="r" b="b"/>
                <a:pathLst>
                  <a:path w="159" h="0">
                    <a:moveTo>
                      <a:pt x="0" y="0"/>
                    </a:moveTo>
                    <a:lnTo>
                      <a:pt x="159" y="0"/>
                    </a:lnTo>
                    <a:lnTo>
                      <a:pt x="0" y="0"/>
                    </a:lnTo>
                    <a:close/>
                  </a:path>
                </a:pathLst>
              </a:custGeom>
              <a:solidFill>
                <a:srgbClr val="ffffff"/>
              </a:solidFill>
              <a:ln w="12600">
                <a:solidFill>
                  <a:srgbClr val="000000"/>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23" name=""/>
              <p:cNvSpPr/>
              <p:nvPr/>
            </p:nvSpPr>
            <p:spPr>
              <a:xfrm>
                <a:off x="8305920" y="4906800"/>
                <a:ext cx="208800" cy="1800"/>
              </a:xfrm>
              <a:custGeom>
                <a:avLst/>
                <a:gdLst/>
                <a:ahLst/>
                <a:rect l="l" t="t" r="r" b="b"/>
                <a:pathLst>
                  <a:path w="159" h="0">
                    <a:moveTo>
                      <a:pt x="0" y="0"/>
                    </a:moveTo>
                    <a:lnTo>
                      <a:pt x="159" y="0"/>
                    </a:lnTo>
                    <a:lnTo>
                      <a:pt x="0" y="0"/>
                    </a:lnTo>
                    <a:close/>
                  </a:path>
                </a:pathLst>
              </a:custGeom>
              <a:solidFill>
                <a:srgbClr val="ffffff"/>
              </a:solidFill>
              <a:ln w="12600">
                <a:solidFill>
                  <a:srgbClr val="000000"/>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24" name=""/>
              <p:cNvSpPr/>
              <p:nvPr/>
            </p:nvSpPr>
            <p:spPr>
              <a:xfrm>
                <a:off x="7939800" y="2558880"/>
                <a:ext cx="156960" cy="630360"/>
              </a:xfrm>
              <a:custGeom>
                <a:avLst/>
                <a:gdLst/>
                <a:ahLst/>
                <a:rect l="l" t="t" r="r" b="b"/>
                <a:pathLst>
                  <a:path w="119" h="422">
                    <a:moveTo>
                      <a:pt x="119" y="0"/>
                    </a:moveTo>
                    <a:lnTo>
                      <a:pt x="39" y="0"/>
                    </a:lnTo>
                    <a:lnTo>
                      <a:pt x="23" y="0"/>
                    </a:lnTo>
                    <a:lnTo>
                      <a:pt x="16" y="11"/>
                    </a:lnTo>
                    <a:lnTo>
                      <a:pt x="8" y="21"/>
                    </a:lnTo>
                    <a:lnTo>
                      <a:pt x="0" y="42"/>
                    </a:lnTo>
                    <a:lnTo>
                      <a:pt x="0" y="52"/>
                    </a:lnTo>
                    <a:lnTo>
                      <a:pt x="0" y="72"/>
                    </a:lnTo>
                    <a:lnTo>
                      <a:pt x="8" y="83"/>
                    </a:lnTo>
                    <a:lnTo>
                      <a:pt x="16" y="93"/>
                    </a:lnTo>
                    <a:lnTo>
                      <a:pt x="23" y="103"/>
                    </a:lnTo>
                    <a:lnTo>
                      <a:pt x="39" y="103"/>
                    </a:lnTo>
                    <a:lnTo>
                      <a:pt x="23" y="113"/>
                    </a:lnTo>
                    <a:lnTo>
                      <a:pt x="16" y="113"/>
                    </a:lnTo>
                    <a:lnTo>
                      <a:pt x="8" y="124"/>
                    </a:lnTo>
                    <a:lnTo>
                      <a:pt x="0" y="144"/>
                    </a:lnTo>
                    <a:lnTo>
                      <a:pt x="0" y="155"/>
                    </a:lnTo>
                    <a:lnTo>
                      <a:pt x="0" y="175"/>
                    </a:lnTo>
                    <a:lnTo>
                      <a:pt x="8" y="185"/>
                    </a:lnTo>
                    <a:lnTo>
                      <a:pt x="16" y="206"/>
                    </a:lnTo>
                    <a:lnTo>
                      <a:pt x="23" y="206"/>
                    </a:lnTo>
                    <a:lnTo>
                      <a:pt x="39" y="216"/>
                    </a:lnTo>
                    <a:lnTo>
                      <a:pt x="23" y="216"/>
                    </a:lnTo>
                    <a:lnTo>
                      <a:pt x="16" y="216"/>
                    </a:lnTo>
                    <a:lnTo>
                      <a:pt x="8" y="237"/>
                    </a:lnTo>
                    <a:lnTo>
                      <a:pt x="0" y="247"/>
                    </a:lnTo>
                    <a:lnTo>
                      <a:pt x="0" y="268"/>
                    </a:lnTo>
                    <a:lnTo>
                      <a:pt x="0" y="278"/>
                    </a:lnTo>
                    <a:lnTo>
                      <a:pt x="8" y="298"/>
                    </a:lnTo>
                    <a:lnTo>
                      <a:pt x="16" y="309"/>
                    </a:lnTo>
                    <a:lnTo>
                      <a:pt x="23" y="309"/>
                    </a:lnTo>
                    <a:lnTo>
                      <a:pt x="39" y="319"/>
                    </a:lnTo>
                    <a:lnTo>
                      <a:pt x="23" y="319"/>
                    </a:lnTo>
                    <a:lnTo>
                      <a:pt x="16" y="329"/>
                    </a:lnTo>
                    <a:lnTo>
                      <a:pt x="8" y="340"/>
                    </a:lnTo>
                    <a:lnTo>
                      <a:pt x="0" y="350"/>
                    </a:lnTo>
                    <a:lnTo>
                      <a:pt x="0" y="370"/>
                    </a:lnTo>
                    <a:lnTo>
                      <a:pt x="0" y="381"/>
                    </a:lnTo>
                    <a:lnTo>
                      <a:pt x="8" y="401"/>
                    </a:lnTo>
                    <a:lnTo>
                      <a:pt x="16" y="412"/>
                    </a:lnTo>
                    <a:lnTo>
                      <a:pt x="23" y="422"/>
                    </a:lnTo>
                    <a:lnTo>
                      <a:pt x="39" y="422"/>
                    </a:lnTo>
                    <a:lnTo>
                      <a:pt x="119" y="422"/>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5" name=""/>
              <p:cNvSpPr/>
              <p:nvPr/>
            </p:nvSpPr>
            <p:spPr>
              <a:xfrm>
                <a:off x="7669440" y="2558880"/>
                <a:ext cx="155520" cy="630360"/>
              </a:xfrm>
              <a:custGeom>
                <a:avLst/>
                <a:gdLst/>
                <a:ahLst/>
                <a:rect l="l" t="t" r="r" b="b"/>
                <a:pathLst>
                  <a:path w="119" h="422">
                    <a:moveTo>
                      <a:pt x="0" y="0"/>
                    </a:moveTo>
                    <a:lnTo>
                      <a:pt x="79" y="0"/>
                    </a:lnTo>
                    <a:lnTo>
                      <a:pt x="95" y="0"/>
                    </a:lnTo>
                    <a:lnTo>
                      <a:pt x="103" y="11"/>
                    </a:lnTo>
                    <a:lnTo>
                      <a:pt x="111" y="21"/>
                    </a:lnTo>
                    <a:lnTo>
                      <a:pt x="119" y="42"/>
                    </a:lnTo>
                    <a:lnTo>
                      <a:pt x="119" y="52"/>
                    </a:lnTo>
                    <a:lnTo>
                      <a:pt x="119" y="72"/>
                    </a:lnTo>
                    <a:lnTo>
                      <a:pt x="111" y="83"/>
                    </a:lnTo>
                    <a:lnTo>
                      <a:pt x="103" y="93"/>
                    </a:lnTo>
                    <a:lnTo>
                      <a:pt x="95" y="103"/>
                    </a:lnTo>
                    <a:lnTo>
                      <a:pt x="79" y="103"/>
                    </a:lnTo>
                    <a:lnTo>
                      <a:pt x="95" y="113"/>
                    </a:lnTo>
                    <a:lnTo>
                      <a:pt x="103" y="113"/>
                    </a:lnTo>
                    <a:lnTo>
                      <a:pt x="111" y="124"/>
                    </a:lnTo>
                    <a:lnTo>
                      <a:pt x="119" y="144"/>
                    </a:lnTo>
                    <a:lnTo>
                      <a:pt x="119" y="155"/>
                    </a:lnTo>
                    <a:lnTo>
                      <a:pt x="119" y="175"/>
                    </a:lnTo>
                    <a:lnTo>
                      <a:pt x="111" y="185"/>
                    </a:lnTo>
                    <a:lnTo>
                      <a:pt x="103" y="206"/>
                    </a:lnTo>
                    <a:lnTo>
                      <a:pt x="95" y="206"/>
                    </a:lnTo>
                    <a:lnTo>
                      <a:pt x="79" y="216"/>
                    </a:lnTo>
                    <a:lnTo>
                      <a:pt x="95" y="216"/>
                    </a:lnTo>
                    <a:lnTo>
                      <a:pt x="103" y="216"/>
                    </a:lnTo>
                    <a:lnTo>
                      <a:pt x="111" y="237"/>
                    </a:lnTo>
                    <a:lnTo>
                      <a:pt x="119" y="247"/>
                    </a:lnTo>
                    <a:lnTo>
                      <a:pt x="119" y="268"/>
                    </a:lnTo>
                    <a:lnTo>
                      <a:pt x="119" y="278"/>
                    </a:lnTo>
                    <a:lnTo>
                      <a:pt x="111" y="298"/>
                    </a:lnTo>
                    <a:lnTo>
                      <a:pt x="103" y="309"/>
                    </a:lnTo>
                    <a:lnTo>
                      <a:pt x="95" y="309"/>
                    </a:lnTo>
                    <a:lnTo>
                      <a:pt x="79" y="319"/>
                    </a:lnTo>
                    <a:lnTo>
                      <a:pt x="95" y="319"/>
                    </a:lnTo>
                    <a:lnTo>
                      <a:pt x="103" y="329"/>
                    </a:lnTo>
                    <a:lnTo>
                      <a:pt x="111" y="340"/>
                    </a:lnTo>
                    <a:lnTo>
                      <a:pt x="119" y="350"/>
                    </a:lnTo>
                    <a:lnTo>
                      <a:pt x="119" y="370"/>
                    </a:lnTo>
                    <a:lnTo>
                      <a:pt x="119" y="381"/>
                    </a:lnTo>
                    <a:lnTo>
                      <a:pt x="111" y="401"/>
                    </a:lnTo>
                    <a:lnTo>
                      <a:pt x="103" y="412"/>
                    </a:lnTo>
                    <a:lnTo>
                      <a:pt x="95" y="422"/>
                    </a:lnTo>
                    <a:lnTo>
                      <a:pt x="79" y="422"/>
                    </a:lnTo>
                    <a:lnTo>
                      <a:pt x="0" y="422"/>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6" name=""/>
              <p:cNvSpPr/>
              <p:nvPr/>
            </p:nvSpPr>
            <p:spPr>
              <a:xfrm>
                <a:off x="7713000" y="3203640"/>
                <a:ext cx="38484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GSU T1</a:t>
                </a:r>
                <a:endParaRPr b="0" lang="en-US" sz="900" strike="noStrike" u="none">
                  <a:solidFill>
                    <a:srgbClr val="000000"/>
                  </a:solidFill>
                  <a:effectLst/>
                  <a:uFillTx/>
                  <a:latin typeface="Times New Roman"/>
                </a:endParaRPr>
              </a:p>
            </p:txBody>
          </p:sp>
          <p:sp>
            <p:nvSpPr>
              <p:cNvPr id="327" name=""/>
              <p:cNvSpPr/>
              <p:nvPr/>
            </p:nvSpPr>
            <p:spPr>
              <a:xfrm>
                <a:off x="7939800" y="4124160"/>
                <a:ext cx="156960" cy="628920"/>
              </a:xfrm>
              <a:custGeom>
                <a:avLst/>
                <a:gdLst/>
                <a:ahLst/>
                <a:rect l="l" t="t" r="r" b="b"/>
                <a:pathLst>
                  <a:path w="119" h="421">
                    <a:moveTo>
                      <a:pt x="119" y="0"/>
                    </a:moveTo>
                    <a:lnTo>
                      <a:pt x="39" y="0"/>
                    </a:lnTo>
                    <a:lnTo>
                      <a:pt x="23" y="0"/>
                    </a:lnTo>
                    <a:lnTo>
                      <a:pt x="16" y="10"/>
                    </a:lnTo>
                    <a:lnTo>
                      <a:pt x="8" y="20"/>
                    </a:lnTo>
                    <a:lnTo>
                      <a:pt x="0" y="31"/>
                    </a:lnTo>
                    <a:lnTo>
                      <a:pt x="0" y="51"/>
                    </a:lnTo>
                    <a:lnTo>
                      <a:pt x="0" y="72"/>
                    </a:lnTo>
                    <a:lnTo>
                      <a:pt x="8" y="82"/>
                    </a:lnTo>
                    <a:lnTo>
                      <a:pt x="16" y="92"/>
                    </a:lnTo>
                    <a:lnTo>
                      <a:pt x="23" y="103"/>
                    </a:lnTo>
                    <a:lnTo>
                      <a:pt x="39" y="103"/>
                    </a:lnTo>
                    <a:lnTo>
                      <a:pt x="23" y="103"/>
                    </a:lnTo>
                    <a:lnTo>
                      <a:pt x="16" y="113"/>
                    </a:lnTo>
                    <a:lnTo>
                      <a:pt x="8" y="123"/>
                    </a:lnTo>
                    <a:lnTo>
                      <a:pt x="0" y="144"/>
                    </a:lnTo>
                    <a:lnTo>
                      <a:pt x="0" y="154"/>
                    </a:lnTo>
                    <a:lnTo>
                      <a:pt x="0" y="175"/>
                    </a:lnTo>
                    <a:lnTo>
                      <a:pt x="8" y="185"/>
                    </a:lnTo>
                    <a:lnTo>
                      <a:pt x="16" y="195"/>
                    </a:lnTo>
                    <a:lnTo>
                      <a:pt x="23" y="205"/>
                    </a:lnTo>
                    <a:lnTo>
                      <a:pt x="39" y="205"/>
                    </a:lnTo>
                    <a:lnTo>
                      <a:pt x="23" y="205"/>
                    </a:lnTo>
                    <a:lnTo>
                      <a:pt x="16" y="216"/>
                    </a:lnTo>
                    <a:lnTo>
                      <a:pt x="8" y="226"/>
                    </a:lnTo>
                    <a:lnTo>
                      <a:pt x="0" y="246"/>
                    </a:lnTo>
                    <a:lnTo>
                      <a:pt x="0" y="257"/>
                    </a:lnTo>
                    <a:lnTo>
                      <a:pt x="0" y="277"/>
                    </a:lnTo>
                    <a:lnTo>
                      <a:pt x="8" y="288"/>
                    </a:lnTo>
                    <a:lnTo>
                      <a:pt x="16" y="298"/>
                    </a:lnTo>
                    <a:lnTo>
                      <a:pt x="23" y="308"/>
                    </a:lnTo>
                    <a:lnTo>
                      <a:pt x="39" y="308"/>
                    </a:lnTo>
                    <a:lnTo>
                      <a:pt x="23" y="318"/>
                    </a:lnTo>
                    <a:lnTo>
                      <a:pt x="16" y="318"/>
                    </a:lnTo>
                    <a:lnTo>
                      <a:pt x="8" y="329"/>
                    </a:lnTo>
                    <a:lnTo>
                      <a:pt x="0" y="349"/>
                    </a:lnTo>
                    <a:lnTo>
                      <a:pt x="0" y="370"/>
                    </a:lnTo>
                    <a:lnTo>
                      <a:pt x="0" y="380"/>
                    </a:lnTo>
                    <a:lnTo>
                      <a:pt x="8" y="401"/>
                    </a:lnTo>
                    <a:lnTo>
                      <a:pt x="16" y="411"/>
                    </a:lnTo>
                    <a:lnTo>
                      <a:pt x="23" y="411"/>
                    </a:lnTo>
                    <a:lnTo>
                      <a:pt x="39" y="421"/>
                    </a:lnTo>
                    <a:lnTo>
                      <a:pt x="119" y="421"/>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8" name=""/>
              <p:cNvSpPr/>
              <p:nvPr/>
            </p:nvSpPr>
            <p:spPr>
              <a:xfrm>
                <a:off x="7669440" y="4124160"/>
                <a:ext cx="155520" cy="628920"/>
              </a:xfrm>
              <a:custGeom>
                <a:avLst/>
                <a:gdLst/>
                <a:ahLst/>
                <a:rect l="l" t="t" r="r" b="b"/>
                <a:pathLst>
                  <a:path w="119" h="421">
                    <a:moveTo>
                      <a:pt x="0" y="0"/>
                    </a:moveTo>
                    <a:lnTo>
                      <a:pt x="79" y="0"/>
                    </a:lnTo>
                    <a:lnTo>
                      <a:pt x="95" y="0"/>
                    </a:lnTo>
                    <a:lnTo>
                      <a:pt x="103" y="10"/>
                    </a:lnTo>
                    <a:lnTo>
                      <a:pt x="111" y="20"/>
                    </a:lnTo>
                    <a:lnTo>
                      <a:pt x="119" y="31"/>
                    </a:lnTo>
                    <a:lnTo>
                      <a:pt x="119" y="51"/>
                    </a:lnTo>
                    <a:lnTo>
                      <a:pt x="119" y="72"/>
                    </a:lnTo>
                    <a:lnTo>
                      <a:pt x="111" y="82"/>
                    </a:lnTo>
                    <a:lnTo>
                      <a:pt x="103" y="92"/>
                    </a:lnTo>
                    <a:lnTo>
                      <a:pt x="95" y="103"/>
                    </a:lnTo>
                    <a:lnTo>
                      <a:pt x="79" y="103"/>
                    </a:lnTo>
                    <a:lnTo>
                      <a:pt x="95" y="103"/>
                    </a:lnTo>
                    <a:lnTo>
                      <a:pt x="103" y="113"/>
                    </a:lnTo>
                    <a:lnTo>
                      <a:pt x="111" y="123"/>
                    </a:lnTo>
                    <a:lnTo>
                      <a:pt x="119" y="144"/>
                    </a:lnTo>
                    <a:lnTo>
                      <a:pt x="119" y="154"/>
                    </a:lnTo>
                    <a:lnTo>
                      <a:pt x="119" y="175"/>
                    </a:lnTo>
                    <a:lnTo>
                      <a:pt x="111" y="185"/>
                    </a:lnTo>
                    <a:lnTo>
                      <a:pt x="103" y="195"/>
                    </a:lnTo>
                    <a:lnTo>
                      <a:pt x="95" y="205"/>
                    </a:lnTo>
                    <a:lnTo>
                      <a:pt x="79" y="205"/>
                    </a:lnTo>
                    <a:lnTo>
                      <a:pt x="95" y="205"/>
                    </a:lnTo>
                    <a:lnTo>
                      <a:pt x="103" y="216"/>
                    </a:lnTo>
                    <a:lnTo>
                      <a:pt x="111" y="226"/>
                    </a:lnTo>
                    <a:lnTo>
                      <a:pt x="119" y="246"/>
                    </a:lnTo>
                    <a:lnTo>
                      <a:pt x="119" y="257"/>
                    </a:lnTo>
                    <a:lnTo>
                      <a:pt x="119" y="277"/>
                    </a:lnTo>
                    <a:lnTo>
                      <a:pt x="111" y="288"/>
                    </a:lnTo>
                    <a:lnTo>
                      <a:pt x="103" y="298"/>
                    </a:lnTo>
                    <a:lnTo>
                      <a:pt x="95" y="308"/>
                    </a:lnTo>
                    <a:lnTo>
                      <a:pt x="79" y="308"/>
                    </a:lnTo>
                    <a:lnTo>
                      <a:pt x="95" y="318"/>
                    </a:lnTo>
                    <a:lnTo>
                      <a:pt x="103" y="318"/>
                    </a:lnTo>
                    <a:lnTo>
                      <a:pt x="111" y="329"/>
                    </a:lnTo>
                    <a:lnTo>
                      <a:pt x="119" y="349"/>
                    </a:lnTo>
                    <a:lnTo>
                      <a:pt x="119" y="370"/>
                    </a:lnTo>
                    <a:lnTo>
                      <a:pt x="119" y="380"/>
                    </a:lnTo>
                    <a:lnTo>
                      <a:pt x="111" y="401"/>
                    </a:lnTo>
                    <a:lnTo>
                      <a:pt x="103" y="411"/>
                    </a:lnTo>
                    <a:lnTo>
                      <a:pt x="95" y="411"/>
                    </a:lnTo>
                    <a:lnTo>
                      <a:pt x="79" y="421"/>
                    </a:lnTo>
                    <a:lnTo>
                      <a:pt x="0" y="421"/>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9" name=""/>
              <p:cNvSpPr/>
              <p:nvPr/>
            </p:nvSpPr>
            <p:spPr>
              <a:xfrm>
                <a:off x="7713000" y="4768920"/>
                <a:ext cx="38484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GSU T2</a:t>
                </a:r>
                <a:endParaRPr b="0" lang="en-US" sz="900" strike="noStrike" u="none">
                  <a:solidFill>
                    <a:srgbClr val="000000"/>
                  </a:solidFill>
                  <a:effectLst/>
                  <a:uFillTx/>
                  <a:latin typeface="Times New Roman"/>
                </a:endParaRPr>
              </a:p>
            </p:txBody>
          </p:sp>
          <p:sp>
            <p:nvSpPr>
              <p:cNvPr id="330" name=""/>
              <p:cNvSpPr/>
              <p:nvPr/>
            </p:nvSpPr>
            <p:spPr>
              <a:xfrm flipV="1">
                <a:off x="7028640" y="2855520"/>
                <a:ext cx="4320" cy="15750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1" name=""/>
              <p:cNvSpPr/>
              <p:nvPr/>
            </p:nvSpPr>
            <p:spPr>
              <a:xfrm rot="5400000">
                <a:off x="6835320" y="3534120"/>
                <a:ext cx="183240" cy="352080"/>
              </a:xfrm>
              <a:prstGeom prst="rect">
                <a:avLst/>
              </a:prstGeom>
              <a:noFill/>
              <a:ln w="0">
                <a:noFill/>
              </a:ln>
            </p:spPr>
            <p:style>
              <a:lnRef idx="0"/>
              <a:fillRef idx="0"/>
              <a:effectRef idx="0"/>
              <a:fontRef idx="minor"/>
            </p:style>
            <p:txBody>
              <a:bodyPr wrap="none" lIns="0" rIns="0" tIns="0" bIns="0" anchor="t" anchorCtr="1" vert="eaVe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Bus 2</a:t>
                </a:r>
                <a:endParaRPr b="0" lang="en-US" sz="1200" strike="noStrike" u="none">
                  <a:solidFill>
                    <a:srgbClr val="000000"/>
                  </a:solidFill>
                  <a:effectLst/>
                  <a:uFillTx/>
                  <a:latin typeface="Times New Roman"/>
                </a:endParaRPr>
              </a:p>
            </p:txBody>
          </p:sp>
          <p:sp>
            <p:nvSpPr>
              <p:cNvPr id="332" name=""/>
              <p:cNvSpPr/>
              <p:nvPr/>
            </p:nvSpPr>
            <p:spPr>
              <a:xfrm flipH="1">
                <a:off x="6926400" y="4421160"/>
                <a:ext cx="63792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33" name=""/>
              <p:cNvSpPr/>
              <p:nvPr/>
            </p:nvSpPr>
            <p:spPr>
              <a:xfrm flipH="1">
                <a:off x="7251480" y="2873520"/>
                <a:ext cx="31248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4" name=""/>
              <p:cNvSpPr/>
              <p:nvPr/>
            </p:nvSpPr>
            <p:spPr>
              <a:xfrm>
                <a:off x="4514400" y="5037120"/>
                <a:ext cx="3393720" cy="52560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5" name=""/>
              <p:cNvSpPr/>
              <p:nvPr/>
            </p:nvSpPr>
            <p:spPr>
              <a:xfrm>
                <a:off x="5831280" y="5045040"/>
                <a:ext cx="5173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Times New Roman"/>
                  </a:rPr>
                  <a:t>Summer</a:t>
                </a:r>
                <a:endParaRPr b="0" lang="en-US" sz="1200" strike="noStrike" u="none">
                  <a:solidFill>
                    <a:srgbClr val="000000"/>
                  </a:solidFill>
                  <a:effectLst/>
                  <a:uFillTx/>
                  <a:latin typeface="Times New Roman"/>
                </a:endParaRPr>
              </a:p>
            </p:txBody>
          </p:sp>
          <p:sp>
            <p:nvSpPr>
              <p:cNvPr id="336" name=""/>
              <p:cNvSpPr/>
              <p:nvPr/>
            </p:nvSpPr>
            <p:spPr>
              <a:xfrm>
                <a:off x="6582240" y="5045040"/>
                <a:ext cx="5338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Times New Roman"/>
                  </a:rPr>
                  <a:t>Nominal</a:t>
                </a:r>
                <a:endParaRPr b="0" lang="en-US" sz="1200" strike="noStrike" u="none">
                  <a:solidFill>
                    <a:srgbClr val="000000"/>
                  </a:solidFill>
                  <a:effectLst/>
                  <a:uFillTx/>
                  <a:latin typeface="Times New Roman"/>
                </a:endParaRPr>
              </a:p>
            </p:txBody>
          </p:sp>
          <p:sp>
            <p:nvSpPr>
              <p:cNvPr id="337" name=""/>
              <p:cNvSpPr/>
              <p:nvPr/>
            </p:nvSpPr>
            <p:spPr>
              <a:xfrm>
                <a:off x="7379640" y="5045040"/>
                <a:ext cx="4237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Times New Roman"/>
                  </a:rPr>
                  <a:t>Winter</a:t>
                </a:r>
                <a:endParaRPr b="0" lang="en-US" sz="1200" strike="noStrike" u="none">
                  <a:solidFill>
                    <a:srgbClr val="000000"/>
                  </a:solidFill>
                  <a:effectLst/>
                  <a:uFillTx/>
                  <a:latin typeface="Times New Roman"/>
                </a:endParaRPr>
              </a:p>
            </p:txBody>
          </p:sp>
          <p:sp>
            <p:nvSpPr>
              <p:cNvPr id="338" name=""/>
              <p:cNvSpPr/>
              <p:nvPr/>
            </p:nvSpPr>
            <p:spPr>
              <a:xfrm>
                <a:off x="4557600" y="5230800"/>
                <a:ext cx="10760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Unit MW Rating:</a:t>
                </a:r>
                <a:endParaRPr b="0" lang="en-US" sz="1200" strike="noStrike" u="none">
                  <a:solidFill>
                    <a:srgbClr val="000000"/>
                  </a:solidFill>
                  <a:effectLst/>
                  <a:uFillTx/>
                  <a:latin typeface="Times New Roman"/>
                </a:endParaRPr>
              </a:p>
            </p:txBody>
          </p:sp>
          <p:sp>
            <p:nvSpPr>
              <p:cNvPr id="339" name=""/>
              <p:cNvSpPr/>
              <p:nvPr/>
            </p:nvSpPr>
            <p:spPr>
              <a:xfrm>
                <a:off x="5830560" y="5230800"/>
                <a:ext cx="2293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120</a:t>
                </a:r>
                <a:endParaRPr b="0" lang="en-US" sz="1200" strike="noStrike" u="none">
                  <a:solidFill>
                    <a:srgbClr val="000000"/>
                  </a:solidFill>
                  <a:effectLst/>
                  <a:uFillTx/>
                  <a:latin typeface="Times New Roman"/>
                </a:endParaRPr>
              </a:p>
            </p:txBody>
          </p:sp>
          <p:sp>
            <p:nvSpPr>
              <p:cNvPr id="340" name=""/>
              <p:cNvSpPr/>
              <p:nvPr/>
            </p:nvSpPr>
            <p:spPr>
              <a:xfrm>
                <a:off x="6581520" y="5230800"/>
                <a:ext cx="2293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127</a:t>
                </a:r>
                <a:endParaRPr b="0" lang="en-US" sz="1200" strike="noStrike" u="none">
                  <a:solidFill>
                    <a:srgbClr val="000000"/>
                  </a:solidFill>
                  <a:effectLst/>
                  <a:uFillTx/>
                  <a:latin typeface="Times New Roman"/>
                </a:endParaRPr>
              </a:p>
            </p:txBody>
          </p:sp>
          <p:sp>
            <p:nvSpPr>
              <p:cNvPr id="341" name=""/>
              <p:cNvSpPr/>
              <p:nvPr/>
            </p:nvSpPr>
            <p:spPr>
              <a:xfrm>
                <a:off x="7376760" y="5230800"/>
                <a:ext cx="2293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134</a:t>
                </a:r>
                <a:endParaRPr b="0" lang="en-US" sz="1200" strike="noStrike" u="none">
                  <a:solidFill>
                    <a:srgbClr val="000000"/>
                  </a:solidFill>
                  <a:effectLst/>
                  <a:uFillTx/>
                  <a:latin typeface="Times New Roman"/>
                </a:endParaRPr>
              </a:p>
            </p:txBody>
          </p:sp>
          <p:sp>
            <p:nvSpPr>
              <p:cNvPr id="342" name=""/>
              <p:cNvSpPr/>
              <p:nvPr/>
            </p:nvSpPr>
            <p:spPr>
              <a:xfrm>
                <a:off x="4541400" y="5638680"/>
                <a:ext cx="7466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 = Breaker</a:t>
                </a:r>
                <a:endParaRPr b="0" lang="en-US" sz="1200" strike="noStrike" u="none">
                  <a:solidFill>
                    <a:srgbClr val="000000"/>
                  </a:solidFill>
                  <a:effectLst/>
                  <a:uFillTx/>
                  <a:latin typeface="Times New Roman"/>
                </a:endParaRPr>
              </a:p>
            </p:txBody>
          </p:sp>
          <p:sp>
            <p:nvSpPr>
              <p:cNvPr id="343" name=""/>
              <p:cNvSpPr/>
              <p:nvPr/>
            </p:nvSpPr>
            <p:spPr>
              <a:xfrm>
                <a:off x="4541760" y="5791320"/>
                <a:ext cx="18982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GSU = Generator Step-up Unit</a:t>
                </a:r>
                <a:endParaRPr b="0" lang="en-US" sz="1200" strike="noStrike" u="none">
                  <a:solidFill>
                    <a:srgbClr val="000000"/>
                  </a:solidFill>
                  <a:effectLst/>
                  <a:uFillTx/>
                  <a:latin typeface="Times New Roman"/>
                </a:endParaRPr>
              </a:p>
            </p:txBody>
          </p:sp>
          <p:sp>
            <p:nvSpPr>
              <p:cNvPr id="344" name=""/>
              <p:cNvSpPr/>
              <p:nvPr/>
            </p:nvSpPr>
            <p:spPr>
              <a:xfrm flipH="1">
                <a:off x="8305920" y="2558880"/>
                <a:ext cx="208800" cy="1800"/>
              </a:xfrm>
              <a:prstGeom prst="line">
                <a:avLst/>
              </a:prstGeom>
              <a:ln w="1260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45" name=""/>
              <p:cNvSpPr/>
              <p:nvPr/>
            </p:nvSpPr>
            <p:spPr>
              <a:xfrm>
                <a:off x="8097120" y="2408400"/>
                <a:ext cx="208440" cy="30456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6" name=""/>
              <p:cNvSpPr/>
              <p:nvPr/>
            </p:nvSpPr>
            <p:spPr>
              <a:xfrm>
                <a:off x="8170920" y="246708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347" name=""/>
              <p:cNvSpPr/>
              <p:nvPr/>
            </p:nvSpPr>
            <p:spPr>
              <a:xfrm rot="5400000">
                <a:off x="6513120" y="3534120"/>
                <a:ext cx="183240" cy="352080"/>
              </a:xfrm>
              <a:prstGeom prst="rect">
                <a:avLst/>
              </a:prstGeom>
              <a:noFill/>
              <a:ln w="0">
                <a:noFill/>
              </a:ln>
            </p:spPr>
            <p:style>
              <a:lnRef idx="0"/>
              <a:fillRef idx="0"/>
              <a:effectRef idx="0"/>
              <a:fontRef idx="minor"/>
            </p:style>
            <p:txBody>
              <a:bodyPr wrap="none" lIns="0" rIns="0" tIns="0" bIns="0" anchor="t" anchorCtr="1" vert="eaVe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Bus 1</a:t>
                </a:r>
                <a:endParaRPr b="0" lang="en-US" sz="1200" strike="noStrike" u="none">
                  <a:solidFill>
                    <a:srgbClr val="000000"/>
                  </a:solidFill>
                  <a:effectLst/>
                  <a:uFillTx/>
                  <a:latin typeface="Times New Roman"/>
                </a:endParaRPr>
              </a:p>
            </p:txBody>
          </p:sp>
          <p:sp>
            <p:nvSpPr>
              <p:cNvPr id="348" name=""/>
              <p:cNvSpPr/>
              <p:nvPr/>
            </p:nvSpPr>
            <p:spPr>
              <a:xfrm flipH="1">
                <a:off x="6499080" y="3952800"/>
                <a:ext cx="218160" cy="1800"/>
              </a:xfrm>
              <a:prstGeom prst="line">
                <a:avLst/>
              </a:prstGeom>
              <a:ln w="1260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49" name=""/>
              <p:cNvSpPr/>
              <p:nvPr/>
            </p:nvSpPr>
            <p:spPr>
              <a:xfrm flipH="1">
                <a:off x="6499080" y="4422600"/>
                <a:ext cx="21816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0" name=""/>
              <p:cNvSpPr/>
              <p:nvPr/>
            </p:nvSpPr>
            <p:spPr>
              <a:xfrm flipH="1">
                <a:off x="6499080" y="3333600"/>
                <a:ext cx="218160" cy="1800"/>
              </a:xfrm>
              <a:prstGeom prst="line">
                <a:avLst/>
              </a:prstGeom>
              <a:ln w="1260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51" name=""/>
              <p:cNvSpPr/>
              <p:nvPr/>
            </p:nvSpPr>
            <p:spPr>
              <a:xfrm>
                <a:off x="6289920" y="2703600"/>
                <a:ext cx="208800" cy="32220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2" name=""/>
              <p:cNvSpPr/>
              <p:nvPr/>
            </p:nvSpPr>
            <p:spPr>
              <a:xfrm>
                <a:off x="6351120" y="277668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353" name=""/>
              <p:cNvSpPr/>
              <p:nvPr/>
            </p:nvSpPr>
            <p:spPr>
              <a:xfrm>
                <a:off x="6289920" y="3181320"/>
                <a:ext cx="208800" cy="30492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4" name=""/>
              <p:cNvSpPr/>
              <p:nvPr/>
            </p:nvSpPr>
            <p:spPr>
              <a:xfrm>
                <a:off x="6351120" y="324972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355" name=""/>
              <p:cNvSpPr/>
              <p:nvPr/>
            </p:nvSpPr>
            <p:spPr>
              <a:xfrm>
                <a:off x="6289920" y="3808440"/>
                <a:ext cx="208800" cy="30780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6" name=""/>
              <p:cNvSpPr/>
              <p:nvPr/>
            </p:nvSpPr>
            <p:spPr>
              <a:xfrm>
                <a:off x="6351120" y="386568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357" name=""/>
              <p:cNvSpPr/>
              <p:nvPr/>
            </p:nvSpPr>
            <p:spPr>
              <a:xfrm>
                <a:off x="6289920" y="4270320"/>
                <a:ext cx="208800" cy="30492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8" name=""/>
              <p:cNvSpPr/>
              <p:nvPr/>
            </p:nvSpPr>
            <p:spPr>
              <a:xfrm>
                <a:off x="6351120" y="434016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359" name=""/>
              <p:cNvSpPr/>
              <p:nvPr/>
            </p:nvSpPr>
            <p:spPr>
              <a:xfrm flipH="1">
                <a:off x="5977440" y="2873520"/>
                <a:ext cx="31248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0" name=""/>
              <p:cNvSpPr/>
              <p:nvPr/>
            </p:nvSpPr>
            <p:spPr>
              <a:xfrm flipH="1">
                <a:off x="5758920" y="3333600"/>
                <a:ext cx="218160" cy="1800"/>
              </a:xfrm>
              <a:prstGeom prst="line">
                <a:avLst/>
              </a:prstGeom>
              <a:ln w="1260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61" name=""/>
              <p:cNvSpPr/>
              <p:nvPr/>
            </p:nvSpPr>
            <p:spPr>
              <a:xfrm>
                <a:off x="5758920" y="2873520"/>
                <a:ext cx="1080" cy="46008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2" name=""/>
              <p:cNvSpPr/>
              <p:nvPr/>
            </p:nvSpPr>
            <p:spPr>
              <a:xfrm>
                <a:off x="5705640" y="3959280"/>
                <a:ext cx="1080" cy="46044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3" name=""/>
              <p:cNvSpPr/>
              <p:nvPr/>
            </p:nvSpPr>
            <p:spPr>
              <a:xfrm>
                <a:off x="5601960" y="2932200"/>
                <a:ext cx="219600" cy="30636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4" name=""/>
              <p:cNvSpPr/>
              <p:nvPr/>
            </p:nvSpPr>
            <p:spPr>
              <a:xfrm>
                <a:off x="5675040" y="301140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365" name=""/>
              <p:cNvSpPr/>
              <p:nvPr/>
            </p:nvSpPr>
            <p:spPr>
              <a:xfrm>
                <a:off x="5601960" y="4038480"/>
                <a:ext cx="219600" cy="30816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6" name=""/>
              <p:cNvSpPr/>
              <p:nvPr/>
            </p:nvSpPr>
            <p:spPr>
              <a:xfrm>
                <a:off x="5663880" y="411012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367" name=""/>
              <p:cNvSpPr/>
              <p:nvPr/>
            </p:nvSpPr>
            <p:spPr>
              <a:xfrm flipH="1">
                <a:off x="5131440" y="2873520"/>
                <a:ext cx="62676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8" name=""/>
              <p:cNvSpPr/>
              <p:nvPr/>
            </p:nvSpPr>
            <p:spPr>
              <a:xfrm flipH="1">
                <a:off x="5131440" y="3333600"/>
                <a:ext cx="626760" cy="1800"/>
              </a:xfrm>
              <a:prstGeom prst="line">
                <a:avLst/>
              </a:prstGeom>
              <a:ln w="1260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69" name=""/>
              <p:cNvSpPr/>
              <p:nvPr/>
            </p:nvSpPr>
            <p:spPr>
              <a:xfrm flipH="1">
                <a:off x="5144760" y="4419720"/>
                <a:ext cx="113112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0" name=""/>
              <p:cNvSpPr/>
              <p:nvPr/>
            </p:nvSpPr>
            <p:spPr>
              <a:xfrm>
                <a:off x="4495680" y="2655720"/>
                <a:ext cx="636120" cy="39708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1" name=""/>
              <p:cNvSpPr/>
              <p:nvPr/>
            </p:nvSpPr>
            <p:spPr>
              <a:xfrm>
                <a:off x="4556520" y="2670120"/>
                <a:ext cx="5630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CINERGY</a:t>
                </a:r>
                <a:endParaRPr b="0" lang="en-US" sz="1000" strike="noStrike" u="none">
                  <a:solidFill>
                    <a:srgbClr val="000000"/>
                  </a:solidFill>
                  <a:effectLst/>
                  <a:uFillTx/>
                  <a:latin typeface="Times New Roman"/>
                </a:endParaRPr>
              </a:p>
            </p:txBody>
          </p:sp>
          <p:sp>
            <p:nvSpPr>
              <p:cNvPr id="372" name=""/>
              <p:cNvSpPr/>
              <p:nvPr/>
            </p:nvSpPr>
            <p:spPr>
              <a:xfrm>
                <a:off x="4619880" y="2836800"/>
                <a:ext cx="36612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Gibson</a:t>
                </a:r>
                <a:endParaRPr b="0" lang="en-US" sz="1000" strike="noStrike" u="none">
                  <a:solidFill>
                    <a:srgbClr val="000000"/>
                  </a:solidFill>
                  <a:effectLst/>
                  <a:uFillTx/>
                  <a:latin typeface="Times New Roman"/>
                </a:endParaRPr>
              </a:p>
            </p:txBody>
          </p:sp>
          <p:sp>
            <p:nvSpPr>
              <p:cNvPr id="373" name=""/>
              <p:cNvSpPr/>
              <p:nvPr/>
            </p:nvSpPr>
            <p:spPr>
              <a:xfrm>
                <a:off x="4495680" y="3181320"/>
                <a:ext cx="636120" cy="38268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4" name=""/>
              <p:cNvSpPr/>
              <p:nvPr/>
            </p:nvSpPr>
            <p:spPr>
              <a:xfrm>
                <a:off x="4536000" y="3193920"/>
                <a:ext cx="5630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CINERGY</a:t>
                </a:r>
                <a:endParaRPr b="0" lang="en-US" sz="1000" strike="noStrike" u="none">
                  <a:solidFill>
                    <a:srgbClr val="000000"/>
                  </a:solidFill>
                  <a:effectLst/>
                  <a:uFillTx/>
                  <a:latin typeface="Times New Roman"/>
                </a:endParaRPr>
              </a:p>
            </p:txBody>
          </p:sp>
          <p:sp>
            <p:nvSpPr>
              <p:cNvPr id="375" name=""/>
              <p:cNvSpPr/>
              <p:nvPr/>
            </p:nvSpPr>
            <p:spPr>
              <a:xfrm>
                <a:off x="4565160" y="3363840"/>
                <a:ext cx="49248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Qualitech</a:t>
                </a:r>
                <a:endParaRPr b="0" lang="en-US" sz="1000" strike="noStrike" u="none">
                  <a:solidFill>
                    <a:srgbClr val="000000"/>
                  </a:solidFill>
                  <a:effectLst/>
                  <a:uFillTx/>
                  <a:latin typeface="Times New Roman"/>
                </a:endParaRPr>
              </a:p>
            </p:txBody>
          </p:sp>
          <p:sp>
            <p:nvSpPr>
              <p:cNvPr id="376" name=""/>
              <p:cNvSpPr/>
              <p:nvPr/>
            </p:nvSpPr>
            <p:spPr>
              <a:xfrm>
                <a:off x="4495680" y="3732120"/>
                <a:ext cx="636120" cy="38412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7" name=""/>
              <p:cNvSpPr/>
              <p:nvPr/>
            </p:nvSpPr>
            <p:spPr>
              <a:xfrm>
                <a:off x="4662720" y="3730680"/>
                <a:ext cx="23976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AEP</a:t>
                </a:r>
                <a:endParaRPr b="0" lang="en-US" sz="1000" strike="noStrike" u="none">
                  <a:solidFill>
                    <a:srgbClr val="000000"/>
                  </a:solidFill>
                  <a:effectLst/>
                  <a:uFillTx/>
                  <a:latin typeface="Times New Roman"/>
                </a:endParaRPr>
              </a:p>
            </p:txBody>
          </p:sp>
          <p:sp>
            <p:nvSpPr>
              <p:cNvPr id="378" name=""/>
              <p:cNvSpPr/>
              <p:nvPr/>
            </p:nvSpPr>
            <p:spPr>
              <a:xfrm>
                <a:off x="4625640" y="3898800"/>
                <a:ext cx="30276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Breed</a:t>
                </a:r>
                <a:endParaRPr b="0" lang="en-US" sz="1000" strike="noStrike" u="none">
                  <a:solidFill>
                    <a:srgbClr val="000000"/>
                  </a:solidFill>
                  <a:effectLst/>
                  <a:uFillTx/>
                  <a:latin typeface="Times New Roman"/>
                </a:endParaRPr>
              </a:p>
            </p:txBody>
          </p:sp>
          <p:sp>
            <p:nvSpPr>
              <p:cNvPr id="379" name=""/>
              <p:cNvSpPr/>
              <p:nvPr/>
            </p:nvSpPr>
            <p:spPr>
              <a:xfrm>
                <a:off x="4495680" y="4270320"/>
                <a:ext cx="636120" cy="39852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0" name=""/>
              <p:cNvSpPr/>
              <p:nvPr/>
            </p:nvSpPr>
            <p:spPr>
              <a:xfrm>
                <a:off x="4683960" y="4284720"/>
                <a:ext cx="1904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IPL</a:t>
                </a:r>
                <a:endParaRPr b="0" lang="en-US" sz="1000" strike="noStrike" u="none">
                  <a:solidFill>
                    <a:srgbClr val="000000"/>
                  </a:solidFill>
                  <a:effectLst/>
                  <a:uFillTx/>
                  <a:latin typeface="Times New Roman"/>
                </a:endParaRPr>
              </a:p>
            </p:txBody>
          </p:sp>
          <p:sp>
            <p:nvSpPr>
              <p:cNvPr id="381" name=""/>
              <p:cNvSpPr/>
              <p:nvPr/>
            </p:nvSpPr>
            <p:spPr>
              <a:xfrm>
                <a:off x="4525560" y="4452840"/>
                <a:ext cx="54180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Petersburg</a:t>
                </a:r>
                <a:endParaRPr b="0" lang="en-US" sz="1000" strike="noStrike" u="none">
                  <a:solidFill>
                    <a:srgbClr val="000000"/>
                  </a:solidFill>
                  <a:effectLst/>
                  <a:uFillTx/>
                  <a:latin typeface="Times New Roman"/>
                </a:endParaRPr>
              </a:p>
            </p:txBody>
          </p:sp>
          <p:sp>
            <p:nvSpPr>
              <p:cNvPr id="382" name=""/>
              <p:cNvSpPr/>
              <p:nvPr/>
            </p:nvSpPr>
            <p:spPr>
              <a:xfrm>
                <a:off x="6352920" y="2127240"/>
                <a:ext cx="680040" cy="2746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345 kV</a:t>
                </a:r>
                <a:endParaRPr b="0" lang="en-US" sz="1800" strike="noStrike" u="none">
                  <a:solidFill>
                    <a:srgbClr val="000000"/>
                  </a:solidFill>
                  <a:effectLst/>
                  <a:uFillTx/>
                  <a:latin typeface="Times New Roman"/>
                </a:endParaRPr>
              </a:p>
            </p:txBody>
          </p:sp>
          <p:sp>
            <p:nvSpPr>
              <p:cNvPr id="383" name=""/>
              <p:cNvSpPr/>
              <p:nvPr/>
            </p:nvSpPr>
            <p:spPr>
              <a:xfrm>
                <a:off x="6615000" y="2949480"/>
                <a:ext cx="207360" cy="30636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4" name=""/>
              <p:cNvSpPr/>
              <p:nvPr/>
            </p:nvSpPr>
            <p:spPr>
              <a:xfrm>
                <a:off x="6675120" y="301140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385" name=""/>
              <p:cNvSpPr/>
              <p:nvPr/>
            </p:nvSpPr>
            <p:spPr>
              <a:xfrm>
                <a:off x="6615000" y="4038480"/>
                <a:ext cx="207360" cy="30816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6" name=""/>
              <p:cNvSpPr/>
              <p:nvPr/>
            </p:nvSpPr>
            <p:spPr>
              <a:xfrm>
                <a:off x="6675120" y="410040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387" name=""/>
              <p:cNvSpPr/>
              <p:nvPr/>
            </p:nvSpPr>
            <p:spPr>
              <a:xfrm>
                <a:off x="6717600" y="2855880"/>
                <a:ext cx="31392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8" name=""/>
              <p:cNvSpPr/>
              <p:nvPr/>
            </p:nvSpPr>
            <p:spPr>
              <a:xfrm flipH="1">
                <a:off x="7042320" y="3333600"/>
                <a:ext cx="10440" cy="1800"/>
              </a:xfrm>
              <a:prstGeom prst="line">
                <a:avLst/>
              </a:prstGeom>
              <a:ln w="1260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89" name=""/>
              <p:cNvSpPr/>
              <p:nvPr/>
            </p:nvSpPr>
            <p:spPr>
              <a:xfrm flipH="1">
                <a:off x="6948360" y="3365640"/>
                <a:ext cx="10800" cy="15840"/>
              </a:xfrm>
              <a:prstGeom prst="line">
                <a:avLst/>
              </a:prstGeom>
              <a:ln w="12600">
                <a:solidFill>
                  <a:srgbClr val="00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390" name=""/>
              <p:cNvSpPr/>
              <p:nvPr/>
            </p:nvSpPr>
            <p:spPr>
              <a:xfrm>
                <a:off x="7105320" y="3429000"/>
                <a:ext cx="1504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1" name=""/>
              <p:cNvSpPr/>
              <p:nvPr/>
            </p:nvSpPr>
            <p:spPr>
              <a:xfrm flipV="1">
                <a:off x="7256160" y="2895480"/>
                <a:ext cx="0" cy="53352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4" name="PlaceHolder 3"/>
          <p:cNvSpPr>
            <a:spLocks noGrp="1"/>
          </p:cNvSpPr>
          <p:nvPr>
            <p:ph type="sldNum" idx="1"/>
          </p:nvPr>
        </p:nvSpPr>
        <p:spPr/>
        <p:txBody>
          <a:bodyPr/>
          <a:p>
            <a:fld id="{F0FF3086-9CB5-4D4F-A294-72F263E77139}"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Performance Results</a:t>
            </a:r>
            <a:endParaRPr b="0" lang="en-US" sz="2000" strike="noStrike" u="none">
              <a:solidFill>
                <a:srgbClr val="000000"/>
              </a:solidFill>
              <a:effectLst/>
              <a:uFillTx/>
              <a:latin typeface="Times New Roman"/>
            </a:endParaRPr>
          </a:p>
        </p:txBody>
      </p:sp>
      <p:sp>
        <p:nvSpPr>
          <p:cNvPr id="39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394" name=""/>
          <p:cNvSpPr/>
          <p:nvPr/>
        </p:nvSpPr>
        <p:spPr>
          <a:xfrm>
            <a:off x="4686840" y="2303640"/>
            <a:ext cx="430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Unit 1</a:t>
            </a:r>
            <a:endParaRPr b="0" lang="en-US" sz="1300" strike="noStrike" u="none">
              <a:solidFill>
                <a:srgbClr val="000000"/>
              </a:solidFill>
              <a:effectLst/>
              <a:uFillTx/>
              <a:latin typeface="Times New Roman"/>
            </a:endParaRPr>
          </a:p>
        </p:txBody>
      </p:sp>
      <p:sp>
        <p:nvSpPr>
          <p:cNvPr id="395" name=""/>
          <p:cNvSpPr/>
          <p:nvPr/>
        </p:nvSpPr>
        <p:spPr>
          <a:xfrm>
            <a:off x="5520240" y="2303640"/>
            <a:ext cx="430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Unit 2</a:t>
            </a:r>
            <a:endParaRPr b="0" lang="en-US" sz="1300" strike="noStrike" u="none">
              <a:solidFill>
                <a:srgbClr val="000000"/>
              </a:solidFill>
              <a:effectLst/>
              <a:uFillTx/>
              <a:latin typeface="Times New Roman"/>
            </a:endParaRPr>
          </a:p>
        </p:txBody>
      </p:sp>
      <p:sp>
        <p:nvSpPr>
          <p:cNvPr id="396" name=""/>
          <p:cNvSpPr/>
          <p:nvPr/>
        </p:nvSpPr>
        <p:spPr>
          <a:xfrm>
            <a:off x="6353640" y="2303640"/>
            <a:ext cx="430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Unit 3</a:t>
            </a:r>
            <a:endParaRPr b="0" lang="en-US" sz="1300" strike="noStrike" u="none">
              <a:solidFill>
                <a:srgbClr val="000000"/>
              </a:solidFill>
              <a:effectLst/>
              <a:uFillTx/>
              <a:latin typeface="Times New Roman"/>
            </a:endParaRPr>
          </a:p>
        </p:txBody>
      </p:sp>
      <p:sp>
        <p:nvSpPr>
          <p:cNvPr id="397" name=""/>
          <p:cNvSpPr/>
          <p:nvPr/>
        </p:nvSpPr>
        <p:spPr>
          <a:xfrm>
            <a:off x="7187040" y="2303640"/>
            <a:ext cx="430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Unit 4</a:t>
            </a:r>
            <a:endParaRPr b="0" lang="en-US" sz="1300" strike="noStrike" u="none">
              <a:solidFill>
                <a:srgbClr val="000000"/>
              </a:solidFill>
              <a:effectLst/>
              <a:uFillTx/>
              <a:latin typeface="Times New Roman"/>
            </a:endParaRPr>
          </a:p>
        </p:txBody>
      </p:sp>
      <p:sp>
        <p:nvSpPr>
          <p:cNvPr id="398" name=""/>
          <p:cNvSpPr/>
          <p:nvPr/>
        </p:nvSpPr>
        <p:spPr>
          <a:xfrm>
            <a:off x="1294200" y="2508120"/>
            <a:ext cx="169308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Life-to-Date Run Hours</a:t>
            </a:r>
            <a:endParaRPr b="0" lang="en-US" sz="1300" strike="noStrike" u="none">
              <a:solidFill>
                <a:srgbClr val="000000"/>
              </a:solidFill>
              <a:effectLst/>
              <a:uFillTx/>
              <a:latin typeface="Times New Roman"/>
            </a:endParaRPr>
          </a:p>
        </p:txBody>
      </p:sp>
      <p:sp>
        <p:nvSpPr>
          <p:cNvPr id="399" name=""/>
          <p:cNvSpPr/>
          <p:nvPr/>
        </p:nvSpPr>
        <p:spPr>
          <a:xfrm>
            <a:off x="4742280" y="2508120"/>
            <a:ext cx="3211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97.8</a:t>
            </a:r>
            <a:endParaRPr b="0" lang="en-US" sz="1300" strike="noStrike" u="none">
              <a:solidFill>
                <a:srgbClr val="000000"/>
              </a:solidFill>
              <a:effectLst/>
              <a:uFillTx/>
              <a:latin typeface="Times New Roman"/>
            </a:endParaRPr>
          </a:p>
        </p:txBody>
      </p:sp>
      <p:sp>
        <p:nvSpPr>
          <p:cNvPr id="400" name=""/>
          <p:cNvSpPr/>
          <p:nvPr/>
        </p:nvSpPr>
        <p:spPr>
          <a:xfrm>
            <a:off x="5529240" y="2508120"/>
            <a:ext cx="412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116.9</a:t>
            </a:r>
            <a:endParaRPr b="0" lang="en-US" sz="1300" strike="noStrike" u="none">
              <a:solidFill>
                <a:srgbClr val="000000"/>
              </a:solidFill>
              <a:effectLst/>
              <a:uFillTx/>
              <a:latin typeface="Times New Roman"/>
            </a:endParaRPr>
          </a:p>
        </p:txBody>
      </p:sp>
      <p:sp>
        <p:nvSpPr>
          <p:cNvPr id="401" name=""/>
          <p:cNvSpPr/>
          <p:nvPr/>
        </p:nvSpPr>
        <p:spPr>
          <a:xfrm>
            <a:off x="6362640" y="2508120"/>
            <a:ext cx="412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132.0</a:t>
            </a:r>
            <a:endParaRPr b="0" lang="en-US" sz="1300" strike="noStrike" u="none">
              <a:solidFill>
                <a:srgbClr val="000000"/>
              </a:solidFill>
              <a:effectLst/>
              <a:uFillTx/>
              <a:latin typeface="Times New Roman"/>
            </a:endParaRPr>
          </a:p>
        </p:txBody>
      </p:sp>
      <p:sp>
        <p:nvSpPr>
          <p:cNvPr id="402" name=""/>
          <p:cNvSpPr/>
          <p:nvPr/>
        </p:nvSpPr>
        <p:spPr>
          <a:xfrm>
            <a:off x="7242480" y="2508120"/>
            <a:ext cx="3211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60.5</a:t>
            </a:r>
            <a:endParaRPr b="0" lang="en-US" sz="1300" strike="noStrike" u="none">
              <a:solidFill>
                <a:srgbClr val="000000"/>
              </a:solidFill>
              <a:effectLst/>
              <a:uFillTx/>
              <a:latin typeface="Times New Roman"/>
            </a:endParaRPr>
          </a:p>
        </p:txBody>
      </p:sp>
      <p:sp>
        <p:nvSpPr>
          <p:cNvPr id="403" name=""/>
          <p:cNvSpPr/>
          <p:nvPr/>
        </p:nvSpPr>
        <p:spPr>
          <a:xfrm>
            <a:off x="1294560" y="2711520"/>
            <a:ext cx="13363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Life-to-Date Starts</a:t>
            </a:r>
            <a:endParaRPr b="0" lang="en-US" sz="1300" strike="noStrike" u="none">
              <a:solidFill>
                <a:srgbClr val="000000"/>
              </a:solidFill>
              <a:effectLst/>
              <a:uFillTx/>
              <a:latin typeface="Times New Roman"/>
            </a:endParaRPr>
          </a:p>
        </p:txBody>
      </p:sp>
      <p:sp>
        <p:nvSpPr>
          <p:cNvPr id="404" name=""/>
          <p:cNvSpPr/>
          <p:nvPr/>
        </p:nvSpPr>
        <p:spPr>
          <a:xfrm>
            <a:off x="4809240" y="2711520"/>
            <a:ext cx="1839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46</a:t>
            </a:r>
            <a:endParaRPr b="0" lang="en-US" sz="1300" strike="noStrike" u="none">
              <a:solidFill>
                <a:srgbClr val="000000"/>
              </a:solidFill>
              <a:effectLst/>
              <a:uFillTx/>
              <a:latin typeface="Times New Roman"/>
            </a:endParaRPr>
          </a:p>
        </p:txBody>
      </p:sp>
      <p:sp>
        <p:nvSpPr>
          <p:cNvPr id="405" name=""/>
          <p:cNvSpPr/>
          <p:nvPr/>
        </p:nvSpPr>
        <p:spPr>
          <a:xfrm>
            <a:off x="5642640" y="2711520"/>
            <a:ext cx="1839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44</a:t>
            </a:r>
            <a:endParaRPr b="0" lang="en-US" sz="1300" strike="noStrike" u="none">
              <a:solidFill>
                <a:srgbClr val="000000"/>
              </a:solidFill>
              <a:effectLst/>
              <a:uFillTx/>
              <a:latin typeface="Times New Roman"/>
            </a:endParaRPr>
          </a:p>
        </p:txBody>
      </p:sp>
      <p:sp>
        <p:nvSpPr>
          <p:cNvPr id="406" name=""/>
          <p:cNvSpPr/>
          <p:nvPr/>
        </p:nvSpPr>
        <p:spPr>
          <a:xfrm>
            <a:off x="6476040" y="2711520"/>
            <a:ext cx="1839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34</a:t>
            </a:r>
            <a:endParaRPr b="0" lang="en-US" sz="1300" strike="noStrike" u="none">
              <a:solidFill>
                <a:srgbClr val="000000"/>
              </a:solidFill>
              <a:effectLst/>
              <a:uFillTx/>
              <a:latin typeface="Times New Roman"/>
            </a:endParaRPr>
          </a:p>
        </p:txBody>
      </p:sp>
      <p:sp>
        <p:nvSpPr>
          <p:cNvPr id="407" name=""/>
          <p:cNvSpPr/>
          <p:nvPr/>
        </p:nvSpPr>
        <p:spPr>
          <a:xfrm>
            <a:off x="7309440" y="2711520"/>
            <a:ext cx="1839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24</a:t>
            </a:r>
            <a:endParaRPr b="0" lang="en-US" sz="1300" strike="noStrike" u="none">
              <a:solidFill>
                <a:srgbClr val="000000"/>
              </a:solidFill>
              <a:effectLst/>
              <a:uFillTx/>
              <a:latin typeface="Times New Roman"/>
            </a:endParaRPr>
          </a:p>
        </p:txBody>
      </p:sp>
      <p:sp>
        <p:nvSpPr>
          <p:cNvPr id="408" name=""/>
          <p:cNvSpPr/>
          <p:nvPr/>
        </p:nvSpPr>
        <p:spPr>
          <a:xfrm>
            <a:off x="3662280" y="3048120"/>
            <a:ext cx="170208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Performance Test Data</a:t>
            </a:r>
            <a:endParaRPr b="0" lang="en-US" sz="1300" strike="noStrike" u="none">
              <a:solidFill>
                <a:srgbClr val="000000"/>
              </a:solidFill>
              <a:effectLst/>
              <a:uFillTx/>
              <a:latin typeface="Times New Roman"/>
            </a:endParaRPr>
          </a:p>
        </p:txBody>
      </p:sp>
      <p:sp>
        <p:nvSpPr>
          <p:cNvPr id="409" name=""/>
          <p:cNvSpPr/>
          <p:nvPr/>
        </p:nvSpPr>
        <p:spPr>
          <a:xfrm>
            <a:off x="1299600" y="3324240"/>
            <a:ext cx="94248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Output (MW)</a:t>
            </a:r>
            <a:endParaRPr b="0" lang="en-US" sz="1300" strike="noStrike" u="none">
              <a:solidFill>
                <a:srgbClr val="000000"/>
              </a:solidFill>
              <a:effectLst/>
              <a:uFillTx/>
              <a:latin typeface="Times New Roman"/>
            </a:endParaRPr>
          </a:p>
        </p:txBody>
      </p:sp>
      <p:sp>
        <p:nvSpPr>
          <p:cNvPr id="410" name=""/>
          <p:cNvSpPr/>
          <p:nvPr/>
        </p:nvSpPr>
        <p:spPr>
          <a:xfrm>
            <a:off x="3089520" y="3324240"/>
            <a:ext cx="12816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Corrected to 90 F</a:t>
            </a:r>
            <a:endParaRPr b="0" lang="en-US" sz="1300" strike="noStrike" u="none">
              <a:solidFill>
                <a:srgbClr val="000000"/>
              </a:solidFill>
              <a:effectLst/>
              <a:uFillTx/>
              <a:latin typeface="Times New Roman"/>
            </a:endParaRPr>
          </a:p>
        </p:txBody>
      </p:sp>
      <p:sp>
        <p:nvSpPr>
          <p:cNvPr id="411" name=""/>
          <p:cNvSpPr/>
          <p:nvPr/>
        </p:nvSpPr>
        <p:spPr>
          <a:xfrm>
            <a:off x="4695840" y="3324240"/>
            <a:ext cx="412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119.4</a:t>
            </a:r>
            <a:endParaRPr b="0" lang="en-US" sz="1300" strike="noStrike" u="none">
              <a:solidFill>
                <a:srgbClr val="000000"/>
              </a:solidFill>
              <a:effectLst/>
              <a:uFillTx/>
              <a:latin typeface="Times New Roman"/>
            </a:endParaRPr>
          </a:p>
        </p:txBody>
      </p:sp>
      <p:sp>
        <p:nvSpPr>
          <p:cNvPr id="412" name=""/>
          <p:cNvSpPr/>
          <p:nvPr/>
        </p:nvSpPr>
        <p:spPr>
          <a:xfrm>
            <a:off x="5529240" y="3324240"/>
            <a:ext cx="412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120.2</a:t>
            </a:r>
            <a:endParaRPr b="0" lang="en-US" sz="1300" strike="noStrike" u="none">
              <a:solidFill>
                <a:srgbClr val="000000"/>
              </a:solidFill>
              <a:effectLst/>
              <a:uFillTx/>
              <a:latin typeface="Times New Roman"/>
            </a:endParaRPr>
          </a:p>
        </p:txBody>
      </p:sp>
      <p:sp>
        <p:nvSpPr>
          <p:cNvPr id="413" name=""/>
          <p:cNvSpPr/>
          <p:nvPr/>
        </p:nvSpPr>
        <p:spPr>
          <a:xfrm>
            <a:off x="6362640" y="3324240"/>
            <a:ext cx="412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116.1</a:t>
            </a:r>
            <a:endParaRPr b="0" lang="en-US" sz="1300" strike="noStrike" u="none">
              <a:solidFill>
                <a:srgbClr val="000000"/>
              </a:solidFill>
              <a:effectLst/>
              <a:uFillTx/>
              <a:latin typeface="Times New Roman"/>
            </a:endParaRPr>
          </a:p>
        </p:txBody>
      </p:sp>
      <p:sp>
        <p:nvSpPr>
          <p:cNvPr id="414" name=""/>
          <p:cNvSpPr/>
          <p:nvPr/>
        </p:nvSpPr>
        <p:spPr>
          <a:xfrm>
            <a:off x="7196040" y="3324240"/>
            <a:ext cx="412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119.2</a:t>
            </a:r>
            <a:endParaRPr b="0" lang="en-US" sz="1300" strike="noStrike" u="none">
              <a:solidFill>
                <a:srgbClr val="000000"/>
              </a:solidFill>
              <a:effectLst/>
              <a:uFillTx/>
              <a:latin typeface="Times New Roman"/>
            </a:endParaRPr>
          </a:p>
        </p:txBody>
      </p:sp>
      <p:sp>
        <p:nvSpPr>
          <p:cNvPr id="415" name=""/>
          <p:cNvSpPr/>
          <p:nvPr/>
        </p:nvSpPr>
        <p:spPr>
          <a:xfrm>
            <a:off x="1293840" y="3730680"/>
            <a:ext cx="12171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Heat Rate (LHV)</a:t>
            </a:r>
            <a:endParaRPr b="0" lang="en-US" sz="1300" strike="noStrike" u="none">
              <a:solidFill>
                <a:srgbClr val="000000"/>
              </a:solidFill>
              <a:effectLst/>
              <a:uFillTx/>
              <a:latin typeface="Times New Roman"/>
            </a:endParaRPr>
          </a:p>
        </p:txBody>
      </p:sp>
      <p:sp>
        <p:nvSpPr>
          <p:cNvPr id="416" name=""/>
          <p:cNvSpPr/>
          <p:nvPr/>
        </p:nvSpPr>
        <p:spPr>
          <a:xfrm>
            <a:off x="3089520" y="3730680"/>
            <a:ext cx="12816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Corrected to 90 F</a:t>
            </a:r>
            <a:endParaRPr b="0" lang="en-US" sz="1300" strike="noStrike" u="none">
              <a:solidFill>
                <a:srgbClr val="000000"/>
              </a:solidFill>
              <a:effectLst/>
              <a:uFillTx/>
              <a:latin typeface="Times New Roman"/>
            </a:endParaRPr>
          </a:p>
        </p:txBody>
      </p:sp>
      <p:sp>
        <p:nvSpPr>
          <p:cNvPr id="417" name=""/>
          <p:cNvSpPr/>
          <p:nvPr/>
        </p:nvSpPr>
        <p:spPr>
          <a:xfrm>
            <a:off x="4650120" y="3730680"/>
            <a:ext cx="5040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10,540</a:t>
            </a:r>
            <a:endParaRPr b="0" lang="en-US" sz="1300" strike="noStrike" u="none">
              <a:solidFill>
                <a:srgbClr val="000000"/>
              </a:solidFill>
              <a:effectLst/>
              <a:uFillTx/>
              <a:latin typeface="Times New Roman"/>
            </a:endParaRPr>
          </a:p>
        </p:txBody>
      </p:sp>
      <p:sp>
        <p:nvSpPr>
          <p:cNvPr id="418" name=""/>
          <p:cNvSpPr/>
          <p:nvPr/>
        </p:nvSpPr>
        <p:spPr>
          <a:xfrm>
            <a:off x="5483520" y="3730680"/>
            <a:ext cx="5040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10,451</a:t>
            </a:r>
            <a:endParaRPr b="0" lang="en-US" sz="1300" strike="noStrike" u="none">
              <a:solidFill>
                <a:srgbClr val="000000"/>
              </a:solidFill>
              <a:effectLst/>
              <a:uFillTx/>
              <a:latin typeface="Times New Roman"/>
            </a:endParaRPr>
          </a:p>
        </p:txBody>
      </p:sp>
      <p:sp>
        <p:nvSpPr>
          <p:cNvPr id="419" name=""/>
          <p:cNvSpPr/>
          <p:nvPr/>
        </p:nvSpPr>
        <p:spPr>
          <a:xfrm>
            <a:off x="6318720" y="3730680"/>
            <a:ext cx="5040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10,465</a:t>
            </a:r>
            <a:endParaRPr b="0" lang="en-US" sz="1300" strike="noStrike" u="none">
              <a:solidFill>
                <a:srgbClr val="000000"/>
              </a:solidFill>
              <a:effectLst/>
              <a:uFillTx/>
              <a:latin typeface="Times New Roman"/>
            </a:endParaRPr>
          </a:p>
        </p:txBody>
      </p:sp>
      <p:sp>
        <p:nvSpPr>
          <p:cNvPr id="420" name=""/>
          <p:cNvSpPr/>
          <p:nvPr/>
        </p:nvSpPr>
        <p:spPr>
          <a:xfrm>
            <a:off x="7152120" y="3730680"/>
            <a:ext cx="5040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10,433</a:t>
            </a:r>
            <a:endParaRPr b="0" lang="en-US" sz="1300" strike="noStrike" u="none">
              <a:solidFill>
                <a:srgbClr val="000000"/>
              </a:solidFill>
              <a:effectLst/>
              <a:uFillTx/>
              <a:latin typeface="Times New Roman"/>
            </a:endParaRPr>
          </a:p>
        </p:txBody>
      </p:sp>
      <p:sp>
        <p:nvSpPr>
          <p:cNvPr id="421" name=""/>
          <p:cNvSpPr/>
          <p:nvPr/>
        </p:nvSpPr>
        <p:spPr>
          <a:xfrm>
            <a:off x="1293840" y="3935520"/>
            <a:ext cx="12445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Heat Rate (HHV)</a:t>
            </a:r>
            <a:endParaRPr b="0" lang="en-US" sz="1300" strike="noStrike" u="none">
              <a:solidFill>
                <a:srgbClr val="000000"/>
              </a:solidFill>
              <a:effectLst/>
              <a:uFillTx/>
              <a:latin typeface="Times New Roman"/>
            </a:endParaRPr>
          </a:p>
        </p:txBody>
      </p:sp>
      <p:sp>
        <p:nvSpPr>
          <p:cNvPr id="422" name=""/>
          <p:cNvSpPr/>
          <p:nvPr/>
        </p:nvSpPr>
        <p:spPr>
          <a:xfrm>
            <a:off x="3089520" y="3935520"/>
            <a:ext cx="12816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Corrected to 90 F</a:t>
            </a:r>
            <a:endParaRPr b="0" lang="en-US" sz="1300" strike="noStrike" u="none">
              <a:solidFill>
                <a:srgbClr val="000000"/>
              </a:solidFill>
              <a:effectLst/>
              <a:uFillTx/>
              <a:latin typeface="Times New Roman"/>
            </a:endParaRPr>
          </a:p>
        </p:txBody>
      </p:sp>
      <p:sp>
        <p:nvSpPr>
          <p:cNvPr id="423" name=""/>
          <p:cNvSpPr/>
          <p:nvPr/>
        </p:nvSpPr>
        <p:spPr>
          <a:xfrm>
            <a:off x="4650120" y="3935520"/>
            <a:ext cx="5040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11,699</a:t>
            </a:r>
            <a:endParaRPr b="0" lang="en-US" sz="1300" strike="noStrike" u="none">
              <a:solidFill>
                <a:srgbClr val="000000"/>
              </a:solidFill>
              <a:effectLst/>
              <a:uFillTx/>
              <a:latin typeface="Times New Roman"/>
            </a:endParaRPr>
          </a:p>
        </p:txBody>
      </p:sp>
      <p:sp>
        <p:nvSpPr>
          <p:cNvPr id="424" name=""/>
          <p:cNvSpPr/>
          <p:nvPr/>
        </p:nvSpPr>
        <p:spPr>
          <a:xfrm>
            <a:off x="5483520" y="3935520"/>
            <a:ext cx="5040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11,601</a:t>
            </a:r>
            <a:endParaRPr b="0" lang="en-US" sz="1300" strike="noStrike" u="none">
              <a:solidFill>
                <a:srgbClr val="000000"/>
              </a:solidFill>
              <a:effectLst/>
              <a:uFillTx/>
              <a:latin typeface="Times New Roman"/>
            </a:endParaRPr>
          </a:p>
        </p:txBody>
      </p:sp>
      <p:sp>
        <p:nvSpPr>
          <p:cNvPr id="425" name=""/>
          <p:cNvSpPr/>
          <p:nvPr/>
        </p:nvSpPr>
        <p:spPr>
          <a:xfrm>
            <a:off x="6318720" y="3935520"/>
            <a:ext cx="5040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11,616</a:t>
            </a:r>
            <a:endParaRPr b="0" lang="en-US" sz="1300" strike="noStrike" u="none">
              <a:solidFill>
                <a:srgbClr val="000000"/>
              </a:solidFill>
              <a:effectLst/>
              <a:uFillTx/>
              <a:latin typeface="Times New Roman"/>
            </a:endParaRPr>
          </a:p>
        </p:txBody>
      </p:sp>
      <p:sp>
        <p:nvSpPr>
          <p:cNvPr id="426" name=""/>
          <p:cNvSpPr/>
          <p:nvPr/>
        </p:nvSpPr>
        <p:spPr>
          <a:xfrm>
            <a:off x="7152120" y="3935520"/>
            <a:ext cx="5040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11,581</a:t>
            </a:r>
            <a:endParaRPr b="0" lang="en-US" sz="1300" strike="noStrike" u="none">
              <a:solidFill>
                <a:srgbClr val="000000"/>
              </a:solidFill>
              <a:effectLst/>
              <a:uFillTx/>
              <a:latin typeface="Times New Roman"/>
            </a:endParaRPr>
          </a:p>
        </p:txBody>
      </p:sp>
      <p:sp>
        <p:nvSpPr>
          <p:cNvPr id="427" name=""/>
          <p:cNvSpPr/>
          <p:nvPr/>
        </p:nvSpPr>
        <p:spPr>
          <a:xfrm>
            <a:off x="1262160" y="4343400"/>
            <a:ext cx="160128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NOx Emissions (ppm)</a:t>
            </a:r>
            <a:endParaRPr b="0" lang="en-US" sz="1300" strike="noStrike" u="none">
              <a:solidFill>
                <a:srgbClr val="000000"/>
              </a:solidFill>
              <a:effectLst/>
              <a:uFillTx/>
              <a:latin typeface="Times New Roman"/>
            </a:endParaRPr>
          </a:p>
        </p:txBody>
      </p:sp>
      <p:sp>
        <p:nvSpPr>
          <p:cNvPr id="428" name=""/>
          <p:cNvSpPr/>
          <p:nvPr/>
        </p:nvSpPr>
        <p:spPr>
          <a:xfrm>
            <a:off x="3062880" y="4343400"/>
            <a:ext cx="1508400" cy="2174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Corrected to 15% O</a:t>
            </a:r>
            <a:r>
              <a:rPr b="0" lang="en-US" sz="1300" strike="noStrike" u="none" baseline="-20000">
                <a:solidFill>
                  <a:srgbClr val="000000"/>
                </a:solidFill>
                <a:effectLst/>
                <a:uFillTx/>
                <a:latin typeface="Arial"/>
              </a:rPr>
              <a:t>2</a:t>
            </a:r>
            <a:endParaRPr b="0" lang="en-US" sz="1300" strike="noStrike" u="none">
              <a:solidFill>
                <a:srgbClr val="000000"/>
              </a:solidFill>
              <a:effectLst/>
              <a:uFillTx/>
              <a:latin typeface="Times New Roman"/>
            </a:endParaRPr>
          </a:p>
        </p:txBody>
      </p:sp>
      <p:sp>
        <p:nvSpPr>
          <p:cNvPr id="429" name=""/>
          <p:cNvSpPr/>
          <p:nvPr/>
        </p:nvSpPr>
        <p:spPr>
          <a:xfrm>
            <a:off x="4742280" y="4343400"/>
            <a:ext cx="3211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23.0</a:t>
            </a:r>
            <a:endParaRPr b="0" lang="en-US" sz="1300" strike="noStrike" u="none">
              <a:solidFill>
                <a:srgbClr val="000000"/>
              </a:solidFill>
              <a:effectLst/>
              <a:uFillTx/>
              <a:latin typeface="Times New Roman"/>
            </a:endParaRPr>
          </a:p>
        </p:txBody>
      </p:sp>
      <p:sp>
        <p:nvSpPr>
          <p:cNvPr id="430" name=""/>
          <p:cNvSpPr/>
          <p:nvPr/>
        </p:nvSpPr>
        <p:spPr>
          <a:xfrm>
            <a:off x="5575680" y="4343400"/>
            <a:ext cx="3211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24.3</a:t>
            </a:r>
            <a:endParaRPr b="0" lang="en-US" sz="1300" strike="noStrike" u="none">
              <a:solidFill>
                <a:srgbClr val="000000"/>
              </a:solidFill>
              <a:effectLst/>
              <a:uFillTx/>
              <a:latin typeface="Times New Roman"/>
            </a:endParaRPr>
          </a:p>
        </p:txBody>
      </p:sp>
      <p:sp>
        <p:nvSpPr>
          <p:cNvPr id="431" name=""/>
          <p:cNvSpPr/>
          <p:nvPr/>
        </p:nvSpPr>
        <p:spPr>
          <a:xfrm>
            <a:off x="6409080" y="4343400"/>
            <a:ext cx="3211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22.3</a:t>
            </a:r>
            <a:endParaRPr b="0" lang="en-US" sz="1300" strike="noStrike" u="none">
              <a:solidFill>
                <a:srgbClr val="000000"/>
              </a:solidFill>
              <a:effectLst/>
              <a:uFillTx/>
              <a:latin typeface="Times New Roman"/>
            </a:endParaRPr>
          </a:p>
        </p:txBody>
      </p:sp>
      <p:sp>
        <p:nvSpPr>
          <p:cNvPr id="432" name=""/>
          <p:cNvSpPr/>
          <p:nvPr/>
        </p:nvSpPr>
        <p:spPr>
          <a:xfrm>
            <a:off x="7242480" y="4343400"/>
            <a:ext cx="3211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23.7</a:t>
            </a:r>
            <a:endParaRPr b="0" lang="en-US" sz="1300" strike="noStrike" u="none">
              <a:solidFill>
                <a:srgbClr val="000000"/>
              </a:solidFill>
              <a:effectLst/>
              <a:uFillTx/>
              <a:latin typeface="Times New Roman"/>
            </a:endParaRPr>
          </a:p>
        </p:txBody>
      </p:sp>
      <p:sp>
        <p:nvSpPr>
          <p:cNvPr id="433" name=""/>
          <p:cNvSpPr/>
          <p:nvPr/>
        </p:nvSpPr>
        <p:spPr>
          <a:xfrm>
            <a:off x="1066680" y="3276720"/>
            <a:ext cx="670572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4" name=""/>
          <p:cNvSpPr/>
          <p:nvPr/>
        </p:nvSpPr>
        <p:spPr>
          <a:xfrm>
            <a:off x="1066680" y="2971800"/>
            <a:ext cx="6705720" cy="3049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13EA0C23-9192-4AC0-9771-4F60E1D8574B}"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Site Overview</a:t>
            </a:r>
            <a:endParaRPr b="0" lang="en-US" sz="2000" strike="noStrike" u="none">
              <a:solidFill>
                <a:srgbClr val="000000"/>
              </a:solidFill>
              <a:effectLst/>
              <a:uFillTx/>
              <a:latin typeface="Times New Roman"/>
            </a:endParaRPr>
          </a:p>
        </p:txBody>
      </p:sp>
      <p:sp>
        <p:nvSpPr>
          <p:cNvPr id="43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pic>
        <p:nvPicPr>
          <p:cNvPr id="437" name="wheatland" descr=""/>
          <p:cNvPicPr/>
          <p:nvPr/>
        </p:nvPicPr>
        <p:blipFill>
          <a:blip r:embed="rId1"/>
          <a:stretch/>
        </p:blipFill>
        <p:spPr>
          <a:xfrm>
            <a:off x="1295280" y="1752480"/>
            <a:ext cx="6400800" cy="4498920"/>
          </a:xfrm>
          <a:prstGeom prst="rect">
            <a:avLst/>
          </a:prstGeom>
          <a:noFill/>
          <a:ln w="0">
            <a:noFill/>
          </a:ln>
        </p:spPr>
      </p:pic>
      <p:sp>
        <p:nvSpPr>
          <p:cNvPr id="3" name="PlaceHolder 2"/>
          <p:cNvSpPr>
            <a:spLocks noGrp="1"/>
          </p:cNvSpPr>
          <p:nvPr>
            <p:ph type="sldNum" idx="1"/>
          </p:nvPr>
        </p:nvSpPr>
        <p:spPr/>
        <p:txBody>
          <a:bodyPr/>
          <a:p>
            <a:fld id="{1FAC721C-0772-46B1-882B-5CF1D07652FA}"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p:nvPr>
        </p:nvSpPr>
        <p:spPr>
          <a:xfrm>
            <a:off x="1143000" y="1676520"/>
            <a:ext cx="6781680" cy="4340160"/>
          </a:xfrm>
          <a:prstGeom prst="rect">
            <a:avLst/>
          </a:prstGeom>
          <a:noFill/>
          <a:ln w="0">
            <a:noFill/>
          </a:ln>
        </p:spPr>
        <p:txBody>
          <a:bodyPr lIns="90000" rIns="90000" tIns="46800" bIns="46800" anchor="t">
            <a:normAutofit/>
          </a:bodyPr>
          <a:p>
            <a:pPr marL="343080" indent="-343080">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lgn="ctr">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Gleason Plant</a:t>
            </a:r>
            <a:endParaRPr b="0" lang="en-US" sz="3200" strike="noStrike" u="none">
              <a:solidFill>
                <a:srgbClr val="000000"/>
              </a:solidFill>
              <a:effectLst/>
              <a:uFillTx/>
              <a:latin typeface="Times New Roman"/>
            </a:endParaRPr>
          </a:p>
        </p:txBody>
      </p:sp>
      <p:sp>
        <p:nvSpPr>
          <p:cNvPr id="3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A3057C7-3E08-48AE-9AFB-1181409F829C}"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Power Interconnection</a:t>
            </a:r>
            <a:endParaRPr b="0" lang="en-US" sz="2000" strike="noStrike" u="none">
              <a:solidFill>
                <a:srgbClr val="000000"/>
              </a:solidFill>
              <a:effectLst/>
              <a:uFillTx/>
              <a:latin typeface="Times New Roman"/>
            </a:endParaRPr>
          </a:p>
        </p:txBody>
      </p:sp>
      <p:sp>
        <p:nvSpPr>
          <p:cNvPr id="43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40" name="PlaceHolder 2"/>
          <p:cNvSpPr>
            <a:spLocks noGrp="1"/>
          </p:cNvSpPr>
          <p:nvPr>
            <p:ph/>
          </p:nvPr>
        </p:nvSpPr>
        <p:spPr>
          <a:xfrm>
            <a:off x="1142640" y="1978200"/>
            <a:ext cx="7086600" cy="4114800"/>
          </a:xfrm>
          <a:prstGeom prst="rect">
            <a:avLst/>
          </a:prstGeom>
          <a:noFill/>
          <a:ln w="0">
            <a:noFill/>
          </a:ln>
        </p:spPr>
        <p:txBody>
          <a:bodyPr lIns="91440" rIns="91440" tIns="45720" bIns="4572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Interconnected to two 345 kV lines. The  plant has an interconnect agreement with both Cinergy Services Inc. (“Cinergy”) into the Qualitech-Gibson 345 kV line, and Indianapolis Power &amp; Light (“IPL”) into the Petersburg-Breed 345 kV line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With the dual interconnect, the plant has the option of dispatching into the Cinergy and/or IPL systems </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0E48751-D500-4D85-AE6E-630BB19D5175}"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Gas Transportation</a:t>
            </a:r>
            <a:endParaRPr b="0" lang="en-US" sz="2000" strike="noStrike" u="none">
              <a:solidFill>
                <a:srgbClr val="000000"/>
              </a:solidFill>
              <a:effectLst/>
              <a:uFillTx/>
              <a:latin typeface="Times New Roman"/>
            </a:endParaRPr>
          </a:p>
        </p:txBody>
      </p:sp>
      <p:sp>
        <p:nvSpPr>
          <p:cNvPr id="44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pic>
        <p:nvPicPr>
          <p:cNvPr id="443" name="" descr=""/>
          <p:cNvPicPr/>
          <p:nvPr/>
        </p:nvPicPr>
        <p:blipFill>
          <a:blip r:embed="rId1"/>
          <a:stretch/>
        </p:blipFill>
        <p:spPr>
          <a:xfrm>
            <a:off x="5181480" y="1905120"/>
            <a:ext cx="3705480" cy="4038480"/>
          </a:xfrm>
          <a:prstGeom prst="rect">
            <a:avLst/>
          </a:prstGeom>
          <a:noFill/>
          <a:ln w="0">
            <a:noFill/>
          </a:ln>
        </p:spPr>
      </p:pic>
      <p:sp>
        <p:nvSpPr>
          <p:cNvPr id="444" name="PlaceHolder 2"/>
          <p:cNvSpPr>
            <a:spLocks noGrp="1"/>
          </p:cNvSpPr>
          <p:nvPr>
            <p:ph/>
          </p:nvPr>
        </p:nvSpPr>
        <p:spPr>
          <a:xfrm>
            <a:off x="304560" y="1676520"/>
            <a:ext cx="4800600" cy="4416480"/>
          </a:xfrm>
          <a:prstGeom prst="rect">
            <a:avLst/>
          </a:prstGeom>
          <a:noFill/>
          <a:ln w="0">
            <a:noFill/>
          </a:ln>
        </p:spPr>
        <p:txBody>
          <a:bodyPr lIns="90000" rIns="90000" tIns="46800" bIns="46800" anchor="t">
            <a:normAutofit lnSpcReduction="9999"/>
          </a:bodyPr>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Pipeline: Midwestern Gas Transmission</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Delivery Point: Plant-Gate</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Base Contract:</a:t>
            </a:r>
            <a:endParaRPr b="0" lang="en-US" sz="14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Service: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IT</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Term:</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8 years (Apr-Oct)</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Volume: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85,200 MMBtu/d</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Rate: 1st 3 Bcf: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$0.0709 MMBtu/d</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Rate: 3 to 5 Bcf:</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$0.0422 MMBtu/d</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Rate: 5 Bcf &amp; Up: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Max. Tariff Rate</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Fuel: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0.05% on Backhaul; 1.0%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on forward haul</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Volume Commit: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None</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Receipt Points: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MGT - Joliet &amp; TGP -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Portland</a:t>
            </a:r>
            <a:endParaRPr b="0" lang="en-US" sz="1200" strike="noStrike" u="none">
              <a:solidFill>
                <a:srgbClr val="000000"/>
              </a:solidFill>
              <a:effectLst/>
              <a:uFillTx/>
              <a:latin typeface="Times New Roman"/>
            </a:endParaRPr>
          </a:p>
          <a:p>
            <a:pPr marL="343080" indent="-343080">
              <a:lnSpc>
                <a:spcPct val="100000"/>
              </a:lnSpc>
              <a:spcBef>
                <a:spcPts val="3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Backup Contract</a:t>
            </a:r>
            <a:r>
              <a:rPr b="0" lang="en-US" sz="1600" strike="noStrike" u="none">
                <a:solidFill>
                  <a:srgbClr val="000000"/>
                </a:solidFill>
                <a:effectLst/>
                <a:uFillTx/>
                <a:latin typeface="Arial"/>
              </a:rPr>
              <a:t>: </a:t>
            </a:r>
            <a:r>
              <a:rPr b="0" lang="en-US" sz="1200" strike="noStrike" u="none">
                <a:solidFill>
                  <a:srgbClr val="000000"/>
                </a:solidFill>
                <a:effectLst/>
                <a:uFillTx/>
                <a:latin typeface="Arial"/>
              </a:rPr>
              <a:t>None in place; however, capacity release or seasonal firm can be utilized under the terms of the deal</a:t>
            </a:r>
            <a:endParaRPr b="0" lang="en-US" sz="1200" strike="noStrike" u="none">
              <a:solidFill>
                <a:srgbClr val="000000"/>
              </a:solidFill>
              <a:effectLst/>
              <a:uFillTx/>
              <a:latin typeface="Times New Roman"/>
            </a:endParaRPr>
          </a:p>
          <a:p>
            <a:pPr marL="343080" indent="-343080">
              <a:lnSpc>
                <a:spcPct val="100000"/>
              </a:lnSpc>
              <a:spcBef>
                <a:spcPts val="3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Balancing: </a:t>
            </a:r>
            <a:r>
              <a:rPr b="0" lang="en-US" sz="1200" strike="noStrike" u="none">
                <a:solidFill>
                  <a:srgbClr val="000000"/>
                </a:solidFill>
                <a:effectLst/>
                <a:uFillTx/>
                <a:latin typeface="Arial"/>
              </a:rPr>
              <a:t>Via OBA, with Midwestern subject to tariff imbalance parameters (5% end of month; 10% daily imbalance limit if daily variance implemented).  Allows for uneven hourly flow at plant delivery point with even 24 hour supply subject to pipeline operating conditions  </a:t>
            </a:r>
            <a:endParaRPr b="0" lang="en-US" sz="1200" strike="noStrike" u="none">
              <a:solidFill>
                <a:srgbClr val="000000"/>
              </a:solidFill>
              <a:effectLst/>
              <a:uFillTx/>
              <a:latin typeface="Times New Roman"/>
            </a:endParaRPr>
          </a:p>
          <a:p>
            <a:pPr lvl="1" marL="74304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AACE474B-A0AF-4165-B9AB-03FACE74A3BD}"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Control Area Status</a:t>
            </a:r>
            <a:endParaRPr b="0" lang="en-US" sz="2000" strike="noStrike" u="none">
              <a:solidFill>
                <a:srgbClr val="000000"/>
              </a:solidFill>
              <a:effectLst/>
              <a:uFillTx/>
              <a:latin typeface="Times New Roman"/>
            </a:endParaRPr>
          </a:p>
        </p:txBody>
      </p:sp>
      <p:sp>
        <p:nvSpPr>
          <p:cNvPr id="44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Wheatland Plant control areas, ENMI and ENWC, have been designated control areas in accordance with NERC policy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Both Cinergy and IPL allow scheduling of energy into and out of each control area, giving the Wheatland Plant the option of generating power or filling the scheduled energy delivery commitment from the market when market economics warrant. This enables playing day ahead vs intra-day hourly market to maximize optionality.  This added flexibility ensures that the plant is reserved for operation only during periods of economic dispatch.</a:t>
            </a:r>
            <a:r>
              <a:rPr b="0" lang="en-US"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Following the sale, options for purchaser include:</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control area services could be provided by IPL and/or Cinergy; </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purchaser could re-establish a control area in accordance with NERC procedures;</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an Enron affiliate could provide control area and scheduling services under separate contract</a:t>
            </a:r>
            <a:endParaRPr b="0" lang="en-US" sz="14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4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A2EB857-CDC3-4919-BBF5-10ACA0F9AA0A}"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Expansion/Conversion Opportunity</a:t>
            </a:r>
            <a:endParaRPr b="0" lang="en-US" sz="2000" strike="noStrike" u="none">
              <a:solidFill>
                <a:srgbClr val="000000"/>
              </a:solidFill>
              <a:effectLst/>
              <a:uFillTx/>
              <a:latin typeface="Times New Roman"/>
            </a:endParaRPr>
          </a:p>
        </p:txBody>
      </p:sp>
      <p:sp>
        <p:nvSpPr>
          <p:cNvPr id="449"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Wheatland Plant has been designed to facilitate a future plant expansion and/or conversion to combined-cycle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net heat could go from 11,500 Btu/kWh (HHV) to approximately 7,800 (HHV), depending on equipment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net output of the plant could go from 508 MW (nominal) to 850 MW (nominal), depending on the equipment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conversion of the Wheatland Plant should take approximately 18 to 24 months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Installation of an SCR should facilitate getting a PSD permit for combined cycle operation</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5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30AA31C-8748-4F50-849C-C24740C2E41B}"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Regional Overview</a:t>
            </a:r>
            <a:endParaRPr b="0" lang="en-US" sz="2000" strike="noStrike" u="none">
              <a:solidFill>
                <a:srgbClr val="000000"/>
              </a:solidFill>
              <a:effectLst/>
              <a:uFillTx/>
              <a:latin typeface="Times New Roman"/>
            </a:endParaRPr>
          </a:p>
        </p:txBody>
      </p:sp>
      <p:sp>
        <p:nvSpPr>
          <p:cNvPr id="45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5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 in map</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AED54A2E-020A-41E7-B1EF-5EE461B3AD99}"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Power Market Opportunities</a:t>
            </a:r>
            <a:endParaRPr b="0" lang="en-US" sz="2000" strike="noStrike" u="none">
              <a:solidFill>
                <a:srgbClr val="000000"/>
              </a:solidFill>
              <a:effectLst/>
              <a:uFillTx/>
              <a:latin typeface="Times New Roman"/>
            </a:endParaRPr>
          </a:p>
        </p:txBody>
      </p:sp>
      <p:sp>
        <p:nvSpPr>
          <p:cNvPr id="45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West Fork Land Development Company, L.L.C. is qualified as an Exempt Wholesale Generator and has the authority to sell energy and capacity at market-based rates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Wheatland Plant’s location in Southern ECAR and its access to the eastern U.S. electricity market will provide sales opportunities into the wholesale power markets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Plant’s interconnection into two 345 kV lines provides the plant the option of dispatching into the Cinergy and/or IPL systems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Plant’s location provides access into the ECAR region with direct access to over 30 control area markets within two utility wheels from the Wheatland Plant</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5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1D34E39-5E50-4EBB-90F7-C0D32063B464}"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Environmental Issues</a:t>
            </a:r>
            <a:endParaRPr b="0" lang="en-US" sz="2000" strike="noStrike" u="none">
              <a:solidFill>
                <a:srgbClr val="000000"/>
              </a:solidFill>
              <a:effectLst/>
              <a:uFillTx/>
              <a:latin typeface="Times New Roman"/>
            </a:endParaRPr>
          </a:p>
        </p:txBody>
      </p:sp>
      <p:sp>
        <p:nvSpPr>
          <p:cNvPr id="458" name="PlaceHolder 2"/>
          <p:cNvSpPr>
            <a:spLocks noGrp="1"/>
          </p:cNvSpPr>
          <p:nvPr>
            <p:ph/>
          </p:nvPr>
        </p:nvSpPr>
        <p:spPr>
          <a:xfrm>
            <a:off x="1752480" y="2209680"/>
            <a:ext cx="6477120" cy="2594160"/>
          </a:xfrm>
          <a:prstGeom prst="rect">
            <a:avLst/>
          </a:prstGeom>
          <a:noFill/>
          <a:ln w="0">
            <a:noFill/>
          </a:ln>
        </p:spPr>
        <p:txBody>
          <a:bodyPr lIns="90000" rIns="90000" tIns="46800" bIns="46800" anchor="t">
            <a:normAutofit/>
          </a:bodyPr>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Discharge Permit: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Not Required</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Air Permit: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Non-PSD</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NOx Control Method: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Water injection</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Compliance Method: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CEMS</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Limits:</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250 T NOx per year</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250 T CO per year</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Actual Commission NOx:</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&lt;25 ppm</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Approximate Run Hours</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902</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5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60" name=""/>
          <p:cNvSpPr/>
          <p:nvPr/>
        </p:nvSpPr>
        <p:spPr>
          <a:xfrm>
            <a:off x="1600200" y="2133720"/>
            <a:ext cx="2819520" cy="2666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1" name=""/>
          <p:cNvSpPr/>
          <p:nvPr/>
        </p:nvSpPr>
        <p:spPr>
          <a:xfrm>
            <a:off x="4419720" y="2133720"/>
            <a:ext cx="2743200" cy="2666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6ECB842-385E-4751-BBFE-E7D6EF2F63E2}" type="slidenum">
              <a:t>36</a:t>
            </a:fld>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Operating Costs</a:t>
            </a:r>
            <a:endParaRPr b="0" lang="en-US" sz="2000" strike="noStrike" u="none">
              <a:solidFill>
                <a:srgbClr val="000000"/>
              </a:solidFill>
              <a:effectLst/>
              <a:uFillTx/>
              <a:latin typeface="Times New Roman"/>
            </a:endParaRPr>
          </a:p>
        </p:txBody>
      </p:sp>
      <p:sp>
        <p:nvSpPr>
          <p:cNvPr id="46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Variable O&amp;M of approximately $3.00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($/MWh)</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 includes estimates on water costs and variable maintenance expenditures</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Fixed O&amp;M of approximately $1,516,000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 includes estimates of payroll expenses and other fixed O&amp;M</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Major Maintenance of $1,500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($/Start/Turbine) - includes estimated accrual for future major maintenance on a per turbine basis, assuming 100 starts/year</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Owner’s Expense of approximately $306,000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 includes estimates of insurance, utilities, interconnection fees, gas pipeline metering costs and miscellaneous expenses</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Property Tax Liability of approximately $203,000</a:t>
            </a:r>
            <a:r>
              <a:rPr b="0" lang="en-US" sz="1400" strike="noStrike" u="none">
                <a:solidFill>
                  <a:srgbClr val="000000"/>
                </a:solidFill>
                <a:effectLst/>
                <a:uFillTx/>
                <a:latin typeface="Arial"/>
              </a:rPr>
              <a:t> - may vary based on abatement programs and other local issues</a:t>
            </a:r>
            <a:endParaRPr b="0" lang="en-US" sz="1400" strike="noStrike" u="none">
              <a:solidFill>
                <a:srgbClr val="000000"/>
              </a:solidFill>
              <a:effectLst/>
              <a:uFillTx/>
              <a:latin typeface="Times New Roman"/>
            </a:endParaRPr>
          </a:p>
        </p:txBody>
      </p:sp>
      <p:sp>
        <p:nvSpPr>
          <p:cNvPr id="46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5041A17-F49E-434F-BE7F-15CF968DE61A}" type="slidenum">
              <a:t>37</a:t>
            </a:fld>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Organizational Chart</a:t>
            </a:r>
            <a:endParaRPr b="0" lang="en-US" sz="2000" strike="noStrike" u="none">
              <a:solidFill>
                <a:srgbClr val="000000"/>
              </a:solidFill>
              <a:effectLst/>
              <a:uFillTx/>
              <a:latin typeface="Times New Roman"/>
            </a:endParaRPr>
          </a:p>
        </p:txBody>
      </p:sp>
      <p:sp>
        <p:nvSpPr>
          <p:cNvPr id="46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6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graphicFrame>
        <p:nvGraphicFramePr>
          <p:cNvPr id="468" name=""/>
          <p:cNvGraphicFramePr/>
          <p:nvPr/>
        </p:nvGraphicFramePr>
        <p:xfrm>
          <a:off x="2743200" y="2895480"/>
          <a:ext cx="5659560" cy="3097440"/>
        </p:xfrm>
        <a:graphic>
          <a:graphicData uri="http://schemas.openxmlformats.org/presentationml/2006/ole">
            <p:oleObj r:id="rId1" spid="">
              <p:embed/>
              <p:pic>
                <p:nvPicPr>
                  <p:cNvPr id="469" name="" descr=""/>
                  <p:cNvPicPr/>
                  <p:nvPr/>
                </p:nvPicPr>
                <p:blipFill>
                  <a:blip r:embed="rId2"/>
                  <a:stretch/>
                </p:blipFill>
                <p:spPr>
                  <a:xfrm>
                    <a:off x="2743200" y="2895480"/>
                    <a:ext cx="5659560" cy="3097440"/>
                  </a:xfrm>
                  <a:prstGeom prst="rect">
                    <a:avLst/>
                  </a:prstGeom>
                  <a:noFill/>
                  <a:ln w="0">
                    <a:noFill/>
                  </a:ln>
                </p:spPr>
              </p:pic>
            </p:oleObj>
          </a:graphicData>
        </a:graphic>
      </p:graphicFrame>
      <p:sp>
        <p:nvSpPr>
          <p:cNvPr id="470" name=""/>
          <p:cNvSpPr/>
          <p:nvPr/>
        </p:nvSpPr>
        <p:spPr>
          <a:xfrm>
            <a:off x="1143000" y="1978200"/>
            <a:ext cx="35812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1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is currently operated by Operational Energy Corp (“OEC”), an Enron affiliate</a:t>
            </a:r>
            <a:endParaRPr b="0" lang="en-US" sz="1600" strike="noStrike" u="none">
              <a:solidFill>
                <a:srgbClr val="000000"/>
              </a:solidFill>
              <a:effectLst/>
              <a:uFillTx/>
              <a:latin typeface="Times New Roman"/>
            </a:endParaRPr>
          </a:p>
          <a:p>
            <a:pPr marL="343080" indent="-343080">
              <a:lnSpc>
                <a:spcPct val="11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It is anticipated that at closing, O&amp;M contract will be terminated</a:t>
            </a:r>
            <a:endParaRPr b="0" lang="en-US" sz="1600" strike="noStrike" u="none">
              <a:solidFill>
                <a:srgbClr val="000000"/>
              </a:solidFill>
              <a:effectLst/>
              <a:uFillTx/>
              <a:latin typeface="Times New Roman"/>
            </a:endParaRPr>
          </a:p>
          <a:p>
            <a:pPr marL="343080" indent="-343080">
              <a:lnSpc>
                <a:spcPct val="11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OEC will entertain O&amp;M discussions with Purchaser</a:t>
            </a:r>
            <a:endParaRPr b="0" lang="en-US" sz="1600" strike="noStrike" u="none">
              <a:solidFill>
                <a:srgbClr val="000000"/>
              </a:solidFill>
              <a:effectLst/>
              <a:uFillTx/>
              <a:latin typeface="Times New Roman"/>
            </a:endParaRPr>
          </a:p>
          <a:p>
            <a:pPr marL="343080" indent="-343080">
              <a:lnSpc>
                <a:spcPct val="11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personnel are employees of OEC</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8877C2A-676F-44B1-9895-5D9C2494C430}" type="slidenum">
              <a:t>38</a:t>
            </a:fld>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Legal Structure</a:t>
            </a:r>
            <a:endParaRPr b="0" lang="en-US" sz="2000" strike="noStrike" u="none">
              <a:solidFill>
                <a:srgbClr val="000000"/>
              </a:solidFill>
              <a:effectLst/>
              <a:uFillTx/>
              <a:latin typeface="Times New Roman"/>
            </a:endParaRPr>
          </a:p>
        </p:txBody>
      </p:sp>
      <p:sp>
        <p:nvSpPr>
          <p:cNvPr id="472" name="PlaceHolder 2"/>
          <p:cNvSpPr>
            <a:spLocks noGrp="1"/>
          </p:cNvSpPr>
          <p:nvPr>
            <p:ph/>
          </p:nvPr>
        </p:nvSpPr>
        <p:spPr>
          <a:xfrm>
            <a:off x="1143000" y="2133720"/>
            <a:ext cx="6781680" cy="3959280"/>
          </a:xfrm>
          <a:prstGeom prst="rect">
            <a:avLst/>
          </a:prstGeom>
          <a:noFill/>
          <a:ln w="0">
            <a:noFill/>
          </a:ln>
        </p:spPr>
        <p:txBody>
          <a:bodyPr lIns="90000" rIns="90000" tIns="46800" bIns="46800" anchor="t">
            <a:normAutofit/>
          </a:bodyPr>
          <a:p>
            <a:pPr marL="343080" indent="-343080">
              <a:lnSpc>
                <a:spcPct val="100000"/>
              </a:lnSpc>
              <a:spcBef>
                <a:spcPts val="60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West Fork Land Development Company, L.L.C., a single member Delaware limited liability company, owns a fee simple ownership in the facility (including the real property)</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lake, which provides water to the plant is owned by Lake Acquisition Company, L.L.C., a single member Delaware limited liability company</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Lake Acquisition Company, L.L.C. and West Fork Land Development Company, L.L.C. have entered into a lease pursuant to the lake property which is leased to West Fork Land Development Company, L.L.C.</a:t>
            </a:r>
            <a:endParaRPr b="0" lang="en-US" sz="1600" strike="noStrike" u="none">
              <a:solidFill>
                <a:srgbClr val="000000"/>
              </a:solidFill>
              <a:effectLst/>
              <a:uFillTx/>
              <a:latin typeface="Times New Roman"/>
            </a:endParaRPr>
          </a:p>
        </p:txBody>
      </p:sp>
      <p:sp>
        <p:nvSpPr>
          <p:cNvPr id="47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34B1F687-F2D2-450B-BF00-BF6ADBED4AC8}" type="slidenum">
              <a:t>39</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Overview</a:t>
            </a:r>
            <a:endParaRPr b="0" lang="en-US" sz="2000" strike="noStrike" u="none">
              <a:solidFill>
                <a:srgbClr val="000000"/>
              </a:solidFill>
              <a:effectLst/>
              <a:uFillTx/>
              <a:latin typeface="Times New Roman"/>
            </a:endParaRPr>
          </a:p>
        </p:txBody>
      </p:sp>
      <p:sp>
        <p:nvSpPr>
          <p:cNvPr id="3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Description:</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546 MW (nominal) natural gas-fired,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simple cycle facility</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Location:</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60 acre tract in Gleason, Tennessee, in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the TVA subregion of SERC</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Gas interconnect: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ANR Pipeline ML2-Weakley Interconnect</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Power interconnect: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TVA 500kV line</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Commercial Operation Date:</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June 21, 2000</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Approx. Max. Annual MWh:</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532,992 @ 59</a:t>
            </a:r>
            <a:r>
              <a:rPr b="0" lang="en-US" sz="1600" strike="noStrike" u="none" baseline="40000">
                <a:solidFill>
                  <a:srgbClr val="000000"/>
                </a:solidFill>
                <a:effectLst/>
                <a:uFillTx/>
                <a:latin typeface="Arial"/>
              </a:rPr>
              <a:t>o</a:t>
            </a:r>
            <a:r>
              <a:rPr b="0" lang="en-US" sz="1600" strike="noStrike" u="none">
                <a:solidFill>
                  <a:srgbClr val="000000"/>
                </a:solidFill>
                <a:effectLst/>
                <a:uFillTx/>
                <a:latin typeface="Arial"/>
              </a:rPr>
              <a:t>F</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Approx. Run Hours:</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915</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NOx (per unit):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&lt;25 ppm</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 (per unit):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&lt;30 ppm</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35" name=""/>
          <p:cNvSpPr/>
          <p:nvPr/>
        </p:nvSpPr>
        <p:spPr>
          <a:xfrm>
            <a:off x="990720" y="1905120"/>
            <a:ext cx="2895480" cy="3657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3886200" y="1905120"/>
            <a:ext cx="4114800" cy="3657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0B93D40-7FF2-4AF0-AF93-2FAFF50DB2FA}" type="slidenum">
              <a:t>4</a:t>
            </a:fld>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Site Layout</a:t>
            </a:r>
            <a:endParaRPr b="0" lang="en-US" sz="2000" strike="noStrike" u="none">
              <a:solidFill>
                <a:srgbClr val="000000"/>
              </a:solidFill>
              <a:effectLst/>
              <a:uFillTx/>
              <a:latin typeface="Times New Roman"/>
            </a:endParaRPr>
          </a:p>
        </p:txBody>
      </p:sp>
      <p:sp>
        <p:nvSpPr>
          <p:cNvPr id="47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pic>
        <p:nvPicPr>
          <p:cNvPr id="476" name="Wheatland" descr=""/>
          <p:cNvPicPr/>
          <p:nvPr/>
        </p:nvPicPr>
        <p:blipFill>
          <a:blip r:embed="rId1"/>
          <a:stretch/>
        </p:blipFill>
        <p:spPr>
          <a:xfrm>
            <a:off x="1143000" y="1600200"/>
            <a:ext cx="6805440" cy="4406760"/>
          </a:xfrm>
          <a:prstGeom prst="rect">
            <a:avLst/>
          </a:prstGeom>
          <a:noFill/>
          <a:ln w="0">
            <a:noFill/>
          </a:ln>
        </p:spPr>
      </p:pic>
      <p:sp>
        <p:nvSpPr>
          <p:cNvPr id="3" name="PlaceHolder 2"/>
          <p:cNvSpPr>
            <a:spLocks noGrp="1"/>
          </p:cNvSpPr>
          <p:nvPr>
            <p:ph type="sldNum" idx="1"/>
          </p:nvPr>
        </p:nvSpPr>
        <p:spPr/>
        <p:txBody>
          <a:bodyPr/>
          <a:p>
            <a:fld id="{77AE4396-EC08-468C-BB50-FE2C4358D584}" type="slidenum">
              <a:t>40</a:t>
            </a:fld>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7" name="PlaceHolder 1"/>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lgn="ctr">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Lincoln Energy Center</a:t>
            </a:r>
            <a:endParaRPr b="0" lang="en-US" sz="3200" strike="noStrike" u="none">
              <a:solidFill>
                <a:srgbClr val="000000"/>
              </a:solidFill>
              <a:effectLst/>
              <a:uFillTx/>
              <a:latin typeface="Times New Roman"/>
            </a:endParaRPr>
          </a:p>
        </p:txBody>
      </p:sp>
      <p:sp>
        <p:nvSpPr>
          <p:cNvPr id="47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1AB00E09-0B40-4F3B-937E-59A74D2A69DD}" type="slidenum">
              <a:t>41</a:t>
            </a:fld>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Overview</a:t>
            </a:r>
            <a:endParaRPr b="0" lang="en-US" sz="2000" strike="noStrike" u="none">
              <a:solidFill>
                <a:srgbClr val="000000"/>
              </a:solidFill>
              <a:effectLst/>
              <a:uFillTx/>
              <a:latin typeface="Times New Roman"/>
            </a:endParaRPr>
          </a:p>
        </p:txBody>
      </p:sp>
      <p:sp>
        <p:nvSpPr>
          <p:cNvPr id="480" name="PlaceHolder 2"/>
          <p:cNvSpPr>
            <a:spLocks noGrp="1"/>
          </p:cNvSpPr>
          <p:nvPr>
            <p:ph/>
          </p:nvPr>
        </p:nvSpPr>
        <p:spPr>
          <a:xfrm>
            <a:off x="1142640" y="1600200"/>
            <a:ext cx="7010280" cy="4492800"/>
          </a:xfrm>
          <a:prstGeom prst="rect">
            <a:avLst/>
          </a:prstGeom>
          <a:noFill/>
          <a:ln w="0">
            <a:noFill/>
          </a:ln>
        </p:spPr>
        <p:txBody>
          <a:bodyPr lIns="90000" rIns="90000" tIns="46800" bIns="46800" anchor="t">
            <a:normAutofit/>
          </a:bodyPr>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Description: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656 MW (nominal) natural gas-fired,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simple cycle facility</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Location: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50 acres tract in Manhattan, Illinois, in the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ComEd subregion of MAIN</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Gas interconnect: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Northern Border Pipeline - near Manhattan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South Interconnect</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Power interconnect: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ComEd Wilton Center Substation</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Commercial Operation Date:</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June 1, 2000</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Approx. Max. Annual MWh:</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2,002,000</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59</a:t>
            </a:r>
            <a:r>
              <a:rPr b="0" lang="en-US" sz="1600" strike="noStrike" u="none" baseline="40000">
                <a:solidFill>
                  <a:srgbClr val="000000"/>
                </a:solidFill>
                <a:effectLst/>
                <a:uFillTx/>
                <a:latin typeface="Arial"/>
              </a:rPr>
              <a:t>o</a:t>
            </a:r>
            <a:r>
              <a:rPr b="0" lang="en-US" sz="1600" strike="noStrike" u="none">
                <a:solidFill>
                  <a:srgbClr val="000000"/>
                </a:solidFill>
                <a:effectLst/>
                <a:uFillTx/>
                <a:latin typeface="Arial"/>
              </a:rPr>
              <a:t>F</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Annual Run Hours:</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3250</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NOx (per unit):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&lt;9 ppm</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 (per unit):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&lt;25 ppm</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8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82" name=""/>
          <p:cNvSpPr/>
          <p:nvPr/>
        </p:nvSpPr>
        <p:spPr>
          <a:xfrm>
            <a:off x="990720" y="1752480"/>
            <a:ext cx="2895480" cy="38102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3" name=""/>
          <p:cNvSpPr/>
          <p:nvPr/>
        </p:nvSpPr>
        <p:spPr>
          <a:xfrm>
            <a:off x="3886200" y="1752480"/>
            <a:ext cx="4114800" cy="38102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90FB473-434A-427D-83A3-BAA730FECD52}" type="slidenum">
              <a:t>42</a:t>
            </a:fld>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Facility Strengths</a:t>
            </a:r>
            <a:endParaRPr b="0" lang="en-US" sz="2000" strike="noStrike" u="none">
              <a:solidFill>
                <a:srgbClr val="000000"/>
              </a:solidFill>
              <a:effectLst/>
              <a:uFillTx/>
              <a:latin typeface="Times New Roman"/>
            </a:endParaRPr>
          </a:p>
        </p:txBody>
      </p:sp>
      <p:sp>
        <p:nvSpPr>
          <p:cNvPr id="485"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86" name=""/>
          <p:cNvSpPr/>
          <p:nvPr/>
        </p:nvSpPr>
        <p:spPr>
          <a:xfrm>
            <a:off x="1143000" y="1908000"/>
            <a:ext cx="6781680" cy="434052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commenced commercial operations June 21, 2000</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has a “first-mover advantage ” in a key Midwest market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MAIN and Chicago area have historically experienced extreme power price volatility</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Flexible gas arrangements in Chicago area allow access to ANR Pipeline Company and Northern Border Pipeline Company and other arbitrage opportunities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Expansion/conversion potential at existing site</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Site has room for additional gas turbines</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Technology and layout of turbines allow for easy conversion to combined cycle</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Access to water, with onsite wells</a:t>
            </a:r>
            <a:endParaRPr b="0" lang="en-US" sz="1400" strike="noStrike" u="none">
              <a:solidFill>
                <a:srgbClr val="000000"/>
              </a:solidFill>
              <a:effectLst/>
              <a:uFillTx/>
              <a:latin typeface="Times New Roman"/>
            </a:endParaRPr>
          </a:p>
        </p:txBody>
      </p:sp>
      <p:sp>
        <p:nvSpPr>
          <p:cNvPr id="48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2550F82-A630-4084-B8A7-F91084E6F796}" type="slidenum">
              <a:t>43</a:t>
            </a:fld>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Development Timeline</a:t>
            </a:r>
            <a:endParaRPr b="0" lang="en-US" sz="2000" strike="noStrike" u="none">
              <a:solidFill>
                <a:srgbClr val="000000"/>
              </a:solidFill>
              <a:effectLst/>
              <a:uFillTx/>
              <a:latin typeface="Times New Roman"/>
            </a:endParaRPr>
          </a:p>
        </p:txBody>
      </p:sp>
      <p:sp>
        <p:nvSpPr>
          <p:cNvPr id="489" name="PlaceHolder 2"/>
          <p:cNvSpPr>
            <a:spLocks noGrp="1"/>
          </p:cNvSpPr>
          <p:nvPr>
            <p:ph/>
          </p:nvPr>
        </p:nvSpPr>
        <p:spPr>
          <a:xfrm>
            <a:off x="1143000" y="2133720"/>
            <a:ext cx="6781680" cy="3959280"/>
          </a:xfrm>
          <a:prstGeom prst="rect">
            <a:avLst/>
          </a:prstGeom>
          <a:noFill/>
          <a:ln w="0">
            <a:noFill/>
          </a:ln>
        </p:spPr>
        <p:txBody>
          <a:bodyPr lIns="90000" rIns="90000" tIns="46800" bIns="46800" anchor="t">
            <a:normAutofit/>
          </a:bodyPr>
          <a:p>
            <a:pPr marL="343080" indent="-343080">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Milestone</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Date</a:t>
            </a:r>
            <a:endParaRPr b="0" lang="en-US" sz="1800" strike="noStrike" u="none">
              <a:solidFill>
                <a:srgbClr val="000000"/>
              </a:solidFill>
              <a:effectLst/>
              <a:uFillTx/>
              <a:latin typeface="Times New Roman"/>
            </a:endParaRPr>
          </a:p>
          <a:p>
            <a:pPr marL="343080" indent="-343080">
              <a:lnSpc>
                <a:spcPct val="12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Land Purchased: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December 1998</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Rezoning/Special Use Permit: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May 1999</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Receipt of Air Permit: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August 1999</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Start of Construction:</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September 1999</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Commercial Operation:</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June 2000</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9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91" name=""/>
          <p:cNvSpPr/>
          <p:nvPr/>
        </p:nvSpPr>
        <p:spPr>
          <a:xfrm>
            <a:off x="1066680" y="2057400"/>
            <a:ext cx="3505320" cy="2133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2" name=""/>
          <p:cNvSpPr/>
          <p:nvPr/>
        </p:nvSpPr>
        <p:spPr>
          <a:xfrm>
            <a:off x="1066680" y="2057400"/>
            <a:ext cx="647712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3" name=""/>
          <p:cNvSpPr/>
          <p:nvPr/>
        </p:nvSpPr>
        <p:spPr>
          <a:xfrm>
            <a:off x="4572000" y="2057400"/>
            <a:ext cx="2971800" cy="2133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31FD17B-AB23-4F6E-BCE7-0DD762D42EE6}" type="slidenum">
              <a:t>44</a:t>
            </a:fld>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Picture</a:t>
            </a:r>
            <a:endParaRPr b="0" lang="en-US" sz="2000" strike="noStrike" u="none">
              <a:solidFill>
                <a:srgbClr val="000000"/>
              </a:solidFill>
              <a:effectLst/>
              <a:uFillTx/>
              <a:latin typeface="Times New Roman"/>
            </a:endParaRPr>
          </a:p>
        </p:txBody>
      </p:sp>
      <p:sp>
        <p:nvSpPr>
          <p:cNvPr id="49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 picture from Don Miller</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9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EEDB9E6-9EAE-44D1-9451-E585337D31C1}" type="slidenum">
              <a:t>45</a:t>
            </a:fld>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Equipment Overview</a:t>
            </a:r>
            <a:endParaRPr b="0" lang="en-US" sz="2000" strike="noStrike" u="none">
              <a:solidFill>
                <a:srgbClr val="000000"/>
              </a:solidFill>
              <a:effectLst/>
              <a:uFillTx/>
              <a:latin typeface="Times New Roman"/>
            </a:endParaRPr>
          </a:p>
        </p:txBody>
      </p:sp>
      <p:sp>
        <p:nvSpPr>
          <p:cNvPr id="498" name="PlaceHolder 2"/>
          <p:cNvSpPr>
            <a:spLocks noGrp="1"/>
          </p:cNvSpPr>
          <p:nvPr>
            <p:ph/>
          </p:nvPr>
        </p:nvSpPr>
        <p:spPr>
          <a:xfrm>
            <a:off x="837720" y="1676520"/>
            <a:ext cx="3429000" cy="4340160"/>
          </a:xfrm>
          <a:prstGeom prst="rect">
            <a:avLst/>
          </a:prstGeom>
          <a:noFill/>
          <a:ln w="0">
            <a:noFill/>
          </a:ln>
        </p:spPr>
        <p:txBody>
          <a:bodyPr lIns="90000" rIns="90000" tIns="46800" bIns="46800" anchor="t">
            <a:normAutofit/>
          </a:bodyPr>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Turbines : 8 General Electric 7EA gas turbines (w/ evap cooling)</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Turbine Warranty Expiration: June 1, 2001</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Switchyard Equipment: ABB, 345 kV Interconnect breakers</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Switchyard Configuration: Radial</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(4) ABB 200 MVA 3 winding transformers</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Control System: General Electric Mark V</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Generator Circuit Breakers: ABB HGC (7000A)</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Generator Voltages: 13.8 kV</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Distribution Voltages: 4160 V and 480 V</a:t>
            </a:r>
            <a:endParaRPr b="0" lang="en-US" sz="1400" strike="noStrike" u="none">
              <a:solidFill>
                <a:srgbClr val="000000"/>
              </a:solidFill>
              <a:effectLst/>
              <a:uFillTx/>
              <a:latin typeface="Times New Roman"/>
            </a:endParaRPr>
          </a:p>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9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500" name=""/>
          <p:cNvSpPr/>
          <p:nvPr/>
        </p:nvSpPr>
        <p:spPr>
          <a:xfrm>
            <a:off x="5168880" y="1601640"/>
            <a:ext cx="69840" cy="1479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1" name=""/>
          <p:cNvSpPr/>
          <p:nvPr/>
        </p:nvSpPr>
        <p:spPr>
          <a:xfrm>
            <a:off x="5168880" y="1601640"/>
            <a:ext cx="3575160" cy="426564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2" name=""/>
          <p:cNvSpPr/>
          <p:nvPr/>
        </p:nvSpPr>
        <p:spPr>
          <a:xfrm>
            <a:off x="5483160" y="1728720"/>
            <a:ext cx="3079800" cy="293760"/>
          </a:xfrm>
          <a:prstGeom prst="rect">
            <a:avLst/>
          </a:prstGeom>
          <a:solidFill>
            <a:srgbClr val="ffff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3" name=""/>
          <p:cNvSpPr/>
          <p:nvPr/>
        </p:nvSpPr>
        <p:spPr>
          <a:xfrm>
            <a:off x="6469200" y="1733400"/>
            <a:ext cx="1022040" cy="1414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4" name=""/>
          <p:cNvSpPr/>
          <p:nvPr/>
        </p:nvSpPr>
        <p:spPr>
          <a:xfrm>
            <a:off x="6469200" y="1735200"/>
            <a:ext cx="1027080" cy="158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5" name=""/>
          <p:cNvSpPr/>
          <p:nvPr/>
        </p:nvSpPr>
        <p:spPr>
          <a:xfrm>
            <a:off x="6545880" y="1738440"/>
            <a:ext cx="97524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LINCOLN CENTER</a:t>
            </a:r>
            <a:endParaRPr b="0" lang="en-US" sz="900" strike="noStrike" u="none">
              <a:solidFill>
                <a:srgbClr val="000000"/>
              </a:solidFill>
              <a:effectLst/>
              <a:uFillTx/>
              <a:latin typeface="Times New Roman"/>
            </a:endParaRPr>
          </a:p>
        </p:txBody>
      </p:sp>
      <p:sp>
        <p:nvSpPr>
          <p:cNvPr id="506" name=""/>
          <p:cNvSpPr/>
          <p:nvPr/>
        </p:nvSpPr>
        <p:spPr>
          <a:xfrm>
            <a:off x="7437600" y="1749600"/>
            <a:ext cx="69840" cy="145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7" name=""/>
          <p:cNvSpPr/>
          <p:nvPr/>
        </p:nvSpPr>
        <p:spPr>
          <a:xfrm>
            <a:off x="6823080" y="1866960"/>
            <a:ext cx="314280" cy="1443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8" name=""/>
          <p:cNvSpPr/>
          <p:nvPr/>
        </p:nvSpPr>
        <p:spPr>
          <a:xfrm>
            <a:off x="6821640" y="1871640"/>
            <a:ext cx="347400" cy="158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9" name=""/>
          <p:cNvSpPr/>
          <p:nvPr/>
        </p:nvSpPr>
        <p:spPr>
          <a:xfrm>
            <a:off x="6862320" y="1874880"/>
            <a:ext cx="2991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ENLC</a:t>
            </a:r>
            <a:endParaRPr b="0" lang="en-US" sz="900" strike="noStrike" u="none">
              <a:solidFill>
                <a:srgbClr val="000000"/>
              </a:solidFill>
              <a:effectLst/>
              <a:uFillTx/>
              <a:latin typeface="Times New Roman"/>
            </a:endParaRPr>
          </a:p>
        </p:txBody>
      </p:sp>
      <p:sp>
        <p:nvSpPr>
          <p:cNvPr id="510" name=""/>
          <p:cNvSpPr/>
          <p:nvPr/>
        </p:nvSpPr>
        <p:spPr>
          <a:xfrm>
            <a:off x="7118280" y="1884240"/>
            <a:ext cx="6984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1" name=""/>
          <p:cNvSpPr/>
          <p:nvPr/>
        </p:nvSpPr>
        <p:spPr>
          <a:xfrm>
            <a:off x="8325000" y="3679920"/>
            <a:ext cx="311040" cy="298440"/>
          </a:xfrm>
          <a:custGeom>
            <a:avLst/>
            <a:gdLst/>
            <a:ahLst/>
            <a:rect l="l" t="t" r="r" b="b"/>
            <a:pathLst>
              <a:path w="392" h="376">
                <a:moveTo>
                  <a:pt x="0" y="193"/>
                </a:moveTo>
                <a:lnTo>
                  <a:pt x="0" y="155"/>
                </a:lnTo>
                <a:lnTo>
                  <a:pt x="10" y="128"/>
                </a:lnTo>
                <a:lnTo>
                  <a:pt x="19" y="100"/>
                </a:lnTo>
                <a:lnTo>
                  <a:pt x="39" y="81"/>
                </a:lnTo>
                <a:lnTo>
                  <a:pt x="57" y="55"/>
                </a:lnTo>
                <a:lnTo>
                  <a:pt x="77" y="36"/>
                </a:lnTo>
                <a:lnTo>
                  <a:pt x="106" y="17"/>
                </a:lnTo>
                <a:lnTo>
                  <a:pt x="134" y="9"/>
                </a:lnTo>
                <a:lnTo>
                  <a:pt x="163" y="9"/>
                </a:lnTo>
                <a:lnTo>
                  <a:pt x="192" y="0"/>
                </a:lnTo>
                <a:lnTo>
                  <a:pt x="221" y="9"/>
                </a:lnTo>
                <a:lnTo>
                  <a:pt x="249" y="9"/>
                </a:lnTo>
                <a:lnTo>
                  <a:pt x="279" y="17"/>
                </a:lnTo>
                <a:lnTo>
                  <a:pt x="307" y="36"/>
                </a:lnTo>
                <a:lnTo>
                  <a:pt x="336" y="55"/>
                </a:lnTo>
                <a:lnTo>
                  <a:pt x="355" y="81"/>
                </a:lnTo>
                <a:lnTo>
                  <a:pt x="363" y="100"/>
                </a:lnTo>
                <a:lnTo>
                  <a:pt x="382" y="128"/>
                </a:lnTo>
                <a:lnTo>
                  <a:pt x="382" y="155"/>
                </a:lnTo>
                <a:lnTo>
                  <a:pt x="392" y="193"/>
                </a:lnTo>
                <a:lnTo>
                  <a:pt x="382" y="219"/>
                </a:lnTo>
                <a:lnTo>
                  <a:pt x="382" y="248"/>
                </a:lnTo>
                <a:lnTo>
                  <a:pt x="363" y="276"/>
                </a:lnTo>
                <a:lnTo>
                  <a:pt x="355" y="303"/>
                </a:lnTo>
                <a:lnTo>
                  <a:pt x="336" y="322"/>
                </a:lnTo>
                <a:lnTo>
                  <a:pt x="307" y="340"/>
                </a:lnTo>
                <a:lnTo>
                  <a:pt x="279" y="357"/>
                </a:lnTo>
                <a:lnTo>
                  <a:pt x="249" y="367"/>
                </a:lnTo>
                <a:lnTo>
                  <a:pt x="221" y="376"/>
                </a:lnTo>
                <a:lnTo>
                  <a:pt x="192" y="376"/>
                </a:lnTo>
                <a:lnTo>
                  <a:pt x="163" y="376"/>
                </a:lnTo>
                <a:lnTo>
                  <a:pt x="134" y="367"/>
                </a:lnTo>
                <a:lnTo>
                  <a:pt x="106" y="357"/>
                </a:lnTo>
                <a:lnTo>
                  <a:pt x="77" y="340"/>
                </a:lnTo>
                <a:lnTo>
                  <a:pt x="57" y="322"/>
                </a:lnTo>
                <a:lnTo>
                  <a:pt x="39" y="303"/>
                </a:lnTo>
                <a:lnTo>
                  <a:pt x="19" y="276"/>
                </a:lnTo>
                <a:lnTo>
                  <a:pt x="10" y="248"/>
                </a:lnTo>
                <a:lnTo>
                  <a:pt x="0" y="219"/>
                </a:lnTo>
                <a:lnTo>
                  <a:pt x="0" y="193"/>
                </a:lnTo>
                <a:close/>
              </a:path>
            </a:pathLst>
          </a:custGeom>
          <a:solidFill>
            <a:srgbClr val="ffffff"/>
          </a:solidFill>
          <a:ln w="64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2" name=""/>
          <p:cNvSpPr/>
          <p:nvPr/>
        </p:nvSpPr>
        <p:spPr>
          <a:xfrm>
            <a:off x="8407440" y="3768840"/>
            <a:ext cx="135000" cy="123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3" name=""/>
          <p:cNvSpPr/>
          <p:nvPr/>
        </p:nvSpPr>
        <p:spPr>
          <a:xfrm>
            <a:off x="8405640" y="3770280"/>
            <a:ext cx="17172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4" name=""/>
          <p:cNvSpPr/>
          <p:nvPr/>
        </p:nvSpPr>
        <p:spPr>
          <a:xfrm>
            <a:off x="8425440" y="3773520"/>
            <a:ext cx="12564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G4</a:t>
            </a:r>
            <a:endParaRPr b="0" lang="en-US" sz="800" strike="noStrike" u="none">
              <a:solidFill>
                <a:srgbClr val="000000"/>
              </a:solidFill>
              <a:effectLst/>
              <a:uFillTx/>
              <a:latin typeface="Times New Roman"/>
            </a:endParaRPr>
          </a:p>
        </p:txBody>
      </p:sp>
      <p:sp>
        <p:nvSpPr>
          <p:cNvPr id="515" name=""/>
          <p:cNvSpPr/>
          <p:nvPr/>
        </p:nvSpPr>
        <p:spPr>
          <a:xfrm>
            <a:off x="8524800" y="3770280"/>
            <a:ext cx="6984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6" name=""/>
          <p:cNvSpPr/>
          <p:nvPr/>
        </p:nvSpPr>
        <p:spPr>
          <a:xfrm>
            <a:off x="8325000" y="3314880"/>
            <a:ext cx="311040" cy="299880"/>
          </a:xfrm>
          <a:custGeom>
            <a:avLst/>
            <a:gdLst/>
            <a:ahLst/>
            <a:rect l="l" t="t" r="r" b="b"/>
            <a:pathLst>
              <a:path w="392" h="376">
                <a:moveTo>
                  <a:pt x="0" y="193"/>
                </a:moveTo>
                <a:lnTo>
                  <a:pt x="0" y="166"/>
                </a:lnTo>
                <a:lnTo>
                  <a:pt x="10" y="128"/>
                </a:lnTo>
                <a:lnTo>
                  <a:pt x="19" y="110"/>
                </a:lnTo>
                <a:lnTo>
                  <a:pt x="39" y="83"/>
                </a:lnTo>
                <a:lnTo>
                  <a:pt x="57" y="55"/>
                </a:lnTo>
                <a:lnTo>
                  <a:pt x="77" y="38"/>
                </a:lnTo>
                <a:lnTo>
                  <a:pt x="106" y="28"/>
                </a:lnTo>
                <a:lnTo>
                  <a:pt x="134" y="9"/>
                </a:lnTo>
                <a:lnTo>
                  <a:pt x="163" y="9"/>
                </a:lnTo>
                <a:lnTo>
                  <a:pt x="192" y="0"/>
                </a:lnTo>
                <a:lnTo>
                  <a:pt x="221" y="9"/>
                </a:lnTo>
                <a:lnTo>
                  <a:pt x="249" y="9"/>
                </a:lnTo>
                <a:lnTo>
                  <a:pt x="279" y="28"/>
                </a:lnTo>
                <a:lnTo>
                  <a:pt x="307" y="38"/>
                </a:lnTo>
                <a:lnTo>
                  <a:pt x="336" y="55"/>
                </a:lnTo>
                <a:lnTo>
                  <a:pt x="355" y="83"/>
                </a:lnTo>
                <a:lnTo>
                  <a:pt x="363" y="110"/>
                </a:lnTo>
                <a:lnTo>
                  <a:pt x="382" y="128"/>
                </a:lnTo>
                <a:lnTo>
                  <a:pt x="382" y="166"/>
                </a:lnTo>
                <a:lnTo>
                  <a:pt x="392" y="193"/>
                </a:lnTo>
                <a:lnTo>
                  <a:pt x="382" y="221"/>
                </a:lnTo>
                <a:lnTo>
                  <a:pt x="382" y="250"/>
                </a:lnTo>
                <a:lnTo>
                  <a:pt x="363" y="276"/>
                </a:lnTo>
                <a:lnTo>
                  <a:pt x="355" y="304"/>
                </a:lnTo>
                <a:lnTo>
                  <a:pt x="336" y="322"/>
                </a:lnTo>
                <a:lnTo>
                  <a:pt x="307" y="340"/>
                </a:lnTo>
                <a:lnTo>
                  <a:pt x="279" y="359"/>
                </a:lnTo>
                <a:lnTo>
                  <a:pt x="249" y="369"/>
                </a:lnTo>
                <a:lnTo>
                  <a:pt x="221" y="376"/>
                </a:lnTo>
                <a:lnTo>
                  <a:pt x="192" y="376"/>
                </a:lnTo>
                <a:lnTo>
                  <a:pt x="163" y="376"/>
                </a:lnTo>
                <a:lnTo>
                  <a:pt x="134" y="369"/>
                </a:lnTo>
                <a:lnTo>
                  <a:pt x="106" y="359"/>
                </a:lnTo>
                <a:lnTo>
                  <a:pt x="77" y="340"/>
                </a:lnTo>
                <a:lnTo>
                  <a:pt x="57" y="322"/>
                </a:lnTo>
                <a:lnTo>
                  <a:pt x="39" y="304"/>
                </a:lnTo>
                <a:lnTo>
                  <a:pt x="19" y="276"/>
                </a:lnTo>
                <a:lnTo>
                  <a:pt x="10" y="250"/>
                </a:lnTo>
                <a:lnTo>
                  <a:pt x="0" y="221"/>
                </a:lnTo>
                <a:lnTo>
                  <a:pt x="0" y="193"/>
                </a:lnTo>
                <a:close/>
              </a:path>
            </a:pathLst>
          </a:custGeom>
          <a:solidFill>
            <a:srgbClr val="ffffff"/>
          </a:solidFill>
          <a:ln w="64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7" name=""/>
          <p:cNvSpPr/>
          <p:nvPr/>
        </p:nvSpPr>
        <p:spPr>
          <a:xfrm>
            <a:off x="8407440" y="3405240"/>
            <a:ext cx="135000" cy="1220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8" name=""/>
          <p:cNvSpPr/>
          <p:nvPr/>
        </p:nvSpPr>
        <p:spPr>
          <a:xfrm>
            <a:off x="8405640" y="3408480"/>
            <a:ext cx="171720" cy="145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9" name=""/>
          <p:cNvSpPr/>
          <p:nvPr/>
        </p:nvSpPr>
        <p:spPr>
          <a:xfrm>
            <a:off x="8425440" y="3411360"/>
            <a:ext cx="12564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G5</a:t>
            </a:r>
            <a:endParaRPr b="0" lang="en-US" sz="800" strike="noStrike" u="none">
              <a:solidFill>
                <a:srgbClr val="000000"/>
              </a:solidFill>
              <a:effectLst/>
              <a:uFillTx/>
              <a:latin typeface="Times New Roman"/>
            </a:endParaRPr>
          </a:p>
        </p:txBody>
      </p:sp>
      <p:sp>
        <p:nvSpPr>
          <p:cNvPr id="520" name=""/>
          <p:cNvSpPr/>
          <p:nvPr/>
        </p:nvSpPr>
        <p:spPr>
          <a:xfrm>
            <a:off x="8524800" y="3408480"/>
            <a:ext cx="69840" cy="145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1" name=""/>
          <p:cNvSpPr/>
          <p:nvPr/>
        </p:nvSpPr>
        <p:spPr>
          <a:xfrm>
            <a:off x="8325000" y="2960640"/>
            <a:ext cx="311040" cy="292320"/>
          </a:xfrm>
          <a:custGeom>
            <a:avLst/>
            <a:gdLst/>
            <a:ahLst/>
            <a:rect l="l" t="t" r="r" b="b"/>
            <a:pathLst>
              <a:path w="392" h="369">
                <a:moveTo>
                  <a:pt x="0" y="184"/>
                </a:moveTo>
                <a:lnTo>
                  <a:pt x="0" y="157"/>
                </a:lnTo>
                <a:lnTo>
                  <a:pt x="10" y="129"/>
                </a:lnTo>
                <a:lnTo>
                  <a:pt x="19" y="101"/>
                </a:lnTo>
                <a:lnTo>
                  <a:pt x="39" y="74"/>
                </a:lnTo>
                <a:lnTo>
                  <a:pt x="57" y="46"/>
                </a:lnTo>
                <a:lnTo>
                  <a:pt x="77" y="27"/>
                </a:lnTo>
                <a:lnTo>
                  <a:pt x="106" y="19"/>
                </a:lnTo>
                <a:lnTo>
                  <a:pt x="134" y="0"/>
                </a:lnTo>
                <a:lnTo>
                  <a:pt x="163" y="0"/>
                </a:lnTo>
                <a:lnTo>
                  <a:pt x="192" y="0"/>
                </a:lnTo>
                <a:lnTo>
                  <a:pt x="221" y="0"/>
                </a:lnTo>
                <a:lnTo>
                  <a:pt x="249" y="0"/>
                </a:lnTo>
                <a:lnTo>
                  <a:pt x="279" y="19"/>
                </a:lnTo>
                <a:lnTo>
                  <a:pt x="307" y="27"/>
                </a:lnTo>
                <a:lnTo>
                  <a:pt x="336" y="46"/>
                </a:lnTo>
                <a:lnTo>
                  <a:pt x="355" y="74"/>
                </a:lnTo>
                <a:lnTo>
                  <a:pt x="363" y="101"/>
                </a:lnTo>
                <a:lnTo>
                  <a:pt x="382" y="129"/>
                </a:lnTo>
                <a:lnTo>
                  <a:pt x="382" y="157"/>
                </a:lnTo>
                <a:lnTo>
                  <a:pt x="392" y="184"/>
                </a:lnTo>
                <a:lnTo>
                  <a:pt x="382" y="212"/>
                </a:lnTo>
                <a:lnTo>
                  <a:pt x="382" y="239"/>
                </a:lnTo>
                <a:lnTo>
                  <a:pt x="363" y="268"/>
                </a:lnTo>
                <a:lnTo>
                  <a:pt x="355" y="294"/>
                </a:lnTo>
                <a:lnTo>
                  <a:pt x="336" y="313"/>
                </a:lnTo>
                <a:lnTo>
                  <a:pt x="307" y="331"/>
                </a:lnTo>
                <a:lnTo>
                  <a:pt x="279" y="350"/>
                </a:lnTo>
                <a:lnTo>
                  <a:pt x="249" y="358"/>
                </a:lnTo>
                <a:lnTo>
                  <a:pt x="221" y="369"/>
                </a:lnTo>
                <a:lnTo>
                  <a:pt x="192" y="369"/>
                </a:lnTo>
                <a:lnTo>
                  <a:pt x="163" y="369"/>
                </a:lnTo>
                <a:lnTo>
                  <a:pt x="134" y="358"/>
                </a:lnTo>
                <a:lnTo>
                  <a:pt x="106" y="350"/>
                </a:lnTo>
                <a:lnTo>
                  <a:pt x="77" y="331"/>
                </a:lnTo>
                <a:lnTo>
                  <a:pt x="57" y="313"/>
                </a:lnTo>
                <a:lnTo>
                  <a:pt x="39" y="294"/>
                </a:lnTo>
                <a:lnTo>
                  <a:pt x="19" y="268"/>
                </a:lnTo>
                <a:lnTo>
                  <a:pt x="10" y="239"/>
                </a:lnTo>
                <a:lnTo>
                  <a:pt x="0" y="212"/>
                </a:lnTo>
                <a:lnTo>
                  <a:pt x="0" y="184"/>
                </a:lnTo>
                <a:close/>
              </a:path>
            </a:pathLst>
          </a:custGeom>
          <a:solidFill>
            <a:srgbClr val="ffffff"/>
          </a:solidFill>
          <a:ln w="64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2" name=""/>
          <p:cNvSpPr/>
          <p:nvPr/>
        </p:nvSpPr>
        <p:spPr>
          <a:xfrm>
            <a:off x="8407440" y="3043080"/>
            <a:ext cx="135000" cy="1224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3" name=""/>
          <p:cNvSpPr/>
          <p:nvPr/>
        </p:nvSpPr>
        <p:spPr>
          <a:xfrm>
            <a:off x="8405640" y="3044880"/>
            <a:ext cx="17172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4" name=""/>
          <p:cNvSpPr/>
          <p:nvPr/>
        </p:nvSpPr>
        <p:spPr>
          <a:xfrm>
            <a:off x="8425440" y="3048120"/>
            <a:ext cx="12564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G6</a:t>
            </a:r>
            <a:endParaRPr b="0" lang="en-US" sz="800" strike="noStrike" u="none">
              <a:solidFill>
                <a:srgbClr val="000000"/>
              </a:solidFill>
              <a:effectLst/>
              <a:uFillTx/>
              <a:latin typeface="Times New Roman"/>
            </a:endParaRPr>
          </a:p>
        </p:txBody>
      </p:sp>
      <p:sp>
        <p:nvSpPr>
          <p:cNvPr id="525" name=""/>
          <p:cNvSpPr/>
          <p:nvPr/>
        </p:nvSpPr>
        <p:spPr>
          <a:xfrm>
            <a:off x="8524800" y="3044880"/>
            <a:ext cx="6984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6" name=""/>
          <p:cNvSpPr/>
          <p:nvPr/>
        </p:nvSpPr>
        <p:spPr>
          <a:xfrm>
            <a:off x="8325000" y="4041720"/>
            <a:ext cx="311040" cy="300240"/>
          </a:xfrm>
          <a:custGeom>
            <a:avLst/>
            <a:gdLst/>
            <a:ahLst/>
            <a:rect l="l" t="t" r="r" b="b"/>
            <a:pathLst>
              <a:path w="392" h="379">
                <a:moveTo>
                  <a:pt x="0" y="184"/>
                </a:moveTo>
                <a:lnTo>
                  <a:pt x="0" y="158"/>
                </a:lnTo>
                <a:lnTo>
                  <a:pt x="10" y="129"/>
                </a:lnTo>
                <a:lnTo>
                  <a:pt x="19" y="103"/>
                </a:lnTo>
                <a:lnTo>
                  <a:pt x="39" y="84"/>
                </a:lnTo>
                <a:lnTo>
                  <a:pt x="57" y="55"/>
                </a:lnTo>
                <a:lnTo>
                  <a:pt x="77" y="38"/>
                </a:lnTo>
                <a:lnTo>
                  <a:pt x="106" y="19"/>
                </a:lnTo>
                <a:lnTo>
                  <a:pt x="134" y="10"/>
                </a:lnTo>
                <a:lnTo>
                  <a:pt x="163" y="0"/>
                </a:lnTo>
                <a:lnTo>
                  <a:pt x="192" y="0"/>
                </a:lnTo>
                <a:lnTo>
                  <a:pt x="221" y="0"/>
                </a:lnTo>
                <a:lnTo>
                  <a:pt x="249" y="10"/>
                </a:lnTo>
                <a:lnTo>
                  <a:pt x="279" y="19"/>
                </a:lnTo>
                <a:lnTo>
                  <a:pt x="307" y="38"/>
                </a:lnTo>
                <a:lnTo>
                  <a:pt x="336" y="55"/>
                </a:lnTo>
                <a:lnTo>
                  <a:pt x="355" y="84"/>
                </a:lnTo>
                <a:lnTo>
                  <a:pt x="363" y="103"/>
                </a:lnTo>
                <a:lnTo>
                  <a:pt x="382" y="129"/>
                </a:lnTo>
                <a:lnTo>
                  <a:pt x="382" y="158"/>
                </a:lnTo>
                <a:lnTo>
                  <a:pt x="392" y="184"/>
                </a:lnTo>
                <a:lnTo>
                  <a:pt x="382" y="222"/>
                </a:lnTo>
                <a:lnTo>
                  <a:pt x="382" y="250"/>
                </a:lnTo>
                <a:lnTo>
                  <a:pt x="363" y="277"/>
                </a:lnTo>
                <a:lnTo>
                  <a:pt x="355" y="296"/>
                </a:lnTo>
                <a:lnTo>
                  <a:pt x="336" y="324"/>
                </a:lnTo>
                <a:lnTo>
                  <a:pt x="307" y="343"/>
                </a:lnTo>
                <a:lnTo>
                  <a:pt x="279" y="362"/>
                </a:lnTo>
                <a:lnTo>
                  <a:pt x="249" y="369"/>
                </a:lnTo>
                <a:lnTo>
                  <a:pt x="221" y="379"/>
                </a:lnTo>
                <a:lnTo>
                  <a:pt x="192" y="379"/>
                </a:lnTo>
                <a:lnTo>
                  <a:pt x="163" y="379"/>
                </a:lnTo>
                <a:lnTo>
                  <a:pt x="134" y="369"/>
                </a:lnTo>
                <a:lnTo>
                  <a:pt x="106" y="362"/>
                </a:lnTo>
                <a:lnTo>
                  <a:pt x="77" y="343"/>
                </a:lnTo>
                <a:lnTo>
                  <a:pt x="57" y="324"/>
                </a:lnTo>
                <a:lnTo>
                  <a:pt x="39" y="296"/>
                </a:lnTo>
                <a:lnTo>
                  <a:pt x="19" y="277"/>
                </a:lnTo>
                <a:lnTo>
                  <a:pt x="10" y="250"/>
                </a:lnTo>
                <a:lnTo>
                  <a:pt x="0" y="222"/>
                </a:lnTo>
                <a:lnTo>
                  <a:pt x="0" y="184"/>
                </a:lnTo>
                <a:close/>
              </a:path>
            </a:pathLst>
          </a:custGeom>
          <a:solidFill>
            <a:srgbClr val="ffffff"/>
          </a:solidFill>
          <a:ln w="64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7" name=""/>
          <p:cNvSpPr/>
          <p:nvPr/>
        </p:nvSpPr>
        <p:spPr>
          <a:xfrm>
            <a:off x="8407440" y="4132440"/>
            <a:ext cx="135000" cy="1220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8" name=""/>
          <p:cNvSpPr/>
          <p:nvPr/>
        </p:nvSpPr>
        <p:spPr>
          <a:xfrm>
            <a:off x="8405640" y="4135320"/>
            <a:ext cx="17172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9" name=""/>
          <p:cNvSpPr/>
          <p:nvPr/>
        </p:nvSpPr>
        <p:spPr>
          <a:xfrm>
            <a:off x="8425440" y="4138560"/>
            <a:ext cx="12564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G3</a:t>
            </a:r>
            <a:endParaRPr b="0" lang="en-US" sz="800" strike="noStrike" u="none">
              <a:solidFill>
                <a:srgbClr val="000000"/>
              </a:solidFill>
              <a:effectLst/>
              <a:uFillTx/>
              <a:latin typeface="Times New Roman"/>
            </a:endParaRPr>
          </a:p>
        </p:txBody>
      </p:sp>
      <p:sp>
        <p:nvSpPr>
          <p:cNvPr id="530" name=""/>
          <p:cNvSpPr/>
          <p:nvPr/>
        </p:nvSpPr>
        <p:spPr>
          <a:xfrm>
            <a:off x="8524800" y="4135320"/>
            <a:ext cx="6984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1" name=""/>
          <p:cNvSpPr/>
          <p:nvPr/>
        </p:nvSpPr>
        <p:spPr>
          <a:xfrm>
            <a:off x="8325000" y="2597040"/>
            <a:ext cx="311040" cy="292320"/>
          </a:xfrm>
          <a:custGeom>
            <a:avLst/>
            <a:gdLst/>
            <a:ahLst/>
            <a:rect l="l" t="t" r="r" b="b"/>
            <a:pathLst>
              <a:path w="392" h="368">
                <a:moveTo>
                  <a:pt x="0" y="183"/>
                </a:moveTo>
                <a:lnTo>
                  <a:pt x="0" y="156"/>
                </a:lnTo>
                <a:lnTo>
                  <a:pt x="10" y="128"/>
                </a:lnTo>
                <a:lnTo>
                  <a:pt x="19" y="102"/>
                </a:lnTo>
                <a:lnTo>
                  <a:pt x="39" y="73"/>
                </a:lnTo>
                <a:lnTo>
                  <a:pt x="57" y="55"/>
                </a:lnTo>
                <a:lnTo>
                  <a:pt x="77" y="37"/>
                </a:lnTo>
                <a:lnTo>
                  <a:pt x="106" y="18"/>
                </a:lnTo>
                <a:lnTo>
                  <a:pt x="134" y="9"/>
                </a:lnTo>
                <a:lnTo>
                  <a:pt x="163" y="0"/>
                </a:lnTo>
                <a:lnTo>
                  <a:pt x="192" y="0"/>
                </a:lnTo>
                <a:lnTo>
                  <a:pt x="221" y="0"/>
                </a:lnTo>
                <a:lnTo>
                  <a:pt x="249" y="9"/>
                </a:lnTo>
                <a:lnTo>
                  <a:pt x="279" y="18"/>
                </a:lnTo>
                <a:lnTo>
                  <a:pt x="307" y="37"/>
                </a:lnTo>
                <a:lnTo>
                  <a:pt x="336" y="55"/>
                </a:lnTo>
                <a:lnTo>
                  <a:pt x="355" y="73"/>
                </a:lnTo>
                <a:lnTo>
                  <a:pt x="363" y="102"/>
                </a:lnTo>
                <a:lnTo>
                  <a:pt x="382" y="128"/>
                </a:lnTo>
                <a:lnTo>
                  <a:pt x="382" y="156"/>
                </a:lnTo>
                <a:lnTo>
                  <a:pt x="392" y="183"/>
                </a:lnTo>
                <a:lnTo>
                  <a:pt x="382" y="212"/>
                </a:lnTo>
                <a:lnTo>
                  <a:pt x="382" y="240"/>
                </a:lnTo>
                <a:lnTo>
                  <a:pt x="363" y="267"/>
                </a:lnTo>
                <a:lnTo>
                  <a:pt x="355" y="294"/>
                </a:lnTo>
                <a:lnTo>
                  <a:pt x="336" y="312"/>
                </a:lnTo>
                <a:lnTo>
                  <a:pt x="307" y="331"/>
                </a:lnTo>
                <a:lnTo>
                  <a:pt x="279" y="350"/>
                </a:lnTo>
                <a:lnTo>
                  <a:pt x="249" y="359"/>
                </a:lnTo>
                <a:lnTo>
                  <a:pt x="221" y="368"/>
                </a:lnTo>
                <a:lnTo>
                  <a:pt x="192" y="368"/>
                </a:lnTo>
                <a:lnTo>
                  <a:pt x="163" y="368"/>
                </a:lnTo>
                <a:lnTo>
                  <a:pt x="134" y="359"/>
                </a:lnTo>
                <a:lnTo>
                  <a:pt x="106" y="350"/>
                </a:lnTo>
                <a:lnTo>
                  <a:pt x="77" y="331"/>
                </a:lnTo>
                <a:lnTo>
                  <a:pt x="57" y="312"/>
                </a:lnTo>
                <a:lnTo>
                  <a:pt x="39" y="294"/>
                </a:lnTo>
                <a:lnTo>
                  <a:pt x="19" y="267"/>
                </a:lnTo>
                <a:lnTo>
                  <a:pt x="10" y="240"/>
                </a:lnTo>
                <a:lnTo>
                  <a:pt x="0" y="212"/>
                </a:lnTo>
                <a:lnTo>
                  <a:pt x="0" y="183"/>
                </a:lnTo>
                <a:close/>
              </a:path>
            </a:pathLst>
          </a:custGeom>
          <a:solidFill>
            <a:srgbClr val="ffffff"/>
          </a:solidFill>
          <a:ln w="64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2" name=""/>
          <p:cNvSpPr/>
          <p:nvPr/>
        </p:nvSpPr>
        <p:spPr>
          <a:xfrm>
            <a:off x="8407440" y="2679840"/>
            <a:ext cx="135000" cy="1220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3" name=""/>
          <p:cNvSpPr/>
          <p:nvPr/>
        </p:nvSpPr>
        <p:spPr>
          <a:xfrm>
            <a:off x="8405640" y="2681280"/>
            <a:ext cx="17172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4" name=""/>
          <p:cNvSpPr/>
          <p:nvPr/>
        </p:nvSpPr>
        <p:spPr>
          <a:xfrm>
            <a:off x="8425440" y="2684520"/>
            <a:ext cx="12564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G7</a:t>
            </a:r>
            <a:endParaRPr b="0" lang="en-US" sz="800" strike="noStrike" u="none">
              <a:solidFill>
                <a:srgbClr val="000000"/>
              </a:solidFill>
              <a:effectLst/>
              <a:uFillTx/>
              <a:latin typeface="Times New Roman"/>
            </a:endParaRPr>
          </a:p>
        </p:txBody>
      </p:sp>
      <p:sp>
        <p:nvSpPr>
          <p:cNvPr id="535" name=""/>
          <p:cNvSpPr/>
          <p:nvPr/>
        </p:nvSpPr>
        <p:spPr>
          <a:xfrm>
            <a:off x="8524800" y="2681280"/>
            <a:ext cx="6984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6" name=""/>
          <p:cNvSpPr/>
          <p:nvPr/>
        </p:nvSpPr>
        <p:spPr>
          <a:xfrm>
            <a:off x="8325000" y="2233440"/>
            <a:ext cx="311040" cy="298800"/>
          </a:xfrm>
          <a:custGeom>
            <a:avLst/>
            <a:gdLst/>
            <a:ahLst/>
            <a:rect l="l" t="t" r="r" b="b"/>
            <a:pathLst>
              <a:path w="392" h="378">
                <a:moveTo>
                  <a:pt x="0" y="185"/>
                </a:moveTo>
                <a:lnTo>
                  <a:pt x="0" y="156"/>
                </a:lnTo>
                <a:lnTo>
                  <a:pt x="10" y="128"/>
                </a:lnTo>
                <a:lnTo>
                  <a:pt x="19" y="102"/>
                </a:lnTo>
                <a:lnTo>
                  <a:pt x="39" y="74"/>
                </a:lnTo>
                <a:lnTo>
                  <a:pt x="57" y="55"/>
                </a:lnTo>
                <a:lnTo>
                  <a:pt x="77" y="37"/>
                </a:lnTo>
                <a:lnTo>
                  <a:pt x="106" y="18"/>
                </a:lnTo>
                <a:lnTo>
                  <a:pt x="134" y="9"/>
                </a:lnTo>
                <a:lnTo>
                  <a:pt x="163" y="0"/>
                </a:lnTo>
                <a:lnTo>
                  <a:pt x="192" y="0"/>
                </a:lnTo>
                <a:lnTo>
                  <a:pt x="221" y="0"/>
                </a:lnTo>
                <a:lnTo>
                  <a:pt x="249" y="9"/>
                </a:lnTo>
                <a:lnTo>
                  <a:pt x="279" y="18"/>
                </a:lnTo>
                <a:lnTo>
                  <a:pt x="307" y="37"/>
                </a:lnTo>
                <a:lnTo>
                  <a:pt x="336" y="55"/>
                </a:lnTo>
                <a:lnTo>
                  <a:pt x="355" y="74"/>
                </a:lnTo>
                <a:lnTo>
                  <a:pt x="363" y="102"/>
                </a:lnTo>
                <a:lnTo>
                  <a:pt x="382" y="128"/>
                </a:lnTo>
                <a:lnTo>
                  <a:pt x="382" y="156"/>
                </a:lnTo>
                <a:lnTo>
                  <a:pt x="392" y="185"/>
                </a:lnTo>
                <a:lnTo>
                  <a:pt x="382" y="212"/>
                </a:lnTo>
                <a:lnTo>
                  <a:pt x="382" y="240"/>
                </a:lnTo>
                <a:lnTo>
                  <a:pt x="363" y="266"/>
                </a:lnTo>
                <a:lnTo>
                  <a:pt x="355" y="295"/>
                </a:lnTo>
                <a:lnTo>
                  <a:pt x="336" y="323"/>
                </a:lnTo>
                <a:lnTo>
                  <a:pt x="307" y="340"/>
                </a:lnTo>
                <a:lnTo>
                  <a:pt x="279" y="350"/>
                </a:lnTo>
                <a:lnTo>
                  <a:pt x="249" y="369"/>
                </a:lnTo>
                <a:lnTo>
                  <a:pt x="221" y="369"/>
                </a:lnTo>
                <a:lnTo>
                  <a:pt x="192" y="378"/>
                </a:lnTo>
                <a:lnTo>
                  <a:pt x="163" y="369"/>
                </a:lnTo>
                <a:lnTo>
                  <a:pt x="134" y="369"/>
                </a:lnTo>
                <a:lnTo>
                  <a:pt x="106" y="350"/>
                </a:lnTo>
                <a:lnTo>
                  <a:pt x="77" y="340"/>
                </a:lnTo>
                <a:lnTo>
                  <a:pt x="57" y="323"/>
                </a:lnTo>
                <a:lnTo>
                  <a:pt x="39" y="295"/>
                </a:lnTo>
                <a:lnTo>
                  <a:pt x="19" y="266"/>
                </a:lnTo>
                <a:lnTo>
                  <a:pt x="10" y="240"/>
                </a:lnTo>
                <a:lnTo>
                  <a:pt x="0" y="212"/>
                </a:lnTo>
                <a:lnTo>
                  <a:pt x="0" y="185"/>
                </a:lnTo>
                <a:close/>
              </a:path>
            </a:pathLst>
          </a:custGeom>
          <a:solidFill>
            <a:srgbClr val="ffffff"/>
          </a:solidFill>
          <a:ln w="64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7" name=""/>
          <p:cNvSpPr/>
          <p:nvPr/>
        </p:nvSpPr>
        <p:spPr>
          <a:xfrm>
            <a:off x="8407440" y="2316240"/>
            <a:ext cx="135000" cy="123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8" name=""/>
          <p:cNvSpPr/>
          <p:nvPr/>
        </p:nvSpPr>
        <p:spPr>
          <a:xfrm>
            <a:off x="8405640" y="2317680"/>
            <a:ext cx="17172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9" name=""/>
          <p:cNvSpPr/>
          <p:nvPr/>
        </p:nvSpPr>
        <p:spPr>
          <a:xfrm>
            <a:off x="8425440" y="2322360"/>
            <a:ext cx="12564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G8</a:t>
            </a:r>
            <a:endParaRPr b="0" lang="en-US" sz="800" strike="noStrike" u="none">
              <a:solidFill>
                <a:srgbClr val="000000"/>
              </a:solidFill>
              <a:effectLst/>
              <a:uFillTx/>
              <a:latin typeface="Times New Roman"/>
            </a:endParaRPr>
          </a:p>
        </p:txBody>
      </p:sp>
      <p:sp>
        <p:nvSpPr>
          <p:cNvPr id="540" name=""/>
          <p:cNvSpPr/>
          <p:nvPr/>
        </p:nvSpPr>
        <p:spPr>
          <a:xfrm>
            <a:off x="8524800" y="2317680"/>
            <a:ext cx="6984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1" name=""/>
          <p:cNvSpPr/>
          <p:nvPr/>
        </p:nvSpPr>
        <p:spPr>
          <a:xfrm>
            <a:off x="8325000" y="4768920"/>
            <a:ext cx="311040" cy="293760"/>
          </a:xfrm>
          <a:custGeom>
            <a:avLst/>
            <a:gdLst/>
            <a:ahLst/>
            <a:rect l="l" t="t" r="r" b="b"/>
            <a:pathLst>
              <a:path w="392" h="369">
                <a:moveTo>
                  <a:pt x="0" y="183"/>
                </a:moveTo>
                <a:lnTo>
                  <a:pt x="0" y="157"/>
                </a:lnTo>
                <a:lnTo>
                  <a:pt x="10" y="128"/>
                </a:lnTo>
                <a:lnTo>
                  <a:pt x="19" y="102"/>
                </a:lnTo>
                <a:lnTo>
                  <a:pt x="39" y="74"/>
                </a:lnTo>
                <a:lnTo>
                  <a:pt x="57" y="55"/>
                </a:lnTo>
                <a:lnTo>
                  <a:pt x="77" y="38"/>
                </a:lnTo>
                <a:lnTo>
                  <a:pt x="106" y="19"/>
                </a:lnTo>
                <a:lnTo>
                  <a:pt x="134" y="9"/>
                </a:lnTo>
                <a:lnTo>
                  <a:pt x="163" y="0"/>
                </a:lnTo>
                <a:lnTo>
                  <a:pt x="192" y="0"/>
                </a:lnTo>
                <a:lnTo>
                  <a:pt x="221" y="0"/>
                </a:lnTo>
                <a:lnTo>
                  <a:pt x="249" y="9"/>
                </a:lnTo>
                <a:lnTo>
                  <a:pt x="279" y="19"/>
                </a:lnTo>
                <a:lnTo>
                  <a:pt x="307" y="38"/>
                </a:lnTo>
                <a:lnTo>
                  <a:pt x="336" y="55"/>
                </a:lnTo>
                <a:lnTo>
                  <a:pt x="355" y="74"/>
                </a:lnTo>
                <a:lnTo>
                  <a:pt x="363" y="102"/>
                </a:lnTo>
                <a:lnTo>
                  <a:pt x="382" y="128"/>
                </a:lnTo>
                <a:lnTo>
                  <a:pt x="382" y="157"/>
                </a:lnTo>
                <a:lnTo>
                  <a:pt x="392" y="183"/>
                </a:lnTo>
                <a:lnTo>
                  <a:pt x="382" y="212"/>
                </a:lnTo>
                <a:lnTo>
                  <a:pt x="382" y="240"/>
                </a:lnTo>
                <a:lnTo>
                  <a:pt x="363" y="268"/>
                </a:lnTo>
                <a:lnTo>
                  <a:pt x="355" y="295"/>
                </a:lnTo>
                <a:lnTo>
                  <a:pt x="336" y="323"/>
                </a:lnTo>
                <a:lnTo>
                  <a:pt x="307" y="340"/>
                </a:lnTo>
                <a:lnTo>
                  <a:pt x="279" y="350"/>
                </a:lnTo>
                <a:lnTo>
                  <a:pt x="249" y="369"/>
                </a:lnTo>
                <a:lnTo>
                  <a:pt x="221" y="369"/>
                </a:lnTo>
                <a:lnTo>
                  <a:pt x="192" y="369"/>
                </a:lnTo>
                <a:lnTo>
                  <a:pt x="163" y="369"/>
                </a:lnTo>
                <a:lnTo>
                  <a:pt x="134" y="369"/>
                </a:lnTo>
                <a:lnTo>
                  <a:pt x="106" y="350"/>
                </a:lnTo>
                <a:lnTo>
                  <a:pt x="77" y="340"/>
                </a:lnTo>
                <a:lnTo>
                  <a:pt x="57" y="323"/>
                </a:lnTo>
                <a:lnTo>
                  <a:pt x="39" y="295"/>
                </a:lnTo>
                <a:lnTo>
                  <a:pt x="19" y="268"/>
                </a:lnTo>
                <a:lnTo>
                  <a:pt x="10" y="240"/>
                </a:lnTo>
                <a:lnTo>
                  <a:pt x="0" y="212"/>
                </a:lnTo>
                <a:lnTo>
                  <a:pt x="0" y="183"/>
                </a:lnTo>
                <a:close/>
              </a:path>
            </a:pathLst>
          </a:custGeom>
          <a:solidFill>
            <a:srgbClr val="ffffff"/>
          </a:solidFill>
          <a:ln w="64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2" name=""/>
          <p:cNvSpPr/>
          <p:nvPr/>
        </p:nvSpPr>
        <p:spPr>
          <a:xfrm>
            <a:off x="8407440" y="4851360"/>
            <a:ext cx="135000" cy="1224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3" name=""/>
          <p:cNvSpPr/>
          <p:nvPr/>
        </p:nvSpPr>
        <p:spPr>
          <a:xfrm>
            <a:off x="8405640" y="4853160"/>
            <a:ext cx="171720" cy="145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4" name=""/>
          <p:cNvSpPr/>
          <p:nvPr/>
        </p:nvSpPr>
        <p:spPr>
          <a:xfrm>
            <a:off x="8425440" y="4856040"/>
            <a:ext cx="12564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G1</a:t>
            </a:r>
            <a:endParaRPr b="0" lang="en-US" sz="800" strike="noStrike" u="none">
              <a:solidFill>
                <a:srgbClr val="000000"/>
              </a:solidFill>
              <a:effectLst/>
              <a:uFillTx/>
              <a:latin typeface="Times New Roman"/>
            </a:endParaRPr>
          </a:p>
        </p:txBody>
      </p:sp>
      <p:sp>
        <p:nvSpPr>
          <p:cNvPr id="545" name=""/>
          <p:cNvSpPr/>
          <p:nvPr/>
        </p:nvSpPr>
        <p:spPr>
          <a:xfrm>
            <a:off x="8524800" y="4853160"/>
            <a:ext cx="69840" cy="145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6" name=""/>
          <p:cNvSpPr/>
          <p:nvPr/>
        </p:nvSpPr>
        <p:spPr>
          <a:xfrm>
            <a:off x="8325000" y="4405320"/>
            <a:ext cx="311040" cy="298440"/>
          </a:xfrm>
          <a:custGeom>
            <a:avLst/>
            <a:gdLst/>
            <a:ahLst/>
            <a:rect l="l" t="t" r="r" b="b"/>
            <a:pathLst>
              <a:path w="392" h="378">
                <a:moveTo>
                  <a:pt x="0" y="185"/>
                </a:moveTo>
                <a:lnTo>
                  <a:pt x="0" y="156"/>
                </a:lnTo>
                <a:lnTo>
                  <a:pt x="10" y="130"/>
                </a:lnTo>
                <a:lnTo>
                  <a:pt x="19" y="102"/>
                </a:lnTo>
                <a:lnTo>
                  <a:pt x="39" y="74"/>
                </a:lnTo>
                <a:lnTo>
                  <a:pt x="57" y="56"/>
                </a:lnTo>
                <a:lnTo>
                  <a:pt x="77" y="37"/>
                </a:lnTo>
                <a:lnTo>
                  <a:pt x="106" y="18"/>
                </a:lnTo>
                <a:lnTo>
                  <a:pt x="134" y="11"/>
                </a:lnTo>
                <a:lnTo>
                  <a:pt x="163" y="0"/>
                </a:lnTo>
                <a:lnTo>
                  <a:pt x="192" y="0"/>
                </a:lnTo>
                <a:lnTo>
                  <a:pt x="221" y="0"/>
                </a:lnTo>
                <a:lnTo>
                  <a:pt x="249" y="11"/>
                </a:lnTo>
                <a:lnTo>
                  <a:pt x="279" y="18"/>
                </a:lnTo>
                <a:lnTo>
                  <a:pt x="307" y="37"/>
                </a:lnTo>
                <a:lnTo>
                  <a:pt x="336" y="56"/>
                </a:lnTo>
                <a:lnTo>
                  <a:pt x="355" y="74"/>
                </a:lnTo>
                <a:lnTo>
                  <a:pt x="363" y="102"/>
                </a:lnTo>
                <a:lnTo>
                  <a:pt x="382" y="130"/>
                </a:lnTo>
                <a:lnTo>
                  <a:pt x="382" y="156"/>
                </a:lnTo>
                <a:lnTo>
                  <a:pt x="392" y="185"/>
                </a:lnTo>
                <a:lnTo>
                  <a:pt x="382" y="212"/>
                </a:lnTo>
                <a:lnTo>
                  <a:pt x="382" y="249"/>
                </a:lnTo>
                <a:lnTo>
                  <a:pt x="363" y="278"/>
                </a:lnTo>
                <a:lnTo>
                  <a:pt x="355" y="295"/>
                </a:lnTo>
                <a:lnTo>
                  <a:pt x="336" y="323"/>
                </a:lnTo>
                <a:lnTo>
                  <a:pt x="307" y="342"/>
                </a:lnTo>
                <a:lnTo>
                  <a:pt x="279" y="350"/>
                </a:lnTo>
                <a:lnTo>
                  <a:pt x="249" y="368"/>
                </a:lnTo>
                <a:lnTo>
                  <a:pt x="221" y="368"/>
                </a:lnTo>
                <a:lnTo>
                  <a:pt x="192" y="378"/>
                </a:lnTo>
                <a:lnTo>
                  <a:pt x="163" y="368"/>
                </a:lnTo>
                <a:lnTo>
                  <a:pt x="134" y="368"/>
                </a:lnTo>
                <a:lnTo>
                  <a:pt x="106" y="350"/>
                </a:lnTo>
                <a:lnTo>
                  <a:pt x="77" y="342"/>
                </a:lnTo>
                <a:lnTo>
                  <a:pt x="57" y="323"/>
                </a:lnTo>
                <a:lnTo>
                  <a:pt x="39" y="295"/>
                </a:lnTo>
                <a:lnTo>
                  <a:pt x="19" y="278"/>
                </a:lnTo>
                <a:lnTo>
                  <a:pt x="10" y="249"/>
                </a:lnTo>
                <a:lnTo>
                  <a:pt x="0" y="212"/>
                </a:lnTo>
                <a:lnTo>
                  <a:pt x="0" y="185"/>
                </a:lnTo>
                <a:close/>
              </a:path>
            </a:pathLst>
          </a:custGeom>
          <a:solidFill>
            <a:srgbClr val="ffffff"/>
          </a:solidFill>
          <a:ln w="64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7" name=""/>
          <p:cNvSpPr/>
          <p:nvPr/>
        </p:nvSpPr>
        <p:spPr>
          <a:xfrm>
            <a:off x="8407440" y="4487760"/>
            <a:ext cx="135000" cy="1224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8" name=""/>
          <p:cNvSpPr/>
          <p:nvPr/>
        </p:nvSpPr>
        <p:spPr>
          <a:xfrm>
            <a:off x="8405640" y="4491000"/>
            <a:ext cx="17172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9" name=""/>
          <p:cNvSpPr/>
          <p:nvPr/>
        </p:nvSpPr>
        <p:spPr>
          <a:xfrm>
            <a:off x="8425440" y="4494240"/>
            <a:ext cx="12564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G2</a:t>
            </a:r>
            <a:endParaRPr b="0" lang="en-US" sz="800" strike="noStrike" u="none">
              <a:solidFill>
                <a:srgbClr val="000000"/>
              </a:solidFill>
              <a:effectLst/>
              <a:uFillTx/>
              <a:latin typeface="Times New Roman"/>
            </a:endParaRPr>
          </a:p>
        </p:txBody>
      </p:sp>
      <p:sp>
        <p:nvSpPr>
          <p:cNvPr id="550" name=""/>
          <p:cNvSpPr/>
          <p:nvPr/>
        </p:nvSpPr>
        <p:spPr>
          <a:xfrm>
            <a:off x="8524800" y="4491000"/>
            <a:ext cx="6984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1" name=""/>
          <p:cNvSpPr/>
          <p:nvPr/>
        </p:nvSpPr>
        <p:spPr>
          <a:xfrm>
            <a:off x="8024760" y="2309760"/>
            <a:ext cx="160560" cy="147600"/>
          </a:xfrm>
          <a:prstGeom prst="rect">
            <a:avLst/>
          </a:prstGeom>
          <a:solidFill>
            <a:srgbClr val="ffff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2" name=""/>
          <p:cNvSpPr/>
          <p:nvPr/>
        </p:nvSpPr>
        <p:spPr>
          <a:xfrm>
            <a:off x="8075520" y="2338560"/>
            <a:ext cx="58680" cy="83880"/>
          </a:xfrm>
          <a:prstGeom prst="rect">
            <a:avLst/>
          </a:prstGeom>
          <a:no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53" name=""/>
          <p:cNvSpPr/>
          <p:nvPr/>
        </p:nvSpPr>
        <p:spPr>
          <a:xfrm>
            <a:off x="8074080" y="2340000"/>
            <a:ext cx="73080" cy="954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4" name=""/>
          <p:cNvSpPr/>
          <p:nvPr/>
        </p:nvSpPr>
        <p:spPr>
          <a:xfrm>
            <a:off x="8092800" y="2341440"/>
            <a:ext cx="4356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Times New Roman"/>
              </a:rPr>
              <a:t>B</a:t>
            </a:r>
            <a:endParaRPr b="0" lang="en-US" sz="500" strike="noStrike" u="none">
              <a:solidFill>
                <a:srgbClr val="000000"/>
              </a:solidFill>
              <a:effectLst/>
              <a:uFillTx/>
              <a:latin typeface="Times New Roman"/>
            </a:endParaRPr>
          </a:p>
        </p:txBody>
      </p:sp>
      <p:sp>
        <p:nvSpPr>
          <p:cNvPr id="555" name=""/>
          <p:cNvSpPr/>
          <p:nvPr/>
        </p:nvSpPr>
        <p:spPr>
          <a:xfrm>
            <a:off x="8116920" y="2311560"/>
            <a:ext cx="69840" cy="145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6" name=""/>
          <p:cNvSpPr/>
          <p:nvPr/>
        </p:nvSpPr>
        <p:spPr>
          <a:xfrm>
            <a:off x="8024760" y="2671920"/>
            <a:ext cx="160560" cy="149040"/>
          </a:xfrm>
          <a:prstGeom prst="rect">
            <a:avLst/>
          </a:prstGeom>
          <a:solidFill>
            <a:srgbClr val="ffff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7" name=""/>
          <p:cNvSpPr/>
          <p:nvPr/>
        </p:nvSpPr>
        <p:spPr>
          <a:xfrm>
            <a:off x="8075520" y="2701800"/>
            <a:ext cx="58680" cy="82800"/>
          </a:xfrm>
          <a:prstGeom prst="rect">
            <a:avLst/>
          </a:prstGeom>
          <a:no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558" name=""/>
          <p:cNvSpPr/>
          <p:nvPr/>
        </p:nvSpPr>
        <p:spPr>
          <a:xfrm>
            <a:off x="8074080" y="2705040"/>
            <a:ext cx="73080" cy="92160"/>
          </a:xfrm>
          <a:prstGeom prst="rect">
            <a:avLst/>
          </a:prstGeom>
          <a:no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59" name=""/>
          <p:cNvSpPr/>
          <p:nvPr/>
        </p:nvSpPr>
        <p:spPr>
          <a:xfrm>
            <a:off x="8092800" y="2705040"/>
            <a:ext cx="4356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Times New Roman"/>
              </a:rPr>
              <a:t>B</a:t>
            </a:r>
            <a:endParaRPr b="0" lang="en-US" sz="500" strike="noStrike" u="none">
              <a:solidFill>
                <a:srgbClr val="000000"/>
              </a:solidFill>
              <a:effectLst/>
              <a:uFillTx/>
              <a:latin typeface="Times New Roman"/>
            </a:endParaRPr>
          </a:p>
        </p:txBody>
      </p:sp>
      <p:sp>
        <p:nvSpPr>
          <p:cNvPr id="560" name=""/>
          <p:cNvSpPr/>
          <p:nvPr/>
        </p:nvSpPr>
        <p:spPr>
          <a:xfrm>
            <a:off x="8116920" y="2674800"/>
            <a:ext cx="6984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1" name=""/>
          <p:cNvSpPr/>
          <p:nvPr/>
        </p:nvSpPr>
        <p:spPr>
          <a:xfrm>
            <a:off x="8024760" y="3035160"/>
            <a:ext cx="160560" cy="149400"/>
          </a:xfrm>
          <a:prstGeom prst="rect">
            <a:avLst/>
          </a:prstGeom>
          <a:solidFill>
            <a:srgbClr val="ffff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2" name=""/>
          <p:cNvSpPr/>
          <p:nvPr/>
        </p:nvSpPr>
        <p:spPr>
          <a:xfrm>
            <a:off x="8075520" y="3065400"/>
            <a:ext cx="58680" cy="82440"/>
          </a:xfrm>
          <a:prstGeom prst="rect">
            <a:avLst/>
          </a:prstGeom>
          <a:no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563" name=""/>
          <p:cNvSpPr/>
          <p:nvPr/>
        </p:nvSpPr>
        <p:spPr>
          <a:xfrm>
            <a:off x="8074080" y="3067200"/>
            <a:ext cx="73080" cy="93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4" name=""/>
          <p:cNvSpPr/>
          <p:nvPr/>
        </p:nvSpPr>
        <p:spPr>
          <a:xfrm>
            <a:off x="8092800" y="3067200"/>
            <a:ext cx="4356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Times New Roman"/>
              </a:rPr>
              <a:t>B</a:t>
            </a:r>
            <a:endParaRPr b="0" lang="en-US" sz="500" strike="noStrike" u="none">
              <a:solidFill>
                <a:srgbClr val="000000"/>
              </a:solidFill>
              <a:effectLst/>
              <a:uFillTx/>
              <a:latin typeface="Times New Roman"/>
            </a:endParaRPr>
          </a:p>
        </p:txBody>
      </p:sp>
      <p:sp>
        <p:nvSpPr>
          <p:cNvPr id="565" name=""/>
          <p:cNvSpPr/>
          <p:nvPr/>
        </p:nvSpPr>
        <p:spPr>
          <a:xfrm>
            <a:off x="8116920" y="3036960"/>
            <a:ext cx="6984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6" name=""/>
          <p:cNvSpPr/>
          <p:nvPr/>
        </p:nvSpPr>
        <p:spPr>
          <a:xfrm>
            <a:off x="8024760" y="3398760"/>
            <a:ext cx="160560" cy="147600"/>
          </a:xfrm>
          <a:prstGeom prst="rect">
            <a:avLst/>
          </a:prstGeom>
          <a:solidFill>
            <a:srgbClr val="ffff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7" name=""/>
          <p:cNvSpPr/>
          <p:nvPr/>
        </p:nvSpPr>
        <p:spPr>
          <a:xfrm>
            <a:off x="8075520" y="3421080"/>
            <a:ext cx="58680" cy="82440"/>
          </a:xfrm>
          <a:prstGeom prst="rect">
            <a:avLst/>
          </a:prstGeom>
          <a:no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568" name=""/>
          <p:cNvSpPr/>
          <p:nvPr/>
        </p:nvSpPr>
        <p:spPr>
          <a:xfrm>
            <a:off x="8074080" y="3422520"/>
            <a:ext cx="73080" cy="939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9" name=""/>
          <p:cNvSpPr/>
          <p:nvPr/>
        </p:nvSpPr>
        <p:spPr>
          <a:xfrm>
            <a:off x="8092800" y="3424320"/>
            <a:ext cx="4356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Times New Roman"/>
              </a:rPr>
              <a:t>B</a:t>
            </a:r>
            <a:endParaRPr b="0" lang="en-US" sz="500" strike="noStrike" u="none">
              <a:solidFill>
                <a:srgbClr val="000000"/>
              </a:solidFill>
              <a:effectLst/>
              <a:uFillTx/>
              <a:latin typeface="Times New Roman"/>
            </a:endParaRPr>
          </a:p>
        </p:txBody>
      </p:sp>
      <p:sp>
        <p:nvSpPr>
          <p:cNvPr id="570" name=""/>
          <p:cNvSpPr/>
          <p:nvPr/>
        </p:nvSpPr>
        <p:spPr>
          <a:xfrm>
            <a:off x="8116920" y="3392640"/>
            <a:ext cx="6984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1" name=""/>
          <p:cNvSpPr/>
          <p:nvPr/>
        </p:nvSpPr>
        <p:spPr>
          <a:xfrm>
            <a:off x="8024760" y="3753000"/>
            <a:ext cx="160560" cy="156960"/>
          </a:xfrm>
          <a:prstGeom prst="rect">
            <a:avLst/>
          </a:prstGeom>
          <a:solidFill>
            <a:srgbClr val="ffff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2" name=""/>
          <p:cNvSpPr/>
          <p:nvPr/>
        </p:nvSpPr>
        <p:spPr>
          <a:xfrm>
            <a:off x="8075520" y="3784680"/>
            <a:ext cx="58680" cy="82440"/>
          </a:xfrm>
          <a:prstGeom prst="rect">
            <a:avLst/>
          </a:prstGeom>
          <a:no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573" name=""/>
          <p:cNvSpPr/>
          <p:nvPr/>
        </p:nvSpPr>
        <p:spPr>
          <a:xfrm>
            <a:off x="8074080" y="3786120"/>
            <a:ext cx="73080" cy="93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4" name=""/>
          <p:cNvSpPr/>
          <p:nvPr/>
        </p:nvSpPr>
        <p:spPr>
          <a:xfrm>
            <a:off x="8092800" y="3786120"/>
            <a:ext cx="4356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Times New Roman"/>
              </a:rPr>
              <a:t>B</a:t>
            </a:r>
            <a:endParaRPr b="0" lang="en-US" sz="500" strike="noStrike" u="none">
              <a:solidFill>
                <a:srgbClr val="000000"/>
              </a:solidFill>
              <a:effectLst/>
              <a:uFillTx/>
              <a:latin typeface="Times New Roman"/>
            </a:endParaRPr>
          </a:p>
        </p:txBody>
      </p:sp>
      <p:sp>
        <p:nvSpPr>
          <p:cNvPr id="575" name=""/>
          <p:cNvSpPr/>
          <p:nvPr/>
        </p:nvSpPr>
        <p:spPr>
          <a:xfrm>
            <a:off x="8116920" y="3757680"/>
            <a:ext cx="6984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6" name=""/>
          <p:cNvSpPr/>
          <p:nvPr/>
        </p:nvSpPr>
        <p:spPr>
          <a:xfrm>
            <a:off x="8024760" y="4118040"/>
            <a:ext cx="160560" cy="155520"/>
          </a:xfrm>
          <a:prstGeom prst="rect">
            <a:avLst/>
          </a:prstGeom>
          <a:solidFill>
            <a:srgbClr val="ffff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7" name=""/>
          <p:cNvSpPr/>
          <p:nvPr/>
        </p:nvSpPr>
        <p:spPr>
          <a:xfrm>
            <a:off x="8075520" y="4148280"/>
            <a:ext cx="58680" cy="81000"/>
          </a:xfrm>
          <a:prstGeom prst="rect">
            <a:avLst/>
          </a:prstGeom>
          <a:no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578" name=""/>
          <p:cNvSpPr/>
          <p:nvPr/>
        </p:nvSpPr>
        <p:spPr>
          <a:xfrm>
            <a:off x="8074080" y="4149720"/>
            <a:ext cx="73080" cy="93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9" name=""/>
          <p:cNvSpPr/>
          <p:nvPr/>
        </p:nvSpPr>
        <p:spPr>
          <a:xfrm>
            <a:off x="8092800" y="4151160"/>
            <a:ext cx="4356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Times New Roman"/>
              </a:rPr>
              <a:t>B</a:t>
            </a:r>
            <a:endParaRPr b="0" lang="en-US" sz="500" strike="noStrike" u="none">
              <a:solidFill>
                <a:srgbClr val="000000"/>
              </a:solidFill>
              <a:effectLst/>
              <a:uFillTx/>
              <a:latin typeface="Times New Roman"/>
            </a:endParaRPr>
          </a:p>
        </p:txBody>
      </p:sp>
      <p:sp>
        <p:nvSpPr>
          <p:cNvPr id="580" name=""/>
          <p:cNvSpPr/>
          <p:nvPr/>
        </p:nvSpPr>
        <p:spPr>
          <a:xfrm>
            <a:off x="8116920" y="4119480"/>
            <a:ext cx="6984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1" name=""/>
          <p:cNvSpPr/>
          <p:nvPr/>
        </p:nvSpPr>
        <p:spPr>
          <a:xfrm>
            <a:off x="8024760" y="4479840"/>
            <a:ext cx="160560" cy="149400"/>
          </a:xfrm>
          <a:prstGeom prst="rect">
            <a:avLst/>
          </a:prstGeom>
          <a:solidFill>
            <a:srgbClr val="ffff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2" name=""/>
          <p:cNvSpPr/>
          <p:nvPr/>
        </p:nvSpPr>
        <p:spPr>
          <a:xfrm>
            <a:off x="8075520" y="4510080"/>
            <a:ext cx="58680" cy="84240"/>
          </a:xfrm>
          <a:prstGeom prst="rect">
            <a:avLst/>
          </a:prstGeom>
          <a:no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83" name=""/>
          <p:cNvSpPr/>
          <p:nvPr/>
        </p:nvSpPr>
        <p:spPr>
          <a:xfrm>
            <a:off x="8074080" y="4511520"/>
            <a:ext cx="73080" cy="954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4" name=""/>
          <p:cNvSpPr/>
          <p:nvPr/>
        </p:nvSpPr>
        <p:spPr>
          <a:xfrm>
            <a:off x="8092800" y="4513320"/>
            <a:ext cx="4356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Times New Roman"/>
              </a:rPr>
              <a:t>B</a:t>
            </a:r>
            <a:endParaRPr b="0" lang="en-US" sz="500" strike="noStrike" u="none">
              <a:solidFill>
                <a:srgbClr val="000000"/>
              </a:solidFill>
              <a:effectLst/>
              <a:uFillTx/>
              <a:latin typeface="Times New Roman"/>
            </a:endParaRPr>
          </a:p>
        </p:txBody>
      </p:sp>
      <p:sp>
        <p:nvSpPr>
          <p:cNvPr id="585" name=""/>
          <p:cNvSpPr/>
          <p:nvPr/>
        </p:nvSpPr>
        <p:spPr>
          <a:xfrm>
            <a:off x="8116920" y="4483080"/>
            <a:ext cx="6984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6" name=""/>
          <p:cNvSpPr/>
          <p:nvPr/>
        </p:nvSpPr>
        <p:spPr>
          <a:xfrm>
            <a:off x="8024760" y="4843440"/>
            <a:ext cx="160560" cy="149400"/>
          </a:xfrm>
          <a:prstGeom prst="rect">
            <a:avLst/>
          </a:prstGeom>
          <a:solidFill>
            <a:srgbClr val="ffff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7" name=""/>
          <p:cNvSpPr/>
          <p:nvPr/>
        </p:nvSpPr>
        <p:spPr>
          <a:xfrm>
            <a:off x="8075520" y="4873680"/>
            <a:ext cx="58680" cy="82440"/>
          </a:xfrm>
          <a:prstGeom prst="rect">
            <a:avLst/>
          </a:prstGeom>
          <a:no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588" name=""/>
          <p:cNvSpPr/>
          <p:nvPr/>
        </p:nvSpPr>
        <p:spPr>
          <a:xfrm>
            <a:off x="8074080" y="4876920"/>
            <a:ext cx="73080" cy="91800"/>
          </a:xfrm>
          <a:prstGeom prst="rect">
            <a:avLst/>
          </a:prstGeom>
          <a:no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89" name=""/>
          <p:cNvSpPr/>
          <p:nvPr/>
        </p:nvSpPr>
        <p:spPr>
          <a:xfrm>
            <a:off x="8092800" y="4876920"/>
            <a:ext cx="4356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Times New Roman"/>
              </a:rPr>
              <a:t>B</a:t>
            </a:r>
            <a:endParaRPr b="0" lang="en-US" sz="500" strike="noStrike" u="none">
              <a:solidFill>
                <a:srgbClr val="000000"/>
              </a:solidFill>
              <a:effectLst/>
              <a:uFillTx/>
              <a:latin typeface="Times New Roman"/>
            </a:endParaRPr>
          </a:p>
        </p:txBody>
      </p:sp>
      <p:sp>
        <p:nvSpPr>
          <p:cNvPr id="590" name=""/>
          <p:cNvSpPr/>
          <p:nvPr/>
        </p:nvSpPr>
        <p:spPr>
          <a:xfrm>
            <a:off x="8116920" y="4846680"/>
            <a:ext cx="6984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1" name=""/>
          <p:cNvSpPr/>
          <p:nvPr/>
        </p:nvSpPr>
        <p:spPr>
          <a:xfrm>
            <a:off x="8177040" y="2325600"/>
            <a:ext cx="154080" cy="1800"/>
          </a:xfrm>
          <a:custGeom>
            <a:avLst/>
            <a:gdLst/>
            <a:ahLst/>
            <a:rect l="l" t="t" r="r" b="b"/>
            <a:pathLst>
              <a:path w="194" h="0">
                <a:moveTo>
                  <a:pt x="0" y="0"/>
                </a:moveTo>
                <a:lnTo>
                  <a:pt x="194" y="0"/>
                </a:lnTo>
                <a:lnTo>
                  <a:pt x="0" y="0"/>
                </a:lnTo>
                <a:close/>
              </a:path>
            </a:pathLst>
          </a:custGeom>
          <a:solidFill>
            <a:srgbClr val="ffffff"/>
          </a:solidFill>
          <a:ln w="6480">
            <a:solidFill>
              <a:srgbClr val="000000"/>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92" name=""/>
          <p:cNvSpPr/>
          <p:nvPr/>
        </p:nvSpPr>
        <p:spPr>
          <a:xfrm>
            <a:off x="8177040" y="2690640"/>
            <a:ext cx="154080" cy="1800"/>
          </a:xfrm>
          <a:custGeom>
            <a:avLst/>
            <a:gdLst/>
            <a:ahLst/>
            <a:rect l="l" t="t" r="r" b="b"/>
            <a:pathLst>
              <a:path w="194" h="0">
                <a:moveTo>
                  <a:pt x="0" y="0"/>
                </a:moveTo>
                <a:lnTo>
                  <a:pt x="194" y="0"/>
                </a:lnTo>
                <a:lnTo>
                  <a:pt x="0" y="0"/>
                </a:lnTo>
                <a:close/>
              </a:path>
            </a:pathLst>
          </a:custGeom>
          <a:solidFill>
            <a:srgbClr val="ffffff"/>
          </a:solidFill>
          <a:ln w="6480">
            <a:solidFill>
              <a:srgbClr val="000000"/>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93" name=""/>
          <p:cNvSpPr/>
          <p:nvPr/>
        </p:nvSpPr>
        <p:spPr>
          <a:xfrm>
            <a:off x="8177040" y="3052800"/>
            <a:ext cx="154080" cy="1440"/>
          </a:xfrm>
          <a:custGeom>
            <a:avLst/>
            <a:gdLst/>
            <a:ahLst/>
            <a:rect l="l" t="t" r="r" b="b"/>
            <a:pathLst>
              <a:path w="194" h="0">
                <a:moveTo>
                  <a:pt x="0" y="0"/>
                </a:moveTo>
                <a:lnTo>
                  <a:pt x="194" y="0"/>
                </a:lnTo>
                <a:lnTo>
                  <a:pt x="0" y="0"/>
                </a:lnTo>
                <a:close/>
              </a:path>
            </a:pathLst>
          </a:custGeom>
          <a:solidFill>
            <a:srgbClr val="ffffff"/>
          </a:solidFill>
          <a:ln w="648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94" name=""/>
          <p:cNvSpPr/>
          <p:nvPr/>
        </p:nvSpPr>
        <p:spPr>
          <a:xfrm>
            <a:off x="8177040" y="3416400"/>
            <a:ext cx="154080" cy="1440"/>
          </a:xfrm>
          <a:custGeom>
            <a:avLst/>
            <a:gdLst/>
            <a:ahLst/>
            <a:rect l="l" t="t" r="r" b="b"/>
            <a:pathLst>
              <a:path w="194" h="0">
                <a:moveTo>
                  <a:pt x="0" y="0"/>
                </a:moveTo>
                <a:lnTo>
                  <a:pt x="194" y="0"/>
                </a:lnTo>
                <a:lnTo>
                  <a:pt x="0" y="0"/>
                </a:lnTo>
                <a:close/>
              </a:path>
            </a:pathLst>
          </a:custGeom>
          <a:solidFill>
            <a:srgbClr val="ffffff"/>
          </a:solidFill>
          <a:ln w="648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95" name=""/>
          <p:cNvSpPr/>
          <p:nvPr/>
        </p:nvSpPr>
        <p:spPr>
          <a:xfrm>
            <a:off x="8177040" y="3778200"/>
            <a:ext cx="154080" cy="1800"/>
          </a:xfrm>
          <a:custGeom>
            <a:avLst/>
            <a:gdLst/>
            <a:ahLst/>
            <a:rect l="l" t="t" r="r" b="b"/>
            <a:pathLst>
              <a:path w="194" h="0">
                <a:moveTo>
                  <a:pt x="0" y="0"/>
                </a:moveTo>
                <a:lnTo>
                  <a:pt x="194" y="0"/>
                </a:lnTo>
                <a:lnTo>
                  <a:pt x="0" y="0"/>
                </a:lnTo>
                <a:close/>
              </a:path>
            </a:pathLst>
          </a:custGeom>
          <a:solidFill>
            <a:srgbClr val="ffffff"/>
          </a:solidFill>
          <a:ln w="6480">
            <a:solidFill>
              <a:srgbClr val="000000"/>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96" name=""/>
          <p:cNvSpPr/>
          <p:nvPr/>
        </p:nvSpPr>
        <p:spPr>
          <a:xfrm>
            <a:off x="8177040" y="4135320"/>
            <a:ext cx="154080" cy="1800"/>
          </a:xfrm>
          <a:custGeom>
            <a:avLst/>
            <a:gdLst/>
            <a:ahLst/>
            <a:rect l="l" t="t" r="r" b="b"/>
            <a:pathLst>
              <a:path w="194" h="0">
                <a:moveTo>
                  <a:pt x="0" y="0"/>
                </a:moveTo>
                <a:lnTo>
                  <a:pt x="194" y="0"/>
                </a:lnTo>
                <a:lnTo>
                  <a:pt x="0" y="0"/>
                </a:lnTo>
                <a:close/>
              </a:path>
            </a:pathLst>
          </a:custGeom>
          <a:solidFill>
            <a:srgbClr val="ffffff"/>
          </a:solidFill>
          <a:ln w="6480">
            <a:solidFill>
              <a:srgbClr val="000000"/>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97" name=""/>
          <p:cNvSpPr/>
          <p:nvPr/>
        </p:nvSpPr>
        <p:spPr>
          <a:xfrm>
            <a:off x="8177040" y="4498920"/>
            <a:ext cx="154080" cy="1800"/>
          </a:xfrm>
          <a:custGeom>
            <a:avLst/>
            <a:gdLst/>
            <a:ahLst/>
            <a:rect l="l" t="t" r="r" b="b"/>
            <a:pathLst>
              <a:path w="194" h="0">
                <a:moveTo>
                  <a:pt x="0" y="0"/>
                </a:moveTo>
                <a:lnTo>
                  <a:pt x="194" y="0"/>
                </a:lnTo>
                <a:lnTo>
                  <a:pt x="0" y="0"/>
                </a:lnTo>
                <a:close/>
              </a:path>
            </a:pathLst>
          </a:custGeom>
          <a:solidFill>
            <a:srgbClr val="ffffff"/>
          </a:solidFill>
          <a:ln w="6480">
            <a:solidFill>
              <a:srgbClr val="000000"/>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98" name=""/>
          <p:cNvSpPr/>
          <p:nvPr/>
        </p:nvSpPr>
        <p:spPr>
          <a:xfrm>
            <a:off x="8177040" y="4861080"/>
            <a:ext cx="154080" cy="1440"/>
          </a:xfrm>
          <a:custGeom>
            <a:avLst/>
            <a:gdLst/>
            <a:ahLst/>
            <a:rect l="l" t="t" r="r" b="b"/>
            <a:pathLst>
              <a:path w="194" h="0">
                <a:moveTo>
                  <a:pt x="0" y="0"/>
                </a:moveTo>
                <a:lnTo>
                  <a:pt x="194" y="0"/>
                </a:lnTo>
                <a:lnTo>
                  <a:pt x="0" y="0"/>
                </a:lnTo>
                <a:close/>
              </a:path>
            </a:pathLst>
          </a:custGeom>
          <a:solidFill>
            <a:srgbClr val="ffffff"/>
          </a:solidFill>
          <a:ln w="648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99" name=""/>
          <p:cNvSpPr/>
          <p:nvPr/>
        </p:nvSpPr>
        <p:spPr>
          <a:xfrm>
            <a:off x="7462800" y="2374920"/>
            <a:ext cx="115920" cy="299880"/>
          </a:xfrm>
          <a:custGeom>
            <a:avLst/>
            <a:gdLst/>
            <a:ahLst/>
            <a:rect l="l" t="t" r="r" b="b"/>
            <a:pathLst>
              <a:path w="145" h="379">
                <a:moveTo>
                  <a:pt x="145" y="0"/>
                </a:moveTo>
                <a:lnTo>
                  <a:pt x="50" y="0"/>
                </a:lnTo>
                <a:lnTo>
                  <a:pt x="39" y="0"/>
                </a:lnTo>
                <a:lnTo>
                  <a:pt x="21" y="10"/>
                </a:lnTo>
                <a:lnTo>
                  <a:pt x="12" y="19"/>
                </a:lnTo>
                <a:lnTo>
                  <a:pt x="0" y="38"/>
                </a:lnTo>
                <a:lnTo>
                  <a:pt x="0" y="48"/>
                </a:lnTo>
                <a:lnTo>
                  <a:pt x="0" y="65"/>
                </a:lnTo>
                <a:lnTo>
                  <a:pt x="12" y="74"/>
                </a:lnTo>
                <a:lnTo>
                  <a:pt x="21" y="84"/>
                </a:lnTo>
                <a:lnTo>
                  <a:pt x="39" y="93"/>
                </a:lnTo>
                <a:lnTo>
                  <a:pt x="50" y="93"/>
                </a:lnTo>
                <a:lnTo>
                  <a:pt x="39" y="103"/>
                </a:lnTo>
                <a:lnTo>
                  <a:pt x="21" y="103"/>
                </a:lnTo>
                <a:lnTo>
                  <a:pt x="12" y="112"/>
                </a:lnTo>
                <a:lnTo>
                  <a:pt x="0" y="131"/>
                </a:lnTo>
                <a:lnTo>
                  <a:pt x="0" y="139"/>
                </a:lnTo>
                <a:lnTo>
                  <a:pt x="0" y="158"/>
                </a:lnTo>
                <a:lnTo>
                  <a:pt x="12" y="167"/>
                </a:lnTo>
                <a:lnTo>
                  <a:pt x="21" y="186"/>
                </a:lnTo>
                <a:lnTo>
                  <a:pt x="39" y="186"/>
                </a:lnTo>
                <a:lnTo>
                  <a:pt x="50" y="193"/>
                </a:lnTo>
                <a:lnTo>
                  <a:pt x="39" y="193"/>
                </a:lnTo>
                <a:lnTo>
                  <a:pt x="21" y="193"/>
                </a:lnTo>
                <a:lnTo>
                  <a:pt x="12" y="212"/>
                </a:lnTo>
                <a:lnTo>
                  <a:pt x="0" y="222"/>
                </a:lnTo>
                <a:lnTo>
                  <a:pt x="0" y="241"/>
                </a:lnTo>
                <a:lnTo>
                  <a:pt x="0" y="250"/>
                </a:lnTo>
                <a:lnTo>
                  <a:pt x="12" y="269"/>
                </a:lnTo>
                <a:lnTo>
                  <a:pt x="21" y="277"/>
                </a:lnTo>
                <a:lnTo>
                  <a:pt x="39" y="277"/>
                </a:lnTo>
                <a:lnTo>
                  <a:pt x="50" y="286"/>
                </a:lnTo>
                <a:lnTo>
                  <a:pt x="39" y="286"/>
                </a:lnTo>
                <a:lnTo>
                  <a:pt x="21" y="296"/>
                </a:lnTo>
                <a:lnTo>
                  <a:pt x="12" y="305"/>
                </a:lnTo>
                <a:lnTo>
                  <a:pt x="0" y="315"/>
                </a:lnTo>
                <a:lnTo>
                  <a:pt x="0" y="332"/>
                </a:lnTo>
                <a:lnTo>
                  <a:pt x="0" y="341"/>
                </a:lnTo>
                <a:lnTo>
                  <a:pt x="12" y="360"/>
                </a:lnTo>
                <a:lnTo>
                  <a:pt x="21" y="370"/>
                </a:lnTo>
                <a:lnTo>
                  <a:pt x="39" y="379"/>
                </a:lnTo>
                <a:lnTo>
                  <a:pt x="50" y="379"/>
                </a:lnTo>
                <a:lnTo>
                  <a:pt x="145" y="379"/>
                </a:lnTo>
              </a:path>
            </a:pathLst>
          </a:custGeom>
          <a:no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0" name=""/>
          <p:cNvSpPr/>
          <p:nvPr/>
        </p:nvSpPr>
        <p:spPr>
          <a:xfrm>
            <a:off x="7278840" y="2374920"/>
            <a:ext cx="115560" cy="299880"/>
          </a:xfrm>
          <a:custGeom>
            <a:avLst/>
            <a:gdLst/>
            <a:ahLst/>
            <a:rect l="l" t="t" r="r" b="b"/>
            <a:pathLst>
              <a:path w="145" h="379">
                <a:moveTo>
                  <a:pt x="0" y="0"/>
                </a:moveTo>
                <a:lnTo>
                  <a:pt x="99" y="0"/>
                </a:lnTo>
                <a:lnTo>
                  <a:pt x="116" y="0"/>
                </a:lnTo>
                <a:lnTo>
                  <a:pt x="125" y="10"/>
                </a:lnTo>
                <a:lnTo>
                  <a:pt x="136" y="19"/>
                </a:lnTo>
                <a:lnTo>
                  <a:pt x="145" y="38"/>
                </a:lnTo>
                <a:lnTo>
                  <a:pt x="145" y="48"/>
                </a:lnTo>
                <a:lnTo>
                  <a:pt x="145" y="65"/>
                </a:lnTo>
                <a:lnTo>
                  <a:pt x="136" y="74"/>
                </a:lnTo>
                <a:lnTo>
                  <a:pt x="125" y="84"/>
                </a:lnTo>
                <a:lnTo>
                  <a:pt x="116" y="93"/>
                </a:lnTo>
                <a:lnTo>
                  <a:pt x="99" y="93"/>
                </a:lnTo>
                <a:lnTo>
                  <a:pt x="116" y="103"/>
                </a:lnTo>
                <a:lnTo>
                  <a:pt x="125" y="103"/>
                </a:lnTo>
                <a:lnTo>
                  <a:pt x="136" y="112"/>
                </a:lnTo>
                <a:lnTo>
                  <a:pt x="145" y="131"/>
                </a:lnTo>
                <a:lnTo>
                  <a:pt x="145" y="139"/>
                </a:lnTo>
                <a:lnTo>
                  <a:pt x="145" y="158"/>
                </a:lnTo>
                <a:lnTo>
                  <a:pt x="136" y="167"/>
                </a:lnTo>
                <a:lnTo>
                  <a:pt x="125" y="186"/>
                </a:lnTo>
                <a:lnTo>
                  <a:pt x="116" y="186"/>
                </a:lnTo>
                <a:lnTo>
                  <a:pt x="99" y="193"/>
                </a:lnTo>
                <a:lnTo>
                  <a:pt x="116" y="193"/>
                </a:lnTo>
                <a:lnTo>
                  <a:pt x="125" y="193"/>
                </a:lnTo>
                <a:lnTo>
                  <a:pt x="136" y="212"/>
                </a:lnTo>
                <a:lnTo>
                  <a:pt x="145" y="222"/>
                </a:lnTo>
                <a:lnTo>
                  <a:pt x="145" y="241"/>
                </a:lnTo>
                <a:lnTo>
                  <a:pt x="145" y="250"/>
                </a:lnTo>
                <a:lnTo>
                  <a:pt x="136" y="269"/>
                </a:lnTo>
                <a:lnTo>
                  <a:pt x="125" y="277"/>
                </a:lnTo>
                <a:lnTo>
                  <a:pt x="116" y="277"/>
                </a:lnTo>
                <a:lnTo>
                  <a:pt x="99" y="286"/>
                </a:lnTo>
                <a:lnTo>
                  <a:pt x="116" y="286"/>
                </a:lnTo>
                <a:lnTo>
                  <a:pt x="125" y="296"/>
                </a:lnTo>
                <a:lnTo>
                  <a:pt x="136" y="305"/>
                </a:lnTo>
                <a:lnTo>
                  <a:pt x="145" y="315"/>
                </a:lnTo>
                <a:lnTo>
                  <a:pt x="145" y="332"/>
                </a:lnTo>
                <a:lnTo>
                  <a:pt x="145" y="341"/>
                </a:lnTo>
                <a:lnTo>
                  <a:pt x="136" y="360"/>
                </a:lnTo>
                <a:lnTo>
                  <a:pt x="125" y="370"/>
                </a:lnTo>
                <a:lnTo>
                  <a:pt x="116" y="379"/>
                </a:lnTo>
                <a:lnTo>
                  <a:pt x="99" y="379"/>
                </a:lnTo>
                <a:lnTo>
                  <a:pt x="0" y="379"/>
                </a:lnTo>
              </a:path>
            </a:pathLst>
          </a:custGeom>
          <a:no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1" name=""/>
          <p:cNvSpPr/>
          <p:nvPr/>
        </p:nvSpPr>
        <p:spPr>
          <a:xfrm>
            <a:off x="7324560" y="2681280"/>
            <a:ext cx="211320" cy="61920"/>
          </a:xfrm>
          <a:prstGeom prst="rect">
            <a:avLst/>
          </a:prstGeom>
          <a:no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02" name=""/>
          <p:cNvSpPr/>
          <p:nvPr/>
        </p:nvSpPr>
        <p:spPr>
          <a:xfrm>
            <a:off x="7324560" y="2681280"/>
            <a:ext cx="246240" cy="81000"/>
          </a:xfrm>
          <a:prstGeom prst="rect">
            <a:avLst/>
          </a:prstGeom>
          <a:no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603" name=""/>
          <p:cNvSpPr/>
          <p:nvPr/>
        </p:nvSpPr>
        <p:spPr>
          <a:xfrm>
            <a:off x="7334280" y="2682720"/>
            <a:ext cx="194760" cy="612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 strike="noStrike" u="none">
                <a:solidFill>
                  <a:srgbClr val="000000"/>
                </a:solidFill>
                <a:effectLst/>
                <a:uFillTx/>
                <a:latin typeface="Times New Roman"/>
              </a:rPr>
              <a:t>GSU T34</a:t>
            </a:r>
            <a:endParaRPr b="0" lang="en-US" sz="400" strike="noStrike" u="none">
              <a:solidFill>
                <a:srgbClr val="000000"/>
              </a:solidFill>
              <a:effectLst/>
              <a:uFillTx/>
              <a:latin typeface="Times New Roman"/>
            </a:endParaRPr>
          </a:p>
        </p:txBody>
      </p:sp>
      <p:sp>
        <p:nvSpPr>
          <p:cNvPr id="604" name=""/>
          <p:cNvSpPr/>
          <p:nvPr/>
        </p:nvSpPr>
        <p:spPr>
          <a:xfrm>
            <a:off x="7513560" y="2638440"/>
            <a:ext cx="6984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5" name=""/>
          <p:cNvSpPr/>
          <p:nvPr/>
        </p:nvSpPr>
        <p:spPr>
          <a:xfrm>
            <a:off x="7462800" y="3102120"/>
            <a:ext cx="115920" cy="299880"/>
          </a:xfrm>
          <a:custGeom>
            <a:avLst/>
            <a:gdLst/>
            <a:ahLst/>
            <a:rect l="l" t="t" r="r" b="b"/>
            <a:pathLst>
              <a:path w="145" h="378">
                <a:moveTo>
                  <a:pt x="145" y="0"/>
                </a:moveTo>
                <a:lnTo>
                  <a:pt x="50" y="0"/>
                </a:lnTo>
                <a:lnTo>
                  <a:pt x="39" y="0"/>
                </a:lnTo>
                <a:lnTo>
                  <a:pt x="21" y="9"/>
                </a:lnTo>
                <a:lnTo>
                  <a:pt x="12" y="19"/>
                </a:lnTo>
                <a:lnTo>
                  <a:pt x="0" y="28"/>
                </a:lnTo>
                <a:lnTo>
                  <a:pt x="0" y="47"/>
                </a:lnTo>
                <a:lnTo>
                  <a:pt x="0" y="64"/>
                </a:lnTo>
                <a:lnTo>
                  <a:pt x="12" y="74"/>
                </a:lnTo>
                <a:lnTo>
                  <a:pt x="21" y="83"/>
                </a:lnTo>
                <a:lnTo>
                  <a:pt x="39" y="93"/>
                </a:lnTo>
                <a:lnTo>
                  <a:pt x="50" y="93"/>
                </a:lnTo>
                <a:lnTo>
                  <a:pt x="39" y="93"/>
                </a:lnTo>
                <a:lnTo>
                  <a:pt x="21" y="102"/>
                </a:lnTo>
                <a:lnTo>
                  <a:pt x="12" y="112"/>
                </a:lnTo>
                <a:lnTo>
                  <a:pt x="0" y="130"/>
                </a:lnTo>
                <a:lnTo>
                  <a:pt x="0" y="138"/>
                </a:lnTo>
                <a:lnTo>
                  <a:pt x="0" y="157"/>
                </a:lnTo>
                <a:lnTo>
                  <a:pt x="12" y="167"/>
                </a:lnTo>
                <a:lnTo>
                  <a:pt x="21" y="176"/>
                </a:lnTo>
                <a:lnTo>
                  <a:pt x="39" y="185"/>
                </a:lnTo>
                <a:lnTo>
                  <a:pt x="50" y="185"/>
                </a:lnTo>
                <a:lnTo>
                  <a:pt x="39" y="185"/>
                </a:lnTo>
                <a:lnTo>
                  <a:pt x="21" y="195"/>
                </a:lnTo>
                <a:lnTo>
                  <a:pt x="12" y="204"/>
                </a:lnTo>
                <a:lnTo>
                  <a:pt x="0" y="223"/>
                </a:lnTo>
                <a:lnTo>
                  <a:pt x="0" y="231"/>
                </a:lnTo>
                <a:lnTo>
                  <a:pt x="0" y="250"/>
                </a:lnTo>
                <a:lnTo>
                  <a:pt x="12" y="259"/>
                </a:lnTo>
                <a:lnTo>
                  <a:pt x="21" y="268"/>
                </a:lnTo>
                <a:lnTo>
                  <a:pt x="39" y="276"/>
                </a:lnTo>
                <a:lnTo>
                  <a:pt x="50" y="276"/>
                </a:lnTo>
                <a:lnTo>
                  <a:pt x="39" y="285"/>
                </a:lnTo>
                <a:lnTo>
                  <a:pt x="21" y="285"/>
                </a:lnTo>
                <a:lnTo>
                  <a:pt x="12" y="295"/>
                </a:lnTo>
                <a:lnTo>
                  <a:pt x="0" y="314"/>
                </a:lnTo>
                <a:lnTo>
                  <a:pt x="0" y="333"/>
                </a:lnTo>
                <a:lnTo>
                  <a:pt x="0" y="340"/>
                </a:lnTo>
                <a:lnTo>
                  <a:pt x="12" y="359"/>
                </a:lnTo>
                <a:lnTo>
                  <a:pt x="21" y="369"/>
                </a:lnTo>
                <a:lnTo>
                  <a:pt x="39" y="369"/>
                </a:lnTo>
                <a:lnTo>
                  <a:pt x="50" y="378"/>
                </a:lnTo>
                <a:lnTo>
                  <a:pt x="145" y="378"/>
                </a:lnTo>
              </a:path>
            </a:pathLst>
          </a:custGeom>
          <a:no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6" name=""/>
          <p:cNvSpPr/>
          <p:nvPr/>
        </p:nvSpPr>
        <p:spPr>
          <a:xfrm>
            <a:off x="7278840" y="3102120"/>
            <a:ext cx="115560" cy="299880"/>
          </a:xfrm>
          <a:custGeom>
            <a:avLst/>
            <a:gdLst/>
            <a:ahLst/>
            <a:rect l="l" t="t" r="r" b="b"/>
            <a:pathLst>
              <a:path w="145" h="378">
                <a:moveTo>
                  <a:pt x="0" y="0"/>
                </a:moveTo>
                <a:lnTo>
                  <a:pt x="99" y="0"/>
                </a:lnTo>
                <a:lnTo>
                  <a:pt x="116" y="0"/>
                </a:lnTo>
                <a:lnTo>
                  <a:pt x="125" y="9"/>
                </a:lnTo>
                <a:lnTo>
                  <a:pt x="136" y="19"/>
                </a:lnTo>
                <a:lnTo>
                  <a:pt x="145" y="28"/>
                </a:lnTo>
                <a:lnTo>
                  <a:pt x="145" y="47"/>
                </a:lnTo>
                <a:lnTo>
                  <a:pt x="145" y="64"/>
                </a:lnTo>
                <a:lnTo>
                  <a:pt x="136" y="74"/>
                </a:lnTo>
                <a:lnTo>
                  <a:pt x="125" y="83"/>
                </a:lnTo>
                <a:lnTo>
                  <a:pt x="116" y="93"/>
                </a:lnTo>
                <a:lnTo>
                  <a:pt x="99" y="93"/>
                </a:lnTo>
                <a:lnTo>
                  <a:pt x="116" y="93"/>
                </a:lnTo>
                <a:lnTo>
                  <a:pt x="125" y="102"/>
                </a:lnTo>
                <a:lnTo>
                  <a:pt x="136" y="112"/>
                </a:lnTo>
                <a:lnTo>
                  <a:pt x="145" y="130"/>
                </a:lnTo>
                <a:lnTo>
                  <a:pt x="145" y="138"/>
                </a:lnTo>
                <a:lnTo>
                  <a:pt x="145" y="157"/>
                </a:lnTo>
                <a:lnTo>
                  <a:pt x="136" y="167"/>
                </a:lnTo>
                <a:lnTo>
                  <a:pt x="125" y="176"/>
                </a:lnTo>
                <a:lnTo>
                  <a:pt x="116" y="185"/>
                </a:lnTo>
                <a:lnTo>
                  <a:pt x="99" y="185"/>
                </a:lnTo>
                <a:lnTo>
                  <a:pt x="116" y="185"/>
                </a:lnTo>
                <a:lnTo>
                  <a:pt x="125" y="195"/>
                </a:lnTo>
                <a:lnTo>
                  <a:pt x="136" y="204"/>
                </a:lnTo>
                <a:lnTo>
                  <a:pt x="145" y="223"/>
                </a:lnTo>
                <a:lnTo>
                  <a:pt x="145" y="231"/>
                </a:lnTo>
                <a:lnTo>
                  <a:pt x="145" y="250"/>
                </a:lnTo>
                <a:lnTo>
                  <a:pt x="136" y="259"/>
                </a:lnTo>
                <a:lnTo>
                  <a:pt x="125" y="268"/>
                </a:lnTo>
                <a:lnTo>
                  <a:pt x="116" y="276"/>
                </a:lnTo>
                <a:lnTo>
                  <a:pt x="99" y="276"/>
                </a:lnTo>
                <a:lnTo>
                  <a:pt x="116" y="285"/>
                </a:lnTo>
                <a:lnTo>
                  <a:pt x="125" y="285"/>
                </a:lnTo>
                <a:lnTo>
                  <a:pt x="136" y="295"/>
                </a:lnTo>
                <a:lnTo>
                  <a:pt x="145" y="314"/>
                </a:lnTo>
                <a:lnTo>
                  <a:pt x="145" y="333"/>
                </a:lnTo>
                <a:lnTo>
                  <a:pt x="145" y="340"/>
                </a:lnTo>
                <a:lnTo>
                  <a:pt x="136" y="359"/>
                </a:lnTo>
                <a:lnTo>
                  <a:pt x="125" y="369"/>
                </a:lnTo>
                <a:lnTo>
                  <a:pt x="116" y="369"/>
                </a:lnTo>
                <a:lnTo>
                  <a:pt x="99" y="378"/>
                </a:lnTo>
                <a:lnTo>
                  <a:pt x="0" y="378"/>
                </a:lnTo>
              </a:path>
            </a:pathLst>
          </a:custGeom>
          <a:no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7" name=""/>
          <p:cNvSpPr/>
          <p:nvPr/>
        </p:nvSpPr>
        <p:spPr>
          <a:xfrm>
            <a:off x="7324560" y="3406680"/>
            <a:ext cx="211320" cy="63720"/>
          </a:xfrm>
          <a:prstGeom prst="rect">
            <a:avLst/>
          </a:prstGeom>
          <a:noFill/>
          <a:ln w="0">
            <a:noFill/>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608" name=""/>
          <p:cNvSpPr/>
          <p:nvPr/>
        </p:nvSpPr>
        <p:spPr>
          <a:xfrm>
            <a:off x="7324560" y="3408480"/>
            <a:ext cx="140040" cy="79200"/>
          </a:xfrm>
          <a:prstGeom prst="rect">
            <a:avLst/>
          </a:prstGeom>
          <a:no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609" name=""/>
          <p:cNvSpPr/>
          <p:nvPr/>
        </p:nvSpPr>
        <p:spPr>
          <a:xfrm>
            <a:off x="7334280" y="3408480"/>
            <a:ext cx="101160" cy="612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 strike="noStrike" u="none">
                <a:solidFill>
                  <a:srgbClr val="000000"/>
                </a:solidFill>
                <a:effectLst/>
                <a:uFillTx/>
                <a:latin typeface="Times New Roman"/>
              </a:rPr>
              <a:t>GSU</a:t>
            </a:r>
            <a:endParaRPr b="0" lang="en-US" sz="400" strike="noStrike" u="none">
              <a:solidFill>
                <a:srgbClr val="000000"/>
              </a:solidFill>
              <a:effectLst/>
              <a:uFillTx/>
              <a:latin typeface="Times New Roman"/>
            </a:endParaRPr>
          </a:p>
        </p:txBody>
      </p:sp>
      <p:sp>
        <p:nvSpPr>
          <p:cNvPr id="610" name=""/>
          <p:cNvSpPr/>
          <p:nvPr/>
        </p:nvSpPr>
        <p:spPr>
          <a:xfrm>
            <a:off x="7421400" y="3408480"/>
            <a:ext cx="131760" cy="79200"/>
          </a:xfrm>
          <a:prstGeom prst="rect">
            <a:avLst/>
          </a:prstGeom>
          <a:no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611" name=""/>
          <p:cNvSpPr/>
          <p:nvPr/>
        </p:nvSpPr>
        <p:spPr>
          <a:xfrm>
            <a:off x="7431480" y="3408480"/>
            <a:ext cx="94320" cy="612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 strike="noStrike" u="none">
                <a:solidFill>
                  <a:srgbClr val="000000"/>
                </a:solidFill>
                <a:effectLst/>
                <a:uFillTx/>
                <a:latin typeface="Times New Roman"/>
              </a:rPr>
              <a:t> T33</a:t>
            </a:r>
            <a:endParaRPr b="0" lang="en-US" sz="400" strike="noStrike" u="none">
              <a:solidFill>
                <a:srgbClr val="000000"/>
              </a:solidFill>
              <a:effectLst/>
              <a:uFillTx/>
              <a:latin typeface="Times New Roman"/>
            </a:endParaRPr>
          </a:p>
        </p:txBody>
      </p:sp>
      <p:sp>
        <p:nvSpPr>
          <p:cNvPr id="612" name=""/>
          <p:cNvSpPr/>
          <p:nvPr/>
        </p:nvSpPr>
        <p:spPr>
          <a:xfrm>
            <a:off x="7513560" y="3363840"/>
            <a:ext cx="6984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3" name=""/>
          <p:cNvSpPr/>
          <p:nvPr/>
        </p:nvSpPr>
        <p:spPr>
          <a:xfrm>
            <a:off x="7462800" y="3828960"/>
            <a:ext cx="115920" cy="292320"/>
          </a:xfrm>
          <a:custGeom>
            <a:avLst/>
            <a:gdLst/>
            <a:ahLst/>
            <a:rect l="l" t="t" r="r" b="b"/>
            <a:pathLst>
              <a:path w="145" h="369">
                <a:moveTo>
                  <a:pt x="145" y="0"/>
                </a:moveTo>
                <a:lnTo>
                  <a:pt x="50" y="0"/>
                </a:lnTo>
                <a:lnTo>
                  <a:pt x="39" y="0"/>
                </a:lnTo>
                <a:lnTo>
                  <a:pt x="21" y="10"/>
                </a:lnTo>
                <a:lnTo>
                  <a:pt x="12" y="19"/>
                </a:lnTo>
                <a:lnTo>
                  <a:pt x="0" y="29"/>
                </a:lnTo>
                <a:lnTo>
                  <a:pt x="0" y="47"/>
                </a:lnTo>
                <a:lnTo>
                  <a:pt x="0" y="57"/>
                </a:lnTo>
                <a:lnTo>
                  <a:pt x="12" y="74"/>
                </a:lnTo>
                <a:lnTo>
                  <a:pt x="21" y="83"/>
                </a:lnTo>
                <a:lnTo>
                  <a:pt x="39" y="83"/>
                </a:lnTo>
                <a:lnTo>
                  <a:pt x="50" y="93"/>
                </a:lnTo>
                <a:lnTo>
                  <a:pt x="39" y="93"/>
                </a:lnTo>
                <a:lnTo>
                  <a:pt x="21" y="102"/>
                </a:lnTo>
                <a:lnTo>
                  <a:pt x="12" y="112"/>
                </a:lnTo>
                <a:lnTo>
                  <a:pt x="0" y="121"/>
                </a:lnTo>
                <a:lnTo>
                  <a:pt x="0" y="138"/>
                </a:lnTo>
                <a:lnTo>
                  <a:pt x="0" y="148"/>
                </a:lnTo>
                <a:lnTo>
                  <a:pt x="12" y="167"/>
                </a:lnTo>
                <a:lnTo>
                  <a:pt x="21" y="176"/>
                </a:lnTo>
                <a:lnTo>
                  <a:pt x="39" y="185"/>
                </a:lnTo>
                <a:lnTo>
                  <a:pt x="50" y="185"/>
                </a:lnTo>
                <a:lnTo>
                  <a:pt x="39" y="185"/>
                </a:lnTo>
                <a:lnTo>
                  <a:pt x="21" y="195"/>
                </a:lnTo>
                <a:lnTo>
                  <a:pt x="12" y="204"/>
                </a:lnTo>
                <a:lnTo>
                  <a:pt x="0" y="212"/>
                </a:lnTo>
                <a:lnTo>
                  <a:pt x="0" y="231"/>
                </a:lnTo>
                <a:lnTo>
                  <a:pt x="0" y="250"/>
                </a:lnTo>
                <a:lnTo>
                  <a:pt x="12" y="259"/>
                </a:lnTo>
                <a:lnTo>
                  <a:pt x="21" y="267"/>
                </a:lnTo>
                <a:lnTo>
                  <a:pt x="39" y="276"/>
                </a:lnTo>
                <a:lnTo>
                  <a:pt x="50" y="276"/>
                </a:lnTo>
                <a:lnTo>
                  <a:pt x="39" y="276"/>
                </a:lnTo>
                <a:lnTo>
                  <a:pt x="21" y="286"/>
                </a:lnTo>
                <a:lnTo>
                  <a:pt x="12" y="295"/>
                </a:lnTo>
                <a:lnTo>
                  <a:pt x="0" y="314"/>
                </a:lnTo>
                <a:lnTo>
                  <a:pt x="0" y="323"/>
                </a:lnTo>
                <a:lnTo>
                  <a:pt x="0" y="342"/>
                </a:lnTo>
                <a:lnTo>
                  <a:pt x="12" y="350"/>
                </a:lnTo>
                <a:lnTo>
                  <a:pt x="21" y="360"/>
                </a:lnTo>
                <a:lnTo>
                  <a:pt x="39" y="369"/>
                </a:lnTo>
                <a:lnTo>
                  <a:pt x="50" y="369"/>
                </a:lnTo>
                <a:lnTo>
                  <a:pt x="145" y="369"/>
                </a:lnTo>
              </a:path>
            </a:pathLst>
          </a:custGeom>
          <a:no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4" name=""/>
          <p:cNvSpPr/>
          <p:nvPr/>
        </p:nvSpPr>
        <p:spPr>
          <a:xfrm>
            <a:off x="7278840" y="3828960"/>
            <a:ext cx="115560" cy="292320"/>
          </a:xfrm>
          <a:custGeom>
            <a:avLst/>
            <a:gdLst/>
            <a:ahLst/>
            <a:rect l="l" t="t" r="r" b="b"/>
            <a:pathLst>
              <a:path w="145" h="369">
                <a:moveTo>
                  <a:pt x="0" y="0"/>
                </a:moveTo>
                <a:lnTo>
                  <a:pt x="99" y="0"/>
                </a:lnTo>
                <a:lnTo>
                  <a:pt x="116" y="0"/>
                </a:lnTo>
                <a:lnTo>
                  <a:pt x="125" y="10"/>
                </a:lnTo>
                <a:lnTo>
                  <a:pt x="136" y="19"/>
                </a:lnTo>
                <a:lnTo>
                  <a:pt x="145" y="29"/>
                </a:lnTo>
                <a:lnTo>
                  <a:pt x="145" y="47"/>
                </a:lnTo>
                <a:lnTo>
                  <a:pt x="145" y="57"/>
                </a:lnTo>
                <a:lnTo>
                  <a:pt x="136" y="74"/>
                </a:lnTo>
                <a:lnTo>
                  <a:pt x="125" y="83"/>
                </a:lnTo>
                <a:lnTo>
                  <a:pt x="116" y="83"/>
                </a:lnTo>
                <a:lnTo>
                  <a:pt x="99" y="93"/>
                </a:lnTo>
                <a:lnTo>
                  <a:pt x="116" y="93"/>
                </a:lnTo>
                <a:lnTo>
                  <a:pt x="125" y="102"/>
                </a:lnTo>
                <a:lnTo>
                  <a:pt x="136" y="112"/>
                </a:lnTo>
                <a:lnTo>
                  <a:pt x="145" y="121"/>
                </a:lnTo>
                <a:lnTo>
                  <a:pt x="145" y="138"/>
                </a:lnTo>
                <a:lnTo>
                  <a:pt x="145" y="148"/>
                </a:lnTo>
                <a:lnTo>
                  <a:pt x="136" y="167"/>
                </a:lnTo>
                <a:lnTo>
                  <a:pt x="125" y="176"/>
                </a:lnTo>
                <a:lnTo>
                  <a:pt x="116" y="185"/>
                </a:lnTo>
                <a:lnTo>
                  <a:pt x="99" y="185"/>
                </a:lnTo>
                <a:lnTo>
                  <a:pt x="116" y="185"/>
                </a:lnTo>
                <a:lnTo>
                  <a:pt x="125" y="195"/>
                </a:lnTo>
                <a:lnTo>
                  <a:pt x="136" y="204"/>
                </a:lnTo>
                <a:lnTo>
                  <a:pt x="145" y="212"/>
                </a:lnTo>
                <a:lnTo>
                  <a:pt x="145" y="231"/>
                </a:lnTo>
                <a:lnTo>
                  <a:pt x="145" y="250"/>
                </a:lnTo>
                <a:lnTo>
                  <a:pt x="136" y="259"/>
                </a:lnTo>
                <a:lnTo>
                  <a:pt x="125" y="267"/>
                </a:lnTo>
                <a:lnTo>
                  <a:pt x="116" y="276"/>
                </a:lnTo>
                <a:lnTo>
                  <a:pt x="99" y="276"/>
                </a:lnTo>
                <a:lnTo>
                  <a:pt x="116" y="276"/>
                </a:lnTo>
                <a:lnTo>
                  <a:pt x="125" y="286"/>
                </a:lnTo>
                <a:lnTo>
                  <a:pt x="136" y="295"/>
                </a:lnTo>
                <a:lnTo>
                  <a:pt x="145" y="314"/>
                </a:lnTo>
                <a:lnTo>
                  <a:pt x="145" y="323"/>
                </a:lnTo>
                <a:lnTo>
                  <a:pt x="145" y="342"/>
                </a:lnTo>
                <a:lnTo>
                  <a:pt x="136" y="350"/>
                </a:lnTo>
                <a:lnTo>
                  <a:pt x="125" y="360"/>
                </a:lnTo>
                <a:lnTo>
                  <a:pt x="116" y="369"/>
                </a:lnTo>
                <a:lnTo>
                  <a:pt x="99" y="369"/>
                </a:lnTo>
                <a:lnTo>
                  <a:pt x="0" y="369"/>
                </a:lnTo>
              </a:path>
            </a:pathLst>
          </a:custGeom>
          <a:no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5" name=""/>
          <p:cNvSpPr/>
          <p:nvPr/>
        </p:nvSpPr>
        <p:spPr>
          <a:xfrm>
            <a:off x="7324560" y="4127400"/>
            <a:ext cx="211320" cy="61920"/>
          </a:xfrm>
          <a:prstGeom prst="rect">
            <a:avLst/>
          </a:prstGeom>
          <a:no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16" name=""/>
          <p:cNvSpPr/>
          <p:nvPr/>
        </p:nvSpPr>
        <p:spPr>
          <a:xfrm>
            <a:off x="7324560" y="4127400"/>
            <a:ext cx="246240" cy="81000"/>
          </a:xfrm>
          <a:prstGeom prst="rect">
            <a:avLst/>
          </a:prstGeom>
          <a:no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617" name=""/>
          <p:cNvSpPr/>
          <p:nvPr/>
        </p:nvSpPr>
        <p:spPr>
          <a:xfrm>
            <a:off x="7334280" y="4127400"/>
            <a:ext cx="194760" cy="612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 strike="noStrike" u="none">
                <a:solidFill>
                  <a:srgbClr val="000000"/>
                </a:solidFill>
                <a:effectLst/>
                <a:uFillTx/>
                <a:latin typeface="Times New Roman"/>
              </a:rPr>
              <a:t>GSU T32</a:t>
            </a:r>
            <a:endParaRPr b="0" lang="en-US" sz="400" strike="noStrike" u="none">
              <a:solidFill>
                <a:srgbClr val="000000"/>
              </a:solidFill>
              <a:effectLst/>
              <a:uFillTx/>
              <a:latin typeface="Times New Roman"/>
            </a:endParaRPr>
          </a:p>
        </p:txBody>
      </p:sp>
      <p:sp>
        <p:nvSpPr>
          <p:cNvPr id="618" name=""/>
          <p:cNvSpPr/>
          <p:nvPr/>
        </p:nvSpPr>
        <p:spPr>
          <a:xfrm>
            <a:off x="7513560" y="4083120"/>
            <a:ext cx="6984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9" name=""/>
          <p:cNvSpPr/>
          <p:nvPr/>
        </p:nvSpPr>
        <p:spPr>
          <a:xfrm>
            <a:off x="7462800" y="4548240"/>
            <a:ext cx="115920" cy="299880"/>
          </a:xfrm>
          <a:custGeom>
            <a:avLst/>
            <a:gdLst/>
            <a:ahLst/>
            <a:rect l="l" t="t" r="r" b="b"/>
            <a:pathLst>
              <a:path w="145" h="378">
                <a:moveTo>
                  <a:pt x="145" y="0"/>
                </a:moveTo>
                <a:lnTo>
                  <a:pt x="50" y="0"/>
                </a:lnTo>
                <a:lnTo>
                  <a:pt x="39" y="9"/>
                </a:lnTo>
                <a:lnTo>
                  <a:pt x="21" y="9"/>
                </a:lnTo>
                <a:lnTo>
                  <a:pt x="12" y="19"/>
                </a:lnTo>
                <a:lnTo>
                  <a:pt x="0" y="37"/>
                </a:lnTo>
                <a:lnTo>
                  <a:pt x="0" y="47"/>
                </a:lnTo>
                <a:lnTo>
                  <a:pt x="0" y="66"/>
                </a:lnTo>
                <a:lnTo>
                  <a:pt x="12" y="73"/>
                </a:lnTo>
                <a:lnTo>
                  <a:pt x="21" y="92"/>
                </a:lnTo>
                <a:lnTo>
                  <a:pt x="39" y="92"/>
                </a:lnTo>
                <a:lnTo>
                  <a:pt x="50" y="92"/>
                </a:lnTo>
                <a:lnTo>
                  <a:pt x="39" y="101"/>
                </a:lnTo>
                <a:lnTo>
                  <a:pt x="21" y="101"/>
                </a:lnTo>
                <a:lnTo>
                  <a:pt x="12" y="111"/>
                </a:lnTo>
                <a:lnTo>
                  <a:pt x="0" y="130"/>
                </a:lnTo>
                <a:lnTo>
                  <a:pt x="0" y="147"/>
                </a:lnTo>
                <a:lnTo>
                  <a:pt x="0" y="157"/>
                </a:lnTo>
                <a:lnTo>
                  <a:pt x="12" y="175"/>
                </a:lnTo>
                <a:lnTo>
                  <a:pt x="21" y="185"/>
                </a:lnTo>
                <a:lnTo>
                  <a:pt x="39" y="185"/>
                </a:lnTo>
                <a:lnTo>
                  <a:pt x="50" y="194"/>
                </a:lnTo>
                <a:lnTo>
                  <a:pt x="39" y="194"/>
                </a:lnTo>
                <a:lnTo>
                  <a:pt x="21" y="204"/>
                </a:lnTo>
                <a:lnTo>
                  <a:pt x="12" y="211"/>
                </a:lnTo>
                <a:lnTo>
                  <a:pt x="0" y="221"/>
                </a:lnTo>
                <a:lnTo>
                  <a:pt x="0" y="240"/>
                </a:lnTo>
                <a:lnTo>
                  <a:pt x="0" y="249"/>
                </a:lnTo>
                <a:lnTo>
                  <a:pt x="12" y="268"/>
                </a:lnTo>
                <a:lnTo>
                  <a:pt x="21" y="276"/>
                </a:lnTo>
                <a:lnTo>
                  <a:pt x="39" y="285"/>
                </a:lnTo>
                <a:lnTo>
                  <a:pt x="50" y="285"/>
                </a:lnTo>
                <a:lnTo>
                  <a:pt x="39" y="285"/>
                </a:lnTo>
                <a:lnTo>
                  <a:pt x="21" y="295"/>
                </a:lnTo>
                <a:lnTo>
                  <a:pt x="12" y="304"/>
                </a:lnTo>
                <a:lnTo>
                  <a:pt x="0" y="314"/>
                </a:lnTo>
                <a:lnTo>
                  <a:pt x="0" y="333"/>
                </a:lnTo>
                <a:lnTo>
                  <a:pt x="0" y="342"/>
                </a:lnTo>
                <a:lnTo>
                  <a:pt x="12" y="359"/>
                </a:lnTo>
                <a:lnTo>
                  <a:pt x="21" y="369"/>
                </a:lnTo>
                <a:lnTo>
                  <a:pt x="39" y="378"/>
                </a:lnTo>
                <a:lnTo>
                  <a:pt x="50" y="378"/>
                </a:lnTo>
                <a:lnTo>
                  <a:pt x="145" y="378"/>
                </a:lnTo>
              </a:path>
            </a:pathLst>
          </a:custGeom>
          <a:no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0" name=""/>
          <p:cNvSpPr/>
          <p:nvPr/>
        </p:nvSpPr>
        <p:spPr>
          <a:xfrm>
            <a:off x="7278840" y="4548240"/>
            <a:ext cx="115560" cy="299880"/>
          </a:xfrm>
          <a:custGeom>
            <a:avLst/>
            <a:gdLst/>
            <a:ahLst/>
            <a:rect l="l" t="t" r="r" b="b"/>
            <a:pathLst>
              <a:path w="145" h="378">
                <a:moveTo>
                  <a:pt x="0" y="0"/>
                </a:moveTo>
                <a:lnTo>
                  <a:pt x="99" y="0"/>
                </a:lnTo>
                <a:lnTo>
                  <a:pt x="116" y="9"/>
                </a:lnTo>
                <a:lnTo>
                  <a:pt x="125" y="9"/>
                </a:lnTo>
                <a:lnTo>
                  <a:pt x="136" y="19"/>
                </a:lnTo>
                <a:lnTo>
                  <a:pt x="145" y="37"/>
                </a:lnTo>
                <a:lnTo>
                  <a:pt x="145" y="47"/>
                </a:lnTo>
                <a:lnTo>
                  <a:pt x="145" y="66"/>
                </a:lnTo>
                <a:lnTo>
                  <a:pt x="136" y="73"/>
                </a:lnTo>
                <a:lnTo>
                  <a:pt x="125" y="92"/>
                </a:lnTo>
                <a:lnTo>
                  <a:pt x="116" y="92"/>
                </a:lnTo>
                <a:lnTo>
                  <a:pt x="99" y="92"/>
                </a:lnTo>
                <a:lnTo>
                  <a:pt x="116" y="101"/>
                </a:lnTo>
                <a:lnTo>
                  <a:pt x="125" y="101"/>
                </a:lnTo>
                <a:lnTo>
                  <a:pt x="136" y="111"/>
                </a:lnTo>
                <a:lnTo>
                  <a:pt x="145" y="130"/>
                </a:lnTo>
                <a:lnTo>
                  <a:pt x="145" y="147"/>
                </a:lnTo>
                <a:lnTo>
                  <a:pt x="145" y="157"/>
                </a:lnTo>
                <a:lnTo>
                  <a:pt x="136" y="175"/>
                </a:lnTo>
                <a:lnTo>
                  <a:pt x="125" y="185"/>
                </a:lnTo>
                <a:lnTo>
                  <a:pt x="116" y="185"/>
                </a:lnTo>
                <a:lnTo>
                  <a:pt x="99" y="194"/>
                </a:lnTo>
                <a:lnTo>
                  <a:pt x="116" y="194"/>
                </a:lnTo>
                <a:lnTo>
                  <a:pt x="125" y="204"/>
                </a:lnTo>
                <a:lnTo>
                  <a:pt x="136" y="211"/>
                </a:lnTo>
                <a:lnTo>
                  <a:pt x="145" y="221"/>
                </a:lnTo>
                <a:lnTo>
                  <a:pt x="145" y="240"/>
                </a:lnTo>
                <a:lnTo>
                  <a:pt x="145" y="249"/>
                </a:lnTo>
                <a:lnTo>
                  <a:pt x="136" y="268"/>
                </a:lnTo>
                <a:lnTo>
                  <a:pt x="125" y="276"/>
                </a:lnTo>
                <a:lnTo>
                  <a:pt x="116" y="285"/>
                </a:lnTo>
                <a:lnTo>
                  <a:pt x="99" y="285"/>
                </a:lnTo>
                <a:lnTo>
                  <a:pt x="116" y="285"/>
                </a:lnTo>
                <a:lnTo>
                  <a:pt x="125" y="295"/>
                </a:lnTo>
                <a:lnTo>
                  <a:pt x="136" y="304"/>
                </a:lnTo>
                <a:lnTo>
                  <a:pt x="145" y="314"/>
                </a:lnTo>
                <a:lnTo>
                  <a:pt x="145" y="333"/>
                </a:lnTo>
                <a:lnTo>
                  <a:pt x="145" y="342"/>
                </a:lnTo>
                <a:lnTo>
                  <a:pt x="136" y="359"/>
                </a:lnTo>
                <a:lnTo>
                  <a:pt x="125" y="369"/>
                </a:lnTo>
                <a:lnTo>
                  <a:pt x="116" y="378"/>
                </a:lnTo>
                <a:lnTo>
                  <a:pt x="99" y="378"/>
                </a:lnTo>
                <a:lnTo>
                  <a:pt x="0" y="378"/>
                </a:lnTo>
              </a:path>
            </a:pathLst>
          </a:custGeom>
          <a:no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1" name=""/>
          <p:cNvSpPr/>
          <p:nvPr/>
        </p:nvSpPr>
        <p:spPr>
          <a:xfrm>
            <a:off x="7324560" y="4853160"/>
            <a:ext cx="211320" cy="61920"/>
          </a:xfrm>
          <a:prstGeom prst="rect">
            <a:avLst/>
          </a:prstGeom>
          <a:no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22" name=""/>
          <p:cNvSpPr/>
          <p:nvPr/>
        </p:nvSpPr>
        <p:spPr>
          <a:xfrm>
            <a:off x="7324560" y="4853160"/>
            <a:ext cx="246240" cy="80640"/>
          </a:xfrm>
          <a:prstGeom prst="rect">
            <a:avLst/>
          </a:prstGeom>
          <a:no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623" name=""/>
          <p:cNvSpPr/>
          <p:nvPr/>
        </p:nvSpPr>
        <p:spPr>
          <a:xfrm>
            <a:off x="7334280" y="4854600"/>
            <a:ext cx="194760" cy="612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 strike="noStrike" u="none">
                <a:solidFill>
                  <a:srgbClr val="000000"/>
                </a:solidFill>
                <a:effectLst/>
                <a:uFillTx/>
                <a:latin typeface="Times New Roman"/>
              </a:rPr>
              <a:t>GSU T31</a:t>
            </a:r>
            <a:endParaRPr b="0" lang="en-US" sz="400" strike="noStrike" u="none">
              <a:solidFill>
                <a:srgbClr val="000000"/>
              </a:solidFill>
              <a:effectLst/>
              <a:uFillTx/>
              <a:latin typeface="Times New Roman"/>
            </a:endParaRPr>
          </a:p>
        </p:txBody>
      </p:sp>
      <p:sp>
        <p:nvSpPr>
          <p:cNvPr id="624" name=""/>
          <p:cNvSpPr/>
          <p:nvPr/>
        </p:nvSpPr>
        <p:spPr>
          <a:xfrm>
            <a:off x="7513560" y="4809960"/>
            <a:ext cx="6984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5" name=""/>
          <p:cNvSpPr/>
          <p:nvPr/>
        </p:nvSpPr>
        <p:spPr>
          <a:xfrm>
            <a:off x="6904080" y="2451240"/>
            <a:ext cx="237960" cy="155520"/>
          </a:xfrm>
          <a:prstGeom prst="rect">
            <a:avLst/>
          </a:prstGeom>
          <a:solidFill>
            <a:srgbClr val="ffff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6" name=""/>
          <p:cNvSpPr/>
          <p:nvPr/>
        </p:nvSpPr>
        <p:spPr>
          <a:xfrm>
            <a:off x="6993000" y="2481120"/>
            <a:ext cx="60120" cy="82800"/>
          </a:xfrm>
          <a:prstGeom prst="rect">
            <a:avLst/>
          </a:prstGeom>
          <a:no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627" name=""/>
          <p:cNvSpPr/>
          <p:nvPr/>
        </p:nvSpPr>
        <p:spPr>
          <a:xfrm>
            <a:off x="6991200" y="2482920"/>
            <a:ext cx="74880" cy="93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8" name=""/>
          <p:cNvSpPr/>
          <p:nvPr/>
        </p:nvSpPr>
        <p:spPr>
          <a:xfrm>
            <a:off x="7009920" y="2484360"/>
            <a:ext cx="4356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Times New Roman"/>
              </a:rPr>
              <a:t>B</a:t>
            </a:r>
            <a:endParaRPr b="0" lang="en-US" sz="500" strike="noStrike" u="none">
              <a:solidFill>
                <a:srgbClr val="000000"/>
              </a:solidFill>
              <a:effectLst/>
              <a:uFillTx/>
              <a:latin typeface="Times New Roman"/>
            </a:endParaRPr>
          </a:p>
        </p:txBody>
      </p:sp>
      <p:sp>
        <p:nvSpPr>
          <p:cNvPr id="629" name=""/>
          <p:cNvSpPr/>
          <p:nvPr/>
        </p:nvSpPr>
        <p:spPr>
          <a:xfrm>
            <a:off x="7035840" y="2452680"/>
            <a:ext cx="6840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0" name=""/>
          <p:cNvSpPr/>
          <p:nvPr/>
        </p:nvSpPr>
        <p:spPr>
          <a:xfrm flipH="1">
            <a:off x="6307200" y="2532240"/>
            <a:ext cx="614160" cy="1440"/>
          </a:xfrm>
          <a:prstGeom prst="line">
            <a:avLst/>
          </a:prstGeom>
          <a:ln w="64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31" name=""/>
          <p:cNvSpPr/>
          <p:nvPr/>
        </p:nvSpPr>
        <p:spPr>
          <a:xfrm flipV="1">
            <a:off x="6307200" y="2476080"/>
            <a:ext cx="1440" cy="2227320"/>
          </a:xfrm>
          <a:prstGeom prst="line">
            <a:avLst/>
          </a:prstGeom>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2" name=""/>
          <p:cNvSpPr/>
          <p:nvPr/>
        </p:nvSpPr>
        <p:spPr>
          <a:xfrm flipH="1">
            <a:off x="6307200" y="4703760"/>
            <a:ext cx="614160" cy="1440"/>
          </a:xfrm>
          <a:prstGeom prst="line">
            <a:avLst/>
          </a:prstGeom>
          <a:ln w="64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33" name=""/>
          <p:cNvSpPr/>
          <p:nvPr/>
        </p:nvSpPr>
        <p:spPr>
          <a:xfrm flipH="1">
            <a:off x="6307200" y="3978360"/>
            <a:ext cx="614160" cy="1440"/>
          </a:xfrm>
          <a:prstGeom prst="line">
            <a:avLst/>
          </a:prstGeom>
          <a:ln w="64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34" name=""/>
          <p:cNvSpPr/>
          <p:nvPr/>
        </p:nvSpPr>
        <p:spPr>
          <a:xfrm flipH="1">
            <a:off x="6307200" y="3252960"/>
            <a:ext cx="614160" cy="1440"/>
          </a:xfrm>
          <a:prstGeom prst="line">
            <a:avLst/>
          </a:prstGeom>
          <a:ln w="64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35" name=""/>
          <p:cNvSpPr/>
          <p:nvPr/>
        </p:nvSpPr>
        <p:spPr>
          <a:xfrm>
            <a:off x="5857920" y="5126040"/>
            <a:ext cx="2355840" cy="436680"/>
          </a:xfrm>
          <a:prstGeom prst="rect">
            <a:avLst/>
          </a:prstGeom>
          <a:solidFill>
            <a:srgbClr val="ffff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6" name=""/>
          <p:cNvSpPr/>
          <p:nvPr/>
        </p:nvSpPr>
        <p:spPr>
          <a:xfrm>
            <a:off x="6786720" y="5159520"/>
            <a:ext cx="380880" cy="1220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7" name=""/>
          <p:cNvSpPr/>
          <p:nvPr/>
        </p:nvSpPr>
        <p:spPr>
          <a:xfrm>
            <a:off x="6786720" y="5159520"/>
            <a:ext cx="39672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8" name=""/>
          <p:cNvSpPr/>
          <p:nvPr/>
        </p:nvSpPr>
        <p:spPr>
          <a:xfrm>
            <a:off x="6803640" y="5162400"/>
            <a:ext cx="34668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Summer</a:t>
            </a:r>
            <a:endParaRPr b="0" lang="en-US" sz="800" strike="noStrike" u="none">
              <a:solidFill>
                <a:srgbClr val="000000"/>
              </a:solidFill>
              <a:effectLst/>
              <a:uFillTx/>
              <a:latin typeface="Times New Roman"/>
            </a:endParaRPr>
          </a:p>
        </p:txBody>
      </p:sp>
      <p:sp>
        <p:nvSpPr>
          <p:cNvPr id="639" name=""/>
          <p:cNvSpPr/>
          <p:nvPr/>
        </p:nvSpPr>
        <p:spPr>
          <a:xfrm>
            <a:off x="6786720" y="5259240"/>
            <a:ext cx="330120" cy="5040"/>
          </a:xfrm>
          <a:prstGeom prst="rect">
            <a:avLst/>
          </a:prstGeom>
          <a:solidFill>
            <a:srgbClr val="000000"/>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640" name=""/>
          <p:cNvSpPr/>
          <p:nvPr/>
        </p:nvSpPr>
        <p:spPr>
          <a:xfrm>
            <a:off x="7116840" y="5159520"/>
            <a:ext cx="6804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1" name=""/>
          <p:cNvSpPr/>
          <p:nvPr/>
        </p:nvSpPr>
        <p:spPr>
          <a:xfrm>
            <a:off x="7334280" y="5159520"/>
            <a:ext cx="420480" cy="104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2" name=""/>
          <p:cNvSpPr/>
          <p:nvPr/>
        </p:nvSpPr>
        <p:spPr>
          <a:xfrm>
            <a:off x="7332840" y="5157720"/>
            <a:ext cx="41112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3" name=""/>
          <p:cNvSpPr/>
          <p:nvPr/>
        </p:nvSpPr>
        <p:spPr>
          <a:xfrm>
            <a:off x="7350480" y="5160960"/>
            <a:ext cx="35820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Nominal</a:t>
            </a:r>
            <a:endParaRPr b="0" lang="en-US" sz="800" strike="noStrike" u="none">
              <a:solidFill>
                <a:srgbClr val="000000"/>
              </a:solidFill>
              <a:effectLst/>
              <a:uFillTx/>
              <a:latin typeface="Times New Roman"/>
            </a:endParaRPr>
          </a:p>
        </p:txBody>
      </p:sp>
      <p:sp>
        <p:nvSpPr>
          <p:cNvPr id="644" name=""/>
          <p:cNvSpPr/>
          <p:nvPr/>
        </p:nvSpPr>
        <p:spPr>
          <a:xfrm>
            <a:off x="7332840" y="5256360"/>
            <a:ext cx="341280" cy="4680"/>
          </a:xfrm>
          <a:prstGeom prst="rect">
            <a:avLst/>
          </a:pr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45" name=""/>
          <p:cNvSpPr/>
          <p:nvPr/>
        </p:nvSpPr>
        <p:spPr>
          <a:xfrm>
            <a:off x="7674120" y="5157720"/>
            <a:ext cx="6984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6" name=""/>
          <p:cNvSpPr/>
          <p:nvPr/>
        </p:nvSpPr>
        <p:spPr>
          <a:xfrm>
            <a:off x="7856640" y="5159520"/>
            <a:ext cx="291960" cy="1220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7" name=""/>
          <p:cNvSpPr/>
          <p:nvPr/>
        </p:nvSpPr>
        <p:spPr>
          <a:xfrm>
            <a:off x="7856640" y="5159520"/>
            <a:ext cx="33480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8" name=""/>
          <p:cNvSpPr/>
          <p:nvPr/>
        </p:nvSpPr>
        <p:spPr>
          <a:xfrm>
            <a:off x="7874640" y="5162400"/>
            <a:ext cx="28404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Winter</a:t>
            </a:r>
            <a:endParaRPr b="0" lang="en-US" sz="800" strike="noStrike" u="none">
              <a:solidFill>
                <a:srgbClr val="000000"/>
              </a:solidFill>
              <a:effectLst/>
              <a:uFillTx/>
              <a:latin typeface="Times New Roman"/>
            </a:endParaRPr>
          </a:p>
        </p:txBody>
      </p:sp>
      <p:sp>
        <p:nvSpPr>
          <p:cNvPr id="649" name=""/>
          <p:cNvSpPr/>
          <p:nvPr/>
        </p:nvSpPr>
        <p:spPr>
          <a:xfrm>
            <a:off x="7856640" y="5259240"/>
            <a:ext cx="271440" cy="5040"/>
          </a:xfrm>
          <a:prstGeom prst="rect">
            <a:avLst/>
          </a:prstGeom>
          <a:solidFill>
            <a:srgbClr val="000000"/>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650" name=""/>
          <p:cNvSpPr/>
          <p:nvPr/>
        </p:nvSpPr>
        <p:spPr>
          <a:xfrm>
            <a:off x="8128080" y="5159520"/>
            <a:ext cx="6984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1" name=""/>
          <p:cNvSpPr/>
          <p:nvPr/>
        </p:nvSpPr>
        <p:spPr>
          <a:xfrm>
            <a:off x="5888160" y="5278320"/>
            <a:ext cx="731880" cy="123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2" name=""/>
          <p:cNvSpPr/>
          <p:nvPr/>
        </p:nvSpPr>
        <p:spPr>
          <a:xfrm>
            <a:off x="5886360" y="5281560"/>
            <a:ext cx="78444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3" name=""/>
          <p:cNvSpPr/>
          <p:nvPr/>
        </p:nvSpPr>
        <p:spPr>
          <a:xfrm>
            <a:off x="5902920" y="5284800"/>
            <a:ext cx="72108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Unit MW Rating:</a:t>
            </a:r>
            <a:endParaRPr b="0" lang="en-US" sz="800" strike="noStrike" u="none">
              <a:solidFill>
                <a:srgbClr val="000000"/>
              </a:solidFill>
              <a:effectLst/>
              <a:uFillTx/>
              <a:latin typeface="Times New Roman"/>
            </a:endParaRPr>
          </a:p>
        </p:txBody>
      </p:sp>
      <p:sp>
        <p:nvSpPr>
          <p:cNvPr id="654" name=""/>
          <p:cNvSpPr/>
          <p:nvPr/>
        </p:nvSpPr>
        <p:spPr>
          <a:xfrm>
            <a:off x="6573960" y="5281560"/>
            <a:ext cx="6984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5" name=""/>
          <p:cNvSpPr/>
          <p:nvPr/>
        </p:nvSpPr>
        <p:spPr>
          <a:xfrm>
            <a:off x="6786720" y="5278320"/>
            <a:ext cx="112680" cy="123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6" name=""/>
          <p:cNvSpPr/>
          <p:nvPr/>
        </p:nvSpPr>
        <p:spPr>
          <a:xfrm>
            <a:off x="6786720" y="5281560"/>
            <a:ext cx="14904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7" name=""/>
          <p:cNvSpPr/>
          <p:nvPr/>
        </p:nvSpPr>
        <p:spPr>
          <a:xfrm>
            <a:off x="6805800" y="5284800"/>
            <a:ext cx="10296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79</a:t>
            </a:r>
            <a:endParaRPr b="0" lang="en-US" sz="800" strike="noStrike" u="none">
              <a:solidFill>
                <a:srgbClr val="000000"/>
              </a:solidFill>
              <a:effectLst/>
              <a:uFillTx/>
              <a:latin typeface="Times New Roman"/>
            </a:endParaRPr>
          </a:p>
        </p:txBody>
      </p:sp>
      <p:sp>
        <p:nvSpPr>
          <p:cNvPr id="658" name=""/>
          <p:cNvSpPr/>
          <p:nvPr/>
        </p:nvSpPr>
        <p:spPr>
          <a:xfrm>
            <a:off x="6883560" y="5281560"/>
            <a:ext cx="6984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9" name=""/>
          <p:cNvSpPr/>
          <p:nvPr/>
        </p:nvSpPr>
        <p:spPr>
          <a:xfrm>
            <a:off x="7334280" y="5278320"/>
            <a:ext cx="114120" cy="123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0" name=""/>
          <p:cNvSpPr/>
          <p:nvPr/>
        </p:nvSpPr>
        <p:spPr>
          <a:xfrm>
            <a:off x="7332840" y="5281560"/>
            <a:ext cx="14904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1" name=""/>
          <p:cNvSpPr/>
          <p:nvPr/>
        </p:nvSpPr>
        <p:spPr>
          <a:xfrm>
            <a:off x="7351920" y="5284800"/>
            <a:ext cx="10296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82</a:t>
            </a:r>
            <a:endParaRPr b="0" lang="en-US" sz="800" strike="noStrike" u="none">
              <a:solidFill>
                <a:srgbClr val="000000"/>
              </a:solidFill>
              <a:effectLst/>
              <a:uFillTx/>
              <a:latin typeface="Times New Roman"/>
            </a:endParaRPr>
          </a:p>
        </p:txBody>
      </p:sp>
      <p:sp>
        <p:nvSpPr>
          <p:cNvPr id="662" name=""/>
          <p:cNvSpPr/>
          <p:nvPr/>
        </p:nvSpPr>
        <p:spPr>
          <a:xfrm>
            <a:off x="7431120" y="5281560"/>
            <a:ext cx="6840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3" name=""/>
          <p:cNvSpPr/>
          <p:nvPr/>
        </p:nvSpPr>
        <p:spPr>
          <a:xfrm>
            <a:off x="7866000" y="5278320"/>
            <a:ext cx="112680" cy="123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4" name=""/>
          <p:cNvSpPr/>
          <p:nvPr/>
        </p:nvSpPr>
        <p:spPr>
          <a:xfrm>
            <a:off x="7864560" y="5281560"/>
            <a:ext cx="14904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5" name=""/>
          <p:cNvSpPr/>
          <p:nvPr/>
        </p:nvSpPr>
        <p:spPr>
          <a:xfrm>
            <a:off x="7883640" y="5284800"/>
            <a:ext cx="10296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88</a:t>
            </a:r>
            <a:endParaRPr b="0" lang="en-US" sz="800" strike="noStrike" u="none">
              <a:solidFill>
                <a:srgbClr val="000000"/>
              </a:solidFill>
              <a:effectLst/>
              <a:uFillTx/>
              <a:latin typeface="Times New Roman"/>
            </a:endParaRPr>
          </a:p>
        </p:txBody>
      </p:sp>
      <p:sp>
        <p:nvSpPr>
          <p:cNvPr id="666" name=""/>
          <p:cNvSpPr/>
          <p:nvPr/>
        </p:nvSpPr>
        <p:spPr>
          <a:xfrm>
            <a:off x="7962840" y="5281560"/>
            <a:ext cx="6984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7" name=""/>
          <p:cNvSpPr/>
          <p:nvPr/>
        </p:nvSpPr>
        <p:spPr>
          <a:xfrm>
            <a:off x="5888160" y="5391000"/>
            <a:ext cx="760320" cy="123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8" name=""/>
          <p:cNvSpPr/>
          <p:nvPr/>
        </p:nvSpPr>
        <p:spPr>
          <a:xfrm>
            <a:off x="6541920" y="5394240"/>
            <a:ext cx="6984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9" name=""/>
          <p:cNvSpPr/>
          <p:nvPr/>
        </p:nvSpPr>
        <p:spPr>
          <a:xfrm>
            <a:off x="6786720" y="5391000"/>
            <a:ext cx="718920" cy="123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0" name=""/>
          <p:cNvSpPr/>
          <p:nvPr/>
        </p:nvSpPr>
        <p:spPr>
          <a:xfrm>
            <a:off x="7431120" y="5394240"/>
            <a:ext cx="6840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1" name=""/>
          <p:cNvSpPr/>
          <p:nvPr/>
        </p:nvSpPr>
        <p:spPr>
          <a:xfrm>
            <a:off x="5888160" y="5506920"/>
            <a:ext cx="736560" cy="1224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2" name=""/>
          <p:cNvSpPr/>
          <p:nvPr/>
        </p:nvSpPr>
        <p:spPr>
          <a:xfrm>
            <a:off x="6548400" y="5508720"/>
            <a:ext cx="6840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3" name=""/>
          <p:cNvSpPr/>
          <p:nvPr/>
        </p:nvSpPr>
        <p:spPr>
          <a:xfrm>
            <a:off x="6786720" y="5506920"/>
            <a:ext cx="664920" cy="1224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4" name=""/>
          <p:cNvSpPr/>
          <p:nvPr/>
        </p:nvSpPr>
        <p:spPr>
          <a:xfrm>
            <a:off x="7381800" y="5508720"/>
            <a:ext cx="6984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5" name=""/>
          <p:cNvSpPr/>
          <p:nvPr/>
        </p:nvSpPr>
        <p:spPr>
          <a:xfrm>
            <a:off x="6904080" y="3178080"/>
            <a:ext cx="237960" cy="147600"/>
          </a:xfrm>
          <a:prstGeom prst="rect">
            <a:avLst/>
          </a:prstGeom>
          <a:solidFill>
            <a:srgbClr val="ffff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6" name=""/>
          <p:cNvSpPr/>
          <p:nvPr/>
        </p:nvSpPr>
        <p:spPr>
          <a:xfrm>
            <a:off x="6993000" y="3208320"/>
            <a:ext cx="60120" cy="82440"/>
          </a:xfrm>
          <a:prstGeom prst="rect">
            <a:avLst/>
          </a:prstGeom>
          <a:no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677" name=""/>
          <p:cNvSpPr/>
          <p:nvPr/>
        </p:nvSpPr>
        <p:spPr>
          <a:xfrm>
            <a:off x="6991200" y="3209760"/>
            <a:ext cx="74880" cy="939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8" name=""/>
          <p:cNvSpPr/>
          <p:nvPr/>
        </p:nvSpPr>
        <p:spPr>
          <a:xfrm>
            <a:off x="7009920" y="3211560"/>
            <a:ext cx="4356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Times New Roman"/>
              </a:rPr>
              <a:t>B</a:t>
            </a:r>
            <a:endParaRPr b="0" lang="en-US" sz="500" strike="noStrike" u="none">
              <a:solidFill>
                <a:srgbClr val="000000"/>
              </a:solidFill>
              <a:effectLst/>
              <a:uFillTx/>
              <a:latin typeface="Times New Roman"/>
            </a:endParaRPr>
          </a:p>
        </p:txBody>
      </p:sp>
      <p:sp>
        <p:nvSpPr>
          <p:cNvPr id="679" name=""/>
          <p:cNvSpPr/>
          <p:nvPr/>
        </p:nvSpPr>
        <p:spPr>
          <a:xfrm>
            <a:off x="7035840" y="3181320"/>
            <a:ext cx="6840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0" name=""/>
          <p:cNvSpPr/>
          <p:nvPr/>
        </p:nvSpPr>
        <p:spPr>
          <a:xfrm>
            <a:off x="6904080" y="3905280"/>
            <a:ext cx="237960" cy="146160"/>
          </a:xfrm>
          <a:prstGeom prst="rect">
            <a:avLst/>
          </a:prstGeom>
          <a:solidFill>
            <a:srgbClr val="ffff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1" name=""/>
          <p:cNvSpPr/>
          <p:nvPr/>
        </p:nvSpPr>
        <p:spPr>
          <a:xfrm>
            <a:off x="6993000" y="3933720"/>
            <a:ext cx="60120" cy="82800"/>
          </a:xfrm>
          <a:prstGeom prst="rect">
            <a:avLst/>
          </a:prstGeom>
          <a:no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682" name=""/>
          <p:cNvSpPr/>
          <p:nvPr/>
        </p:nvSpPr>
        <p:spPr>
          <a:xfrm>
            <a:off x="6991200" y="3935520"/>
            <a:ext cx="74880" cy="93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3" name=""/>
          <p:cNvSpPr/>
          <p:nvPr/>
        </p:nvSpPr>
        <p:spPr>
          <a:xfrm>
            <a:off x="7009920" y="3936960"/>
            <a:ext cx="4356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Times New Roman"/>
              </a:rPr>
              <a:t>B</a:t>
            </a:r>
            <a:endParaRPr b="0" lang="en-US" sz="500" strike="noStrike" u="none">
              <a:solidFill>
                <a:srgbClr val="000000"/>
              </a:solidFill>
              <a:effectLst/>
              <a:uFillTx/>
              <a:latin typeface="Times New Roman"/>
            </a:endParaRPr>
          </a:p>
        </p:txBody>
      </p:sp>
      <p:sp>
        <p:nvSpPr>
          <p:cNvPr id="684" name=""/>
          <p:cNvSpPr/>
          <p:nvPr/>
        </p:nvSpPr>
        <p:spPr>
          <a:xfrm>
            <a:off x="7035840" y="3905280"/>
            <a:ext cx="6840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5" name=""/>
          <p:cNvSpPr/>
          <p:nvPr/>
        </p:nvSpPr>
        <p:spPr>
          <a:xfrm>
            <a:off x="6904080" y="4622760"/>
            <a:ext cx="237960" cy="155520"/>
          </a:xfrm>
          <a:prstGeom prst="rect">
            <a:avLst/>
          </a:prstGeom>
          <a:solidFill>
            <a:srgbClr val="ffff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6" name=""/>
          <p:cNvSpPr/>
          <p:nvPr/>
        </p:nvSpPr>
        <p:spPr>
          <a:xfrm>
            <a:off x="6993000" y="4653000"/>
            <a:ext cx="60120" cy="82440"/>
          </a:xfrm>
          <a:prstGeom prst="rect">
            <a:avLst/>
          </a:prstGeom>
          <a:no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687" name=""/>
          <p:cNvSpPr/>
          <p:nvPr/>
        </p:nvSpPr>
        <p:spPr>
          <a:xfrm>
            <a:off x="6991200" y="4654440"/>
            <a:ext cx="74880" cy="93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8" name=""/>
          <p:cNvSpPr/>
          <p:nvPr/>
        </p:nvSpPr>
        <p:spPr>
          <a:xfrm>
            <a:off x="7009920" y="4654440"/>
            <a:ext cx="4356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Times New Roman"/>
              </a:rPr>
              <a:t>B</a:t>
            </a:r>
            <a:endParaRPr b="0" lang="en-US" sz="500" strike="noStrike" u="none">
              <a:solidFill>
                <a:srgbClr val="000000"/>
              </a:solidFill>
              <a:effectLst/>
              <a:uFillTx/>
              <a:latin typeface="Times New Roman"/>
            </a:endParaRPr>
          </a:p>
        </p:txBody>
      </p:sp>
      <p:sp>
        <p:nvSpPr>
          <p:cNvPr id="689" name=""/>
          <p:cNvSpPr/>
          <p:nvPr/>
        </p:nvSpPr>
        <p:spPr>
          <a:xfrm>
            <a:off x="7035840" y="4624560"/>
            <a:ext cx="6840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0" name=""/>
          <p:cNvSpPr/>
          <p:nvPr/>
        </p:nvSpPr>
        <p:spPr>
          <a:xfrm>
            <a:off x="5519880" y="5850000"/>
            <a:ext cx="358560" cy="82440"/>
          </a:xfrm>
          <a:prstGeom prst="rect">
            <a:avLst/>
          </a:prstGeom>
          <a:no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691" name=""/>
          <p:cNvSpPr/>
          <p:nvPr/>
        </p:nvSpPr>
        <p:spPr>
          <a:xfrm>
            <a:off x="5519880" y="5850000"/>
            <a:ext cx="357120" cy="950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2" name=""/>
          <p:cNvSpPr/>
          <p:nvPr/>
        </p:nvSpPr>
        <p:spPr>
          <a:xfrm>
            <a:off x="5486040" y="5635800"/>
            <a:ext cx="31392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Times New Roman"/>
              </a:rPr>
              <a:t>B = Breaker</a:t>
            </a:r>
            <a:endParaRPr b="0" lang="en-US" sz="500" strike="noStrike" u="none">
              <a:solidFill>
                <a:srgbClr val="000000"/>
              </a:solidFill>
              <a:effectLst/>
              <a:uFillTx/>
              <a:latin typeface="Times New Roman"/>
            </a:endParaRPr>
          </a:p>
        </p:txBody>
      </p:sp>
      <p:sp>
        <p:nvSpPr>
          <p:cNvPr id="693" name=""/>
          <p:cNvSpPr/>
          <p:nvPr/>
        </p:nvSpPr>
        <p:spPr>
          <a:xfrm>
            <a:off x="5838840" y="5821200"/>
            <a:ext cx="71280" cy="14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4" name=""/>
          <p:cNvSpPr/>
          <p:nvPr/>
        </p:nvSpPr>
        <p:spPr>
          <a:xfrm>
            <a:off x="5519880" y="5927760"/>
            <a:ext cx="919080" cy="82440"/>
          </a:xfrm>
          <a:prstGeom prst="rect">
            <a:avLst/>
          </a:prstGeom>
          <a:no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695" name=""/>
          <p:cNvSpPr/>
          <p:nvPr/>
        </p:nvSpPr>
        <p:spPr>
          <a:xfrm>
            <a:off x="5482800" y="5715000"/>
            <a:ext cx="79776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Times New Roman"/>
              </a:rPr>
              <a:t>GSU = Generator Step-up Unit</a:t>
            </a:r>
            <a:endParaRPr b="0" lang="en-US" sz="500" strike="noStrike" u="none">
              <a:solidFill>
                <a:srgbClr val="000000"/>
              </a:solidFill>
              <a:effectLst/>
              <a:uFillTx/>
              <a:latin typeface="Times New Roman"/>
            </a:endParaRPr>
          </a:p>
        </p:txBody>
      </p:sp>
      <p:sp>
        <p:nvSpPr>
          <p:cNvPr id="696" name=""/>
          <p:cNvSpPr/>
          <p:nvPr/>
        </p:nvSpPr>
        <p:spPr>
          <a:xfrm>
            <a:off x="6110280" y="5929200"/>
            <a:ext cx="50760" cy="93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7" name=""/>
          <p:cNvSpPr/>
          <p:nvPr/>
        </p:nvSpPr>
        <p:spPr>
          <a:xfrm>
            <a:off x="6831000" y="2130480"/>
            <a:ext cx="639720" cy="166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8" name=""/>
          <p:cNvSpPr/>
          <p:nvPr/>
        </p:nvSpPr>
        <p:spPr>
          <a:xfrm>
            <a:off x="6831000" y="2131920"/>
            <a:ext cx="517680" cy="2080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9" name=""/>
          <p:cNvSpPr/>
          <p:nvPr/>
        </p:nvSpPr>
        <p:spPr>
          <a:xfrm>
            <a:off x="6878520" y="2136600"/>
            <a:ext cx="41760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345 kV</a:t>
            </a:r>
            <a:endParaRPr b="0" lang="en-US" sz="1100" strike="noStrike" u="none">
              <a:solidFill>
                <a:srgbClr val="000000"/>
              </a:solidFill>
              <a:effectLst/>
              <a:uFillTx/>
              <a:latin typeface="Times New Roman"/>
            </a:endParaRPr>
          </a:p>
        </p:txBody>
      </p:sp>
      <p:sp>
        <p:nvSpPr>
          <p:cNvPr id="700" name=""/>
          <p:cNvSpPr/>
          <p:nvPr/>
        </p:nvSpPr>
        <p:spPr>
          <a:xfrm>
            <a:off x="7264440" y="2131920"/>
            <a:ext cx="100080" cy="2080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1" name=""/>
          <p:cNvSpPr/>
          <p:nvPr/>
        </p:nvSpPr>
        <p:spPr>
          <a:xfrm flipH="1">
            <a:off x="7802280" y="3110040"/>
            <a:ext cx="228600" cy="1440"/>
          </a:xfrm>
          <a:prstGeom prst="line">
            <a:avLst/>
          </a:prstGeom>
          <a:ln w="64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02" name=""/>
          <p:cNvSpPr/>
          <p:nvPr/>
        </p:nvSpPr>
        <p:spPr>
          <a:xfrm>
            <a:off x="7802640" y="3108240"/>
            <a:ext cx="1440" cy="73080"/>
          </a:xfrm>
          <a:prstGeom prst="line">
            <a:avLst/>
          </a:prstGeom>
          <a:ln w="6480">
            <a:solidFill>
              <a:srgbClr val="000000"/>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703" name=""/>
          <p:cNvSpPr/>
          <p:nvPr/>
        </p:nvSpPr>
        <p:spPr>
          <a:xfrm flipH="1">
            <a:off x="7802280" y="3473280"/>
            <a:ext cx="228600" cy="1800"/>
          </a:xfrm>
          <a:prstGeom prst="line">
            <a:avLst/>
          </a:prstGeom>
          <a:ln w="648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04" name=""/>
          <p:cNvSpPr/>
          <p:nvPr/>
        </p:nvSpPr>
        <p:spPr>
          <a:xfrm>
            <a:off x="7802640" y="3398760"/>
            <a:ext cx="1440" cy="74520"/>
          </a:xfrm>
          <a:prstGeom prst="line">
            <a:avLst/>
          </a:prstGeom>
          <a:ln w="6480">
            <a:solidFill>
              <a:srgbClr val="000000"/>
            </a:solidFill>
            <a:miter/>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705" name=""/>
          <p:cNvSpPr/>
          <p:nvPr/>
        </p:nvSpPr>
        <p:spPr>
          <a:xfrm flipH="1">
            <a:off x="7573680" y="3402000"/>
            <a:ext cx="236520" cy="1440"/>
          </a:xfrm>
          <a:prstGeom prst="line">
            <a:avLst/>
          </a:prstGeom>
          <a:ln w="64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06" name=""/>
          <p:cNvSpPr/>
          <p:nvPr/>
        </p:nvSpPr>
        <p:spPr>
          <a:xfrm flipH="1">
            <a:off x="7500960" y="3181320"/>
            <a:ext cx="311040" cy="1440"/>
          </a:xfrm>
          <a:prstGeom prst="line">
            <a:avLst/>
          </a:prstGeom>
          <a:ln w="64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07" name=""/>
          <p:cNvSpPr/>
          <p:nvPr/>
        </p:nvSpPr>
        <p:spPr>
          <a:xfrm flipH="1">
            <a:off x="7132680" y="2532240"/>
            <a:ext cx="226800" cy="1440"/>
          </a:xfrm>
          <a:prstGeom prst="line">
            <a:avLst/>
          </a:prstGeom>
          <a:ln w="64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08" name=""/>
          <p:cNvSpPr/>
          <p:nvPr/>
        </p:nvSpPr>
        <p:spPr>
          <a:xfrm flipH="1">
            <a:off x="7132680" y="3252960"/>
            <a:ext cx="226800" cy="1440"/>
          </a:xfrm>
          <a:prstGeom prst="line">
            <a:avLst/>
          </a:prstGeom>
          <a:ln w="64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09" name=""/>
          <p:cNvSpPr/>
          <p:nvPr/>
        </p:nvSpPr>
        <p:spPr>
          <a:xfrm>
            <a:off x="7802640" y="2325600"/>
            <a:ext cx="228600" cy="1800"/>
          </a:xfrm>
          <a:custGeom>
            <a:avLst/>
            <a:gdLst/>
            <a:ahLst/>
            <a:rect l="l" t="t" r="r" b="b"/>
            <a:pathLst>
              <a:path w="287" h="0">
                <a:moveTo>
                  <a:pt x="287" y="0"/>
                </a:moveTo>
                <a:lnTo>
                  <a:pt x="190" y="0"/>
                </a:lnTo>
                <a:lnTo>
                  <a:pt x="0" y="0"/>
                </a:lnTo>
              </a:path>
            </a:pathLst>
          </a:custGeom>
          <a:noFill/>
          <a:ln w="6480">
            <a:solidFill>
              <a:srgbClr val="000000"/>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10" name=""/>
          <p:cNvSpPr/>
          <p:nvPr/>
        </p:nvSpPr>
        <p:spPr>
          <a:xfrm>
            <a:off x="7802640" y="2673360"/>
            <a:ext cx="228600" cy="74520"/>
          </a:xfrm>
          <a:custGeom>
            <a:avLst/>
            <a:gdLst/>
            <a:ahLst/>
            <a:rect l="l" t="t" r="r" b="b"/>
            <a:pathLst>
              <a:path w="287" h="93">
                <a:moveTo>
                  <a:pt x="287" y="93"/>
                </a:moveTo>
                <a:lnTo>
                  <a:pt x="0" y="93"/>
                </a:lnTo>
                <a:lnTo>
                  <a:pt x="0" y="0"/>
                </a:lnTo>
              </a:path>
            </a:pathLst>
          </a:custGeom>
          <a:noFill/>
          <a:ln w="648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711" name=""/>
          <p:cNvSpPr/>
          <p:nvPr/>
        </p:nvSpPr>
        <p:spPr>
          <a:xfrm>
            <a:off x="7500960" y="2381400"/>
            <a:ext cx="311040" cy="72720"/>
          </a:xfrm>
          <a:custGeom>
            <a:avLst/>
            <a:gdLst/>
            <a:ahLst/>
            <a:rect l="l" t="t" r="r" b="b"/>
            <a:pathLst>
              <a:path w="392" h="93">
                <a:moveTo>
                  <a:pt x="392" y="0"/>
                </a:moveTo>
                <a:lnTo>
                  <a:pt x="392" y="93"/>
                </a:lnTo>
                <a:lnTo>
                  <a:pt x="0" y="93"/>
                </a:lnTo>
              </a:path>
            </a:pathLst>
          </a:custGeom>
          <a:noFill/>
          <a:ln w="6480">
            <a:solidFill>
              <a:srgbClr val="000000"/>
            </a:solidFill>
            <a:round/>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712" name=""/>
          <p:cNvSpPr/>
          <p:nvPr/>
        </p:nvSpPr>
        <p:spPr>
          <a:xfrm flipH="1">
            <a:off x="7573680" y="2674800"/>
            <a:ext cx="236520" cy="1800"/>
          </a:xfrm>
          <a:prstGeom prst="line">
            <a:avLst/>
          </a:prstGeom>
          <a:ln w="648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13" name=""/>
          <p:cNvSpPr/>
          <p:nvPr/>
        </p:nvSpPr>
        <p:spPr>
          <a:xfrm flipH="1">
            <a:off x="7802280" y="3836880"/>
            <a:ext cx="228600" cy="1800"/>
          </a:xfrm>
          <a:prstGeom prst="line">
            <a:avLst/>
          </a:prstGeom>
          <a:ln w="648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14" name=""/>
          <p:cNvSpPr/>
          <p:nvPr/>
        </p:nvSpPr>
        <p:spPr>
          <a:xfrm>
            <a:off x="7802640" y="4119480"/>
            <a:ext cx="228600" cy="73080"/>
          </a:xfrm>
          <a:custGeom>
            <a:avLst/>
            <a:gdLst/>
            <a:ahLst/>
            <a:rect l="l" t="t" r="r" b="b"/>
            <a:pathLst>
              <a:path w="287" h="93">
                <a:moveTo>
                  <a:pt x="287" y="93"/>
                </a:moveTo>
                <a:lnTo>
                  <a:pt x="0" y="93"/>
                </a:lnTo>
                <a:lnTo>
                  <a:pt x="0" y="0"/>
                </a:lnTo>
              </a:path>
            </a:pathLst>
          </a:custGeom>
          <a:noFill/>
          <a:ln w="6480">
            <a:solidFill>
              <a:srgbClr val="000000"/>
            </a:solidFill>
            <a:round/>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715" name=""/>
          <p:cNvSpPr/>
          <p:nvPr/>
        </p:nvSpPr>
        <p:spPr>
          <a:xfrm>
            <a:off x="7500960" y="3833640"/>
            <a:ext cx="311040" cy="73080"/>
          </a:xfrm>
          <a:custGeom>
            <a:avLst/>
            <a:gdLst/>
            <a:ahLst/>
            <a:rect l="l" t="t" r="r" b="b"/>
            <a:pathLst>
              <a:path w="392" h="93">
                <a:moveTo>
                  <a:pt x="392" y="0"/>
                </a:moveTo>
                <a:lnTo>
                  <a:pt x="392" y="93"/>
                </a:lnTo>
                <a:lnTo>
                  <a:pt x="0" y="93"/>
                </a:lnTo>
              </a:path>
            </a:pathLst>
          </a:custGeom>
          <a:noFill/>
          <a:ln w="6480">
            <a:solidFill>
              <a:srgbClr val="000000"/>
            </a:solidFill>
            <a:round/>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716" name=""/>
          <p:cNvSpPr/>
          <p:nvPr/>
        </p:nvSpPr>
        <p:spPr>
          <a:xfrm flipH="1">
            <a:off x="7573680" y="4121280"/>
            <a:ext cx="236520" cy="1440"/>
          </a:xfrm>
          <a:prstGeom prst="line">
            <a:avLst/>
          </a:prstGeom>
          <a:ln w="64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17" name=""/>
          <p:cNvSpPr/>
          <p:nvPr/>
        </p:nvSpPr>
        <p:spPr>
          <a:xfrm flipH="1">
            <a:off x="7802280" y="4554360"/>
            <a:ext cx="228600" cy="1800"/>
          </a:xfrm>
          <a:prstGeom prst="line">
            <a:avLst/>
          </a:prstGeom>
          <a:ln w="648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18" name=""/>
          <p:cNvSpPr/>
          <p:nvPr/>
        </p:nvSpPr>
        <p:spPr>
          <a:xfrm flipH="1">
            <a:off x="7802280" y="4919760"/>
            <a:ext cx="228600" cy="1440"/>
          </a:xfrm>
          <a:prstGeom prst="line">
            <a:avLst/>
          </a:prstGeom>
          <a:ln w="64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19" name=""/>
          <p:cNvSpPr/>
          <p:nvPr/>
        </p:nvSpPr>
        <p:spPr>
          <a:xfrm>
            <a:off x="7802640" y="4552920"/>
            <a:ext cx="1440" cy="73080"/>
          </a:xfrm>
          <a:prstGeom prst="line">
            <a:avLst/>
          </a:prstGeom>
          <a:ln w="6480">
            <a:solidFill>
              <a:srgbClr val="000000"/>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720" name=""/>
          <p:cNvSpPr/>
          <p:nvPr/>
        </p:nvSpPr>
        <p:spPr>
          <a:xfrm>
            <a:off x="7574040" y="4844880"/>
            <a:ext cx="236520" cy="74880"/>
          </a:xfrm>
          <a:custGeom>
            <a:avLst/>
            <a:gdLst/>
            <a:ahLst/>
            <a:rect l="l" t="t" r="r" b="b"/>
            <a:pathLst>
              <a:path w="297" h="93">
                <a:moveTo>
                  <a:pt x="297" y="93"/>
                </a:moveTo>
                <a:lnTo>
                  <a:pt x="297" y="0"/>
                </a:lnTo>
                <a:lnTo>
                  <a:pt x="0" y="0"/>
                </a:lnTo>
              </a:path>
            </a:pathLst>
          </a:custGeom>
          <a:noFill/>
          <a:ln w="6480">
            <a:solidFill>
              <a:srgbClr val="000000"/>
            </a:solidFill>
            <a:round/>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721" name=""/>
          <p:cNvSpPr/>
          <p:nvPr/>
        </p:nvSpPr>
        <p:spPr>
          <a:xfrm flipH="1">
            <a:off x="7500960" y="4626000"/>
            <a:ext cx="311040" cy="1440"/>
          </a:xfrm>
          <a:prstGeom prst="line">
            <a:avLst/>
          </a:prstGeom>
          <a:ln w="64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22" name=""/>
          <p:cNvSpPr/>
          <p:nvPr/>
        </p:nvSpPr>
        <p:spPr>
          <a:xfrm flipH="1">
            <a:off x="7132680" y="4703760"/>
            <a:ext cx="226800" cy="1440"/>
          </a:xfrm>
          <a:prstGeom prst="line">
            <a:avLst/>
          </a:prstGeom>
          <a:ln w="64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23" name=""/>
          <p:cNvSpPr/>
          <p:nvPr/>
        </p:nvSpPr>
        <p:spPr>
          <a:xfrm flipH="1">
            <a:off x="7132680" y="3978360"/>
            <a:ext cx="226800" cy="1440"/>
          </a:xfrm>
          <a:prstGeom prst="line">
            <a:avLst/>
          </a:prstGeom>
          <a:ln w="64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24" name=""/>
          <p:cNvSpPr/>
          <p:nvPr/>
        </p:nvSpPr>
        <p:spPr>
          <a:xfrm>
            <a:off x="6307200" y="2379600"/>
            <a:ext cx="1440" cy="152640"/>
          </a:xfrm>
          <a:prstGeom prst="line">
            <a:avLst/>
          </a:prstGeom>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5" name=""/>
          <p:cNvSpPr/>
          <p:nvPr/>
        </p:nvSpPr>
        <p:spPr>
          <a:xfrm>
            <a:off x="6307200" y="4700520"/>
            <a:ext cx="1440" cy="147600"/>
          </a:xfrm>
          <a:prstGeom prst="line">
            <a:avLst/>
          </a:prstGeom>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6" name=""/>
          <p:cNvSpPr/>
          <p:nvPr/>
        </p:nvSpPr>
        <p:spPr>
          <a:xfrm>
            <a:off x="5932440" y="2233440"/>
            <a:ext cx="536760" cy="220680"/>
          </a:xfrm>
          <a:custGeom>
            <a:avLst/>
            <a:gdLst/>
            <a:ahLst/>
            <a:rect l="l" t="t" r="r" b="b"/>
            <a:pathLst>
              <a:path w="677" h="277">
                <a:moveTo>
                  <a:pt x="488" y="277"/>
                </a:moveTo>
                <a:lnTo>
                  <a:pt x="677" y="277"/>
                </a:lnTo>
                <a:lnTo>
                  <a:pt x="677" y="0"/>
                </a:lnTo>
                <a:lnTo>
                  <a:pt x="0" y="0"/>
                </a:lnTo>
              </a:path>
            </a:pathLst>
          </a:custGeom>
          <a:noFill/>
          <a:ln w="64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7" name=""/>
          <p:cNvSpPr/>
          <p:nvPr/>
        </p:nvSpPr>
        <p:spPr>
          <a:xfrm>
            <a:off x="5187960" y="2216160"/>
            <a:ext cx="768240" cy="968400"/>
          </a:xfrm>
          <a:prstGeom prst="rect">
            <a:avLst/>
          </a:prstGeom>
          <a:solidFill>
            <a:srgbClr val="ffff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8" name=""/>
          <p:cNvSpPr/>
          <p:nvPr/>
        </p:nvSpPr>
        <p:spPr>
          <a:xfrm>
            <a:off x="5246640" y="2529000"/>
            <a:ext cx="620640" cy="123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9" name=""/>
          <p:cNvSpPr/>
          <p:nvPr/>
        </p:nvSpPr>
        <p:spPr>
          <a:xfrm>
            <a:off x="5245200" y="2532240"/>
            <a:ext cx="67788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0" name=""/>
          <p:cNvSpPr/>
          <p:nvPr/>
        </p:nvSpPr>
        <p:spPr>
          <a:xfrm>
            <a:off x="5261400" y="2535120"/>
            <a:ext cx="61632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345 kV line to:</a:t>
            </a:r>
            <a:endParaRPr b="0" lang="en-US" sz="800" strike="noStrike" u="none">
              <a:solidFill>
                <a:srgbClr val="000000"/>
              </a:solidFill>
              <a:effectLst/>
              <a:uFillTx/>
              <a:latin typeface="Times New Roman"/>
            </a:endParaRPr>
          </a:p>
        </p:txBody>
      </p:sp>
      <p:sp>
        <p:nvSpPr>
          <p:cNvPr id="731" name=""/>
          <p:cNvSpPr/>
          <p:nvPr/>
        </p:nvSpPr>
        <p:spPr>
          <a:xfrm>
            <a:off x="5834160" y="2532240"/>
            <a:ext cx="6984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2" name=""/>
          <p:cNvSpPr/>
          <p:nvPr/>
        </p:nvSpPr>
        <p:spPr>
          <a:xfrm>
            <a:off x="5372280" y="2644920"/>
            <a:ext cx="369720" cy="1220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3" name=""/>
          <p:cNvSpPr/>
          <p:nvPr/>
        </p:nvSpPr>
        <p:spPr>
          <a:xfrm>
            <a:off x="5372280" y="2646360"/>
            <a:ext cx="24732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4" name=""/>
          <p:cNvSpPr/>
          <p:nvPr/>
        </p:nvSpPr>
        <p:spPr>
          <a:xfrm>
            <a:off x="5390640" y="2649600"/>
            <a:ext cx="19944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Com</a:t>
            </a:r>
            <a:endParaRPr b="0" lang="en-US" sz="800" strike="noStrike" u="none">
              <a:solidFill>
                <a:srgbClr val="000000"/>
              </a:solidFill>
              <a:effectLst/>
              <a:uFillTx/>
              <a:latin typeface="Times New Roman"/>
            </a:endParaRPr>
          </a:p>
        </p:txBody>
      </p:sp>
      <p:sp>
        <p:nvSpPr>
          <p:cNvPr id="735" name=""/>
          <p:cNvSpPr/>
          <p:nvPr/>
        </p:nvSpPr>
        <p:spPr>
          <a:xfrm>
            <a:off x="5562720" y="2646360"/>
            <a:ext cx="7776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6" name=""/>
          <p:cNvSpPr/>
          <p:nvPr/>
        </p:nvSpPr>
        <p:spPr>
          <a:xfrm>
            <a:off x="5581800" y="2649600"/>
            <a:ext cx="3456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a:t>
            </a:r>
            <a:endParaRPr b="0" lang="en-US" sz="800" strike="noStrike" u="none">
              <a:solidFill>
                <a:srgbClr val="000000"/>
              </a:solidFill>
              <a:effectLst/>
              <a:uFillTx/>
              <a:latin typeface="Times New Roman"/>
            </a:endParaRPr>
          </a:p>
        </p:txBody>
      </p:sp>
      <p:sp>
        <p:nvSpPr>
          <p:cNvPr id="737" name=""/>
          <p:cNvSpPr/>
          <p:nvPr/>
        </p:nvSpPr>
        <p:spPr>
          <a:xfrm>
            <a:off x="5594400" y="2646360"/>
            <a:ext cx="16020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8" name=""/>
          <p:cNvSpPr/>
          <p:nvPr/>
        </p:nvSpPr>
        <p:spPr>
          <a:xfrm>
            <a:off x="5614200" y="2649600"/>
            <a:ext cx="11412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Ed</a:t>
            </a:r>
            <a:endParaRPr b="0" lang="en-US" sz="800" strike="noStrike" u="none">
              <a:solidFill>
                <a:srgbClr val="000000"/>
              </a:solidFill>
              <a:effectLst/>
              <a:uFillTx/>
              <a:latin typeface="Times New Roman"/>
            </a:endParaRPr>
          </a:p>
        </p:txBody>
      </p:sp>
      <p:sp>
        <p:nvSpPr>
          <p:cNvPr id="739" name=""/>
          <p:cNvSpPr/>
          <p:nvPr/>
        </p:nvSpPr>
        <p:spPr>
          <a:xfrm>
            <a:off x="5703840" y="2646360"/>
            <a:ext cx="68400" cy="147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0" name=""/>
          <p:cNvSpPr/>
          <p:nvPr/>
        </p:nvSpPr>
        <p:spPr>
          <a:xfrm>
            <a:off x="5321160" y="2757600"/>
            <a:ext cx="473040" cy="123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1" name=""/>
          <p:cNvSpPr/>
          <p:nvPr/>
        </p:nvSpPr>
        <p:spPr>
          <a:xfrm>
            <a:off x="5321160" y="2760840"/>
            <a:ext cx="487440" cy="145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2" name=""/>
          <p:cNvSpPr/>
          <p:nvPr/>
        </p:nvSpPr>
        <p:spPr>
          <a:xfrm>
            <a:off x="5338440" y="2763720"/>
            <a:ext cx="43200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Substation</a:t>
            </a:r>
            <a:endParaRPr b="0" lang="en-US" sz="800" strike="noStrike" u="none">
              <a:solidFill>
                <a:srgbClr val="000000"/>
              </a:solidFill>
              <a:effectLst/>
              <a:uFillTx/>
              <a:latin typeface="Times New Roman"/>
            </a:endParaRPr>
          </a:p>
        </p:txBody>
      </p:sp>
      <p:sp>
        <p:nvSpPr>
          <p:cNvPr id="743" name=""/>
          <p:cNvSpPr/>
          <p:nvPr/>
        </p:nvSpPr>
        <p:spPr>
          <a:xfrm>
            <a:off x="5732640" y="2760840"/>
            <a:ext cx="68040" cy="145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4" name=""/>
          <p:cNvSpPr/>
          <p:nvPr/>
        </p:nvSpPr>
        <p:spPr>
          <a:xfrm>
            <a:off x="5168880" y="1601640"/>
            <a:ext cx="3581280" cy="4265640"/>
          </a:xfrm>
          <a:prstGeom prst="rect">
            <a:avLst/>
          </a:prstGeom>
          <a:no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301EA843-E901-4572-B13D-B6B7472943FE}" type="slidenum">
              <a:t>46</a:t>
            </a:fld>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4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Performance Results</a:t>
            </a:r>
            <a:endParaRPr b="0" lang="en-US" sz="2000" strike="noStrike" u="none">
              <a:solidFill>
                <a:srgbClr val="000000"/>
              </a:solidFill>
              <a:effectLst/>
              <a:uFillTx/>
              <a:latin typeface="Times New Roman"/>
            </a:endParaRPr>
          </a:p>
        </p:txBody>
      </p:sp>
      <p:sp>
        <p:nvSpPr>
          <p:cNvPr id="74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747" name=""/>
          <p:cNvSpPr/>
          <p:nvPr/>
        </p:nvSpPr>
        <p:spPr>
          <a:xfrm>
            <a:off x="3430800" y="2573280"/>
            <a:ext cx="331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Unit 1</a:t>
            </a:r>
            <a:endParaRPr b="0" lang="en-US" sz="1000" strike="noStrike" u="none">
              <a:solidFill>
                <a:srgbClr val="000000"/>
              </a:solidFill>
              <a:effectLst/>
              <a:uFillTx/>
              <a:latin typeface="Times New Roman"/>
            </a:endParaRPr>
          </a:p>
        </p:txBody>
      </p:sp>
      <p:sp>
        <p:nvSpPr>
          <p:cNvPr id="748" name=""/>
          <p:cNvSpPr/>
          <p:nvPr/>
        </p:nvSpPr>
        <p:spPr>
          <a:xfrm>
            <a:off x="4072320" y="2573280"/>
            <a:ext cx="331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Unit 2</a:t>
            </a:r>
            <a:endParaRPr b="0" lang="en-US" sz="1000" strike="noStrike" u="none">
              <a:solidFill>
                <a:srgbClr val="000000"/>
              </a:solidFill>
              <a:effectLst/>
              <a:uFillTx/>
              <a:latin typeface="Times New Roman"/>
            </a:endParaRPr>
          </a:p>
        </p:txBody>
      </p:sp>
      <p:sp>
        <p:nvSpPr>
          <p:cNvPr id="749" name=""/>
          <p:cNvSpPr/>
          <p:nvPr/>
        </p:nvSpPr>
        <p:spPr>
          <a:xfrm>
            <a:off x="4713480" y="2573280"/>
            <a:ext cx="331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Unit 3</a:t>
            </a:r>
            <a:endParaRPr b="0" lang="en-US" sz="1000" strike="noStrike" u="none">
              <a:solidFill>
                <a:srgbClr val="000000"/>
              </a:solidFill>
              <a:effectLst/>
              <a:uFillTx/>
              <a:latin typeface="Times New Roman"/>
            </a:endParaRPr>
          </a:p>
        </p:txBody>
      </p:sp>
      <p:sp>
        <p:nvSpPr>
          <p:cNvPr id="750" name=""/>
          <p:cNvSpPr/>
          <p:nvPr/>
        </p:nvSpPr>
        <p:spPr>
          <a:xfrm>
            <a:off x="5355000" y="2573280"/>
            <a:ext cx="331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Unit 4</a:t>
            </a:r>
            <a:endParaRPr b="0" lang="en-US" sz="1000" strike="noStrike" u="none">
              <a:solidFill>
                <a:srgbClr val="000000"/>
              </a:solidFill>
              <a:effectLst/>
              <a:uFillTx/>
              <a:latin typeface="Times New Roman"/>
            </a:endParaRPr>
          </a:p>
        </p:txBody>
      </p:sp>
      <p:sp>
        <p:nvSpPr>
          <p:cNvPr id="751" name=""/>
          <p:cNvSpPr/>
          <p:nvPr/>
        </p:nvSpPr>
        <p:spPr>
          <a:xfrm>
            <a:off x="5996160" y="2573280"/>
            <a:ext cx="331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Unit 5</a:t>
            </a:r>
            <a:endParaRPr b="0" lang="en-US" sz="1000" strike="noStrike" u="none">
              <a:solidFill>
                <a:srgbClr val="000000"/>
              </a:solidFill>
              <a:effectLst/>
              <a:uFillTx/>
              <a:latin typeface="Times New Roman"/>
            </a:endParaRPr>
          </a:p>
        </p:txBody>
      </p:sp>
      <p:sp>
        <p:nvSpPr>
          <p:cNvPr id="752" name=""/>
          <p:cNvSpPr/>
          <p:nvPr/>
        </p:nvSpPr>
        <p:spPr>
          <a:xfrm>
            <a:off x="6637680" y="2573280"/>
            <a:ext cx="331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Unit 6</a:t>
            </a:r>
            <a:endParaRPr b="0" lang="en-US" sz="1000" strike="noStrike" u="none">
              <a:solidFill>
                <a:srgbClr val="000000"/>
              </a:solidFill>
              <a:effectLst/>
              <a:uFillTx/>
              <a:latin typeface="Times New Roman"/>
            </a:endParaRPr>
          </a:p>
        </p:txBody>
      </p:sp>
      <p:sp>
        <p:nvSpPr>
          <p:cNvPr id="753" name=""/>
          <p:cNvSpPr/>
          <p:nvPr/>
        </p:nvSpPr>
        <p:spPr>
          <a:xfrm>
            <a:off x="7280640" y="2573280"/>
            <a:ext cx="331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Unit 7</a:t>
            </a:r>
            <a:endParaRPr b="0" lang="en-US" sz="1000" strike="noStrike" u="none">
              <a:solidFill>
                <a:srgbClr val="000000"/>
              </a:solidFill>
              <a:effectLst/>
              <a:uFillTx/>
              <a:latin typeface="Times New Roman"/>
            </a:endParaRPr>
          </a:p>
        </p:txBody>
      </p:sp>
      <p:sp>
        <p:nvSpPr>
          <p:cNvPr id="754" name=""/>
          <p:cNvSpPr/>
          <p:nvPr/>
        </p:nvSpPr>
        <p:spPr>
          <a:xfrm>
            <a:off x="7921800" y="2573280"/>
            <a:ext cx="331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Unit 8</a:t>
            </a:r>
            <a:endParaRPr b="0" lang="en-US" sz="1000" strike="noStrike" u="none">
              <a:solidFill>
                <a:srgbClr val="000000"/>
              </a:solidFill>
              <a:effectLst/>
              <a:uFillTx/>
              <a:latin typeface="Times New Roman"/>
            </a:endParaRPr>
          </a:p>
        </p:txBody>
      </p:sp>
      <p:sp>
        <p:nvSpPr>
          <p:cNvPr id="755" name=""/>
          <p:cNvSpPr/>
          <p:nvPr/>
        </p:nvSpPr>
        <p:spPr>
          <a:xfrm>
            <a:off x="820080" y="2728800"/>
            <a:ext cx="1301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Life-to-Date Run Hours</a:t>
            </a:r>
            <a:endParaRPr b="0" lang="en-US" sz="1000" strike="noStrike" u="none">
              <a:solidFill>
                <a:srgbClr val="000000"/>
              </a:solidFill>
              <a:effectLst/>
              <a:uFillTx/>
              <a:latin typeface="Times New Roman"/>
            </a:endParaRPr>
          </a:p>
        </p:txBody>
      </p:sp>
      <p:sp>
        <p:nvSpPr>
          <p:cNvPr id="756" name=""/>
          <p:cNvSpPr/>
          <p:nvPr/>
        </p:nvSpPr>
        <p:spPr>
          <a:xfrm>
            <a:off x="3436920" y="272880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300.8</a:t>
            </a:r>
            <a:endParaRPr b="0" lang="en-US" sz="1000" strike="noStrike" u="none">
              <a:solidFill>
                <a:srgbClr val="000000"/>
              </a:solidFill>
              <a:effectLst/>
              <a:uFillTx/>
              <a:latin typeface="Times New Roman"/>
            </a:endParaRPr>
          </a:p>
        </p:txBody>
      </p:sp>
      <p:sp>
        <p:nvSpPr>
          <p:cNvPr id="757" name=""/>
          <p:cNvSpPr/>
          <p:nvPr/>
        </p:nvSpPr>
        <p:spPr>
          <a:xfrm>
            <a:off x="4079880" y="272880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266.8</a:t>
            </a:r>
            <a:endParaRPr b="0" lang="en-US" sz="1000" strike="noStrike" u="none">
              <a:solidFill>
                <a:srgbClr val="000000"/>
              </a:solidFill>
              <a:effectLst/>
              <a:uFillTx/>
              <a:latin typeface="Times New Roman"/>
            </a:endParaRPr>
          </a:p>
        </p:txBody>
      </p:sp>
      <p:sp>
        <p:nvSpPr>
          <p:cNvPr id="758" name=""/>
          <p:cNvSpPr/>
          <p:nvPr/>
        </p:nvSpPr>
        <p:spPr>
          <a:xfrm>
            <a:off x="4721400" y="272880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229.8</a:t>
            </a:r>
            <a:endParaRPr b="0" lang="en-US" sz="1000" strike="noStrike" u="none">
              <a:solidFill>
                <a:srgbClr val="000000"/>
              </a:solidFill>
              <a:effectLst/>
              <a:uFillTx/>
              <a:latin typeface="Times New Roman"/>
            </a:endParaRPr>
          </a:p>
        </p:txBody>
      </p:sp>
      <p:sp>
        <p:nvSpPr>
          <p:cNvPr id="759" name=""/>
          <p:cNvSpPr/>
          <p:nvPr/>
        </p:nvSpPr>
        <p:spPr>
          <a:xfrm>
            <a:off x="5362560" y="272880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279.0</a:t>
            </a:r>
            <a:endParaRPr b="0" lang="en-US" sz="1000" strike="noStrike" u="none">
              <a:solidFill>
                <a:srgbClr val="000000"/>
              </a:solidFill>
              <a:effectLst/>
              <a:uFillTx/>
              <a:latin typeface="Times New Roman"/>
            </a:endParaRPr>
          </a:p>
        </p:txBody>
      </p:sp>
      <p:sp>
        <p:nvSpPr>
          <p:cNvPr id="760" name=""/>
          <p:cNvSpPr/>
          <p:nvPr/>
        </p:nvSpPr>
        <p:spPr>
          <a:xfrm>
            <a:off x="6004080" y="272880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147.7</a:t>
            </a:r>
            <a:endParaRPr b="0" lang="en-US" sz="1000" strike="noStrike" u="none">
              <a:solidFill>
                <a:srgbClr val="000000"/>
              </a:solidFill>
              <a:effectLst/>
              <a:uFillTx/>
              <a:latin typeface="Times New Roman"/>
            </a:endParaRPr>
          </a:p>
        </p:txBody>
      </p:sp>
      <p:sp>
        <p:nvSpPr>
          <p:cNvPr id="761" name=""/>
          <p:cNvSpPr/>
          <p:nvPr/>
        </p:nvSpPr>
        <p:spPr>
          <a:xfrm>
            <a:off x="6645240" y="272880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177.4</a:t>
            </a:r>
            <a:endParaRPr b="0" lang="en-US" sz="1000" strike="noStrike" u="none">
              <a:solidFill>
                <a:srgbClr val="000000"/>
              </a:solidFill>
              <a:effectLst/>
              <a:uFillTx/>
              <a:latin typeface="Times New Roman"/>
            </a:endParaRPr>
          </a:p>
        </p:txBody>
      </p:sp>
      <p:sp>
        <p:nvSpPr>
          <p:cNvPr id="762" name=""/>
          <p:cNvSpPr/>
          <p:nvPr/>
        </p:nvSpPr>
        <p:spPr>
          <a:xfrm>
            <a:off x="7286760" y="272880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150.0</a:t>
            </a:r>
            <a:endParaRPr b="0" lang="en-US" sz="1000" strike="noStrike" u="none">
              <a:solidFill>
                <a:srgbClr val="000000"/>
              </a:solidFill>
              <a:effectLst/>
              <a:uFillTx/>
              <a:latin typeface="Times New Roman"/>
            </a:endParaRPr>
          </a:p>
        </p:txBody>
      </p:sp>
      <p:sp>
        <p:nvSpPr>
          <p:cNvPr id="763" name=""/>
          <p:cNvSpPr/>
          <p:nvPr/>
        </p:nvSpPr>
        <p:spPr>
          <a:xfrm>
            <a:off x="7929720" y="272880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178.5</a:t>
            </a:r>
            <a:endParaRPr b="0" lang="en-US" sz="1000" strike="noStrike" u="none">
              <a:solidFill>
                <a:srgbClr val="000000"/>
              </a:solidFill>
              <a:effectLst/>
              <a:uFillTx/>
              <a:latin typeface="Times New Roman"/>
            </a:endParaRPr>
          </a:p>
        </p:txBody>
      </p:sp>
      <p:sp>
        <p:nvSpPr>
          <p:cNvPr id="764" name=""/>
          <p:cNvSpPr/>
          <p:nvPr/>
        </p:nvSpPr>
        <p:spPr>
          <a:xfrm>
            <a:off x="820440" y="2886120"/>
            <a:ext cx="1027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Life-to-Date Starts</a:t>
            </a:r>
            <a:endParaRPr b="0" lang="en-US" sz="1000" strike="noStrike" u="none">
              <a:solidFill>
                <a:srgbClr val="000000"/>
              </a:solidFill>
              <a:effectLst/>
              <a:uFillTx/>
              <a:latin typeface="Times New Roman"/>
            </a:endParaRPr>
          </a:p>
        </p:txBody>
      </p:sp>
      <p:sp>
        <p:nvSpPr>
          <p:cNvPr id="765" name=""/>
          <p:cNvSpPr/>
          <p:nvPr/>
        </p:nvSpPr>
        <p:spPr>
          <a:xfrm>
            <a:off x="3524760" y="288612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47</a:t>
            </a:r>
            <a:endParaRPr b="0" lang="en-US" sz="1000" strike="noStrike" u="none">
              <a:solidFill>
                <a:srgbClr val="000000"/>
              </a:solidFill>
              <a:effectLst/>
              <a:uFillTx/>
              <a:latin typeface="Times New Roman"/>
            </a:endParaRPr>
          </a:p>
        </p:txBody>
      </p:sp>
      <p:sp>
        <p:nvSpPr>
          <p:cNvPr id="766" name=""/>
          <p:cNvSpPr/>
          <p:nvPr/>
        </p:nvSpPr>
        <p:spPr>
          <a:xfrm>
            <a:off x="4166280" y="288612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48</a:t>
            </a:r>
            <a:endParaRPr b="0" lang="en-US" sz="1000" strike="noStrike" u="none">
              <a:solidFill>
                <a:srgbClr val="000000"/>
              </a:solidFill>
              <a:effectLst/>
              <a:uFillTx/>
              <a:latin typeface="Times New Roman"/>
            </a:endParaRPr>
          </a:p>
        </p:txBody>
      </p:sp>
      <p:sp>
        <p:nvSpPr>
          <p:cNvPr id="767" name=""/>
          <p:cNvSpPr/>
          <p:nvPr/>
        </p:nvSpPr>
        <p:spPr>
          <a:xfrm>
            <a:off x="4807440" y="288612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38</a:t>
            </a:r>
            <a:endParaRPr b="0" lang="en-US" sz="1000" strike="noStrike" u="none">
              <a:solidFill>
                <a:srgbClr val="000000"/>
              </a:solidFill>
              <a:effectLst/>
              <a:uFillTx/>
              <a:latin typeface="Times New Roman"/>
            </a:endParaRPr>
          </a:p>
        </p:txBody>
      </p:sp>
      <p:sp>
        <p:nvSpPr>
          <p:cNvPr id="768" name=""/>
          <p:cNvSpPr/>
          <p:nvPr/>
        </p:nvSpPr>
        <p:spPr>
          <a:xfrm>
            <a:off x="5450400" y="288612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39</a:t>
            </a:r>
            <a:endParaRPr b="0" lang="en-US" sz="1000" strike="noStrike" u="none">
              <a:solidFill>
                <a:srgbClr val="000000"/>
              </a:solidFill>
              <a:effectLst/>
              <a:uFillTx/>
              <a:latin typeface="Times New Roman"/>
            </a:endParaRPr>
          </a:p>
        </p:txBody>
      </p:sp>
      <p:sp>
        <p:nvSpPr>
          <p:cNvPr id="769" name=""/>
          <p:cNvSpPr/>
          <p:nvPr/>
        </p:nvSpPr>
        <p:spPr>
          <a:xfrm>
            <a:off x="6091920" y="288612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28</a:t>
            </a:r>
            <a:endParaRPr b="0" lang="en-US" sz="1000" strike="noStrike" u="none">
              <a:solidFill>
                <a:srgbClr val="000000"/>
              </a:solidFill>
              <a:effectLst/>
              <a:uFillTx/>
              <a:latin typeface="Times New Roman"/>
            </a:endParaRPr>
          </a:p>
        </p:txBody>
      </p:sp>
      <p:sp>
        <p:nvSpPr>
          <p:cNvPr id="770" name=""/>
          <p:cNvSpPr/>
          <p:nvPr/>
        </p:nvSpPr>
        <p:spPr>
          <a:xfrm>
            <a:off x="6733080" y="288612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33</a:t>
            </a:r>
            <a:endParaRPr b="0" lang="en-US" sz="1000" strike="noStrike" u="none">
              <a:solidFill>
                <a:srgbClr val="000000"/>
              </a:solidFill>
              <a:effectLst/>
              <a:uFillTx/>
              <a:latin typeface="Times New Roman"/>
            </a:endParaRPr>
          </a:p>
        </p:txBody>
      </p:sp>
      <p:sp>
        <p:nvSpPr>
          <p:cNvPr id="771" name=""/>
          <p:cNvSpPr/>
          <p:nvPr/>
        </p:nvSpPr>
        <p:spPr>
          <a:xfrm>
            <a:off x="7374600" y="288612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24</a:t>
            </a:r>
            <a:endParaRPr b="0" lang="en-US" sz="1000" strike="noStrike" u="none">
              <a:solidFill>
                <a:srgbClr val="000000"/>
              </a:solidFill>
              <a:effectLst/>
              <a:uFillTx/>
              <a:latin typeface="Times New Roman"/>
            </a:endParaRPr>
          </a:p>
        </p:txBody>
      </p:sp>
      <p:sp>
        <p:nvSpPr>
          <p:cNvPr id="772" name=""/>
          <p:cNvSpPr/>
          <p:nvPr/>
        </p:nvSpPr>
        <p:spPr>
          <a:xfrm>
            <a:off x="8016120" y="288612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30</a:t>
            </a:r>
            <a:endParaRPr b="0" lang="en-US" sz="1000" strike="noStrike" u="none">
              <a:solidFill>
                <a:srgbClr val="000000"/>
              </a:solidFill>
              <a:effectLst/>
              <a:uFillTx/>
              <a:latin typeface="Times New Roman"/>
            </a:endParaRPr>
          </a:p>
        </p:txBody>
      </p:sp>
      <p:sp>
        <p:nvSpPr>
          <p:cNvPr id="773" name=""/>
          <p:cNvSpPr/>
          <p:nvPr/>
        </p:nvSpPr>
        <p:spPr>
          <a:xfrm>
            <a:off x="3950280" y="3200400"/>
            <a:ext cx="13082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Performance Test Data</a:t>
            </a:r>
            <a:endParaRPr b="0" lang="en-US" sz="1000" strike="noStrike" u="none">
              <a:solidFill>
                <a:srgbClr val="000000"/>
              </a:solidFill>
              <a:effectLst/>
              <a:uFillTx/>
              <a:latin typeface="Times New Roman"/>
            </a:endParaRPr>
          </a:p>
        </p:txBody>
      </p:sp>
      <p:sp>
        <p:nvSpPr>
          <p:cNvPr id="774" name=""/>
          <p:cNvSpPr/>
          <p:nvPr/>
        </p:nvSpPr>
        <p:spPr>
          <a:xfrm>
            <a:off x="823320" y="3357720"/>
            <a:ext cx="724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Output (MW)</a:t>
            </a:r>
            <a:endParaRPr b="0" lang="en-US" sz="1000" strike="noStrike" u="none">
              <a:solidFill>
                <a:srgbClr val="000000"/>
              </a:solidFill>
              <a:effectLst/>
              <a:uFillTx/>
              <a:latin typeface="Times New Roman"/>
            </a:endParaRPr>
          </a:p>
        </p:txBody>
      </p:sp>
      <p:sp>
        <p:nvSpPr>
          <p:cNvPr id="775" name=""/>
          <p:cNvSpPr/>
          <p:nvPr/>
        </p:nvSpPr>
        <p:spPr>
          <a:xfrm>
            <a:off x="2202840" y="3357720"/>
            <a:ext cx="984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Corrected to 90 F</a:t>
            </a:r>
            <a:endParaRPr b="0" lang="en-US" sz="1000" strike="noStrike" u="none">
              <a:solidFill>
                <a:srgbClr val="000000"/>
              </a:solidFill>
              <a:effectLst/>
              <a:uFillTx/>
              <a:latin typeface="Times New Roman"/>
            </a:endParaRPr>
          </a:p>
        </p:txBody>
      </p:sp>
      <p:sp>
        <p:nvSpPr>
          <p:cNvPr id="776" name=""/>
          <p:cNvSpPr/>
          <p:nvPr/>
        </p:nvSpPr>
        <p:spPr>
          <a:xfrm>
            <a:off x="3473640" y="335772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78.2</a:t>
            </a:r>
            <a:endParaRPr b="0" lang="en-US" sz="1000" strike="noStrike" u="none">
              <a:solidFill>
                <a:srgbClr val="000000"/>
              </a:solidFill>
              <a:effectLst/>
              <a:uFillTx/>
              <a:latin typeface="Times New Roman"/>
            </a:endParaRPr>
          </a:p>
        </p:txBody>
      </p:sp>
      <p:sp>
        <p:nvSpPr>
          <p:cNvPr id="777" name=""/>
          <p:cNvSpPr/>
          <p:nvPr/>
        </p:nvSpPr>
        <p:spPr>
          <a:xfrm>
            <a:off x="4115160" y="335772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77.7</a:t>
            </a:r>
            <a:endParaRPr b="0" lang="en-US" sz="1000" strike="noStrike" u="none">
              <a:solidFill>
                <a:srgbClr val="000000"/>
              </a:solidFill>
              <a:effectLst/>
              <a:uFillTx/>
              <a:latin typeface="Times New Roman"/>
            </a:endParaRPr>
          </a:p>
        </p:txBody>
      </p:sp>
      <p:sp>
        <p:nvSpPr>
          <p:cNvPr id="778" name=""/>
          <p:cNvSpPr/>
          <p:nvPr/>
        </p:nvSpPr>
        <p:spPr>
          <a:xfrm>
            <a:off x="4756320" y="335772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76.5</a:t>
            </a:r>
            <a:endParaRPr b="0" lang="en-US" sz="1000" strike="noStrike" u="none">
              <a:solidFill>
                <a:srgbClr val="000000"/>
              </a:solidFill>
              <a:effectLst/>
              <a:uFillTx/>
              <a:latin typeface="Times New Roman"/>
            </a:endParaRPr>
          </a:p>
        </p:txBody>
      </p:sp>
      <p:sp>
        <p:nvSpPr>
          <p:cNvPr id="779" name=""/>
          <p:cNvSpPr/>
          <p:nvPr/>
        </p:nvSpPr>
        <p:spPr>
          <a:xfrm>
            <a:off x="5397840" y="335772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76.7</a:t>
            </a:r>
            <a:endParaRPr b="0" lang="en-US" sz="1000" strike="noStrike" u="none">
              <a:solidFill>
                <a:srgbClr val="000000"/>
              </a:solidFill>
              <a:effectLst/>
              <a:uFillTx/>
              <a:latin typeface="Times New Roman"/>
            </a:endParaRPr>
          </a:p>
        </p:txBody>
      </p:sp>
      <p:sp>
        <p:nvSpPr>
          <p:cNvPr id="780" name=""/>
          <p:cNvSpPr/>
          <p:nvPr/>
        </p:nvSpPr>
        <p:spPr>
          <a:xfrm>
            <a:off x="6039000" y="335772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77.3</a:t>
            </a:r>
            <a:endParaRPr b="0" lang="en-US" sz="1000" strike="noStrike" u="none">
              <a:solidFill>
                <a:srgbClr val="000000"/>
              </a:solidFill>
              <a:effectLst/>
              <a:uFillTx/>
              <a:latin typeface="Times New Roman"/>
            </a:endParaRPr>
          </a:p>
        </p:txBody>
      </p:sp>
      <p:sp>
        <p:nvSpPr>
          <p:cNvPr id="781" name=""/>
          <p:cNvSpPr/>
          <p:nvPr/>
        </p:nvSpPr>
        <p:spPr>
          <a:xfrm>
            <a:off x="6680520" y="335772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78.4</a:t>
            </a:r>
            <a:endParaRPr b="0" lang="en-US" sz="1000" strike="noStrike" u="none">
              <a:solidFill>
                <a:srgbClr val="000000"/>
              </a:solidFill>
              <a:effectLst/>
              <a:uFillTx/>
              <a:latin typeface="Times New Roman"/>
            </a:endParaRPr>
          </a:p>
        </p:txBody>
      </p:sp>
      <p:sp>
        <p:nvSpPr>
          <p:cNvPr id="782" name=""/>
          <p:cNvSpPr/>
          <p:nvPr/>
        </p:nvSpPr>
        <p:spPr>
          <a:xfrm>
            <a:off x="7322040" y="335772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78.4</a:t>
            </a:r>
            <a:endParaRPr b="0" lang="en-US" sz="1000" strike="noStrike" u="none">
              <a:solidFill>
                <a:srgbClr val="000000"/>
              </a:solidFill>
              <a:effectLst/>
              <a:uFillTx/>
              <a:latin typeface="Times New Roman"/>
            </a:endParaRPr>
          </a:p>
        </p:txBody>
      </p:sp>
      <p:sp>
        <p:nvSpPr>
          <p:cNvPr id="783" name=""/>
          <p:cNvSpPr/>
          <p:nvPr/>
        </p:nvSpPr>
        <p:spPr>
          <a:xfrm>
            <a:off x="7964640" y="335772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77.7</a:t>
            </a:r>
            <a:endParaRPr b="0" lang="en-US" sz="1000" strike="noStrike" u="none">
              <a:solidFill>
                <a:srgbClr val="000000"/>
              </a:solidFill>
              <a:effectLst/>
              <a:uFillTx/>
              <a:latin typeface="Times New Roman"/>
            </a:endParaRPr>
          </a:p>
        </p:txBody>
      </p:sp>
      <p:sp>
        <p:nvSpPr>
          <p:cNvPr id="784" name=""/>
          <p:cNvSpPr/>
          <p:nvPr/>
        </p:nvSpPr>
        <p:spPr>
          <a:xfrm>
            <a:off x="819360" y="3672000"/>
            <a:ext cx="9356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Heat Rate (LHV)</a:t>
            </a:r>
            <a:endParaRPr b="0" lang="en-US" sz="1000" strike="noStrike" u="none">
              <a:solidFill>
                <a:srgbClr val="000000"/>
              </a:solidFill>
              <a:effectLst/>
              <a:uFillTx/>
              <a:latin typeface="Times New Roman"/>
            </a:endParaRPr>
          </a:p>
        </p:txBody>
      </p:sp>
      <p:sp>
        <p:nvSpPr>
          <p:cNvPr id="785" name=""/>
          <p:cNvSpPr/>
          <p:nvPr/>
        </p:nvSpPr>
        <p:spPr>
          <a:xfrm>
            <a:off x="2202840" y="3672000"/>
            <a:ext cx="984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Corrected to 90 F</a:t>
            </a:r>
            <a:endParaRPr b="0" lang="en-US" sz="1000" strike="noStrike" u="none">
              <a:solidFill>
                <a:srgbClr val="000000"/>
              </a:solidFill>
              <a:effectLst/>
              <a:uFillTx/>
              <a:latin typeface="Times New Roman"/>
            </a:endParaRPr>
          </a:p>
        </p:txBody>
      </p:sp>
      <p:sp>
        <p:nvSpPr>
          <p:cNvPr id="786" name=""/>
          <p:cNvSpPr/>
          <p:nvPr/>
        </p:nvSpPr>
        <p:spPr>
          <a:xfrm>
            <a:off x="3401640" y="367200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10,622</a:t>
            </a:r>
            <a:endParaRPr b="0" lang="en-US" sz="1000" strike="noStrike" u="none">
              <a:solidFill>
                <a:srgbClr val="000000"/>
              </a:solidFill>
              <a:effectLst/>
              <a:uFillTx/>
              <a:latin typeface="Times New Roman"/>
            </a:endParaRPr>
          </a:p>
        </p:txBody>
      </p:sp>
      <p:sp>
        <p:nvSpPr>
          <p:cNvPr id="787" name=""/>
          <p:cNvSpPr/>
          <p:nvPr/>
        </p:nvSpPr>
        <p:spPr>
          <a:xfrm>
            <a:off x="4044600" y="367200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10,641</a:t>
            </a:r>
            <a:endParaRPr b="0" lang="en-US" sz="1000" strike="noStrike" u="none">
              <a:solidFill>
                <a:srgbClr val="000000"/>
              </a:solidFill>
              <a:effectLst/>
              <a:uFillTx/>
              <a:latin typeface="Times New Roman"/>
            </a:endParaRPr>
          </a:p>
        </p:txBody>
      </p:sp>
      <p:sp>
        <p:nvSpPr>
          <p:cNvPr id="788" name=""/>
          <p:cNvSpPr/>
          <p:nvPr/>
        </p:nvSpPr>
        <p:spPr>
          <a:xfrm>
            <a:off x="4686120" y="367200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10,545</a:t>
            </a:r>
            <a:endParaRPr b="0" lang="en-US" sz="1000" strike="noStrike" u="none">
              <a:solidFill>
                <a:srgbClr val="000000"/>
              </a:solidFill>
              <a:effectLst/>
              <a:uFillTx/>
              <a:latin typeface="Times New Roman"/>
            </a:endParaRPr>
          </a:p>
        </p:txBody>
      </p:sp>
      <p:sp>
        <p:nvSpPr>
          <p:cNvPr id="789" name=""/>
          <p:cNvSpPr/>
          <p:nvPr/>
        </p:nvSpPr>
        <p:spPr>
          <a:xfrm>
            <a:off x="5327280" y="367200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10,650</a:t>
            </a:r>
            <a:endParaRPr b="0" lang="en-US" sz="1000" strike="noStrike" u="none">
              <a:solidFill>
                <a:srgbClr val="000000"/>
              </a:solidFill>
              <a:effectLst/>
              <a:uFillTx/>
              <a:latin typeface="Times New Roman"/>
            </a:endParaRPr>
          </a:p>
        </p:txBody>
      </p:sp>
      <p:sp>
        <p:nvSpPr>
          <p:cNvPr id="790" name=""/>
          <p:cNvSpPr/>
          <p:nvPr/>
        </p:nvSpPr>
        <p:spPr>
          <a:xfrm>
            <a:off x="5968800" y="367200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10,717</a:t>
            </a:r>
            <a:endParaRPr b="0" lang="en-US" sz="1000" strike="noStrike" u="none">
              <a:solidFill>
                <a:srgbClr val="000000"/>
              </a:solidFill>
              <a:effectLst/>
              <a:uFillTx/>
              <a:latin typeface="Times New Roman"/>
            </a:endParaRPr>
          </a:p>
        </p:txBody>
      </p:sp>
      <p:sp>
        <p:nvSpPr>
          <p:cNvPr id="791" name=""/>
          <p:cNvSpPr/>
          <p:nvPr/>
        </p:nvSpPr>
        <p:spPr>
          <a:xfrm>
            <a:off x="6609960" y="367200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10,641</a:t>
            </a:r>
            <a:endParaRPr b="0" lang="en-US" sz="1000" strike="noStrike" u="none">
              <a:solidFill>
                <a:srgbClr val="000000"/>
              </a:solidFill>
              <a:effectLst/>
              <a:uFillTx/>
              <a:latin typeface="Times New Roman"/>
            </a:endParaRPr>
          </a:p>
        </p:txBody>
      </p:sp>
      <p:sp>
        <p:nvSpPr>
          <p:cNvPr id="792" name=""/>
          <p:cNvSpPr/>
          <p:nvPr/>
        </p:nvSpPr>
        <p:spPr>
          <a:xfrm>
            <a:off x="7251480" y="367200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10,690</a:t>
            </a:r>
            <a:endParaRPr b="0" lang="en-US" sz="1000" strike="noStrike" u="none">
              <a:solidFill>
                <a:srgbClr val="000000"/>
              </a:solidFill>
              <a:effectLst/>
              <a:uFillTx/>
              <a:latin typeface="Times New Roman"/>
            </a:endParaRPr>
          </a:p>
        </p:txBody>
      </p:sp>
      <p:sp>
        <p:nvSpPr>
          <p:cNvPr id="793" name=""/>
          <p:cNvSpPr/>
          <p:nvPr/>
        </p:nvSpPr>
        <p:spPr>
          <a:xfrm>
            <a:off x="7892640" y="367200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10,694</a:t>
            </a:r>
            <a:endParaRPr b="0" lang="en-US" sz="1000" strike="noStrike" u="none">
              <a:solidFill>
                <a:srgbClr val="000000"/>
              </a:solidFill>
              <a:effectLst/>
              <a:uFillTx/>
              <a:latin typeface="Times New Roman"/>
            </a:endParaRPr>
          </a:p>
        </p:txBody>
      </p:sp>
      <p:sp>
        <p:nvSpPr>
          <p:cNvPr id="794" name=""/>
          <p:cNvSpPr/>
          <p:nvPr/>
        </p:nvSpPr>
        <p:spPr>
          <a:xfrm>
            <a:off x="819360" y="3827520"/>
            <a:ext cx="9565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Heat Rate (HHV)</a:t>
            </a:r>
            <a:endParaRPr b="0" lang="en-US" sz="1000" strike="noStrike" u="none">
              <a:solidFill>
                <a:srgbClr val="000000"/>
              </a:solidFill>
              <a:effectLst/>
              <a:uFillTx/>
              <a:latin typeface="Times New Roman"/>
            </a:endParaRPr>
          </a:p>
        </p:txBody>
      </p:sp>
      <p:sp>
        <p:nvSpPr>
          <p:cNvPr id="795" name=""/>
          <p:cNvSpPr/>
          <p:nvPr/>
        </p:nvSpPr>
        <p:spPr>
          <a:xfrm>
            <a:off x="2202840" y="3827520"/>
            <a:ext cx="984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Corrected to 90 F</a:t>
            </a:r>
            <a:endParaRPr b="0" lang="en-US" sz="1000" strike="noStrike" u="none">
              <a:solidFill>
                <a:srgbClr val="000000"/>
              </a:solidFill>
              <a:effectLst/>
              <a:uFillTx/>
              <a:latin typeface="Times New Roman"/>
            </a:endParaRPr>
          </a:p>
        </p:txBody>
      </p:sp>
      <p:sp>
        <p:nvSpPr>
          <p:cNvPr id="796" name=""/>
          <p:cNvSpPr/>
          <p:nvPr/>
        </p:nvSpPr>
        <p:spPr>
          <a:xfrm>
            <a:off x="3401640" y="382752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11,790</a:t>
            </a:r>
            <a:endParaRPr b="0" lang="en-US" sz="1000" strike="noStrike" u="none">
              <a:solidFill>
                <a:srgbClr val="000000"/>
              </a:solidFill>
              <a:effectLst/>
              <a:uFillTx/>
              <a:latin typeface="Times New Roman"/>
            </a:endParaRPr>
          </a:p>
        </p:txBody>
      </p:sp>
      <p:sp>
        <p:nvSpPr>
          <p:cNvPr id="797" name=""/>
          <p:cNvSpPr/>
          <p:nvPr/>
        </p:nvSpPr>
        <p:spPr>
          <a:xfrm>
            <a:off x="4044600" y="382752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11,812</a:t>
            </a:r>
            <a:endParaRPr b="0" lang="en-US" sz="1000" strike="noStrike" u="none">
              <a:solidFill>
                <a:srgbClr val="000000"/>
              </a:solidFill>
              <a:effectLst/>
              <a:uFillTx/>
              <a:latin typeface="Times New Roman"/>
            </a:endParaRPr>
          </a:p>
        </p:txBody>
      </p:sp>
      <p:sp>
        <p:nvSpPr>
          <p:cNvPr id="798" name=""/>
          <p:cNvSpPr/>
          <p:nvPr/>
        </p:nvSpPr>
        <p:spPr>
          <a:xfrm>
            <a:off x="4686120" y="382752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11,705</a:t>
            </a:r>
            <a:endParaRPr b="0" lang="en-US" sz="1000" strike="noStrike" u="none">
              <a:solidFill>
                <a:srgbClr val="000000"/>
              </a:solidFill>
              <a:effectLst/>
              <a:uFillTx/>
              <a:latin typeface="Times New Roman"/>
            </a:endParaRPr>
          </a:p>
        </p:txBody>
      </p:sp>
      <p:sp>
        <p:nvSpPr>
          <p:cNvPr id="799" name=""/>
          <p:cNvSpPr/>
          <p:nvPr/>
        </p:nvSpPr>
        <p:spPr>
          <a:xfrm>
            <a:off x="5327280" y="382752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11,822</a:t>
            </a:r>
            <a:endParaRPr b="0" lang="en-US" sz="1000" strike="noStrike" u="none">
              <a:solidFill>
                <a:srgbClr val="000000"/>
              </a:solidFill>
              <a:effectLst/>
              <a:uFillTx/>
              <a:latin typeface="Times New Roman"/>
            </a:endParaRPr>
          </a:p>
        </p:txBody>
      </p:sp>
      <p:sp>
        <p:nvSpPr>
          <p:cNvPr id="800" name=""/>
          <p:cNvSpPr/>
          <p:nvPr/>
        </p:nvSpPr>
        <p:spPr>
          <a:xfrm>
            <a:off x="5968800" y="382752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11,896</a:t>
            </a:r>
            <a:endParaRPr b="0" lang="en-US" sz="1000" strike="noStrike" u="none">
              <a:solidFill>
                <a:srgbClr val="000000"/>
              </a:solidFill>
              <a:effectLst/>
              <a:uFillTx/>
              <a:latin typeface="Times New Roman"/>
            </a:endParaRPr>
          </a:p>
        </p:txBody>
      </p:sp>
      <p:sp>
        <p:nvSpPr>
          <p:cNvPr id="801" name=""/>
          <p:cNvSpPr/>
          <p:nvPr/>
        </p:nvSpPr>
        <p:spPr>
          <a:xfrm>
            <a:off x="6609960" y="382752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11,812</a:t>
            </a:r>
            <a:endParaRPr b="0" lang="en-US" sz="1000" strike="noStrike" u="none">
              <a:solidFill>
                <a:srgbClr val="000000"/>
              </a:solidFill>
              <a:effectLst/>
              <a:uFillTx/>
              <a:latin typeface="Times New Roman"/>
            </a:endParaRPr>
          </a:p>
        </p:txBody>
      </p:sp>
      <p:sp>
        <p:nvSpPr>
          <p:cNvPr id="802" name=""/>
          <p:cNvSpPr/>
          <p:nvPr/>
        </p:nvSpPr>
        <p:spPr>
          <a:xfrm>
            <a:off x="7251480" y="382752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11,866</a:t>
            </a:r>
            <a:endParaRPr b="0" lang="en-US" sz="1000" strike="noStrike" u="none">
              <a:solidFill>
                <a:srgbClr val="000000"/>
              </a:solidFill>
              <a:effectLst/>
              <a:uFillTx/>
              <a:latin typeface="Times New Roman"/>
            </a:endParaRPr>
          </a:p>
        </p:txBody>
      </p:sp>
      <p:sp>
        <p:nvSpPr>
          <p:cNvPr id="803" name=""/>
          <p:cNvSpPr/>
          <p:nvPr/>
        </p:nvSpPr>
        <p:spPr>
          <a:xfrm>
            <a:off x="7892640" y="382752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11,870</a:t>
            </a:r>
            <a:endParaRPr b="0" lang="en-US" sz="1000" strike="noStrike" u="none">
              <a:solidFill>
                <a:srgbClr val="000000"/>
              </a:solidFill>
              <a:effectLst/>
              <a:uFillTx/>
              <a:latin typeface="Times New Roman"/>
            </a:endParaRPr>
          </a:p>
        </p:txBody>
      </p:sp>
      <p:sp>
        <p:nvSpPr>
          <p:cNvPr id="804" name=""/>
          <p:cNvSpPr/>
          <p:nvPr/>
        </p:nvSpPr>
        <p:spPr>
          <a:xfrm>
            <a:off x="793440" y="4141800"/>
            <a:ext cx="12308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NOx Emissions (ppm)</a:t>
            </a:r>
            <a:endParaRPr b="0" lang="en-US" sz="1000" strike="noStrike" u="none">
              <a:solidFill>
                <a:srgbClr val="000000"/>
              </a:solidFill>
              <a:effectLst/>
              <a:uFillTx/>
              <a:latin typeface="Times New Roman"/>
            </a:endParaRPr>
          </a:p>
        </p:txBody>
      </p:sp>
      <p:sp>
        <p:nvSpPr>
          <p:cNvPr id="805" name=""/>
          <p:cNvSpPr/>
          <p:nvPr/>
        </p:nvSpPr>
        <p:spPr>
          <a:xfrm>
            <a:off x="2177640" y="4141800"/>
            <a:ext cx="1159200" cy="159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Corrected to 15% O</a:t>
            </a:r>
            <a:r>
              <a:rPr b="0" lang="en-US" sz="1000" strike="noStrike" u="none" baseline="-14000">
                <a:solidFill>
                  <a:srgbClr val="000000"/>
                </a:solidFill>
                <a:effectLst/>
                <a:uFillTx/>
                <a:latin typeface="Arial"/>
              </a:rPr>
              <a:t>2</a:t>
            </a:r>
            <a:endParaRPr b="0" lang="en-US" sz="1000" strike="noStrike" u="none">
              <a:solidFill>
                <a:srgbClr val="000000"/>
              </a:solidFill>
              <a:effectLst/>
              <a:uFillTx/>
              <a:latin typeface="Times New Roman"/>
            </a:endParaRPr>
          </a:p>
        </p:txBody>
      </p:sp>
      <p:sp>
        <p:nvSpPr>
          <p:cNvPr id="806" name=""/>
          <p:cNvSpPr/>
          <p:nvPr/>
        </p:nvSpPr>
        <p:spPr>
          <a:xfrm>
            <a:off x="762120" y="3186000"/>
            <a:ext cx="1440" cy="11113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7" name=""/>
          <p:cNvSpPr/>
          <p:nvPr/>
        </p:nvSpPr>
        <p:spPr>
          <a:xfrm>
            <a:off x="762120" y="3186000"/>
            <a:ext cx="12600" cy="11113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8" name=""/>
          <p:cNvSpPr/>
          <p:nvPr/>
        </p:nvSpPr>
        <p:spPr>
          <a:xfrm>
            <a:off x="8367840" y="3198960"/>
            <a:ext cx="1440" cy="109836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9" name=""/>
          <p:cNvSpPr/>
          <p:nvPr/>
        </p:nvSpPr>
        <p:spPr>
          <a:xfrm>
            <a:off x="8367840" y="3198960"/>
            <a:ext cx="12600" cy="10983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0" name=""/>
          <p:cNvSpPr/>
          <p:nvPr/>
        </p:nvSpPr>
        <p:spPr>
          <a:xfrm>
            <a:off x="774720" y="3186000"/>
            <a:ext cx="76057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11" name=""/>
          <p:cNvSpPr/>
          <p:nvPr/>
        </p:nvSpPr>
        <p:spPr>
          <a:xfrm>
            <a:off x="774720" y="3186000"/>
            <a:ext cx="7605720" cy="12960"/>
          </a:xfrm>
          <a:prstGeom prst="rect">
            <a:avLst/>
          </a:pr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812" name=""/>
          <p:cNvSpPr/>
          <p:nvPr/>
        </p:nvSpPr>
        <p:spPr>
          <a:xfrm>
            <a:off x="774720" y="3343320"/>
            <a:ext cx="7605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13" name=""/>
          <p:cNvSpPr/>
          <p:nvPr/>
        </p:nvSpPr>
        <p:spPr>
          <a:xfrm>
            <a:off x="774720" y="3343320"/>
            <a:ext cx="760572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14" name=""/>
          <p:cNvSpPr/>
          <p:nvPr/>
        </p:nvSpPr>
        <p:spPr>
          <a:xfrm>
            <a:off x="774720" y="4284720"/>
            <a:ext cx="7605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15" name=""/>
          <p:cNvSpPr/>
          <p:nvPr/>
        </p:nvSpPr>
        <p:spPr>
          <a:xfrm>
            <a:off x="774720" y="4284720"/>
            <a:ext cx="760572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16" name=""/>
          <p:cNvSpPr/>
          <p:nvPr/>
        </p:nvSpPr>
        <p:spPr>
          <a:xfrm>
            <a:off x="3488400" y="41148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9.60</a:t>
            </a:r>
            <a:endParaRPr b="0" lang="en-US" sz="1000" strike="noStrike" u="none">
              <a:solidFill>
                <a:srgbClr val="000000"/>
              </a:solidFill>
              <a:effectLst/>
              <a:uFillTx/>
              <a:latin typeface="Times New Roman"/>
            </a:endParaRPr>
          </a:p>
        </p:txBody>
      </p:sp>
      <p:sp>
        <p:nvSpPr>
          <p:cNvPr id="817" name=""/>
          <p:cNvSpPr/>
          <p:nvPr/>
        </p:nvSpPr>
        <p:spPr>
          <a:xfrm>
            <a:off x="4097880" y="41148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9.34</a:t>
            </a:r>
            <a:endParaRPr b="0" lang="en-US" sz="1000" strike="noStrike" u="none">
              <a:solidFill>
                <a:srgbClr val="000000"/>
              </a:solidFill>
              <a:effectLst/>
              <a:uFillTx/>
              <a:latin typeface="Times New Roman"/>
            </a:endParaRPr>
          </a:p>
        </p:txBody>
      </p:sp>
      <p:sp>
        <p:nvSpPr>
          <p:cNvPr id="818" name=""/>
          <p:cNvSpPr/>
          <p:nvPr/>
        </p:nvSpPr>
        <p:spPr>
          <a:xfrm>
            <a:off x="4771080" y="41148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8.91</a:t>
            </a:r>
            <a:endParaRPr b="0" lang="en-US" sz="1000" strike="noStrike" u="none">
              <a:solidFill>
                <a:srgbClr val="000000"/>
              </a:solidFill>
              <a:effectLst/>
              <a:uFillTx/>
              <a:latin typeface="Times New Roman"/>
            </a:endParaRPr>
          </a:p>
        </p:txBody>
      </p:sp>
      <p:sp>
        <p:nvSpPr>
          <p:cNvPr id="819" name=""/>
          <p:cNvSpPr/>
          <p:nvPr/>
        </p:nvSpPr>
        <p:spPr>
          <a:xfrm>
            <a:off x="5393160" y="41148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8.69</a:t>
            </a:r>
            <a:endParaRPr b="0" lang="en-US" sz="1000" strike="noStrike" u="none">
              <a:solidFill>
                <a:srgbClr val="000000"/>
              </a:solidFill>
              <a:effectLst/>
              <a:uFillTx/>
              <a:latin typeface="Times New Roman"/>
            </a:endParaRPr>
          </a:p>
        </p:txBody>
      </p:sp>
      <p:sp>
        <p:nvSpPr>
          <p:cNvPr id="820" name=""/>
          <p:cNvSpPr/>
          <p:nvPr/>
        </p:nvSpPr>
        <p:spPr>
          <a:xfrm>
            <a:off x="6028200" y="41148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8.19</a:t>
            </a:r>
            <a:endParaRPr b="0" lang="en-US" sz="1000" strike="noStrike" u="none">
              <a:solidFill>
                <a:srgbClr val="000000"/>
              </a:solidFill>
              <a:effectLst/>
              <a:uFillTx/>
              <a:latin typeface="Times New Roman"/>
            </a:endParaRPr>
          </a:p>
        </p:txBody>
      </p:sp>
      <p:sp>
        <p:nvSpPr>
          <p:cNvPr id="821" name=""/>
          <p:cNvSpPr/>
          <p:nvPr/>
        </p:nvSpPr>
        <p:spPr>
          <a:xfrm>
            <a:off x="6688800" y="41148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9.53</a:t>
            </a:r>
            <a:endParaRPr b="0" lang="en-US" sz="1000" strike="noStrike" u="none">
              <a:solidFill>
                <a:srgbClr val="000000"/>
              </a:solidFill>
              <a:effectLst/>
              <a:uFillTx/>
              <a:latin typeface="Times New Roman"/>
            </a:endParaRPr>
          </a:p>
        </p:txBody>
      </p:sp>
      <p:sp>
        <p:nvSpPr>
          <p:cNvPr id="822" name=""/>
          <p:cNvSpPr/>
          <p:nvPr/>
        </p:nvSpPr>
        <p:spPr>
          <a:xfrm>
            <a:off x="7323480" y="41148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7.65</a:t>
            </a:r>
            <a:endParaRPr b="0" lang="en-US" sz="1000" strike="noStrike" u="none">
              <a:solidFill>
                <a:srgbClr val="000000"/>
              </a:solidFill>
              <a:effectLst/>
              <a:uFillTx/>
              <a:latin typeface="Times New Roman"/>
            </a:endParaRPr>
          </a:p>
        </p:txBody>
      </p:sp>
      <p:sp>
        <p:nvSpPr>
          <p:cNvPr id="823" name=""/>
          <p:cNvSpPr/>
          <p:nvPr/>
        </p:nvSpPr>
        <p:spPr>
          <a:xfrm>
            <a:off x="7984080" y="41148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7.12</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6F556DD-956D-4626-B775-01CFF7ECD03C}" type="slidenum">
              <a:t>47</a:t>
            </a:fld>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Site Overview</a:t>
            </a:r>
            <a:endParaRPr b="0" lang="en-US" sz="2000" strike="noStrike" u="none">
              <a:solidFill>
                <a:srgbClr val="000000"/>
              </a:solidFill>
              <a:effectLst/>
              <a:uFillTx/>
              <a:latin typeface="Times New Roman"/>
            </a:endParaRPr>
          </a:p>
        </p:txBody>
      </p:sp>
      <p:sp>
        <p:nvSpPr>
          <p:cNvPr id="82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pic>
        <p:nvPicPr>
          <p:cNvPr id="826" name="lincoln" descr=""/>
          <p:cNvPicPr/>
          <p:nvPr/>
        </p:nvPicPr>
        <p:blipFill>
          <a:blip r:embed="rId1"/>
          <a:stretch/>
        </p:blipFill>
        <p:spPr>
          <a:xfrm>
            <a:off x="1600200" y="1693800"/>
            <a:ext cx="6019920" cy="4651560"/>
          </a:xfrm>
          <a:prstGeom prst="rect">
            <a:avLst/>
          </a:prstGeom>
          <a:noFill/>
          <a:ln w="0">
            <a:noFill/>
          </a:ln>
        </p:spPr>
      </p:pic>
      <p:sp>
        <p:nvSpPr>
          <p:cNvPr id="3" name="PlaceHolder 2"/>
          <p:cNvSpPr>
            <a:spLocks noGrp="1"/>
          </p:cNvSpPr>
          <p:nvPr>
            <p:ph type="sldNum" idx="1"/>
          </p:nvPr>
        </p:nvSpPr>
        <p:spPr/>
        <p:txBody>
          <a:bodyPr/>
          <a:p>
            <a:fld id="{CCEDE230-EF14-4600-887B-3F409618DE85}" type="slidenum">
              <a:t>48</a:t>
            </a:fld>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Power Interconnection</a:t>
            </a:r>
            <a:endParaRPr b="0" lang="en-US" sz="2000" strike="noStrike" u="none">
              <a:solidFill>
                <a:srgbClr val="000000"/>
              </a:solidFill>
              <a:effectLst/>
              <a:uFillTx/>
              <a:latin typeface="Times New Roman"/>
            </a:endParaRPr>
          </a:p>
        </p:txBody>
      </p:sp>
      <p:sp>
        <p:nvSpPr>
          <p:cNvPr id="82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Lincoln Energy Center is connected directly to the ComEd Substation (Lincoln Center - Wilton Center 345 kV Radial Tie)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ComEd Substation is connected to five transmission lines: three 345 kV lines (ComEd) and two 765 kV lines (AEP)</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Each of the 765 kV lines has significant available transmission capacity during periods of peak load</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interconnection provides direct access to ComEd’s service territory</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ComEd Substation also has direct access to eastern markets (such as AEP) via the 765 kV line</a:t>
            </a:r>
            <a:endParaRPr b="0" lang="en-US" sz="1600" strike="noStrike" u="none">
              <a:solidFill>
                <a:srgbClr val="000000"/>
              </a:solidFill>
              <a:effectLst/>
              <a:uFillTx/>
              <a:latin typeface="Times New Roman"/>
            </a:endParaRPr>
          </a:p>
        </p:txBody>
      </p:sp>
      <p:sp>
        <p:nvSpPr>
          <p:cNvPr id="82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0DEB8CE-D503-41B1-9B76-EF262CB8129E}" type="slidenum">
              <a:t>49</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Facility Strengths</a:t>
            </a:r>
            <a:endParaRPr b="0" lang="en-US" sz="2000" strike="noStrike" u="none">
              <a:solidFill>
                <a:srgbClr val="000000"/>
              </a:solidFill>
              <a:effectLst/>
              <a:uFillTx/>
              <a:latin typeface="Times New Roman"/>
            </a:endParaRPr>
          </a:p>
        </p:txBody>
      </p:sp>
      <p:sp>
        <p:nvSpPr>
          <p:cNvPr id="38"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0" name=""/>
          <p:cNvSpPr/>
          <p:nvPr/>
        </p:nvSpPr>
        <p:spPr>
          <a:xfrm>
            <a:off x="1143000" y="2209680"/>
            <a:ext cx="6781680" cy="388332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commenced commercial operations June 1, 2000</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has a “first-mover advantage” inside TVA</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TVA and the surrounding areas have historically experienced extreme power price volatility</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is ideally suited to capitalize on gas/power arbitrage opportunities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has expansion and conversion potential</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Site has room for additional gas turbines</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Technology and layout of turbines allow for easy conversion to combined-cycle</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Request for interconnect expansion submitted to TVA August 2000</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Access to water with onsite wells</a:t>
            </a:r>
            <a:endParaRPr b="0" lang="en-US" sz="14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30 minute normal unit ramp from cold to full load</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4398648-92BF-4A15-A92B-C103FDEF55B9}" type="slidenum">
              <a:t>5</a:t>
            </a:fld>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Gas Transportation</a:t>
            </a:r>
            <a:endParaRPr b="0" lang="en-US" sz="2000" strike="noStrike" u="none">
              <a:solidFill>
                <a:srgbClr val="000000"/>
              </a:solidFill>
              <a:effectLst/>
              <a:uFillTx/>
              <a:latin typeface="Times New Roman"/>
            </a:endParaRPr>
          </a:p>
        </p:txBody>
      </p:sp>
      <p:sp>
        <p:nvSpPr>
          <p:cNvPr id="83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832" name="PlaceHolder 2"/>
          <p:cNvSpPr>
            <a:spLocks noGrp="1"/>
          </p:cNvSpPr>
          <p:nvPr>
            <p:ph/>
          </p:nvPr>
        </p:nvSpPr>
        <p:spPr>
          <a:xfrm>
            <a:off x="456840" y="1828440"/>
            <a:ext cx="4000680" cy="4264200"/>
          </a:xfrm>
          <a:prstGeom prst="rect">
            <a:avLst/>
          </a:prstGeom>
          <a:noFill/>
          <a:ln w="0">
            <a:noFill/>
          </a:ln>
        </p:spPr>
        <p:txBody>
          <a:bodyPr lIns="90000" rIns="90000" tIns="46800" bIns="46800" anchor="t">
            <a:normAutofit/>
          </a:bodyPr>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Pipeline:</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Northern Border</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Delivery Point: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Manhattan Station</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Base Contract:</a:t>
            </a:r>
            <a:endParaRPr b="0" lang="en-US" sz="14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Service: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IT-1 Transport</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Term:</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 Year Term beginning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March 1, 2000</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Volume: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200,000 MMBtu/d</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Rate: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Maximum Tariff Rate,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currently 4.038 cent per 100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dekatherm mile </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Fuel:</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Varies depending on haul</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Receipt Points: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Master Receipts on Northern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Border</a:t>
            </a:r>
            <a:endParaRPr b="0" lang="en-US" sz="12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Back-up Contract: ANR - IWS ($0.01) and IPLS ($0.03) for up to 115,000/day</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Balancing:  Via OBA, with Northern Border.  Off system balancing provided via the IPLS and IWS Agreements with ANR</a:t>
            </a:r>
            <a:endParaRPr b="0" lang="en-US" sz="1400" strike="noStrike" u="none">
              <a:solidFill>
                <a:srgbClr val="000000"/>
              </a:solidFill>
              <a:effectLst/>
              <a:uFillTx/>
              <a:latin typeface="Times New Roman"/>
            </a:endParaRPr>
          </a:p>
        </p:txBody>
      </p:sp>
      <p:pic>
        <p:nvPicPr>
          <p:cNvPr id="833" name="" descr=""/>
          <p:cNvPicPr/>
          <p:nvPr/>
        </p:nvPicPr>
        <p:blipFill>
          <a:blip r:embed="rId1"/>
          <a:stretch/>
        </p:blipFill>
        <p:spPr>
          <a:xfrm>
            <a:off x="5105520" y="1828800"/>
            <a:ext cx="3876480" cy="4114800"/>
          </a:xfrm>
          <a:prstGeom prst="rect">
            <a:avLst/>
          </a:prstGeom>
          <a:noFill/>
          <a:ln w="0">
            <a:noFill/>
          </a:ln>
        </p:spPr>
      </p:pic>
      <p:sp>
        <p:nvSpPr>
          <p:cNvPr id="4" name="PlaceHolder 3"/>
          <p:cNvSpPr>
            <a:spLocks noGrp="1"/>
          </p:cNvSpPr>
          <p:nvPr>
            <p:ph type="sldNum" idx="1"/>
          </p:nvPr>
        </p:nvSpPr>
        <p:spPr/>
        <p:txBody>
          <a:bodyPr/>
          <a:p>
            <a:fld id="{2BDA2395-51E9-467D-ACBC-49004EB4CC98}" type="slidenum">
              <a:t>50</a:t>
            </a:fld>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Control Area Status</a:t>
            </a:r>
            <a:endParaRPr b="0" lang="en-US" sz="2000" strike="noStrike" u="none">
              <a:solidFill>
                <a:srgbClr val="000000"/>
              </a:solidFill>
              <a:effectLst/>
              <a:uFillTx/>
              <a:latin typeface="Times New Roman"/>
            </a:endParaRPr>
          </a:p>
        </p:txBody>
      </p:sp>
      <p:sp>
        <p:nvSpPr>
          <p:cNvPr id="83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Lincoln Energy Center control area, ENLC, has been designated a control area in accordance with NERC policy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Control area designation is valuable for point to point power sales and scheduling of power</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Following the sale, options for purchaser include:</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control area services could be provided by ComEd;</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purchaser could re-establish a control area in accordance with NERC procedures;</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an Enron affiliate could provide control area and scheduling services under separate contract</a:t>
            </a:r>
            <a:endParaRPr b="0" lang="en-US" sz="1400" strike="noStrike" u="none">
              <a:solidFill>
                <a:srgbClr val="000000"/>
              </a:solidFill>
              <a:effectLst/>
              <a:uFillTx/>
              <a:latin typeface="Times New Roman"/>
            </a:endParaRPr>
          </a:p>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83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3445942-7D13-4395-A4B0-3DDB2EC14A06}" type="slidenum">
              <a:t>51</a:t>
            </a:fld>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Expansion/Conversion Opportunity</a:t>
            </a:r>
            <a:endParaRPr b="0" lang="en-US" sz="2000" strike="noStrike" u="none">
              <a:solidFill>
                <a:srgbClr val="000000"/>
              </a:solidFill>
              <a:effectLst/>
              <a:uFillTx/>
              <a:latin typeface="Times New Roman"/>
            </a:endParaRPr>
          </a:p>
        </p:txBody>
      </p:sp>
      <p:sp>
        <p:nvSpPr>
          <p:cNvPr id="83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de-DE" sz="1600" strike="noStrike" u="none">
                <a:solidFill>
                  <a:srgbClr val="000000"/>
                </a:solidFill>
                <a:effectLst/>
                <a:uFillTx/>
                <a:latin typeface="Arial"/>
              </a:rPr>
              <a:t>The Lincoln Energy Center has been designed to facilitate a future expansion and/or conversion to combined-cycle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net heat could go from 11,900 Btu/kWh (HHV) to approximately 8,000 (HHV) depending on equipment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net output of the plant could go from 656 MW (nominal) to approximately 1,000 MW (nominal) depending on the equipment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conversion of the Lincoln Energy Center should take approximately 18 to 24 months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Installation of an SCR with combined cycle conversion should facilitate modifying PSD permit for increased run beyond the existing permitted 3250 hours.</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83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AC33E7C-6BF6-4B9D-A75F-F48A14DCDB8C}" type="slidenum">
              <a:t>52</a:t>
            </a:fld>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Regional Overview</a:t>
            </a:r>
            <a:endParaRPr b="0" lang="en-US" sz="2000" strike="noStrike" u="none">
              <a:solidFill>
                <a:srgbClr val="000000"/>
              </a:solidFill>
              <a:effectLst/>
              <a:uFillTx/>
              <a:latin typeface="Times New Roman"/>
            </a:endParaRPr>
          </a:p>
        </p:txBody>
      </p:sp>
      <p:sp>
        <p:nvSpPr>
          <p:cNvPr id="84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84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 in map from IM</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650DB14-4953-4EBA-8F89-AA35359E9AC0}" type="slidenum">
              <a:t>53</a:t>
            </a:fld>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Power Market Opportunities</a:t>
            </a:r>
            <a:endParaRPr b="0" lang="en-US" sz="2000" strike="noStrike" u="none">
              <a:solidFill>
                <a:srgbClr val="000000"/>
              </a:solidFill>
              <a:effectLst/>
              <a:uFillTx/>
              <a:latin typeface="Times New Roman"/>
            </a:endParaRPr>
          </a:p>
        </p:txBody>
      </p:sp>
      <p:sp>
        <p:nvSpPr>
          <p:cNvPr id="84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Des Plaines Green Land Development, L.L.C. is qualified as an Exempt Wholesale Generator and has the authority to sell energy and capacity at market-based rates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Pursuant to a contractual agreement, the owner of the Lincoln Energy Center will be obligated to sell capacity and energy to _____</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Plant’s location in ComEd and its access to Chicago and other Midwestern and Eastern electricity markets provide sales opportunities into the wholesale power market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ENLC is within two utility wheels from over 30 control areas</a:t>
            </a:r>
            <a:endParaRPr b="0" lang="en-US" sz="1600" strike="noStrike" u="none">
              <a:solidFill>
                <a:srgbClr val="000000"/>
              </a:solidFill>
              <a:effectLst/>
              <a:uFillTx/>
              <a:latin typeface="Times New Roman"/>
            </a:endParaRPr>
          </a:p>
        </p:txBody>
      </p:sp>
      <p:sp>
        <p:nvSpPr>
          <p:cNvPr id="84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DDC6407-FBE9-4A66-BD92-B6C20012C23A}" type="slidenum">
              <a:t>54</a:t>
            </a:fld>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Environmental Issues</a:t>
            </a:r>
            <a:endParaRPr b="0" lang="en-US" sz="2000" strike="noStrike" u="none">
              <a:solidFill>
                <a:srgbClr val="000000"/>
              </a:solidFill>
              <a:effectLst/>
              <a:uFillTx/>
              <a:latin typeface="Times New Roman"/>
            </a:endParaRPr>
          </a:p>
        </p:txBody>
      </p:sp>
      <p:sp>
        <p:nvSpPr>
          <p:cNvPr id="847" name="PlaceHolder 2"/>
          <p:cNvSpPr>
            <a:spLocks noGrp="1"/>
          </p:cNvSpPr>
          <p:nvPr>
            <p:ph/>
          </p:nvPr>
        </p:nvSpPr>
        <p:spPr>
          <a:xfrm>
            <a:off x="1676160" y="2209680"/>
            <a:ext cx="6629400" cy="2441520"/>
          </a:xfrm>
          <a:prstGeom prst="rect">
            <a:avLst/>
          </a:prstGeom>
          <a:noFill/>
          <a:ln w="0">
            <a:noFill/>
          </a:ln>
        </p:spPr>
        <p:txBody>
          <a:bodyPr lIns="90000" rIns="90000" tIns="46800" bIns="46800" anchor="t">
            <a:normAutofit fontScale="77500" lnSpcReduction="19999"/>
          </a:bodyPr>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Discharge Permit: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Not Required</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Air Permit: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PSD</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NOx Control Method: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GE Dry Low - NOx Combustor</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NOx Compliance Method: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CEMS</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Actual Commission NOx:</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&lt;9 ppm</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Actual Commission CO:</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&lt;25 ppm</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Permitted CO Limit: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&lt;25 ppm</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NOx Permit Limits</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Hourly:</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&lt;15 ppm</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Monthly:</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&lt;12 ppm</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Annually:</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&lt;9 ppm</a:t>
            </a:r>
            <a:r>
              <a:rPr b="0" lang="en-US"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84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849" name=""/>
          <p:cNvSpPr/>
          <p:nvPr/>
        </p:nvSpPr>
        <p:spPr>
          <a:xfrm>
            <a:off x="1600200" y="2133720"/>
            <a:ext cx="2819520" cy="37335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50" name=""/>
          <p:cNvSpPr/>
          <p:nvPr/>
        </p:nvSpPr>
        <p:spPr>
          <a:xfrm>
            <a:off x="4419720" y="2133720"/>
            <a:ext cx="3047760" cy="37335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331BD405-7445-4828-AA40-645A135938A0}" type="slidenum">
              <a:t>55</a:t>
            </a:fld>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5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Operating Costs</a:t>
            </a:r>
            <a:endParaRPr b="0" lang="en-US" sz="2000" strike="noStrike" u="none">
              <a:solidFill>
                <a:srgbClr val="000000"/>
              </a:solidFill>
              <a:effectLst/>
              <a:uFillTx/>
              <a:latin typeface="Times New Roman"/>
            </a:endParaRPr>
          </a:p>
        </p:txBody>
      </p:sp>
      <p:sp>
        <p:nvSpPr>
          <p:cNvPr id="85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Variable O&amp;M of approximately $2.00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($/MWh) - includes estimates on water costs and variable maintenance expenditures</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Fixed O&amp;M of approximately $1,449,000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 includes estimates of payroll expenses and other fixed O&amp;M</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Major Maintenance of $1,000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($/Start/Turbine) - includes estimated accrual for future major maintenance on a per turbine basis, assuming 100 starts/year</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Owner’s Expense of approximately $401,000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 includes estimates of insurance, utilities, interconnection fees, gas pipeline metering costs and miscellaneous expenses</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Property Tax Liability of approximately $334,000 </a:t>
            </a:r>
            <a:r>
              <a:rPr b="0" lang="en-US" sz="1400" strike="noStrike" u="none">
                <a:solidFill>
                  <a:srgbClr val="000000"/>
                </a:solidFill>
                <a:effectLst/>
                <a:uFillTx/>
                <a:latin typeface="Arial"/>
              </a:rPr>
              <a:t>- may vary based on abatement programs and other local issues</a:t>
            </a:r>
            <a:endParaRPr b="0" lang="en-US" sz="1400" strike="noStrike" u="none">
              <a:solidFill>
                <a:srgbClr val="000000"/>
              </a:solidFill>
              <a:effectLst/>
              <a:uFillTx/>
              <a:latin typeface="Times New Roman"/>
            </a:endParaRPr>
          </a:p>
        </p:txBody>
      </p:sp>
      <p:sp>
        <p:nvSpPr>
          <p:cNvPr id="85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10F91B3-B70D-42E8-A853-06F28861563D}" type="slidenum">
              <a:t>56</a:t>
            </a:fld>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5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Organizational Chart</a:t>
            </a:r>
            <a:endParaRPr b="0" lang="en-US" sz="2000" strike="noStrike" u="none">
              <a:solidFill>
                <a:srgbClr val="000000"/>
              </a:solidFill>
              <a:effectLst/>
              <a:uFillTx/>
              <a:latin typeface="Times New Roman"/>
            </a:endParaRPr>
          </a:p>
        </p:txBody>
      </p:sp>
      <p:sp>
        <p:nvSpPr>
          <p:cNvPr id="85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85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grpSp>
        <p:nvGrpSpPr>
          <p:cNvPr id="857" name=""/>
          <p:cNvGrpSpPr/>
          <p:nvPr/>
        </p:nvGrpSpPr>
        <p:grpSpPr>
          <a:xfrm>
            <a:off x="3581280" y="2362320"/>
            <a:ext cx="5246280" cy="3200040"/>
            <a:chOff x="3581280" y="2362320"/>
            <a:chExt cx="5246280" cy="3200040"/>
          </a:xfrm>
        </p:grpSpPr>
        <p:sp>
          <p:nvSpPr>
            <p:cNvPr id="858" name=""/>
            <p:cNvSpPr/>
            <p:nvPr/>
          </p:nvSpPr>
          <p:spPr>
            <a:xfrm flipV="1">
              <a:off x="6202800" y="2878560"/>
              <a:ext cx="1440" cy="47052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9" name=""/>
            <p:cNvSpPr/>
            <p:nvPr/>
          </p:nvSpPr>
          <p:spPr>
            <a:xfrm>
              <a:off x="6202800" y="2878920"/>
              <a:ext cx="1440" cy="47052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0" name=""/>
            <p:cNvSpPr/>
            <p:nvPr/>
          </p:nvSpPr>
          <p:spPr>
            <a:xfrm>
              <a:off x="6100920" y="3349440"/>
              <a:ext cx="101880" cy="1080"/>
            </a:xfrm>
            <a:prstGeom prst="line">
              <a:avLst/>
            </a:prstGeom>
            <a:ln w="936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861" name=""/>
            <p:cNvSpPr/>
            <p:nvPr/>
          </p:nvSpPr>
          <p:spPr>
            <a:xfrm>
              <a:off x="4902120" y="3170880"/>
              <a:ext cx="10526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Sherry Patterson</a:t>
              </a:r>
              <a:endParaRPr b="0" lang="en-US" sz="1100" strike="noStrike" u="none">
                <a:solidFill>
                  <a:srgbClr val="000000"/>
                </a:solidFill>
                <a:effectLst/>
                <a:uFillTx/>
                <a:latin typeface="Times New Roman"/>
              </a:endParaRPr>
            </a:p>
          </p:txBody>
        </p:sp>
        <p:sp>
          <p:nvSpPr>
            <p:cNvPr id="862" name=""/>
            <p:cNvSpPr/>
            <p:nvPr/>
          </p:nvSpPr>
          <p:spPr>
            <a:xfrm>
              <a:off x="4698000" y="3317400"/>
              <a:ext cx="13435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Administrative Assistant</a:t>
              </a:r>
              <a:endParaRPr b="0" lang="en-US" sz="1000" strike="noStrike" u="none">
                <a:solidFill>
                  <a:srgbClr val="000000"/>
                </a:solidFill>
                <a:effectLst/>
                <a:uFillTx/>
                <a:latin typeface="Times New Roman"/>
              </a:endParaRPr>
            </a:p>
          </p:txBody>
        </p:sp>
        <p:sp>
          <p:nvSpPr>
            <p:cNvPr id="863" name=""/>
            <p:cNvSpPr/>
            <p:nvPr/>
          </p:nvSpPr>
          <p:spPr>
            <a:xfrm>
              <a:off x="5199480" y="3501000"/>
              <a:ext cx="455400" cy="185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4" name=""/>
            <p:cNvSpPr/>
            <p:nvPr/>
          </p:nvSpPr>
          <p:spPr>
            <a:xfrm>
              <a:off x="4629240" y="3097080"/>
              <a:ext cx="1448640" cy="47088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5" name=""/>
            <p:cNvSpPr/>
            <p:nvPr/>
          </p:nvSpPr>
          <p:spPr>
            <a:xfrm>
              <a:off x="6202800" y="4635000"/>
              <a:ext cx="1440" cy="10836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6" name=""/>
            <p:cNvSpPr/>
            <p:nvPr/>
          </p:nvSpPr>
          <p:spPr>
            <a:xfrm>
              <a:off x="4062600" y="4743720"/>
              <a:ext cx="1440" cy="10836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7" name=""/>
            <p:cNvSpPr/>
            <p:nvPr/>
          </p:nvSpPr>
          <p:spPr>
            <a:xfrm>
              <a:off x="5133600" y="4743720"/>
              <a:ext cx="1440" cy="10836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8" name=""/>
            <p:cNvSpPr/>
            <p:nvPr/>
          </p:nvSpPr>
          <p:spPr>
            <a:xfrm>
              <a:off x="6202800" y="4743720"/>
              <a:ext cx="1440" cy="10836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9" name=""/>
            <p:cNvSpPr/>
            <p:nvPr/>
          </p:nvSpPr>
          <p:spPr>
            <a:xfrm>
              <a:off x="7274160" y="4743720"/>
              <a:ext cx="1080" cy="10836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0" name=""/>
            <p:cNvSpPr/>
            <p:nvPr/>
          </p:nvSpPr>
          <p:spPr>
            <a:xfrm>
              <a:off x="8345160" y="4743720"/>
              <a:ext cx="1080" cy="10836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1" name=""/>
            <p:cNvSpPr/>
            <p:nvPr/>
          </p:nvSpPr>
          <p:spPr>
            <a:xfrm>
              <a:off x="4062600" y="4743720"/>
              <a:ext cx="1070640" cy="1080"/>
            </a:xfrm>
            <a:prstGeom prst="line">
              <a:avLst/>
            </a:prstGeom>
            <a:ln w="936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872" name=""/>
            <p:cNvSpPr/>
            <p:nvPr/>
          </p:nvSpPr>
          <p:spPr>
            <a:xfrm>
              <a:off x="5133600" y="4743720"/>
              <a:ext cx="1069200" cy="1080"/>
            </a:xfrm>
            <a:prstGeom prst="line">
              <a:avLst/>
            </a:prstGeom>
            <a:ln w="936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873" name=""/>
            <p:cNvSpPr/>
            <p:nvPr/>
          </p:nvSpPr>
          <p:spPr>
            <a:xfrm>
              <a:off x="6202800" y="4743720"/>
              <a:ext cx="1071000" cy="1080"/>
            </a:xfrm>
            <a:prstGeom prst="line">
              <a:avLst/>
            </a:prstGeom>
            <a:ln w="936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874" name=""/>
            <p:cNvSpPr/>
            <p:nvPr/>
          </p:nvSpPr>
          <p:spPr>
            <a:xfrm>
              <a:off x="7274160" y="4743720"/>
              <a:ext cx="1070640" cy="1080"/>
            </a:xfrm>
            <a:prstGeom prst="line">
              <a:avLst/>
            </a:prstGeom>
            <a:ln w="936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875" name=""/>
            <p:cNvSpPr/>
            <p:nvPr/>
          </p:nvSpPr>
          <p:spPr>
            <a:xfrm>
              <a:off x="3821040" y="4890240"/>
              <a:ext cx="531720" cy="1861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6" name=""/>
            <p:cNvSpPr/>
            <p:nvPr/>
          </p:nvSpPr>
          <p:spPr>
            <a:xfrm>
              <a:off x="3697560" y="5046120"/>
              <a:ext cx="771840" cy="1861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7" name=""/>
            <p:cNvSpPr/>
            <p:nvPr/>
          </p:nvSpPr>
          <p:spPr>
            <a:xfrm>
              <a:off x="3852720" y="5359320"/>
              <a:ext cx="455400" cy="1861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8" name=""/>
            <p:cNvSpPr/>
            <p:nvPr/>
          </p:nvSpPr>
          <p:spPr>
            <a:xfrm>
              <a:off x="3581280" y="4852080"/>
              <a:ext cx="964440" cy="51948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9" name=""/>
            <p:cNvSpPr/>
            <p:nvPr/>
          </p:nvSpPr>
          <p:spPr>
            <a:xfrm>
              <a:off x="4651920" y="4852080"/>
              <a:ext cx="963000" cy="5194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0" name=""/>
            <p:cNvSpPr/>
            <p:nvPr/>
          </p:nvSpPr>
          <p:spPr>
            <a:xfrm>
              <a:off x="4892040" y="4890240"/>
              <a:ext cx="531360" cy="1861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1" name=""/>
            <p:cNvSpPr/>
            <p:nvPr/>
          </p:nvSpPr>
          <p:spPr>
            <a:xfrm>
              <a:off x="4923720" y="5359320"/>
              <a:ext cx="455400" cy="1861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2" name=""/>
            <p:cNvSpPr/>
            <p:nvPr/>
          </p:nvSpPr>
          <p:spPr>
            <a:xfrm>
              <a:off x="4651920" y="4852080"/>
              <a:ext cx="964440" cy="51948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3" name=""/>
            <p:cNvSpPr/>
            <p:nvPr/>
          </p:nvSpPr>
          <p:spPr>
            <a:xfrm>
              <a:off x="5722920" y="4852080"/>
              <a:ext cx="963000" cy="7102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4" name=""/>
            <p:cNvSpPr/>
            <p:nvPr/>
          </p:nvSpPr>
          <p:spPr>
            <a:xfrm>
              <a:off x="5980320" y="4890240"/>
              <a:ext cx="497160" cy="1861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5" name=""/>
            <p:cNvSpPr/>
            <p:nvPr/>
          </p:nvSpPr>
          <p:spPr>
            <a:xfrm>
              <a:off x="5802120" y="4931280"/>
              <a:ext cx="8935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Damian Jerome</a:t>
              </a:r>
              <a:endParaRPr b="0" lang="en-US" sz="1000" strike="noStrike" u="none">
                <a:solidFill>
                  <a:srgbClr val="000000"/>
                </a:solidFill>
                <a:effectLst/>
                <a:uFillTx/>
                <a:latin typeface="Times New Roman"/>
              </a:endParaRPr>
            </a:p>
          </p:txBody>
        </p:sp>
        <p:sp>
          <p:nvSpPr>
            <p:cNvPr id="886" name=""/>
            <p:cNvSpPr/>
            <p:nvPr/>
          </p:nvSpPr>
          <p:spPr>
            <a:xfrm>
              <a:off x="5761800" y="5046120"/>
              <a:ext cx="915480" cy="1861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7" name=""/>
            <p:cNvSpPr/>
            <p:nvPr/>
          </p:nvSpPr>
          <p:spPr>
            <a:xfrm>
              <a:off x="5992920" y="5359320"/>
              <a:ext cx="457200" cy="1861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8" name=""/>
            <p:cNvSpPr/>
            <p:nvPr/>
          </p:nvSpPr>
          <p:spPr>
            <a:xfrm>
              <a:off x="5722920" y="4852080"/>
              <a:ext cx="963000" cy="51948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9" name=""/>
            <p:cNvSpPr/>
            <p:nvPr/>
          </p:nvSpPr>
          <p:spPr>
            <a:xfrm>
              <a:off x="6793920" y="4852080"/>
              <a:ext cx="961560" cy="7102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0" name=""/>
            <p:cNvSpPr/>
            <p:nvPr/>
          </p:nvSpPr>
          <p:spPr>
            <a:xfrm>
              <a:off x="7051320" y="4890240"/>
              <a:ext cx="497160" cy="1861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1" name=""/>
            <p:cNvSpPr/>
            <p:nvPr/>
          </p:nvSpPr>
          <p:spPr>
            <a:xfrm>
              <a:off x="6904440" y="4931280"/>
              <a:ext cx="7563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Tim Reisner</a:t>
              </a:r>
              <a:endParaRPr b="0" lang="en-US" sz="1100" strike="noStrike" u="none">
                <a:solidFill>
                  <a:srgbClr val="000000"/>
                </a:solidFill>
                <a:effectLst/>
                <a:uFillTx/>
                <a:latin typeface="Times New Roman"/>
              </a:endParaRPr>
            </a:p>
          </p:txBody>
        </p:sp>
        <p:sp>
          <p:nvSpPr>
            <p:cNvPr id="892" name=""/>
            <p:cNvSpPr/>
            <p:nvPr/>
          </p:nvSpPr>
          <p:spPr>
            <a:xfrm>
              <a:off x="6917400" y="5046120"/>
              <a:ext cx="750240" cy="1861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3" name=""/>
            <p:cNvSpPr/>
            <p:nvPr/>
          </p:nvSpPr>
          <p:spPr>
            <a:xfrm>
              <a:off x="6973200" y="5151600"/>
              <a:ext cx="5770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TECH II </a:t>
              </a:r>
              <a:endParaRPr b="0" lang="en-US" sz="1100" strike="noStrike" u="none">
                <a:solidFill>
                  <a:srgbClr val="000000"/>
                </a:solidFill>
                <a:effectLst/>
                <a:uFillTx/>
                <a:latin typeface="Times New Roman"/>
              </a:endParaRPr>
            </a:p>
          </p:txBody>
        </p:sp>
        <p:sp>
          <p:nvSpPr>
            <p:cNvPr id="894" name=""/>
            <p:cNvSpPr/>
            <p:nvPr/>
          </p:nvSpPr>
          <p:spPr>
            <a:xfrm>
              <a:off x="6793920" y="4852080"/>
              <a:ext cx="962640" cy="51948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5" name=""/>
            <p:cNvSpPr/>
            <p:nvPr/>
          </p:nvSpPr>
          <p:spPr>
            <a:xfrm>
              <a:off x="8121960" y="4890240"/>
              <a:ext cx="496080" cy="1861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6" name=""/>
            <p:cNvSpPr/>
            <p:nvPr/>
          </p:nvSpPr>
          <p:spPr>
            <a:xfrm>
              <a:off x="7863480" y="4852080"/>
              <a:ext cx="964080" cy="51948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7" name=""/>
            <p:cNvSpPr/>
            <p:nvPr/>
          </p:nvSpPr>
          <p:spPr>
            <a:xfrm>
              <a:off x="5868720" y="4124520"/>
              <a:ext cx="8269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Brent Colbert</a:t>
              </a:r>
              <a:endParaRPr b="0" lang="en-US" sz="1100" strike="noStrike" u="none">
                <a:solidFill>
                  <a:srgbClr val="000000"/>
                </a:solidFill>
                <a:effectLst/>
                <a:uFillTx/>
                <a:latin typeface="Times New Roman"/>
              </a:endParaRPr>
            </a:p>
          </p:txBody>
        </p:sp>
        <p:sp>
          <p:nvSpPr>
            <p:cNvPr id="898" name=""/>
            <p:cNvSpPr/>
            <p:nvPr/>
          </p:nvSpPr>
          <p:spPr>
            <a:xfrm>
              <a:off x="5837760" y="4116960"/>
              <a:ext cx="771840" cy="1861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9" name=""/>
            <p:cNvSpPr/>
            <p:nvPr/>
          </p:nvSpPr>
          <p:spPr>
            <a:xfrm>
              <a:off x="5730120" y="4344480"/>
              <a:ext cx="10292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Plant Supervisor</a:t>
              </a:r>
              <a:endParaRPr b="0" lang="en-US" sz="1100" strike="noStrike" u="none">
                <a:solidFill>
                  <a:srgbClr val="000000"/>
                </a:solidFill>
                <a:effectLst/>
                <a:uFillTx/>
                <a:latin typeface="Times New Roman"/>
              </a:endParaRPr>
            </a:p>
          </p:txBody>
        </p:sp>
        <p:sp>
          <p:nvSpPr>
            <p:cNvPr id="900" name=""/>
            <p:cNvSpPr/>
            <p:nvPr/>
          </p:nvSpPr>
          <p:spPr>
            <a:xfrm>
              <a:off x="5515920" y="4051080"/>
              <a:ext cx="1379880" cy="5853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1" name=""/>
            <p:cNvSpPr/>
            <p:nvPr/>
          </p:nvSpPr>
          <p:spPr>
            <a:xfrm>
              <a:off x="5800680" y="2436840"/>
              <a:ext cx="9356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Merle Churchill</a:t>
              </a:r>
              <a:endParaRPr b="0" lang="en-US" sz="1100" strike="noStrike" u="none">
                <a:solidFill>
                  <a:srgbClr val="000000"/>
                </a:solidFill>
                <a:effectLst/>
                <a:uFillTx/>
                <a:latin typeface="Times New Roman"/>
              </a:endParaRPr>
            </a:p>
          </p:txBody>
        </p:sp>
        <p:sp>
          <p:nvSpPr>
            <p:cNvPr id="902" name=""/>
            <p:cNvSpPr/>
            <p:nvPr/>
          </p:nvSpPr>
          <p:spPr>
            <a:xfrm>
              <a:off x="5788800" y="2362320"/>
              <a:ext cx="865440" cy="1861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3" name=""/>
            <p:cNvSpPr/>
            <p:nvPr/>
          </p:nvSpPr>
          <p:spPr>
            <a:xfrm>
              <a:off x="5786640" y="2568600"/>
              <a:ext cx="912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Plant Manager</a:t>
              </a:r>
              <a:endParaRPr b="0" lang="en-US" sz="1100" strike="noStrike" u="none">
                <a:solidFill>
                  <a:srgbClr val="000000"/>
                </a:solidFill>
                <a:effectLst/>
                <a:uFillTx/>
                <a:latin typeface="Times New Roman"/>
              </a:endParaRPr>
            </a:p>
          </p:txBody>
        </p:sp>
        <p:sp>
          <p:nvSpPr>
            <p:cNvPr id="904" name=""/>
            <p:cNvSpPr/>
            <p:nvPr/>
          </p:nvSpPr>
          <p:spPr>
            <a:xfrm>
              <a:off x="5515920" y="2363760"/>
              <a:ext cx="1379880" cy="51624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5" name=""/>
            <p:cNvSpPr/>
            <p:nvPr/>
          </p:nvSpPr>
          <p:spPr>
            <a:xfrm>
              <a:off x="6216120" y="3317400"/>
              <a:ext cx="0" cy="733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06" name=""/>
            <p:cNvSpPr/>
            <p:nvPr/>
          </p:nvSpPr>
          <p:spPr>
            <a:xfrm>
              <a:off x="4902840" y="4931280"/>
              <a:ext cx="6631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Mark Lane</a:t>
              </a:r>
              <a:endParaRPr b="0" lang="en-US" sz="1100" strike="noStrike" u="none">
                <a:solidFill>
                  <a:srgbClr val="000000"/>
                </a:solidFill>
                <a:effectLst/>
                <a:uFillTx/>
                <a:latin typeface="Times New Roman"/>
              </a:endParaRPr>
            </a:p>
          </p:txBody>
        </p:sp>
        <p:sp>
          <p:nvSpPr>
            <p:cNvPr id="907" name=""/>
            <p:cNvSpPr/>
            <p:nvPr/>
          </p:nvSpPr>
          <p:spPr>
            <a:xfrm>
              <a:off x="5938200" y="5151600"/>
              <a:ext cx="5770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TECH II </a:t>
              </a:r>
              <a:endParaRPr b="0" lang="en-US" sz="1100" strike="noStrike" u="none">
                <a:solidFill>
                  <a:srgbClr val="000000"/>
                </a:solidFill>
                <a:effectLst/>
                <a:uFillTx/>
                <a:latin typeface="Times New Roman"/>
              </a:endParaRPr>
            </a:p>
          </p:txBody>
        </p:sp>
        <p:sp>
          <p:nvSpPr>
            <p:cNvPr id="908" name=""/>
            <p:cNvSpPr/>
            <p:nvPr/>
          </p:nvSpPr>
          <p:spPr>
            <a:xfrm>
              <a:off x="4902480" y="5151600"/>
              <a:ext cx="6159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TECH III </a:t>
              </a:r>
              <a:endParaRPr b="0" lang="en-US" sz="1100" strike="noStrike" u="none">
                <a:solidFill>
                  <a:srgbClr val="000000"/>
                </a:solidFill>
                <a:effectLst/>
                <a:uFillTx/>
                <a:latin typeface="Times New Roman"/>
              </a:endParaRPr>
            </a:p>
          </p:txBody>
        </p:sp>
        <p:sp>
          <p:nvSpPr>
            <p:cNvPr id="909" name=""/>
            <p:cNvSpPr/>
            <p:nvPr/>
          </p:nvSpPr>
          <p:spPr>
            <a:xfrm>
              <a:off x="3799800" y="5151600"/>
              <a:ext cx="6159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TECH III </a:t>
              </a:r>
              <a:endParaRPr b="0" lang="en-US" sz="1100" strike="noStrike" u="none">
                <a:solidFill>
                  <a:srgbClr val="000000"/>
                </a:solidFill>
                <a:effectLst/>
                <a:uFillTx/>
                <a:latin typeface="Times New Roman"/>
              </a:endParaRPr>
            </a:p>
          </p:txBody>
        </p:sp>
        <p:sp>
          <p:nvSpPr>
            <p:cNvPr id="910" name=""/>
            <p:cNvSpPr/>
            <p:nvPr/>
          </p:nvSpPr>
          <p:spPr>
            <a:xfrm>
              <a:off x="3728520" y="4931280"/>
              <a:ext cx="8190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Dave Pottorff</a:t>
              </a:r>
              <a:endParaRPr b="0" lang="en-US" sz="1100" strike="noStrike" u="none">
                <a:solidFill>
                  <a:srgbClr val="000000"/>
                </a:solidFill>
                <a:effectLst/>
                <a:uFillTx/>
                <a:latin typeface="Times New Roman"/>
              </a:endParaRPr>
            </a:p>
          </p:txBody>
        </p:sp>
        <p:sp>
          <p:nvSpPr>
            <p:cNvPr id="911" name=""/>
            <p:cNvSpPr/>
            <p:nvPr/>
          </p:nvSpPr>
          <p:spPr>
            <a:xfrm>
              <a:off x="8008200" y="5151600"/>
              <a:ext cx="5770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TECH II </a:t>
              </a:r>
              <a:endParaRPr b="0" lang="en-US" sz="1100" strike="noStrike" u="none">
                <a:solidFill>
                  <a:srgbClr val="000000"/>
                </a:solidFill>
                <a:effectLst/>
                <a:uFillTx/>
                <a:latin typeface="Times New Roman"/>
              </a:endParaRPr>
            </a:p>
          </p:txBody>
        </p:sp>
      </p:grpSp>
      <p:sp>
        <p:nvSpPr>
          <p:cNvPr id="912" name=""/>
          <p:cNvSpPr/>
          <p:nvPr/>
        </p:nvSpPr>
        <p:spPr>
          <a:xfrm>
            <a:off x="1143000" y="1978200"/>
            <a:ext cx="35812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1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is currently operated by Operational Energy Corp (“OEC”), an Enron affiliate</a:t>
            </a:r>
            <a:endParaRPr b="0" lang="en-US" sz="1600" strike="noStrike" u="none">
              <a:solidFill>
                <a:srgbClr val="000000"/>
              </a:solidFill>
              <a:effectLst/>
              <a:uFillTx/>
              <a:latin typeface="Times New Roman"/>
            </a:endParaRPr>
          </a:p>
          <a:p>
            <a:pPr marL="343080" indent="-343080">
              <a:lnSpc>
                <a:spcPct val="11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It is anticipated that at closing, O&amp;M contract will be terminated</a:t>
            </a:r>
            <a:endParaRPr b="0" lang="en-US" sz="1600" strike="noStrike" u="none">
              <a:solidFill>
                <a:srgbClr val="000000"/>
              </a:solidFill>
              <a:effectLst/>
              <a:uFillTx/>
              <a:latin typeface="Times New Roman"/>
            </a:endParaRPr>
          </a:p>
          <a:p>
            <a:pPr marL="343080" indent="-343080">
              <a:lnSpc>
                <a:spcPct val="11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OEC will entertain O&amp;M discussions with Purchaser</a:t>
            </a:r>
            <a:endParaRPr b="0" lang="en-US" sz="1600" strike="noStrike" u="none">
              <a:solidFill>
                <a:srgbClr val="000000"/>
              </a:solidFill>
              <a:effectLst/>
              <a:uFillTx/>
              <a:latin typeface="Times New Roman"/>
            </a:endParaRPr>
          </a:p>
          <a:p>
            <a:pPr marL="343080" indent="-343080">
              <a:lnSpc>
                <a:spcPct val="11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personnel are employees of OEC</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9D62963-082B-4376-A913-E7ABCC29EF30}" type="slidenum">
              <a:t>57</a:t>
            </a:fld>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Legal Structure</a:t>
            </a:r>
            <a:endParaRPr b="0" lang="en-US" sz="2000" strike="noStrike" u="none">
              <a:solidFill>
                <a:srgbClr val="000000"/>
              </a:solidFill>
              <a:effectLst/>
              <a:uFillTx/>
              <a:latin typeface="Times New Roman"/>
            </a:endParaRPr>
          </a:p>
        </p:txBody>
      </p:sp>
      <p:sp>
        <p:nvSpPr>
          <p:cNvPr id="91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60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Des Plaines Green Land Development, L.L.C. (“Des Plaines”) is a single member Delaware limited liability company and is 100% owned by Enron North America Corp.</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Energy Finance Company, L.L.C. (“EFC”) is a single member Delaware limited liability company and is 100% owned by Enron North America Corp.</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Des Plaines has fee simple ownership of the facility (including the real property)</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Des Plaines and EFC have entered into an Equipment Sale Agreement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IL Sales/Use Tax due on the equipment is deferred over fifteen years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Early payments are primarily interest (which is exempt from Sales/Use Tax), thus increasing present benefit of deferral</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91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B9DD34C-0CE9-4E27-8BCE-D44BEA656D7B}" type="slidenum">
              <a:t>58</a:t>
            </a:fld>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Site Layout</a:t>
            </a:r>
            <a:endParaRPr b="0" lang="en-US" sz="2000" strike="noStrike" u="none">
              <a:solidFill>
                <a:srgbClr val="000000"/>
              </a:solidFill>
              <a:effectLst/>
              <a:uFillTx/>
              <a:latin typeface="Times New Roman"/>
            </a:endParaRPr>
          </a:p>
        </p:txBody>
      </p:sp>
      <p:sp>
        <p:nvSpPr>
          <p:cNvPr id="91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pic>
        <p:nvPicPr>
          <p:cNvPr id="918" name="Wilton" descr=""/>
          <p:cNvPicPr/>
          <p:nvPr/>
        </p:nvPicPr>
        <p:blipFill>
          <a:blip r:embed="rId1"/>
          <a:stretch/>
        </p:blipFill>
        <p:spPr>
          <a:xfrm>
            <a:off x="838080" y="1700280"/>
            <a:ext cx="7429680" cy="4319640"/>
          </a:xfrm>
          <a:prstGeom prst="rect">
            <a:avLst/>
          </a:prstGeom>
          <a:noFill/>
          <a:ln w="0">
            <a:noFill/>
          </a:ln>
        </p:spPr>
      </p:pic>
      <p:sp>
        <p:nvSpPr>
          <p:cNvPr id="3" name="PlaceHolder 2"/>
          <p:cNvSpPr>
            <a:spLocks noGrp="1"/>
          </p:cNvSpPr>
          <p:nvPr>
            <p:ph type="sldNum" idx="1"/>
          </p:nvPr>
        </p:nvSpPr>
        <p:spPr/>
        <p:txBody>
          <a:bodyPr/>
          <a:p>
            <a:fld id="{70AF393D-3122-494B-9DA7-4C2E9E7579C6}" type="slidenum">
              <a:t>59</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Development Timeline</a:t>
            </a:r>
            <a:endParaRPr b="0" lang="en-US" sz="2000" strike="noStrike" u="none">
              <a:solidFill>
                <a:srgbClr val="000000"/>
              </a:solidFill>
              <a:effectLst/>
              <a:uFillTx/>
              <a:latin typeface="Times New Roman"/>
            </a:endParaRPr>
          </a:p>
        </p:txBody>
      </p:sp>
      <p:sp>
        <p:nvSpPr>
          <p:cNvPr id="42" name="PlaceHolder 2"/>
          <p:cNvSpPr>
            <a:spLocks noGrp="1"/>
          </p:cNvSpPr>
          <p:nvPr>
            <p:ph/>
          </p:nvPr>
        </p:nvSpPr>
        <p:spPr>
          <a:xfrm>
            <a:off x="1066680" y="2057400"/>
            <a:ext cx="6858000" cy="3581280"/>
          </a:xfrm>
          <a:prstGeom prst="rect">
            <a:avLst/>
          </a:prstGeom>
          <a:noFill/>
          <a:ln w="0">
            <a:noFill/>
          </a:ln>
        </p:spPr>
        <p:txBody>
          <a:bodyPr lIns="90000" rIns="90000" tIns="46800" bIns="46800" anchor="t">
            <a:normAutofit/>
          </a:bodyPr>
          <a:p>
            <a:pPr marL="343080" indent="-343080">
              <a:lnSpc>
                <a:spcPct val="13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Milestone</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Date</a:t>
            </a:r>
            <a:endParaRPr b="0" lang="en-US" sz="1600" strike="noStrike" u="none">
              <a:solidFill>
                <a:srgbClr val="000000"/>
              </a:solidFill>
              <a:effectLst/>
              <a:uFillTx/>
              <a:latin typeface="Times New Roman"/>
            </a:endParaRPr>
          </a:p>
          <a:p>
            <a:pPr marL="343080" indent="-343080">
              <a:lnSpc>
                <a:spcPct val="13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Land Purchased: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September 1999</a:t>
            </a:r>
            <a:endParaRPr b="0" lang="en-US" sz="1600" strike="noStrike" u="none">
              <a:solidFill>
                <a:srgbClr val="000000"/>
              </a:solidFill>
              <a:effectLst/>
              <a:uFillTx/>
              <a:latin typeface="Times New Roman"/>
            </a:endParaRPr>
          </a:p>
          <a:p>
            <a:pPr marL="343080" indent="-343080">
              <a:lnSpc>
                <a:spcPct val="13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Start of Construction:</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September 1999</a:t>
            </a:r>
            <a:endParaRPr b="0" lang="en-US" sz="1600" strike="noStrike" u="none">
              <a:solidFill>
                <a:srgbClr val="000000"/>
              </a:solidFill>
              <a:effectLst/>
              <a:uFillTx/>
              <a:latin typeface="Times New Roman"/>
            </a:endParaRPr>
          </a:p>
          <a:p>
            <a:pPr marL="343080" indent="-343080">
              <a:lnSpc>
                <a:spcPct val="13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Receipt of Air Permit: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December 1999</a:t>
            </a:r>
            <a:endParaRPr b="0" lang="en-US" sz="1600" strike="noStrike" u="none">
              <a:solidFill>
                <a:srgbClr val="000000"/>
              </a:solidFill>
              <a:effectLst/>
              <a:uFillTx/>
              <a:latin typeface="Times New Roman"/>
            </a:endParaRPr>
          </a:p>
          <a:p>
            <a:pPr marL="343080" indent="-343080">
              <a:lnSpc>
                <a:spcPct val="13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Commercial Operation:</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June 2000</a:t>
            </a:r>
            <a:endParaRPr b="0" lang="en-US" sz="1600" strike="noStrike" u="none">
              <a:solidFill>
                <a:srgbClr val="000000"/>
              </a:solidFill>
              <a:effectLst/>
              <a:uFillTx/>
              <a:latin typeface="Times New Roman"/>
            </a:endParaRPr>
          </a:p>
        </p:txBody>
      </p:sp>
      <p:sp>
        <p:nvSpPr>
          <p:cNvPr id="4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4" name=""/>
          <p:cNvSpPr/>
          <p:nvPr/>
        </p:nvSpPr>
        <p:spPr>
          <a:xfrm>
            <a:off x="1066680" y="2057400"/>
            <a:ext cx="3505320" cy="19810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4572000" y="2057400"/>
            <a:ext cx="2971800" cy="19810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1066680" y="2057400"/>
            <a:ext cx="647712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88AE5C5-96ED-463D-8DB2-F7155D947BCB}"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Picture</a:t>
            </a:r>
            <a:endParaRPr b="0" lang="en-US" sz="2000" strike="noStrike" u="none">
              <a:solidFill>
                <a:srgbClr val="000000"/>
              </a:solidFill>
              <a:effectLst/>
              <a:uFillTx/>
              <a:latin typeface="Times New Roman"/>
            </a:endParaRPr>
          </a:p>
        </p:txBody>
      </p:sp>
      <p:sp>
        <p:nvSpPr>
          <p:cNvPr id="4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 picture from Don Miller</a:t>
            </a:r>
            <a:endParaRPr b="0" lang="en-US" sz="1600" strike="noStrike" u="none">
              <a:solidFill>
                <a:srgbClr val="000000"/>
              </a:solidFill>
              <a:effectLst/>
              <a:uFillTx/>
              <a:latin typeface="Times New Roman"/>
            </a:endParaRPr>
          </a:p>
        </p:txBody>
      </p:sp>
      <p:sp>
        <p:nvSpPr>
          <p:cNvPr id="4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087408D-ED73-41C0-A605-F34ED0DA19B8}"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Equipment Overview</a:t>
            </a:r>
            <a:endParaRPr b="0" lang="en-US" sz="2000" strike="noStrike" u="none">
              <a:solidFill>
                <a:srgbClr val="000000"/>
              </a:solidFill>
              <a:effectLst/>
              <a:uFillTx/>
              <a:latin typeface="Times New Roman"/>
            </a:endParaRPr>
          </a:p>
        </p:txBody>
      </p:sp>
      <p:sp>
        <p:nvSpPr>
          <p:cNvPr id="51" name="PlaceHolder 2"/>
          <p:cNvSpPr>
            <a:spLocks noGrp="1"/>
          </p:cNvSpPr>
          <p:nvPr>
            <p:ph/>
          </p:nvPr>
        </p:nvSpPr>
        <p:spPr>
          <a:xfrm>
            <a:off x="914400" y="1752120"/>
            <a:ext cx="4191120" cy="4340520"/>
          </a:xfrm>
          <a:prstGeom prst="rect">
            <a:avLst/>
          </a:prstGeom>
          <a:noFill/>
          <a:ln w="0">
            <a:noFill/>
          </a:ln>
        </p:spPr>
        <p:txBody>
          <a:bodyPr lIns="90000" rIns="90000" tIns="46800" bIns="46800" anchor="t">
            <a:normAutofit lnSpcReduction="9999"/>
          </a:bodyPr>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Turbines: 1 Westinghouse 501 FC turbine (w/ evap cooling), 2 Westinghouse 501 FD turbines (w/ evap cooling)</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Turbine Warranty Expiration: June 1, 2001</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Switchyard Equipment: ABB, HV Interconnect breakers</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Switchyard Configuration: Ring Bus</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 ABB _____ MVA, single-phase 3 winding transformers (FDs)</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 ABB _____ MVA, 2 winding 3 phase transformer (FC)</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Control System: WDPF</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Generator Circuit Breakers: ABB HGC (7000A)</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Generator Voltages: 13.8 kV (FC (hydrogen cooler)) and 18 kV (FD (air cooled))</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Plant Distribution Voltages: (4160V and 480V)</a:t>
            </a:r>
            <a:endParaRPr b="0" lang="en-US" sz="1400" strike="noStrike" u="none">
              <a:solidFill>
                <a:srgbClr val="000000"/>
              </a:solidFill>
              <a:effectLst/>
              <a:uFillTx/>
              <a:latin typeface="Times New Roman"/>
            </a:endParaRPr>
          </a:p>
        </p:txBody>
      </p:sp>
      <p:sp>
        <p:nvSpPr>
          <p:cNvPr id="5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53" name=""/>
          <p:cNvSpPr/>
          <p:nvPr/>
        </p:nvSpPr>
        <p:spPr>
          <a:xfrm>
            <a:off x="6207120" y="4998960"/>
            <a:ext cx="39996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54" name=""/>
          <p:cNvSpPr/>
          <p:nvPr/>
        </p:nvSpPr>
        <p:spPr>
          <a:xfrm>
            <a:off x="7435800" y="4998960"/>
            <a:ext cx="3286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55" name=""/>
          <p:cNvSpPr/>
          <p:nvPr/>
        </p:nvSpPr>
        <p:spPr>
          <a:xfrm>
            <a:off x="5106960" y="1601640"/>
            <a:ext cx="3505320" cy="4189680"/>
          </a:xfrm>
          <a:prstGeom prst="rect">
            <a:avLst/>
          </a:prstGeom>
          <a:no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 name=""/>
          <p:cNvSpPr/>
          <p:nvPr/>
        </p:nvSpPr>
        <p:spPr>
          <a:xfrm flipV="1">
            <a:off x="6469200" y="2714400"/>
            <a:ext cx="1440" cy="290520"/>
          </a:xfrm>
          <a:prstGeom prst="line">
            <a:avLst/>
          </a:prstGeom>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flipH="1">
            <a:off x="6821640" y="3992400"/>
            <a:ext cx="792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8" name=""/>
          <p:cNvSpPr/>
          <p:nvPr/>
        </p:nvSpPr>
        <p:spPr>
          <a:xfrm flipH="1">
            <a:off x="6772320" y="4008600"/>
            <a:ext cx="792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9" name=""/>
          <p:cNvSpPr/>
          <p:nvPr/>
        </p:nvSpPr>
        <p:spPr>
          <a:xfrm>
            <a:off x="6856560" y="4008600"/>
            <a:ext cx="9360" cy="1440"/>
          </a:xfrm>
          <a:custGeom>
            <a:avLst/>
            <a:gdLst/>
            <a:ahLst/>
            <a:rect l="l" t="t" r="r" b="b"/>
            <a:pathLst>
              <a:path w="11" h="0">
                <a:moveTo>
                  <a:pt x="11" y="0"/>
                </a:moveTo>
                <a:lnTo>
                  <a:pt x="11" y="0"/>
                </a:lnTo>
                <a:lnTo>
                  <a:pt x="0" y="0"/>
                </a:lnTo>
              </a:path>
            </a:pathLst>
          </a:custGeom>
          <a:noFill/>
          <a:ln w="792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0" name=""/>
          <p:cNvSpPr/>
          <p:nvPr/>
        </p:nvSpPr>
        <p:spPr>
          <a:xfrm>
            <a:off x="7543800" y="3429000"/>
            <a:ext cx="1440" cy="152280"/>
          </a:xfrm>
          <a:prstGeom prst="line">
            <a:avLst/>
          </a:prstGeom>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 name=""/>
          <p:cNvSpPr/>
          <p:nvPr/>
        </p:nvSpPr>
        <p:spPr>
          <a:xfrm>
            <a:off x="7373880" y="3306600"/>
            <a:ext cx="15876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2" name=""/>
          <p:cNvSpPr/>
          <p:nvPr/>
        </p:nvSpPr>
        <p:spPr>
          <a:xfrm>
            <a:off x="7373880" y="3405240"/>
            <a:ext cx="15876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3" name=""/>
          <p:cNvSpPr/>
          <p:nvPr/>
        </p:nvSpPr>
        <p:spPr>
          <a:xfrm flipH="1">
            <a:off x="7128000" y="3306600"/>
            <a:ext cx="7920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4" name=""/>
          <p:cNvSpPr/>
          <p:nvPr/>
        </p:nvSpPr>
        <p:spPr>
          <a:xfrm flipV="1">
            <a:off x="6881760" y="4038480"/>
            <a:ext cx="1800" cy="7920"/>
          </a:xfrm>
          <a:prstGeom prst="line">
            <a:avLst/>
          </a:prstGeom>
          <a:ln w="7920">
            <a:solidFill>
              <a:srgbClr val="00000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65" name=""/>
          <p:cNvSpPr/>
          <p:nvPr/>
        </p:nvSpPr>
        <p:spPr>
          <a:xfrm flipH="1">
            <a:off x="6746760" y="4029120"/>
            <a:ext cx="792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6" name=""/>
          <p:cNvSpPr/>
          <p:nvPr/>
        </p:nvSpPr>
        <p:spPr>
          <a:xfrm>
            <a:off x="6723000" y="4290840"/>
            <a:ext cx="166680" cy="20484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a:off x="6786720" y="4330800"/>
            <a:ext cx="53640" cy="109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a:off x="6784560" y="4334040"/>
            <a:ext cx="59760" cy="1069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B</a:t>
            </a:r>
            <a:endParaRPr b="0" lang="en-US" sz="700" strike="noStrike" u="none">
              <a:solidFill>
                <a:srgbClr val="000000"/>
              </a:solidFill>
              <a:effectLst/>
              <a:uFillTx/>
              <a:latin typeface="Times New Roman"/>
            </a:endParaRPr>
          </a:p>
        </p:txBody>
      </p:sp>
      <p:sp>
        <p:nvSpPr>
          <p:cNvPr id="69" name=""/>
          <p:cNvSpPr/>
          <p:nvPr/>
        </p:nvSpPr>
        <p:spPr>
          <a:xfrm>
            <a:off x="6810480" y="4495680"/>
            <a:ext cx="1440" cy="195480"/>
          </a:xfrm>
          <a:prstGeom prst="line">
            <a:avLst/>
          </a:prstGeom>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 name=""/>
          <p:cNvSpPr/>
          <p:nvPr/>
        </p:nvSpPr>
        <p:spPr>
          <a:xfrm>
            <a:off x="6485040" y="4495680"/>
            <a:ext cx="1440" cy="195480"/>
          </a:xfrm>
          <a:prstGeom prst="line">
            <a:avLst/>
          </a:prstGeom>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 name=""/>
          <p:cNvSpPr/>
          <p:nvPr/>
        </p:nvSpPr>
        <p:spPr>
          <a:xfrm>
            <a:off x="6159600" y="4691160"/>
            <a:ext cx="650880" cy="1440"/>
          </a:xfrm>
          <a:custGeom>
            <a:avLst/>
            <a:gdLst/>
            <a:ahLst/>
            <a:rect l="l" t="t" r="r" b="b"/>
            <a:pathLst>
              <a:path w="820" h="0">
                <a:moveTo>
                  <a:pt x="820" y="0"/>
                </a:moveTo>
                <a:lnTo>
                  <a:pt x="409" y="0"/>
                </a:lnTo>
                <a:lnTo>
                  <a:pt x="0" y="0"/>
                </a:lnTo>
              </a:path>
            </a:pathLst>
          </a:custGeom>
          <a:noFill/>
          <a:ln w="792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2" name=""/>
          <p:cNvSpPr/>
          <p:nvPr/>
        </p:nvSpPr>
        <p:spPr>
          <a:xfrm>
            <a:off x="5181480" y="4114800"/>
            <a:ext cx="979560" cy="67464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 name=""/>
          <p:cNvSpPr/>
          <p:nvPr/>
        </p:nvSpPr>
        <p:spPr>
          <a:xfrm>
            <a:off x="5405400" y="4330800"/>
            <a:ext cx="727200" cy="163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 name=""/>
          <p:cNvSpPr/>
          <p:nvPr/>
        </p:nvSpPr>
        <p:spPr>
          <a:xfrm>
            <a:off x="5486400" y="4191120"/>
            <a:ext cx="32400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TVA </a:t>
            </a:r>
            <a:endParaRPr b="0" lang="en-US" sz="1100" strike="noStrike" u="none">
              <a:solidFill>
                <a:srgbClr val="000000"/>
              </a:solidFill>
              <a:effectLst/>
              <a:uFillTx/>
              <a:latin typeface="Times New Roman"/>
            </a:endParaRPr>
          </a:p>
        </p:txBody>
      </p:sp>
      <p:sp>
        <p:nvSpPr>
          <p:cNvPr id="75" name=""/>
          <p:cNvSpPr/>
          <p:nvPr/>
        </p:nvSpPr>
        <p:spPr>
          <a:xfrm>
            <a:off x="5408280" y="4343400"/>
            <a:ext cx="53388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 Weakley</a:t>
            </a:r>
            <a:endParaRPr b="0" lang="en-US" sz="1100" strike="noStrike" u="none">
              <a:solidFill>
                <a:srgbClr val="000000"/>
              </a:solidFill>
              <a:effectLst/>
              <a:uFillTx/>
              <a:latin typeface="Times New Roman"/>
            </a:endParaRPr>
          </a:p>
        </p:txBody>
      </p:sp>
      <p:sp>
        <p:nvSpPr>
          <p:cNvPr id="76" name=""/>
          <p:cNvSpPr/>
          <p:nvPr/>
        </p:nvSpPr>
        <p:spPr>
          <a:xfrm>
            <a:off x="5477040" y="4484520"/>
            <a:ext cx="568080" cy="163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 name=""/>
          <p:cNvSpPr/>
          <p:nvPr/>
        </p:nvSpPr>
        <p:spPr>
          <a:xfrm>
            <a:off x="5407560" y="4495680"/>
            <a:ext cx="5929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Substation</a:t>
            </a:r>
            <a:endParaRPr b="0" lang="en-US" sz="1100" strike="noStrike" u="none">
              <a:solidFill>
                <a:srgbClr val="000000"/>
              </a:solidFill>
              <a:effectLst/>
              <a:uFillTx/>
              <a:latin typeface="Times New Roman"/>
            </a:endParaRPr>
          </a:p>
        </p:txBody>
      </p:sp>
      <p:sp>
        <p:nvSpPr>
          <p:cNvPr id="78" name=""/>
          <p:cNvSpPr/>
          <p:nvPr/>
        </p:nvSpPr>
        <p:spPr>
          <a:xfrm>
            <a:off x="5207040" y="4838760"/>
            <a:ext cx="3222720" cy="57132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 name=""/>
          <p:cNvSpPr/>
          <p:nvPr/>
        </p:nvSpPr>
        <p:spPr>
          <a:xfrm>
            <a:off x="6708600" y="2811600"/>
            <a:ext cx="167040" cy="19512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a:off x="6389640" y="2811600"/>
            <a:ext cx="160560" cy="19512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a:off x="6778800" y="2849400"/>
            <a:ext cx="53640" cy="111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a:off x="6778440" y="2854440"/>
            <a:ext cx="59760" cy="1069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B</a:t>
            </a:r>
            <a:endParaRPr b="0" lang="en-US" sz="700" strike="noStrike" u="none">
              <a:solidFill>
                <a:srgbClr val="000000"/>
              </a:solidFill>
              <a:effectLst/>
              <a:uFillTx/>
              <a:latin typeface="Times New Roman"/>
            </a:endParaRPr>
          </a:p>
        </p:txBody>
      </p:sp>
      <p:sp>
        <p:nvSpPr>
          <p:cNvPr id="83" name=""/>
          <p:cNvSpPr/>
          <p:nvPr/>
        </p:nvSpPr>
        <p:spPr>
          <a:xfrm>
            <a:off x="6477120" y="2714760"/>
            <a:ext cx="325440" cy="96840"/>
          </a:xfrm>
          <a:custGeom>
            <a:avLst/>
            <a:gdLst/>
            <a:ahLst/>
            <a:rect l="l" t="t" r="r" b="b"/>
            <a:pathLst>
              <a:path w="410" h="122">
                <a:moveTo>
                  <a:pt x="0" y="0"/>
                </a:moveTo>
                <a:lnTo>
                  <a:pt x="410" y="0"/>
                </a:lnTo>
                <a:lnTo>
                  <a:pt x="410" y="122"/>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 name=""/>
          <p:cNvSpPr/>
          <p:nvPr/>
        </p:nvSpPr>
        <p:spPr>
          <a:xfrm>
            <a:off x="6453360" y="2849400"/>
            <a:ext cx="52200" cy="111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 name=""/>
          <p:cNvSpPr/>
          <p:nvPr/>
        </p:nvSpPr>
        <p:spPr>
          <a:xfrm>
            <a:off x="6451200" y="2854440"/>
            <a:ext cx="59760" cy="1069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B</a:t>
            </a:r>
            <a:endParaRPr b="0" lang="en-US" sz="700" strike="noStrike" u="none">
              <a:solidFill>
                <a:srgbClr val="000000"/>
              </a:solidFill>
              <a:effectLst/>
              <a:uFillTx/>
              <a:latin typeface="Times New Roman"/>
            </a:endParaRPr>
          </a:p>
        </p:txBody>
      </p:sp>
      <p:sp>
        <p:nvSpPr>
          <p:cNvPr id="86" name=""/>
          <p:cNvSpPr/>
          <p:nvPr/>
        </p:nvSpPr>
        <p:spPr>
          <a:xfrm flipH="1">
            <a:off x="6151680" y="2714760"/>
            <a:ext cx="32544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7" name=""/>
          <p:cNvSpPr/>
          <p:nvPr/>
        </p:nvSpPr>
        <p:spPr>
          <a:xfrm>
            <a:off x="6558120" y="2324160"/>
            <a:ext cx="447480" cy="1648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a:off x="6555600" y="2328840"/>
            <a:ext cx="41760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500 kV</a:t>
            </a:r>
            <a:endParaRPr b="0" lang="en-US" sz="1100" strike="noStrike" u="none">
              <a:solidFill>
                <a:srgbClr val="000000"/>
              </a:solidFill>
              <a:effectLst/>
              <a:uFillTx/>
              <a:latin typeface="Times New Roman"/>
            </a:endParaRPr>
          </a:p>
        </p:txBody>
      </p:sp>
      <p:sp>
        <p:nvSpPr>
          <p:cNvPr id="89" name=""/>
          <p:cNvSpPr/>
          <p:nvPr/>
        </p:nvSpPr>
        <p:spPr>
          <a:xfrm>
            <a:off x="5192640" y="2509920"/>
            <a:ext cx="960480" cy="59364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 name=""/>
          <p:cNvSpPr/>
          <p:nvPr/>
        </p:nvSpPr>
        <p:spPr>
          <a:xfrm>
            <a:off x="5564160" y="2558880"/>
            <a:ext cx="235080" cy="163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 name=""/>
          <p:cNvSpPr/>
          <p:nvPr/>
        </p:nvSpPr>
        <p:spPr>
          <a:xfrm>
            <a:off x="5564160" y="2558880"/>
            <a:ext cx="2887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TVA</a:t>
            </a:r>
            <a:endParaRPr b="0" lang="en-US" sz="1100" strike="noStrike" u="none">
              <a:solidFill>
                <a:srgbClr val="000000"/>
              </a:solidFill>
              <a:effectLst/>
              <a:uFillTx/>
              <a:latin typeface="Times New Roman"/>
            </a:endParaRPr>
          </a:p>
        </p:txBody>
      </p:sp>
      <p:sp>
        <p:nvSpPr>
          <p:cNvPr id="92" name=""/>
          <p:cNvSpPr/>
          <p:nvPr/>
        </p:nvSpPr>
        <p:spPr>
          <a:xfrm>
            <a:off x="5373720" y="2724120"/>
            <a:ext cx="663480" cy="163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 name=""/>
          <p:cNvSpPr/>
          <p:nvPr/>
        </p:nvSpPr>
        <p:spPr>
          <a:xfrm>
            <a:off x="5330880" y="2743200"/>
            <a:ext cx="70956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Johnsonville</a:t>
            </a:r>
            <a:endParaRPr b="0" lang="en-US" sz="1100" strike="noStrike" u="none">
              <a:solidFill>
                <a:srgbClr val="000000"/>
              </a:solidFill>
              <a:effectLst/>
              <a:uFillTx/>
              <a:latin typeface="Times New Roman"/>
            </a:endParaRPr>
          </a:p>
        </p:txBody>
      </p:sp>
      <p:sp>
        <p:nvSpPr>
          <p:cNvPr id="94" name=""/>
          <p:cNvSpPr/>
          <p:nvPr/>
        </p:nvSpPr>
        <p:spPr>
          <a:xfrm>
            <a:off x="5415120" y="2878200"/>
            <a:ext cx="587160" cy="1648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 name=""/>
          <p:cNvSpPr/>
          <p:nvPr/>
        </p:nvSpPr>
        <p:spPr>
          <a:xfrm>
            <a:off x="5412960" y="2884320"/>
            <a:ext cx="63936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Switchyard</a:t>
            </a:r>
            <a:endParaRPr b="0" lang="en-US" sz="1100" strike="noStrike" u="none">
              <a:solidFill>
                <a:srgbClr val="000000"/>
              </a:solidFill>
              <a:effectLst/>
              <a:uFillTx/>
              <a:latin typeface="Times New Roman"/>
            </a:endParaRPr>
          </a:p>
        </p:txBody>
      </p:sp>
      <p:sp>
        <p:nvSpPr>
          <p:cNvPr id="96" name=""/>
          <p:cNvSpPr/>
          <p:nvPr/>
        </p:nvSpPr>
        <p:spPr>
          <a:xfrm>
            <a:off x="6429240" y="1701720"/>
            <a:ext cx="658800" cy="185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 name=""/>
          <p:cNvSpPr/>
          <p:nvPr/>
        </p:nvSpPr>
        <p:spPr>
          <a:xfrm>
            <a:off x="6564240" y="1886040"/>
            <a:ext cx="371520" cy="1872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8" name=""/>
          <p:cNvGrpSpPr/>
          <p:nvPr/>
        </p:nvGrpSpPr>
        <p:grpSpPr>
          <a:xfrm>
            <a:off x="5257800" y="1676520"/>
            <a:ext cx="3220920" cy="547560"/>
            <a:chOff x="5257800" y="1676520"/>
            <a:chExt cx="3220920" cy="547560"/>
          </a:xfrm>
        </p:grpSpPr>
        <p:sp>
          <p:nvSpPr>
            <p:cNvPr id="99" name=""/>
            <p:cNvSpPr/>
            <p:nvPr/>
          </p:nvSpPr>
          <p:spPr>
            <a:xfrm>
              <a:off x="5257800" y="1676520"/>
              <a:ext cx="3220920" cy="54756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 name=""/>
            <p:cNvSpPr/>
            <p:nvPr/>
          </p:nvSpPr>
          <p:spPr>
            <a:xfrm>
              <a:off x="6580800" y="1782720"/>
              <a:ext cx="7117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GLEASON</a:t>
              </a:r>
              <a:endParaRPr b="0" lang="en-US" sz="1200" strike="noStrike" u="none">
                <a:solidFill>
                  <a:srgbClr val="000000"/>
                </a:solidFill>
                <a:effectLst/>
                <a:uFillTx/>
                <a:latin typeface="Times New Roman"/>
              </a:endParaRPr>
            </a:p>
          </p:txBody>
        </p:sp>
        <p:sp>
          <p:nvSpPr>
            <p:cNvPr id="101" name=""/>
            <p:cNvSpPr/>
            <p:nvPr/>
          </p:nvSpPr>
          <p:spPr>
            <a:xfrm>
              <a:off x="6716160" y="1967040"/>
              <a:ext cx="4071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ENGL</a:t>
              </a:r>
              <a:endParaRPr b="0" lang="en-US" sz="1200" strike="noStrike" u="none">
                <a:solidFill>
                  <a:srgbClr val="000000"/>
                </a:solidFill>
                <a:effectLst/>
                <a:uFillTx/>
                <a:latin typeface="Times New Roman"/>
              </a:endParaRPr>
            </a:p>
          </p:txBody>
        </p:sp>
      </p:grpSp>
      <p:sp>
        <p:nvSpPr>
          <p:cNvPr id="102" name=""/>
          <p:cNvSpPr/>
          <p:nvPr/>
        </p:nvSpPr>
        <p:spPr>
          <a:xfrm>
            <a:off x="8253360" y="3902040"/>
            <a:ext cx="327240" cy="388800"/>
          </a:xfrm>
          <a:custGeom>
            <a:avLst/>
            <a:gdLst/>
            <a:ahLst/>
            <a:rect l="l" t="t" r="r" b="b"/>
            <a:pathLst>
              <a:path w="410" h="490">
                <a:moveTo>
                  <a:pt x="0" y="244"/>
                </a:moveTo>
                <a:lnTo>
                  <a:pt x="10" y="208"/>
                </a:lnTo>
                <a:lnTo>
                  <a:pt x="10" y="171"/>
                </a:lnTo>
                <a:lnTo>
                  <a:pt x="20" y="134"/>
                </a:lnTo>
                <a:lnTo>
                  <a:pt x="40" y="97"/>
                </a:lnTo>
                <a:lnTo>
                  <a:pt x="60" y="73"/>
                </a:lnTo>
                <a:lnTo>
                  <a:pt x="90" y="36"/>
                </a:lnTo>
                <a:lnTo>
                  <a:pt x="111" y="23"/>
                </a:lnTo>
                <a:lnTo>
                  <a:pt x="140" y="11"/>
                </a:lnTo>
                <a:lnTo>
                  <a:pt x="180" y="0"/>
                </a:lnTo>
                <a:lnTo>
                  <a:pt x="210" y="0"/>
                </a:lnTo>
                <a:lnTo>
                  <a:pt x="241" y="0"/>
                </a:lnTo>
                <a:lnTo>
                  <a:pt x="270" y="11"/>
                </a:lnTo>
                <a:lnTo>
                  <a:pt x="300" y="23"/>
                </a:lnTo>
                <a:lnTo>
                  <a:pt x="330" y="36"/>
                </a:lnTo>
                <a:lnTo>
                  <a:pt x="349" y="73"/>
                </a:lnTo>
                <a:lnTo>
                  <a:pt x="369" y="97"/>
                </a:lnTo>
                <a:lnTo>
                  <a:pt x="390" y="134"/>
                </a:lnTo>
                <a:lnTo>
                  <a:pt x="400" y="171"/>
                </a:lnTo>
                <a:lnTo>
                  <a:pt x="410" y="208"/>
                </a:lnTo>
                <a:lnTo>
                  <a:pt x="410" y="244"/>
                </a:lnTo>
                <a:lnTo>
                  <a:pt x="410" y="281"/>
                </a:lnTo>
                <a:lnTo>
                  <a:pt x="400" y="318"/>
                </a:lnTo>
                <a:lnTo>
                  <a:pt x="390" y="355"/>
                </a:lnTo>
                <a:lnTo>
                  <a:pt x="369" y="391"/>
                </a:lnTo>
                <a:lnTo>
                  <a:pt x="349" y="416"/>
                </a:lnTo>
                <a:lnTo>
                  <a:pt x="330" y="442"/>
                </a:lnTo>
                <a:lnTo>
                  <a:pt x="300" y="466"/>
                </a:lnTo>
                <a:lnTo>
                  <a:pt x="270" y="477"/>
                </a:lnTo>
                <a:lnTo>
                  <a:pt x="241" y="490"/>
                </a:lnTo>
                <a:lnTo>
                  <a:pt x="210" y="490"/>
                </a:lnTo>
                <a:lnTo>
                  <a:pt x="180" y="490"/>
                </a:lnTo>
                <a:lnTo>
                  <a:pt x="140" y="477"/>
                </a:lnTo>
                <a:lnTo>
                  <a:pt x="111" y="466"/>
                </a:lnTo>
                <a:lnTo>
                  <a:pt x="90" y="442"/>
                </a:lnTo>
                <a:lnTo>
                  <a:pt x="60" y="416"/>
                </a:lnTo>
                <a:lnTo>
                  <a:pt x="40" y="391"/>
                </a:lnTo>
                <a:lnTo>
                  <a:pt x="20" y="355"/>
                </a:lnTo>
                <a:lnTo>
                  <a:pt x="10" y="318"/>
                </a:lnTo>
                <a:lnTo>
                  <a:pt x="10" y="281"/>
                </a:lnTo>
                <a:lnTo>
                  <a:pt x="0" y="244"/>
                </a:lnTo>
                <a:close/>
              </a:path>
            </a:pathLst>
          </a:custGeom>
          <a:solidFill>
            <a:srgbClr val="ffffff"/>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 name=""/>
          <p:cNvSpPr/>
          <p:nvPr/>
        </p:nvSpPr>
        <p:spPr>
          <a:xfrm>
            <a:off x="8350200" y="4008600"/>
            <a:ext cx="160560" cy="1648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 name=""/>
          <p:cNvSpPr/>
          <p:nvPr/>
        </p:nvSpPr>
        <p:spPr>
          <a:xfrm>
            <a:off x="8349840" y="4013280"/>
            <a:ext cx="17208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G3</a:t>
            </a:r>
            <a:endParaRPr b="0" lang="en-US" sz="1100" strike="noStrike" u="none">
              <a:solidFill>
                <a:srgbClr val="000000"/>
              </a:solidFill>
              <a:effectLst/>
              <a:uFillTx/>
              <a:latin typeface="Times New Roman"/>
            </a:endParaRPr>
          </a:p>
        </p:txBody>
      </p:sp>
      <p:sp>
        <p:nvSpPr>
          <p:cNvPr id="105" name=""/>
          <p:cNvSpPr/>
          <p:nvPr/>
        </p:nvSpPr>
        <p:spPr>
          <a:xfrm>
            <a:off x="8253360" y="3405240"/>
            <a:ext cx="327240" cy="388800"/>
          </a:xfrm>
          <a:custGeom>
            <a:avLst/>
            <a:gdLst/>
            <a:ahLst/>
            <a:rect l="l" t="t" r="r" b="b"/>
            <a:pathLst>
              <a:path w="410" h="491">
                <a:moveTo>
                  <a:pt x="0" y="247"/>
                </a:moveTo>
                <a:lnTo>
                  <a:pt x="10" y="210"/>
                </a:lnTo>
                <a:lnTo>
                  <a:pt x="10" y="173"/>
                </a:lnTo>
                <a:lnTo>
                  <a:pt x="20" y="134"/>
                </a:lnTo>
                <a:lnTo>
                  <a:pt x="40" y="99"/>
                </a:lnTo>
                <a:lnTo>
                  <a:pt x="60" y="74"/>
                </a:lnTo>
                <a:lnTo>
                  <a:pt x="90" y="49"/>
                </a:lnTo>
                <a:lnTo>
                  <a:pt x="111" y="25"/>
                </a:lnTo>
                <a:lnTo>
                  <a:pt x="140" y="14"/>
                </a:lnTo>
                <a:lnTo>
                  <a:pt x="180" y="0"/>
                </a:lnTo>
                <a:lnTo>
                  <a:pt x="210" y="0"/>
                </a:lnTo>
                <a:lnTo>
                  <a:pt x="241" y="0"/>
                </a:lnTo>
                <a:lnTo>
                  <a:pt x="270" y="14"/>
                </a:lnTo>
                <a:lnTo>
                  <a:pt x="300" y="25"/>
                </a:lnTo>
                <a:lnTo>
                  <a:pt x="330" y="49"/>
                </a:lnTo>
                <a:lnTo>
                  <a:pt x="349" y="74"/>
                </a:lnTo>
                <a:lnTo>
                  <a:pt x="369" y="99"/>
                </a:lnTo>
                <a:lnTo>
                  <a:pt x="390" y="134"/>
                </a:lnTo>
                <a:lnTo>
                  <a:pt x="400" y="173"/>
                </a:lnTo>
                <a:lnTo>
                  <a:pt x="410" y="210"/>
                </a:lnTo>
                <a:lnTo>
                  <a:pt x="410" y="247"/>
                </a:lnTo>
                <a:lnTo>
                  <a:pt x="410" y="283"/>
                </a:lnTo>
                <a:lnTo>
                  <a:pt x="400" y="320"/>
                </a:lnTo>
                <a:lnTo>
                  <a:pt x="390" y="357"/>
                </a:lnTo>
                <a:lnTo>
                  <a:pt x="369" y="394"/>
                </a:lnTo>
                <a:lnTo>
                  <a:pt x="349" y="418"/>
                </a:lnTo>
                <a:lnTo>
                  <a:pt x="330" y="443"/>
                </a:lnTo>
                <a:lnTo>
                  <a:pt x="300" y="466"/>
                </a:lnTo>
                <a:lnTo>
                  <a:pt x="270" y="480"/>
                </a:lnTo>
                <a:lnTo>
                  <a:pt x="241" y="491"/>
                </a:lnTo>
                <a:lnTo>
                  <a:pt x="210" y="491"/>
                </a:lnTo>
                <a:lnTo>
                  <a:pt x="180" y="491"/>
                </a:lnTo>
                <a:lnTo>
                  <a:pt x="140" y="480"/>
                </a:lnTo>
                <a:lnTo>
                  <a:pt x="111" y="466"/>
                </a:lnTo>
                <a:lnTo>
                  <a:pt x="90" y="443"/>
                </a:lnTo>
                <a:lnTo>
                  <a:pt x="60" y="418"/>
                </a:lnTo>
                <a:lnTo>
                  <a:pt x="40" y="394"/>
                </a:lnTo>
                <a:lnTo>
                  <a:pt x="20" y="357"/>
                </a:lnTo>
                <a:lnTo>
                  <a:pt x="10" y="320"/>
                </a:lnTo>
                <a:lnTo>
                  <a:pt x="10" y="283"/>
                </a:lnTo>
                <a:lnTo>
                  <a:pt x="0" y="247"/>
                </a:lnTo>
                <a:close/>
              </a:path>
            </a:pathLst>
          </a:custGeom>
          <a:solidFill>
            <a:srgbClr val="ffffff"/>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8350200" y="3511440"/>
            <a:ext cx="160560" cy="163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 name=""/>
          <p:cNvSpPr/>
          <p:nvPr/>
        </p:nvSpPr>
        <p:spPr>
          <a:xfrm>
            <a:off x="8349840" y="3516480"/>
            <a:ext cx="17208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G2</a:t>
            </a:r>
            <a:endParaRPr b="0" lang="en-US" sz="1100" strike="noStrike" u="none">
              <a:solidFill>
                <a:srgbClr val="000000"/>
              </a:solidFill>
              <a:effectLst/>
              <a:uFillTx/>
              <a:latin typeface="Times New Roman"/>
            </a:endParaRPr>
          </a:p>
        </p:txBody>
      </p:sp>
      <p:sp>
        <p:nvSpPr>
          <p:cNvPr id="108" name=""/>
          <p:cNvSpPr/>
          <p:nvPr/>
        </p:nvSpPr>
        <p:spPr>
          <a:xfrm>
            <a:off x="8253360" y="2908440"/>
            <a:ext cx="327240" cy="398160"/>
          </a:xfrm>
          <a:custGeom>
            <a:avLst/>
            <a:gdLst/>
            <a:ahLst/>
            <a:rect l="l" t="t" r="r" b="b"/>
            <a:pathLst>
              <a:path w="410" h="504">
                <a:moveTo>
                  <a:pt x="0" y="246"/>
                </a:moveTo>
                <a:lnTo>
                  <a:pt x="10" y="209"/>
                </a:lnTo>
                <a:lnTo>
                  <a:pt x="10" y="172"/>
                </a:lnTo>
                <a:lnTo>
                  <a:pt x="20" y="136"/>
                </a:lnTo>
                <a:lnTo>
                  <a:pt x="40" y="99"/>
                </a:lnTo>
                <a:lnTo>
                  <a:pt x="60" y="75"/>
                </a:lnTo>
                <a:lnTo>
                  <a:pt x="90" y="51"/>
                </a:lnTo>
                <a:lnTo>
                  <a:pt x="111" y="25"/>
                </a:lnTo>
                <a:lnTo>
                  <a:pt x="140" y="14"/>
                </a:lnTo>
                <a:lnTo>
                  <a:pt x="180" y="0"/>
                </a:lnTo>
                <a:lnTo>
                  <a:pt x="210" y="0"/>
                </a:lnTo>
                <a:lnTo>
                  <a:pt x="241" y="0"/>
                </a:lnTo>
                <a:lnTo>
                  <a:pt x="270" y="14"/>
                </a:lnTo>
                <a:lnTo>
                  <a:pt x="300" y="25"/>
                </a:lnTo>
                <a:lnTo>
                  <a:pt x="330" y="51"/>
                </a:lnTo>
                <a:lnTo>
                  <a:pt x="349" y="75"/>
                </a:lnTo>
                <a:lnTo>
                  <a:pt x="369" y="99"/>
                </a:lnTo>
                <a:lnTo>
                  <a:pt x="390" y="136"/>
                </a:lnTo>
                <a:lnTo>
                  <a:pt x="400" y="172"/>
                </a:lnTo>
                <a:lnTo>
                  <a:pt x="410" y="209"/>
                </a:lnTo>
                <a:lnTo>
                  <a:pt x="410" y="246"/>
                </a:lnTo>
                <a:lnTo>
                  <a:pt x="410" y="283"/>
                </a:lnTo>
                <a:lnTo>
                  <a:pt x="400" y="320"/>
                </a:lnTo>
                <a:lnTo>
                  <a:pt x="390" y="357"/>
                </a:lnTo>
                <a:lnTo>
                  <a:pt x="369" y="394"/>
                </a:lnTo>
                <a:lnTo>
                  <a:pt x="349" y="431"/>
                </a:lnTo>
                <a:lnTo>
                  <a:pt x="330" y="455"/>
                </a:lnTo>
                <a:lnTo>
                  <a:pt x="300" y="467"/>
                </a:lnTo>
                <a:lnTo>
                  <a:pt x="270" y="493"/>
                </a:lnTo>
                <a:lnTo>
                  <a:pt x="241" y="493"/>
                </a:lnTo>
                <a:lnTo>
                  <a:pt x="210" y="504"/>
                </a:lnTo>
                <a:lnTo>
                  <a:pt x="180" y="493"/>
                </a:lnTo>
                <a:lnTo>
                  <a:pt x="140" y="493"/>
                </a:lnTo>
                <a:lnTo>
                  <a:pt x="111" y="467"/>
                </a:lnTo>
                <a:lnTo>
                  <a:pt x="90" y="455"/>
                </a:lnTo>
                <a:lnTo>
                  <a:pt x="60" y="431"/>
                </a:lnTo>
                <a:lnTo>
                  <a:pt x="40" y="394"/>
                </a:lnTo>
                <a:lnTo>
                  <a:pt x="20" y="357"/>
                </a:lnTo>
                <a:lnTo>
                  <a:pt x="10" y="320"/>
                </a:lnTo>
                <a:lnTo>
                  <a:pt x="10" y="283"/>
                </a:lnTo>
                <a:lnTo>
                  <a:pt x="0" y="246"/>
                </a:lnTo>
                <a:close/>
              </a:path>
            </a:pathLst>
          </a:custGeom>
          <a:solidFill>
            <a:srgbClr val="ffffff"/>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 name=""/>
          <p:cNvSpPr/>
          <p:nvPr/>
        </p:nvSpPr>
        <p:spPr>
          <a:xfrm>
            <a:off x="8350200" y="3014640"/>
            <a:ext cx="160560" cy="165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8349840" y="3019320"/>
            <a:ext cx="17208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G1</a:t>
            </a:r>
            <a:endParaRPr b="0" lang="en-US" sz="1100" strike="noStrike" u="none">
              <a:solidFill>
                <a:srgbClr val="000000"/>
              </a:solidFill>
              <a:effectLst/>
              <a:uFillTx/>
              <a:latin typeface="Times New Roman"/>
            </a:endParaRPr>
          </a:p>
        </p:txBody>
      </p:sp>
      <p:sp>
        <p:nvSpPr>
          <p:cNvPr id="111" name=""/>
          <p:cNvSpPr/>
          <p:nvPr/>
        </p:nvSpPr>
        <p:spPr>
          <a:xfrm>
            <a:off x="7931160" y="3502080"/>
            <a:ext cx="158760" cy="19512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a:off x="7993080" y="3541680"/>
            <a:ext cx="54000" cy="109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 name=""/>
          <p:cNvSpPr/>
          <p:nvPr/>
        </p:nvSpPr>
        <p:spPr>
          <a:xfrm>
            <a:off x="7992720" y="3544920"/>
            <a:ext cx="59760" cy="1069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B</a:t>
            </a:r>
            <a:endParaRPr b="0" lang="en-US" sz="700" strike="noStrike" u="none">
              <a:solidFill>
                <a:srgbClr val="000000"/>
              </a:solidFill>
              <a:effectLst/>
              <a:uFillTx/>
              <a:latin typeface="Times New Roman"/>
            </a:endParaRPr>
          </a:p>
        </p:txBody>
      </p:sp>
      <p:sp>
        <p:nvSpPr>
          <p:cNvPr id="114" name=""/>
          <p:cNvSpPr/>
          <p:nvPr/>
        </p:nvSpPr>
        <p:spPr>
          <a:xfrm>
            <a:off x="8094600" y="3600360"/>
            <a:ext cx="158760" cy="1800"/>
          </a:xfrm>
          <a:custGeom>
            <a:avLst/>
            <a:gdLst/>
            <a:ahLst/>
            <a:rect l="l" t="t" r="r" b="b"/>
            <a:pathLst>
              <a:path w="201" h="0">
                <a:moveTo>
                  <a:pt x="0" y="0"/>
                </a:moveTo>
                <a:lnTo>
                  <a:pt x="201" y="0"/>
                </a:lnTo>
                <a:lnTo>
                  <a:pt x="0" y="0"/>
                </a:lnTo>
                <a:close/>
              </a:path>
            </a:pathLst>
          </a:custGeom>
          <a:solidFill>
            <a:srgbClr val="ffffff"/>
          </a:solidFill>
          <a:ln w="7920">
            <a:solidFill>
              <a:srgbClr val="000000"/>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5" name=""/>
          <p:cNvSpPr/>
          <p:nvPr/>
        </p:nvSpPr>
        <p:spPr>
          <a:xfrm>
            <a:off x="7970760" y="4111560"/>
            <a:ext cx="282600" cy="1800"/>
          </a:xfrm>
          <a:custGeom>
            <a:avLst/>
            <a:gdLst/>
            <a:ahLst/>
            <a:rect l="l" t="t" r="r" b="b"/>
            <a:pathLst>
              <a:path w="357" h="0">
                <a:moveTo>
                  <a:pt x="0" y="0"/>
                </a:moveTo>
                <a:lnTo>
                  <a:pt x="357" y="0"/>
                </a:lnTo>
                <a:lnTo>
                  <a:pt x="0" y="0"/>
                </a:lnTo>
                <a:close/>
              </a:path>
            </a:pathLst>
          </a:custGeom>
          <a:solidFill>
            <a:srgbClr val="ffffff"/>
          </a:solidFill>
          <a:ln w="7920">
            <a:solidFill>
              <a:srgbClr val="000000"/>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6" name=""/>
          <p:cNvSpPr/>
          <p:nvPr/>
        </p:nvSpPr>
        <p:spPr>
          <a:xfrm>
            <a:off x="6207120" y="4856040"/>
            <a:ext cx="453960" cy="165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 name=""/>
          <p:cNvSpPr/>
          <p:nvPr/>
        </p:nvSpPr>
        <p:spPr>
          <a:xfrm>
            <a:off x="6204960" y="4861080"/>
            <a:ext cx="4759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Summer</a:t>
            </a:r>
            <a:endParaRPr b="0" lang="en-US" sz="1100" strike="noStrike" u="none">
              <a:solidFill>
                <a:srgbClr val="000000"/>
              </a:solidFill>
              <a:effectLst/>
              <a:uFillTx/>
              <a:latin typeface="Times New Roman"/>
            </a:endParaRPr>
          </a:p>
        </p:txBody>
      </p:sp>
      <p:sp>
        <p:nvSpPr>
          <p:cNvPr id="118" name=""/>
          <p:cNvSpPr/>
          <p:nvPr/>
        </p:nvSpPr>
        <p:spPr>
          <a:xfrm>
            <a:off x="6850080" y="4856040"/>
            <a:ext cx="496800" cy="177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 name=""/>
          <p:cNvSpPr/>
          <p:nvPr/>
        </p:nvSpPr>
        <p:spPr>
          <a:xfrm>
            <a:off x="6848280" y="4861080"/>
            <a:ext cx="49140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Nominal</a:t>
            </a:r>
            <a:endParaRPr b="0" lang="en-US" sz="1100" strike="noStrike" u="none">
              <a:solidFill>
                <a:srgbClr val="000000"/>
              </a:solidFill>
              <a:effectLst/>
              <a:uFillTx/>
              <a:latin typeface="Times New Roman"/>
            </a:endParaRPr>
          </a:p>
        </p:txBody>
      </p:sp>
      <p:sp>
        <p:nvSpPr>
          <p:cNvPr id="120" name=""/>
          <p:cNvSpPr/>
          <p:nvPr/>
        </p:nvSpPr>
        <p:spPr>
          <a:xfrm>
            <a:off x="6850080" y="4997520"/>
            <a:ext cx="41256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1" name=""/>
          <p:cNvSpPr/>
          <p:nvPr/>
        </p:nvSpPr>
        <p:spPr>
          <a:xfrm>
            <a:off x="7435800" y="4856040"/>
            <a:ext cx="347760" cy="165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 name=""/>
          <p:cNvSpPr/>
          <p:nvPr/>
        </p:nvSpPr>
        <p:spPr>
          <a:xfrm>
            <a:off x="7434000" y="4861080"/>
            <a:ext cx="38988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Winter</a:t>
            </a:r>
            <a:endParaRPr b="0" lang="en-US" sz="1100" strike="noStrike" u="none">
              <a:solidFill>
                <a:srgbClr val="000000"/>
              </a:solidFill>
              <a:effectLst/>
              <a:uFillTx/>
              <a:latin typeface="Times New Roman"/>
            </a:endParaRPr>
          </a:p>
        </p:txBody>
      </p:sp>
      <p:sp>
        <p:nvSpPr>
          <p:cNvPr id="123" name=""/>
          <p:cNvSpPr/>
          <p:nvPr/>
        </p:nvSpPr>
        <p:spPr>
          <a:xfrm>
            <a:off x="5238720" y="5013360"/>
            <a:ext cx="874800" cy="165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 name=""/>
          <p:cNvSpPr/>
          <p:nvPr/>
        </p:nvSpPr>
        <p:spPr>
          <a:xfrm>
            <a:off x="5235120" y="5018040"/>
            <a:ext cx="99000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Unit MW Rating:</a:t>
            </a:r>
            <a:endParaRPr b="0" lang="en-US" sz="1100" strike="noStrike" u="none">
              <a:solidFill>
                <a:srgbClr val="000000"/>
              </a:solidFill>
              <a:effectLst/>
              <a:uFillTx/>
              <a:latin typeface="Times New Roman"/>
            </a:endParaRPr>
          </a:p>
        </p:txBody>
      </p:sp>
      <p:sp>
        <p:nvSpPr>
          <p:cNvPr id="125" name=""/>
          <p:cNvSpPr/>
          <p:nvPr/>
        </p:nvSpPr>
        <p:spPr>
          <a:xfrm>
            <a:off x="6207120" y="5013360"/>
            <a:ext cx="201600" cy="165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 name=""/>
          <p:cNvSpPr/>
          <p:nvPr/>
        </p:nvSpPr>
        <p:spPr>
          <a:xfrm>
            <a:off x="6206400" y="5018040"/>
            <a:ext cx="21096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182</a:t>
            </a:r>
            <a:endParaRPr b="0" lang="en-US" sz="1100" strike="noStrike" u="none">
              <a:solidFill>
                <a:srgbClr val="000000"/>
              </a:solidFill>
              <a:effectLst/>
              <a:uFillTx/>
              <a:latin typeface="Times New Roman"/>
            </a:endParaRPr>
          </a:p>
        </p:txBody>
      </p:sp>
      <p:sp>
        <p:nvSpPr>
          <p:cNvPr id="127" name=""/>
          <p:cNvSpPr/>
          <p:nvPr/>
        </p:nvSpPr>
        <p:spPr>
          <a:xfrm>
            <a:off x="6850080" y="5013360"/>
            <a:ext cx="201600" cy="165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 name=""/>
          <p:cNvSpPr/>
          <p:nvPr/>
        </p:nvSpPr>
        <p:spPr>
          <a:xfrm>
            <a:off x="6849360" y="5018040"/>
            <a:ext cx="21096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182</a:t>
            </a:r>
            <a:endParaRPr b="0" lang="en-US" sz="1100" strike="noStrike" u="none">
              <a:solidFill>
                <a:srgbClr val="000000"/>
              </a:solidFill>
              <a:effectLst/>
              <a:uFillTx/>
              <a:latin typeface="Times New Roman"/>
            </a:endParaRPr>
          </a:p>
        </p:txBody>
      </p:sp>
      <p:sp>
        <p:nvSpPr>
          <p:cNvPr id="129" name=""/>
          <p:cNvSpPr/>
          <p:nvPr/>
        </p:nvSpPr>
        <p:spPr>
          <a:xfrm>
            <a:off x="7429680" y="5013360"/>
            <a:ext cx="201600" cy="165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 name=""/>
          <p:cNvSpPr/>
          <p:nvPr/>
        </p:nvSpPr>
        <p:spPr>
          <a:xfrm>
            <a:off x="7428240" y="5018040"/>
            <a:ext cx="6631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182        FC</a:t>
            </a:r>
            <a:endParaRPr b="0" lang="en-US" sz="1100" strike="noStrike" u="none">
              <a:solidFill>
                <a:srgbClr val="000000"/>
              </a:solidFill>
              <a:effectLst/>
              <a:uFillTx/>
              <a:latin typeface="Times New Roman"/>
            </a:endParaRPr>
          </a:p>
        </p:txBody>
      </p:sp>
      <p:sp>
        <p:nvSpPr>
          <p:cNvPr id="131" name=""/>
          <p:cNvSpPr/>
          <p:nvPr/>
        </p:nvSpPr>
        <p:spPr>
          <a:xfrm>
            <a:off x="6207120" y="5178600"/>
            <a:ext cx="201600" cy="163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 name=""/>
          <p:cNvSpPr/>
          <p:nvPr/>
        </p:nvSpPr>
        <p:spPr>
          <a:xfrm>
            <a:off x="6206400" y="5183280"/>
            <a:ext cx="21096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175</a:t>
            </a:r>
            <a:endParaRPr b="0" lang="en-US" sz="1100" strike="noStrike" u="none">
              <a:solidFill>
                <a:srgbClr val="000000"/>
              </a:solidFill>
              <a:effectLst/>
              <a:uFillTx/>
              <a:latin typeface="Times New Roman"/>
            </a:endParaRPr>
          </a:p>
        </p:txBody>
      </p:sp>
      <p:sp>
        <p:nvSpPr>
          <p:cNvPr id="133" name=""/>
          <p:cNvSpPr/>
          <p:nvPr/>
        </p:nvSpPr>
        <p:spPr>
          <a:xfrm>
            <a:off x="6850080" y="5178600"/>
            <a:ext cx="201600" cy="163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 name=""/>
          <p:cNvSpPr/>
          <p:nvPr/>
        </p:nvSpPr>
        <p:spPr>
          <a:xfrm>
            <a:off x="6849360" y="5183280"/>
            <a:ext cx="21096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182</a:t>
            </a:r>
            <a:endParaRPr b="0" lang="en-US" sz="1100" strike="noStrike" u="none">
              <a:solidFill>
                <a:srgbClr val="000000"/>
              </a:solidFill>
              <a:effectLst/>
              <a:uFillTx/>
              <a:latin typeface="Times New Roman"/>
            </a:endParaRPr>
          </a:p>
        </p:txBody>
      </p:sp>
      <p:sp>
        <p:nvSpPr>
          <p:cNvPr id="135" name=""/>
          <p:cNvSpPr/>
          <p:nvPr/>
        </p:nvSpPr>
        <p:spPr>
          <a:xfrm>
            <a:off x="7429680" y="5178600"/>
            <a:ext cx="201600" cy="163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 name=""/>
          <p:cNvSpPr/>
          <p:nvPr/>
        </p:nvSpPr>
        <p:spPr>
          <a:xfrm>
            <a:off x="7428600" y="5183280"/>
            <a:ext cx="67068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182        FD</a:t>
            </a:r>
            <a:endParaRPr b="0" lang="en-US" sz="1100" strike="noStrike" u="none">
              <a:solidFill>
                <a:srgbClr val="000000"/>
              </a:solidFill>
              <a:effectLst/>
              <a:uFillTx/>
              <a:latin typeface="Times New Roman"/>
            </a:endParaRPr>
          </a:p>
        </p:txBody>
      </p:sp>
      <p:sp>
        <p:nvSpPr>
          <p:cNvPr id="137" name=""/>
          <p:cNvSpPr/>
          <p:nvPr/>
        </p:nvSpPr>
        <p:spPr>
          <a:xfrm>
            <a:off x="5238720" y="5335560"/>
            <a:ext cx="907920" cy="163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 name=""/>
          <p:cNvSpPr/>
          <p:nvPr/>
        </p:nvSpPr>
        <p:spPr>
          <a:xfrm>
            <a:off x="6215040" y="5335560"/>
            <a:ext cx="254160" cy="163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 name=""/>
          <p:cNvSpPr/>
          <p:nvPr/>
        </p:nvSpPr>
        <p:spPr>
          <a:xfrm>
            <a:off x="5238720" y="5489640"/>
            <a:ext cx="880920" cy="1648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 name=""/>
          <p:cNvSpPr/>
          <p:nvPr/>
        </p:nvSpPr>
        <p:spPr>
          <a:xfrm>
            <a:off x="5182920" y="5486400"/>
            <a:ext cx="433440" cy="1069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B = Breaker</a:t>
            </a:r>
            <a:endParaRPr b="0" lang="en-US" sz="700" strike="noStrike" u="none">
              <a:solidFill>
                <a:srgbClr val="000000"/>
              </a:solidFill>
              <a:effectLst/>
              <a:uFillTx/>
              <a:latin typeface="Times New Roman"/>
            </a:endParaRPr>
          </a:p>
        </p:txBody>
      </p:sp>
      <p:sp>
        <p:nvSpPr>
          <p:cNvPr id="141" name=""/>
          <p:cNvSpPr/>
          <p:nvPr/>
        </p:nvSpPr>
        <p:spPr>
          <a:xfrm>
            <a:off x="5185800" y="5608800"/>
            <a:ext cx="1101240" cy="1069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GSU = Generator Step-up Unit</a:t>
            </a:r>
            <a:endParaRPr b="0" lang="en-US" sz="700" strike="noStrike" u="none">
              <a:solidFill>
                <a:srgbClr val="000000"/>
              </a:solidFill>
              <a:effectLst/>
              <a:uFillTx/>
              <a:latin typeface="Times New Roman"/>
            </a:endParaRPr>
          </a:p>
        </p:txBody>
      </p:sp>
      <p:sp>
        <p:nvSpPr>
          <p:cNvPr id="142" name=""/>
          <p:cNvSpPr/>
          <p:nvPr/>
        </p:nvSpPr>
        <p:spPr>
          <a:xfrm flipH="1">
            <a:off x="8094240" y="3103560"/>
            <a:ext cx="15876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43" name=""/>
          <p:cNvSpPr/>
          <p:nvPr/>
        </p:nvSpPr>
        <p:spPr>
          <a:xfrm>
            <a:off x="7931160" y="3005280"/>
            <a:ext cx="158760" cy="19656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 name=""/>
          <p:cNvSpPr/>
          <p:nvPr/>
        </p:nvSpPr>
        <p:spPr>
          <a:xfrm>
            <a:off x="7993080" y="3046320"/>
            <a:ext cx="54000" cy="109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 name=""/>
          <p:cNvSpPr/>
          <p:nvPr/>
        </p:nvSpPr>
        <p:spPr>
          <a:xfrm>
            <a:off x="7992720" y="3049560"/>
            <a:ext cx="59760" cy="1069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B</a:t>
            </a:r>
            <a:endParaRPr b="0" lang="en-US" sz="700" strike="noStrike" u="none">
              <a:solidFill>
                <a:srgbClr val="000000"/>
              </a:solidFill>
              <a:effectLst/>
              <a:uFillTx/>
              <a:latin typeface="Times New Roman"/>
            </a:endParaRPr>
          </a:p>
        </p:txBody>
      </p:sp>
      <p:sp>
        <p:nvSpPr>
          <p:cNvPr id="146" name=""/>
          <p:cNvSpPr/>
          <p:nvPr/>
        </p:nvSpPr>
        <p:spPr>
          <a:xfrm flipH="1">
            <a:off x="7532280" y="3103560"/>
            <a:ext cx="40500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47" name=""/>
          <p:cNvSpPr/>
          <p:nvPr/>
        </p:nvSpPr>
        <p:spPr>
          <a:xfrm>
            <a:off x="7532640" y="3103560"/>
            <a:ext cx="1800" cy="203040"/>
          </a:xfrm>
          <a:custGeom>
            <a:avLst/>
            <a:gdLst/>
            <a:ahLst/>
            <a:rect l="l" t="t" r="r" b="b"/>
            <a:pathLst>
              <a:path w="0" h="258">
                <a:moveTo>
                  <a:pt x="0" y="258"/>
                </a:moveTo>
                <a:lnTo>
                  <a:pt x="0" y="62"/>
                </a:lnTo>
                <a:lnTo>
                  <a:pt x="0"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 name=""/>
          <p:cNvSpPr/>
          <p:nvPr/>
        </p:nvSpPr>
        <p:spPr>
          <a:xfrm flipH="1">
            <a:off x="7532280" y="3600360"/>
            <a:ext cx="40500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49" name=""/>
          <p:cNvSpPr/>
          <p:nvPr/>
        </p:nvSpPr>
        <p:spPr>
          <a:xfrm>
            <a:off x="7334280" y="3103560"/>
            <a:ext cx="119160" cy="398520"/>
          </a:xfrm>
          <a:custGeom>
            <a:avLst/>
            <a:gdLst/>
            <a:ahLst/>
            <a:rect l="l" t="t" r="r" b="b"/>
            <a:pathLst>
              <a:path w="149" h="503">
                <a:moveTo>
                  <a:pt x="149" y="0"/>
                </a:moveTo>
                <a:lnTo>
                  <a:pt x="50" y="0"/>
                </a:lnTo>
                <a:lnTo>
                  <a:pt x="30" y="0"/>
                </a:lnTo>
                <a:lnTo>
                  <a:pt x="20" y="12"/>
                </a:lnTo>
                <a:lnTo>
                  <a:pt x="9" y="25"/>
                </a:lnTo>
                <a:lnTo>
                  <a:pt x="0" y="49"/>
                </a:lnTo>
                <a:lnTo>
                  <a:pt x="0" y="62"/>
                </a:lnTo>
                <a:lnTo>
                  <a:pt x="0" y="86"/>
                </a:lnTo>
                <a:lnTo>
                  <a:pt x="9" y="99"/>
                </a:lnTo>
                <a:lnTo>
                  <a:pt x="20" y="111"/>
                </a:lnTo>
                <a:lnTo>
                  <a:pt x="30" y="123"/>
                </a:lnTo>
                <a:lnTo>
                  <a:pt x="50" y="123"/>
                </a:lnTo>
                <a:lnTo>
                  <a:pt x="30" y="134"/>
                </a:lnTo>
                <a:lnTo>
                  <a:pt x="20" y="134"/>
                </a:lnTo>
                <a:lnTo>
                  <a:pt x="9" y="148"/>
                </a:lnTo>
                <a:lnTo>
                  <a:pt x="0" y="171"/>
                </a:lnTo>
                <a:lnTo>
                  <a:pt x="0" y="196"/>
                </a:lnTo>
                <a:lnTo>
                  <a:pt x="0" y="209"/>
                </a:lnTo>
                <a:lnTo>
                  <a:pt x="9" y="221"/>
                </a:lnTo>
                <a:lnTo>
                  <a:pt x="20" y="247"/>
                </a:lnTo>
                <a:lnTo>
                  <a:pt x="30" y="247"/>
                </a:lnTo>
                <a:lnTo>
                  <a:pt x="50" y="258"/>
                </a:lnTo>
                <a:lnTo>
                  <a:pt x="30" y="258"/>
                </a:lnTo>
                <a:lnTo>
                  <a:pt x="20" y="258"/>
                </a:lnTo>
                <a:lnTo>
                  <a:pt x="9" y="283"/>
                </a:lnTo>
                <a:lnTo>
                  <a:pt x="0" y="295"/>
                </a:lnTo>
                <a:lnTo>
                  <a:pt x="0" y="320"/>
                </a:lnTo>
                <a:lnTo>
                  <a:pt x="0" y="332"/>
                </a:lnTo>
                <a:lnTo>
                  <a:pt x="9" y="357"/>
                </a:lnTo>
                <a:lnTo>
                  <a:pt x="20" y="368"/>
                </a:lnTo>
                <a:lnTo>
                  <a:pt x="30" y="368"/>
                </a:lnTo>
                <a:lnTo>
                  <a:pt x="50" y="380"/>
                </a:lnTo>
                <a:lnTo>
                  <a:pt x="30" y="380"/>
                </a:lnTo>
                <a:lnTo>
                  <a:pt x="20" y="394"/>
                </a:lnTo>
                <a:lnTo>
                  <a:pt x="9" y="405"/>
                </a:lnTo>
                <a:lnTo>
                  <a:pt x="0" y="418"/>
                </a:lnTo>
                <a:lnTo>
                  <a:pt x="0" y="442"/>
                </a:lnTo>
                <a:lnTo>
                  <a:pt x="0" y="454"/>
                </a:lnTo>
                <a:lnTo>
                  <a:pt x="9" y="479"/>
                </a:lnTo>
                <a:lnTo>
                  <a:pt x="20" y="491"/>
                </a:lnTo>
                <a:lnTo>
                  <a:pt x="30" y="503"/>
                </a:lnTo>
                <a:lnTo>
                  <a:pt x="50" y="503"/>
                </a:lnTo>
                <a:lnTo>
                  <a:pt x="149" y="503"/>
                </a:lnTo>
              </a:path>
            </a:pathLst>
          </a:custGeom>
          <a:no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 name=""/>
          <p:cNvSpPr/>
          <p:nvPr/>
        </p:nvSpPr>
        <p:spPr>
          <a:xfrm>
            <a:off x="7128000" y="3103560"/>
            <a:ext cx="126720" cy="398520"/>
          </a:xfrm>
          <a:custGeom>
            <a:avLst/>
            <a:gdLst/>
            <a:ahLst/>
            <a:rect l="l" t="t" r="r" b="b"/>
            <a:pathLst>
              <a:path w="160" h="503">
                <a:moveTo>
                  <a:pt x="0" y="0"/>
                </a:moveTo>
                <a:lnTo>
                  <a:pt x="100" y="0"/>
                </a:lnTo>
                <a:lnTo>
                  <a:pt x="120" y="0"/>
                </a:lnTo>
                <a:lnTo>
                  <a:pt x="130" y="12"/>
                </a:lnTo>
                <a:lnTo>
                  <a:pt x="139" y="25"/>
                </a:lnTo>
                <a:lnTo>
                  <a:pt x="150" y="49"/>
                </a:lnTo>
                <a:lnTo>
                  <a:pt x="160" y="62"/>
                </a:lnTo>
                <a:lnTo>
                  <a:pt x="150" y="86"/>
                </a:lnTo>
                <a:lnTo>
                  <a:pt x="139" y="99"/>
                </a:lnTo>
                <a:lnTo>
                  <a:pt x="130" y="111"/>
                </a:lnTo>
                <a:lnTo>
                  <a:pt x="120" y="123"/>
                </a:lnTo>
                <a:lnTo>
                  <a:pt x="100" y="123"/>
                </a:lnTo>
                <a:lnTo>
                  <a:pt x="120" y="134"/>
                </a:lnTo>
                <a:lnTo>
                  <a:pt x="130" y="134"/>
                </a:lnTo>
                <a:lnTo>
                  <a:pt x="139" y="148"/>
                </a:lnTo>
                <a:lnTo>
                  <a:pt x="150" y="171"/>
                </a:lnTo>
                <a:lnTo>
                  <a:pt x="160" y="196"/>
                </a:lnTo>
                <a:lnTo>
                  <a:pt x="150" y="209"/>
                </a:lnTo>
                <a:lnTo>
                  <a:pt x="139" y="221"/>
                </a:lnTo>
                <a:lnTo>
                  <a:pt x="130" y="247"/>
                </a:lnTo>
                <a:lnTo>
                  <a:pt x="120" y="247"/>
                </a:lnTo>
                <a:lnTo>
                  <a:pt x="100" y="258"/>
                </a:lnTo>
                <a:lnTo>
                  <a:pt x="120" y="258"/>
                </a:lnTo>
                <a:lnTo>
                  <a:pt x="130" y="258"/>
                </a:lnTo>
                <a:lnTo>
                  <a:pt x="139" y="283"/>
                </a:lnTo>
                <a:lnTo>
                  <a:pt x="150" y="295"/>
                </a:lnTo>
                <a:lnTo>
                  <a:pt x="160" y="320"/>
                </a:lnTo>
                <a:lnTo>
                  <a:pt x="150" y="332"/>
                </a:lnTo>
                <a:lnTo>
                  <a:pt x="139" y="357"/>
                </a:lnTo>
                <a:lnTo>
                  <a:pt x="130" y="368"/>
                </a:lnTo>
                <a:lnTo>
                  <a:pt x="120" y="368"/>
                </a:lnTo>
                <a:lnTo>
                  <a:pt x="100" y="380"/>
                </a:lnTo>
                <a:lnTo>
                  <a:pt x="120" y="380"/>
                </a:lnTo>
                <a:lnTo>
                  <a:pt x="130" y="394"/>
                </a:lnTo>
                <a:lnTo>
                  <a:pt x="139" y="405"/>
                </a:lnTo>
                <a:lnTo>
                  <a:pt x="150" y="418"/>
                </a:lnTo>
                <a:lnTo>
                  <a:pt x="160" y="442"/>
                </a:lnTo>
                <a:lnTo>
                  <a:pt x="150" y="454"/>
                </a:lnTo>
                <a:lnTo>
                  <a:pt x="139" y="479"/>
                </a:lnTo>
                <a:lnTo>
                  <a:pt x="130" y="491"/>
                </a:lnTo>
                <a:lnTo>
                  <a:pt x="120" y="503"/>
                </a:lnTo>
                <a:lnTo>
                  <a:pt x="100" y="503"/>
                </a:lnTo>
                <a:lnTo>
                  <a:pt x="0" y="503"/>
                </a:lnTo>
              </a:path>
            </a:pathLst>
          </a:custGeom>
          <a:no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 name=""/>
          <p:cNvSpPr/>
          <p:nvPr/>
        </p:nvSpPr>
        <p:spPr>
          <a:xfrm>
            <a:off x="7120080" y="3513240"/>
            <a:ext cx="415800" cy="88920"/>
          </a:xfrm>
          <a:prstGeom prst="rect">
            <a:avLst/>
          </a:prstGeom>
          <a:no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52" name=""/>
          <p:cNvSpPr/>
          <p:nvPr/>
        </p:nvSpPr>
        <p:spPr>
          <a:xfrm>
            <a:off x="7120800" y="3514680"/>
            <a:ext cx="246240" cy="918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imes New Roman"/>
              </a:rPr>
              <a:t>GSU1A</a:t>
            </a:r>
            <a:endParaRPr b="0" lang="en-US" sz="600" strike="noStrike" u="none">
              <a:solidFill>
                <a:srgbClr val="000000"/>
              </a:solidFill>
              <a:effectLst/>
              <a:uFillTx/>
              <a:latin typeface="Times New Roman"/>
            </a:endParaRPr>
          </a:p>
        </p:txBody>
      </p:sp>
      <p:sp>
        <p:nvSpPr>
          <p:cNvPr id="153" name=""/>
          <p:cNvSpPr/>
          <p:nvPr/>
        </p:nvSpPr>
        <p:spPr>
          <a:xfrm>
            <a:off x="7322760" y="3514680"/>
            <a:ext cx="216720" cy="918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imes New Roman"/>
              </a:rPr>
              <a:t>,1B,1C</a:t>
            </a:r>
            <a:endParaRPr b="0" lang="en-US" sz="600" strike="noStrike" u="none">
              <a:solidFill>
                <a:srgbClr val="000000"/>
              </a:solidFill>
              <a:effectLst/>
              <a:uFillTx/>
              <a:latin typeface="Times New Roman"/>
            </a:endParaRPr>
          </a:p>
        </p:txBody>
      </p:sp>
      <p:sp>
        <p:nvSpPr>
          <p:cNvPr id="154" name=""/>
          <p:cNvSpPr/>
          <p:nvPr/>
        </p:nvSpPr>
        <p:spPr>
          <a:xfrm>
            <a:off x="6969240" y="3200400"/>
            <a:ext cx="160200" cy="20628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 name=""/>
          <p:cNvSpPr/>
          <p:nvPr/>
        </p:nvSpPr>
        <p:spPr>
          <a:xfrm>
            <a:off x="7024680" y="3238560"/>
            <a:ext cx="54000" cy="111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 name=""/>
          <p:cNvSpPr/>
          <p:nvPr/>
        </p:nvSpPr>
        <p:spPr>
          <a:xfrm>
            <a:off x="7024320" y="3243240"/>
            <a:ext cx="59760" cy="1069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B</a:t>
            </a:r>
            <a:endParaRPr b="0" lang="en-US" sz="700" strike="noStrike" u="none">
              <a:solidFill>
                <a:srgbClr val="000000"/>
              </a:solidFill>
              <a:effectLst/>
              <a:uFillTx/>
              <a:latin typeface="Times New Roman"/>
            </a:endParaRPr>
          </a:p>
        </p:txBody>
      </p:sp>
      <p:sp>
        <p:nvSpPr>
          <p:cNvPr id="157" name=""/>
          <p:cNvSpPr/>
          <p:nvPr/>
        </p:nvSpPr>
        <p:spPr>
          <a:xfrm flipH="1">
            <a:off x="7532640" y="4095720"/>
            <a:ext cx="30024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8" name=""/>
          <p:cNvSpPr/>
          <p:nvPr/>
        </p:nvSpPr>
        <p:spPr>
          <a:xfrm flipH="1">
            <a:off x="6888240" y="4095720"/>
            <a:ext cx="64440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9" name=""/>
          <p:cNvSpPr/>
          <p:nvPr/>
        </p:nvSpPr>
        <p:spPr>
          <a:xfrm flipH="1">
            <a:off x="6818040" y="3306600"/>
            <a:ext cx="15876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60" name=""/>
          <p:cNvSpPr/>
          <p:nvPr/>
        </p:nvSpPr>
        <p:spPr>
          <a:xfrm>
            <a:off x="6969240" y="3998880"/>
            <a:ext cx="160200" cy="19512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 name=""/>
          <p:cNvSpPr/>
          <p:nvPr/>
        </p:nvSpPr>
        <p:spPr>
          <a:xfrm>
            <a:off x="7024680" y="4038480"/>
            <a:ext cx="54000" cy="109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 name=""/>
          <p:cNvSpPr/>
          <p:nvPr/>
        </p:nvSpPr>
        <p:spPr>
          <a:xfrm>
            <a:off x="7024320" y="4041720"/>
            <a:ext cx="59760" cy="1069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B</a:t>
            </a:r>
            <a:endParaRPr b="0" lang="en-US" sz="700" strike="noStrike" u="none">
              <a:solidFill>
                <a:srgbClr val="000000"/>
              </a:solidFill>
              <a:effectLst/>
              <a:uFillTx/>
              <a:latin typeface="Times New Roman"/>
            </a:endParaRPr>
          </a:p>
        </p:txBody>
      </p:sp>
      <p:sp>
        <p:nvSpPr>
          <p:cNvPr id="163" name=""/>
          <p:cNvSpPr/>
          <p:nvPr/>
        </p:nvSpPr>
        <p:spPr>
          <a:xfrm>
            <a:off x="6810480" y="3005280"/>
            <a:ext cx="1440" cy="1285560"/>
          </a:xfrm>
          <a:prstGeom prst="line">
            <a:avLst/>
          </a:prstGeom>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 name=""/>
          <p:cNvSpPr/>
          <p:nvPr/>
        </p:nvSpPr>
        <p:spPr>
          <a:xfrm flipH="1">
            <a:off x="6484680" y="4095720"/>
            <a:ext cx="23796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5" name=""/>
          <p:cNvSpPr/>
          <p:nvPr/>
        </p:nvSpPr>
        <p:spPr>
          <a:xfrm>
            <a:off x="6485040" y="3005280"/>
            <a:ext cx="1440" cy="1285560"/>
          </a:xfrm>
          <a:prstGeom prst="line">
            <a:avLst/>
          </a:prstGeom>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 name=""/>
          <p:cNvSpPr/>
          <p:nvPr/>
        </p:nvSpPr>
        <p:spPr>
          <a:xfrm>
            <a:off x="6407280" y="4290840"/>
            <a:ext cx="160200" cy="20484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 name=""/>
          <p:cNvSpPr/>
          <p:nvPr/>
        </p:nvSpPr>
        <p:spPr>
          <a:xfrm>
            <a:off x="6461280" y="4330800"/>
            <a:ext cx="54000" cy="109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 name=""/>
          <p:cNvSpPr/>
          <p:nvPr/>
        </p:nvSpPr>
        <p:spPr>
          <a:xfrm>
            <a:off x="6460920" y="4334040"/>
            <a:ext cx="59760" cy="1069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B</a:t>
            </a:r>
            <a:endParaRPr b="0" lang="en-US" sz="700" strike="noStrike" u="none">
              <a:solidFill>
                <a:srgbClr val="000000"/>
              </a:solidFill>
              <a:effectLst/>
              <a:uFillTx/>
              <a:latin typeface="Times New Roman"/>
            </a:endParaRPr>
          </a:p>
        </p:txBody>
      </p:sp>
      <p:sp>
        <p:nvSpPr>
          <p:cNvPr id="169" name=""/>
          <p:cNvSpPr/>
          <p:nvPr/>
        </p:nvSpPr>
        <p:spPr>
          <a:xfrm>
            <a:off x="8037360" y="4006800"/>
            <a:ext cx="158760" cy="19548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 name=""/>
          <p:cNvSpPr/>
          <p:nvPr/>
        </p:nvSpPr>
        <p:spPr>
          <a:xfrm>
            <a:off x="8099280" y="4044960"/>
            <a:ext cx="52560" cy="109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 name=""/>
          <p:cNvSpPr/>
          <p:nvPr/>
        </p:nvSpPr>
        <p:spPr>
          <a:xfrm>
            <a:off x="8097480" y="4048200"/>
            <a:ext cx="59760" cy="1069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B</a:t>
            </a:r>
            <a:endParaRPr b="0" lang="en-US" sz="700" strike="noStrike" u="none">
              <a:solidFill>
                <a:srgbClr val="000000"/>
              </a:solidFill>
              <a:effectLst/>
              <a:uFillTx/>
              <a:latin typeface="Times New Roman"/>
            </a:endParaRPr>
          </a:p>
        </p:txBody>
      </p:sp>
      <p:sp>
        <p:nvSpPr>
          <p:cNvPr id="172" name=""/>
          <p:cNvSpPr/>
          <p:nvPr/>
        </p:nvSpPr>
        <p:spPr>
          <a:xfrm>
            <a:off x="7921800" y="3902040"/>
            <a:ext cx="118800" cy="388800"/>
          </a:xfrm>
          <a:custGeom>
            <a:avLst/>
            <a:gdLst/>
            <a:ahLst/>
            <a:rect l="l" t="t" r="r" b="b"/>
            <a:pathLst>
              <a:path w="150" h="490">
                <a:moveTo>
                  <a:pt x="150" y="0"/>
                </a:moveTo>
                <a:lnTo>
                  <a:pt x="50" y="0"/>
                </a:lnTo>
                <a:lnTo>
                  <a:pt x="30" y="0"/>
                </a:lnTo>
                <a:lnTo>
                  <a:pt x="20" y="11"/>
                </a:lnTo>
                <a:lnTo>
                  <a:pt x="9" y="23"/>
                </a:lnTo>
                <a:lnTo>
                  <a:pt x="0" y="36"/>
                </a:lnTo>
                <a:lnTo>
                  <a:pt x="0" y="62"/>
                </a:lnTo>
                <a:lnTo>
                  <a:pt x="0" y="73"/>
                </a:lnTo>
                <a:lnTo>
                  <a:pt x="9" y="97"/>
                </a:lnTo>
                <a:lnTo>
                  <a:pt x="20" y="110"/>
                </a:lnTo>
                <a:lnTo>
                  <a:pt x="30" y="110"/>
                </a:lnTo>
                <a:lnTo>
                  <a:pt x="50" y="121"/>
                </a:lnTo>
                <a:lnTo>
                  <a:pt x="30" y="121"/>
                </a:lnTo>
                <a:lnTo>
                  <a:pt x="20" y="134"/>
                </a:lnTo>
                <a:lnTo>
                  <a:pt x="9" y="147"/>
                </a:lnTo>
                <a:lnTo>
                  <a:pt x="0" y="158"/>
                </a:lnTo>
                <a:lnTo>
                  <a:pt x="0" y="182"/>
                </a:lnTo>
                <a:lnTo>
                  <a:pt x="0" y="196"/>
                </a:lnTo>
                <a:lnTo>
                  <a:pt x="9" y="219"/>
                </a:lnTo>
                <a:lnTo>
                  <a:pt x="20" y="233"/>
                </a:lnTo>
                <a:lnTo>
                  <a:pt x="30" y="244"/>
                </a:lnTo>
                <a:lnTo>
                  <a:pt x="50" y="244"/>
                </a:lnTo>
                <a:lnTo>
                  <a:pt x="30" y="244"/>
                </a:lnTo>
                <a:lnTo>
                  <a:pt x="20" y="256"/>
                </a:lnTo>
                <a:lnTo>
                  <a:pt x="9" y="269"/>
                </a:lnTo>
                <a:lnTo>
                  <a:pt x="0" y="281"/>
                </a:lnTo>
                <a:lnTo>
                  <a:pt x="0" y="306"/>
                </a:lnTo>
                <a:lnTo>
                  <a:pt x="0" y="330"/>
                </a:lnTo>
                <a:lnTo>
                  <a:pt x="9" y="343"/>
                </a:lnTo>
                <a:lnTo>
                  <a:pt x="20" y="355"/>
                </a:lnTo>
                <a:lnTo>
                  <a:pt x="30" y="368"/>
                </a:lnTo>
                <a:lnTo>
                  <a:pt x="50" y="368"/>
                </a:lnTo>
                <a:lnTo>
                  <a:pt x="30" y="368"/>
                </a:lnTo>
                <a:lnTo>
                  <a:pt x="20" y="380"/>
                </a:lnTo>
                <a:lnTo>
                  <a:pt x="9" y="391"/>
                </a:lnTo>
                <a:lnTo>
                  <a:pt x="0" y="416"/>
                </a:lnTo>
                <a:lnTo>
                  <a:pt x="0" y="428"/>
                </a:lnTo>
                <a:lnTo>
                  <a:pt x="0" y="453"/>
                </a:lnTo>
                <a:lnTo>
                  <a:pt x="9" y="466"/>
                </a:lnTo>
                <a:lnTo>
                  <a:pt x="20" y="477"/>
                </a:lnTo>
                <a:lnTo>
                  <a:pt x="30" y="490"/>
                </a:lnTo>
                <a:lnTo>
                  <a:pt x="50" y="490"/>
                </a:lnTo>
                <a:lnTo>
                  <a:pt x="150" y="490"/>
                </a:lnTo>
              </a:path>
            </a:pathLst>
          </a:custGeom>
          <a:no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 name=""/>
          <p:cNvSpPr/>
          <p:nvPr/>
        </p:nvSpPr>
        <p:spPr>
          <a:xfrm>
            <a:off x="7723080" y="3902040"/>
            <a:ext cx="119160" cy="388800"/>
          </a:xfrm>
          <a:custGeom>
            <a:avLst/>
            <a:gdLst/>
            <a:ahLst/>
            <a:rect l="l" t="t" r="r" b="b"/>
            <a:pathLst>
              <a:path w="151" h="490">
                <a:moveTo>
                  <a:pt x="0" y="0"/>
                </a:moveTo>
                <a:lnTo>
                  <a:pt x="101" y="0"/>
                </a:lnTo>
                <a:lnTo>
                  <a:pt x="110" y="0"/>
                </a:lnTo>
                <a:lnTo>
                  <a:pt x="130" y="11"/>
                </a:lnTo>
                <a:lnTo>
                  <a:pt x="140" y="23"/>
                </a:lnTo>
                <a:lnTo>
                  <a:pt x="140" y="36"/>
                </a:lnTo>
                <a:lnTo>
                  <a:pt x="151" y="62"/>
                </a:lnTo>
                <a:lnTo>
                  <a:pt x="140" y="73"/>
                </a:lnTo>
                <a:lnTo>
                  <a:pt x="140" y="97"/>
                </a:lnTo>
                <a:lnTo>
                  <a:pt x="130" y="110"/>
                </a:lnTo>
                <a:lnTo>
                  <a:pt x="110" y="110"/>
                </a:lnTo>
                <a:lnTo>
                  <a:pt x="101" y="121"/>
                </a:lnTo>
                <a:lnTo>
                  <a:pt x="110" y="121"/>
                </a:lnTo>
                <a:lnTo>
                  <a:pt x="130" y="134"/>
                </a:lnTo>
                <a:lnTo>
                  <a:pt x="140" y="147"/>
                </a:lnTo>
                <a:lnTo>
                  <a:pt x="140" y="158"/>
                </a:lnTo>
                <a:lnTo>
                  <a:pt x="151" y="182"/>
                </a:lnTo>
                <a:lnTo>
                  <a:pt x="140" y="196"/>
                </a:lnTo>
                <a:lnTo>
                  <a:pt x="140" y="219"/>
                </a:lnTo>
                <a:lnTo>
                  <a:pt x="130" y="233"/>
                </a:lnTo>
                <a:lnTo>
                  <a:pt x="110" y="244"/>
                </a:lnTo>
                <a:lnTo>
                  <a:pt x="101" y="244"/>
                </a:lnTo>
                <a:lnTo>
                  <a:pt x="110" y="244"/>
                </a:lnTo>
                <a:lnTo>
                  <a:pt x="130" y="256"/>
                </a:lnTo>
                <a:lnTo>
                  <a:pt x="140" y="269"/>
                </a:lnTo>
                <a:lnTo>
                  <a:pt x="140" y="281"/>
                </a:lnTo>
                <a:lnTo>
                  <a:pt x="151" y="306"/>
                </a:lnTo>
                <a:lnTo>
                  <a:pt x="140" y="330"/>
                </a:lnTo>
                <a:lnTo>
                  <a:pt x="140" y="343"/>
                </a:lnTo>
                <a:lnTo>
                  <a:pt x="130" y="355"/>
                </a:lnTo>
                <a:lnTo>
                  <a:pt x="110" y="368"/>
                </a:lnTo>
                <a:lnTo>
                  <a:pt x="101" y="368"/>
                </a:lnTo>
                <a:lnTo>
                  <a:pt x="110" y="368"/>
                </a:lnTo>
                <a:lnTo>
                  <a:pt x="130" y="380"/>
                </a:lnTo>
                <a:lnTo>
                  <a:pt x="140" y="391"/>
                </a:lnTo>
                <a:lnTo>
                  <a:pt x="140" y="416"/>
                </a:lnTo>
                <a:lnTo>
                  <a:pt x="151" y="428"/>
                </a:lnTo>
                <a:lnTo>
                  <a:pt x="140" y="453"/>
                </a:lnTo>
                <a:lnTo>
                  <a:pt x="140" y="466"/>
                </a:lnTo>
                <a:lnTo>
                  <a:pt x="130" y="477"/>
                </a:lnTo>
                <a:lnTo>
                  <a:pt x="110" y="490"/>
                </a:lnTo>
                <a:lnTo>
                  <a:pt x="101" y="490"/>
                </a:lnTo>
                <a:lnTo>
                  <a:pt x="0" y="490"/>
                </a:lnTo>
              </a:path>
            </a:pathLst>
          </a:custGeom>
          <a:no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 name=""/>
          <p:cNvSpPr/>
          <p:nvPr/>
        </p:nvSpPr>
        <p:spPr>
          <a:xfrm>
            <a:off x="7810560" y="4300560"/>
            <a:ext cx="176040" cy="88920"/>
          </a:xfrm>
          <a:prstGeom prst="rect">
            <a:avLst/>
          </a:prstGeom>
          <a:no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75" name=""/>
          <p:cNvSpPr/>
          <p:nvPr/>
        </p:nvSpPr>
        <p:spPr>
          <a:xfrm>
            <a:off x="7810920" y="4302000"/>
            <a:ext cx="191160" cy="918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imes New Roman"/>
              </a:rPr>
              <a:t>GSU2</a:t>
            </a:r>
            <a:endParaRPr b="0" lang="en-US" sz="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80B7FF0-C484-45EE-8F8D-139BBB35E261}"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Performance Results</a:t>
            </a:r>
            <a:endParaRPr b="0" lang="en-US" sz="2000" strike="noStrike" u="none">
              <a:solidFill>
                <a:srgbClr val="000000"/>
              </a:solidFill>
              <a:effectLst/>
              <a:uFillTx/>
              <a:latin typeface="Times New Roman"/>
            </a:endParaRPr>
          </a:p>
        </p:txBody>
      </p:sp>
      <p:sp>
        <p:nvSpPr>
          <p:cNvPr id="17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178" name=""/>
          <p:cNvSpPr/>
          <p:nvPr/>
        </p:nvSpPr>
        <p:spPr>
          <a:xfrm>
            <a:off x="5035680" y="2077920"/>
            <a:ext cx="49824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Unit 1</a:t>
            </a:r>
            <a:endParaRPr b="0" lang="en-US" sz="1500" strike="noStrike" u="none">
              <a:solidFill>
                <a:srgbClr val="000000"/>
              </a:solidFill>
              <a:effectLst/>
              <a:uFillTx/>
              <a:latin typeface="Times New Roman"/>
            </a:endParaRPr>
          </a:p>
        </p:txBody>
      </p:sp>
      <p:sp>
        <p:nvSpPr>
          <p:cNvPr id="179" name=""/>
          <p:cNvSpPr/>
          <p:nvPr/>
        </p:nvSpPr>
        <p:spPr>
          <a:xfrm>
            <a:off x="6023160" y="2077920"/>
            <a:ext cx="49824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Unit 2</a:t>
            </a:r>
            <a:endParaRPr b="0" lang="en-US" sz="1500" strike="noStrike" u="none">
              <a:solidFill>
                <a:srgbClr val="000000"/>
              </a:solidFill>
              <a:effectLst/>
              <a:uFillTx/>
              <a:latin typeface="Times New Roman"/>
            </a:endParaRPr>
          </a:p>
        </p:txBody>
      </p:sp>
      <p:sp>
        <p:nvSpPr>
          <p:cNvPr id="180" name=""/>
          <p:cNvSpPr/>
          <p:nvPr/>
        </p:nvSpPr>
        <p:spPr>
          <a:xfrm>
            <a:off x="7008840" y="2077920"/>
            <a:ext cx="49824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Unit 3</a:t>
            </a:r>
            <a:endParaRPr b="0" lang="en-US" sz="1500" strike="noStrike" u="none">
              <a:solidFill>
                <a:srgbClr val="000000"/>
              </a:solidFill>
              <a:effectLst/>
              <a:uFillTx/>
              <a:latin typeface="Times New Roman"/>
            </a:endParaRPr>
          </a:p>
        </p:txBody>
      </p:sp>
      <p:sp>
        <p:nvSpPr>
          <p:cNvPr id="181" name=""/>
          <p:cNvSpPr/>
          <p:nvPr/>
        </p:nvSpPr>
        <p:spPr>
          <a:xfrm>
            <a:off x="1072080" y="2319480"/>
            <a:ext cx="195948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Life-to-Date Run Hours</a:t>
            </a:r>
            <a:endParaRPr b="0" lang="en-US" sz="1500" strike="noStrike" u="none">
              <a:solidFill>
                <a:srgbClr val="000000"/>
              </a:solidFill>
              <a:effectLst/>
              <a:uFillTx/>
              <a:latin typeface="Times New Roman"/>
            </a:endParaRPr>
          </a:p>
        </p:txBody>
      </p:sp>
      <p:sp>
        <p:nvSpPr>
          <p:cNvPr id="182" name=""/>
          <p:cNvSpPr/>
          <p:nvPr/>
        </p:nvSpPr>
        <p:spPr>
          <a:xfrm>
            <a:off x="5046840" y="2319480"/>
            <a:ext cx="4773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179.5</a:t>
            </a:r>
            <a:endParaRPr b="0" lang="en-US" sz="1500" strike="noStrike" u="none">
              <a:solidFill>
                <a:srgbClr val="000000"/>
              </a:solidFill>
              <a:effectLst/>
              <a:uFillTx/>
              <a:latin typeface="Times New Roman"/>
            </a:endParaRPr>
          </a:p>
        </p:txBody>
      </p:sp>
      <p:sp>
        <p:nvSpPr>
          <p:cNvPr id="183" name=""/>
          <p:cNvSpPr/>
          <p:nvPr/>
        </p:nvSpPr>
        <p:spPr>
          <a:xfrm>
            <a:off x="6032520" y="2319480"/>
            <a:ext cx="4773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247.0</a:t>
            </a:r>
            <a:endParaRPr b="0" lang="en-US" sz="1500" strike="noStrike" u="none">
              <a:solidFill>
                <a:srgbClr val="000000"/>
              </a:solidFill>
              <a:effectLst/>
              <a:uFillTx/>
              <a:latin typeface="Times New Roman"/>
            </a:endParaRPr>
          </a:p>
        </p:txBody>
      </p:sp>
      <p:sp>
        <p:nvSpPr>
          <p:cNvPr id="184" name=""/>
          <p:cNvSpPr/>
          <p:nvPr/>
        </p:nvSpPr>
        <p:spPr>
          <a:xfrm>
            <a:off x="7018560" y="2319480"/>
            <a:ext cx="4773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276.4</a:t>
            </a:r>
            <a:endParaRPr b="0" lang="en-US" sz="1500" strike="noStrike" u="none">
              <a:solidFill>
                <a:srgbClr val="000000"/>
              </a:solidFill>
              <a:effectLst/>
              <a:uFillTx/>
              <a:latin typeface="Times New Roman"/>
            </a:endParaRPr>
          </a:p>
        </p:txBody>
      </p:sp>
      <p:sp>
        <p:nvSpPr>
          <p:cNvPr id="185" name=""/>
          <p:cNvSpPr/>
          <p:nvPr/>
        </p:nvSpPr>
        <p:spPr>
          <a:xfrm>
            <a:off x="1057680" y="2560680"/>
            <a:ext cx="154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Life-to-Date Starts</a:t>
            </a:r>
            <a:endParaRPr b="0" lang="en-US" sz="1500" strike="noStrike" u="none">
              <a:solidFill>
                <a:srgbClr val="000000"/>
              </a:solidFill>
              <a:effectLst/>
              <a:uFillTx/>
              <a:latin typeface="Times New Roman"/>
            </a:endParaRPr>
          </a:p>
        </p:txBody>
      </p:sp>
      <p:sp>
        <p:nvSpPr>
          <p:cNvPr id="186" name=""/>
          <p:cNvSpPr/>
          <p:nvPr/>
        </p:nvSpPr>
        <p:spPr>
          <a:xfrm>
            <a:off x="5172120" y="2560680"/>
            <a:ext cx="2127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44</a:t>
            </a:r>
            <a:endParaRPr b="0" lang="en-US" sz="1500" strike="noStrike" u="none">
              <a:solidFill>
                <a:srgbClr val="000000"/>
              </a:solidFill>
              <a:effectLst/>
              <a:uFillTx/>
              <a:latin typeface="Times New Roman"/>
            </a:endParaRPr>
          </a:p>
        </p:txBody>
      </p:sp>
      <p:sp>
        <p:nvSpPr>
          <p:cNvPr id="187" name=""/>
          <p:cNvSpPr/>
          <p:nvPr/>
        </p:nvSpPr>
        <p:spPr>
          <a:xfrm>
            <a:off x="6157800" y="2560680"/>
            <a:ext cx="2127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40</a:t>
            </a:r>
            <a:endParaRPr b="0" lang="en-US" sz="1500" strike="noStrike" u="none">
              <a:solidFill>
                <a:srgbClr val="000000"/>
              </a:solidFill>
              <a:effectLst/>
              <a:uFillTx/>
              <a:latin typeface="Times New Roman"/>
            </a:endParaRPr>
          </a:p>
        </p:txBody>
      </p:sp>
      <p:sp>
        <p:nvSpPr>
          <p:cNvPr id="188" name=""/>
          <p:cNvSpPr/>
          <p:nvPr/>
        </p:nvSpPr>
        <p:spPr>
          <a:xfrm>
            <a:off x="7145280" y="2560680"/>
            <a:ext cx="2127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55</a:t>
            </a:r>
            <a:endParaRPr b="0" lang="en-US" sz="1500" strike="noStrike" u="none">
              <a:solidFill>
                <a:srgbClr val="000000"/>
              </a:solidFill>
              <a:effectLst/>
              <a:uFillTx/>
              <a:latin typeface="Times New Roman"/>
            </a:endParaRPr>
          </a:p>
        </p:txBody>
      </p:sp>
      <p:sp>
        <p:nvSpPr>
          <p:cNvPr id="189" name=""/>
          <p:cNvSpPr/>
          <p:nvPr/>
        </p:nvSpPr>
        <p:spPr>
          <a:xfrm>
            <a:off x="3419640" y="3043080"/>
            <a:ext cx="196992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Performance Test Data</a:t>
            </a:r>
            <a:endParaRPr b="0" lang="en-US" sz="1500" strike="noStrike" u="none">
              <a:solidFill>
                <a:srgbClr val="000000"/>
              </a:solidFill>
              <a:effectLst/>
              <a:uFillTx/>
              <a:latin typeface="Times New Roman"/>
            </a:endParaRPr>
          </a:p>
        </p:txBody>
      </p:sp>
      <p:sp>
        <p:nvSpPr>
          <p:cNvPr id="190" name=""/>
          <p:cNvSpPr/>
          <p:nvPr/>
        </p:nvSpPr>
        <p:spPr>
          <a:xfrm>
            <a:off x="1046880" y="3284640"/>
            <a:ext cx="109080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Output (MW)</a:t>
            </a:r>
            <a:endParaRPr b="0" lang="en-US" sz="1500" strike="noStrike" u="none">
              <a:solidFill>
                <a:srgbClr val="000000"/>
              </a:solidFill>
              <a:effectLst/>
              <a:uFillTx/>
              <a:latin typeface="Times New Roman"/>
            </a:endParaRPr>
          </a:p>
        </p:txBody>
      </p:sp>
      <p:sp>
        <p:nvSpPr>
          <p:cNvPr id="191" name=""/>
          <p:cNvSpPr/>
          <p:nvPr/>
        </p:nvSpPr>
        <p:spPr>
          <a:xfrm>
            <a:off x="3178800" y="3284640"/>
            <a:ext cx="148320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Corrected to 90 F</a:t>
            </a:r>
            <a:endParaRPr b="0" lang="en-US" sz="1500" strike="noStrike" u="none">
              <a:solidFill>
                <a:srgbClr val="000000"/>
              </a:solidFill>
              <a:effectLst/>
              <a:uFillTx/>
              <a:latin typeface="Times New Roman"/>
            </a:endParaRPr>
          </a:p>
        </p:txBody>
      </p:sp>
      <p:sp>
        <p:nvSpPr>
          <p:cNvPr id="192" name=""/>
          <p:cNvSpPr/>
          <p:nvPr/>
        </p:nvSpPr>
        <p:spPr>
          <a:xfrm>
            <a:off x="5046840" y="3284640"/>
            <a:ext cx="4773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178.2</a:t>
            </a:r>
            <a:endParaRPr b="0" lang="en-US" sz="1500" strike="noStrike" u="none">
              <a:solidFill>
                <a:srgbClr val="000000"/>
              </a:solidFill>
              <a:effectLst/>
              <a:uFillTx/>
              <a:latin typeface="Times New Roman"/>
            </a:endParaRPr>
          </a:p>
        </p:txBody>
      </p:sp>
      <p:sp>
        <p:nvSpPr>
          <p:cNvPr id="193" name=""/>
          <p:cNvSpPr/>
          <p:nvPr/>
        </p:nvSpPr>
        <p:spPr>
          <a:xfrm>
            <a:off x="6032520" y="3284640"/>
            <a:ext cx="4773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182.0</a:t>
            </a:r>
            <a:endParaRPr b="0" lang="en-US" sz="1500" strike="noStrike" u="none">
              <a:solidFill>
                <a:srgbClr val="000000"/>
              </a:solidFill>
              <a:effectLst/>
              <a:uFillTx/>
              <a:latin typeface="Times New Roman"/>
            </a:endParaRPr>
          </a:p>
        </p:txBody>
      </p:sp>
      <p:sp>
        <p:nvSpPr>
          <p:cNvPr id="194" name=""/>
          <p:cNvSpPr/>
          <p:nvPr/>
        </p:nvSpPr>
        <p:spPr>
          <a:xfrm>
            <a:off x="7018560" y="3284640"/>
            <a:ext cx="4773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180.6</a:t>
            </a:r>
            <a:endParaRPr b="0" lang="en-US" sz="1500" strike="noStrike" u="none">
              <a:solidFill>
                <a:srgbClr val="000000"/>
              </a:solidFill>
              <a:effectLst/>
              <a:uFillTx/>
              <a:latin typeface="Times New Roman"/>
            </a:endParaRPr>
          </a:p>
        </p:txBody>
      </p:sp>
      <p:sp>
        <p:nvSpPr>
          <p:cNvPr id="195" name=""/>
          <p:cNvSpPr/>
          <p:nvPr/>
        </p:nvSpPr>
        <p:spPr>
          <a:xfrm>
            <a:off x="1053000" y="3767040"/>
            <a:ext cx="140868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Heat Rate (LHV)</a:t>
            </a:r>
            <a:endParaRPr b="0" lang="en-US" sz="1500" strike="noStrike" u="none">
              <a:solidFill>
                <a:srgbClr val="000000"/>
              </a:solidFill>
              <a:effectLst/>
              <a:uFillTx/>
              <a:latin typeface="Times New Roman"/>
            </a:endParaRPr>
          </a:p>
        </p:txBody>
      </p:sp>
      <p:sp>
        <p:nvSpPr>
          <p:cNvPr id="196" name=""/>
          <p:cNvSpPr/>
          <p:nvPr/>
        </p:nvSpPr>
        <p:spPr>
          <a:xfrm>
            <a:off x="3178800" y="3767040"/>
            <a:ext cx="148320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Corrected to 90 F</a:t>
            </a:r>
            <a:endParaRPr b="0" lang="en-US" sz="1500" strike="noStrike" u="none">
              <a:solidFill>
                <a:srgbClr val="000000"/>
              </a:solidFill>
              <a:effectLst/>
              <a:uFillTx/>
              <a:latin typeface="Times New Roman"/>
            </a:endParaRPr>
          </a:p>
        </p:txBody>
      </p:sp>
      <p:sp>
        <p:nvSpPr>
          <p:cNvPr id="197" name=""/>
          <p:cNvSpPr/>
          <p:nvPr/>
        </p:nvSpPr>
        <p:spPr>
          <a:xfrm>
            <a:off x="5046840" y="3767040"/>
            <a:ext cx="4773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9,908</a:t>
            </a:r>
            <a:endParaRPr b="0" lang="en-US" sz="1500" strike="noStrike" u="none">
              <a:solidFill>
                <a:srgbClr val="000000"/>
              </a:solidFill>
              <a:effectLst/>
              <a:uFillTx/>
              <a:latin typeface="Times New Roman"/>
            </a:endParaRPr>
          </a:p>
        </p:txBody>
      </p:sp>
      <p:sp>
        <p:nvSpPr>
          <p:cNvPr id="198" name=""/>
          <p:cNvSpPr/>
          <p:nvPr/>
        </p:nvSpPr>
        <p:spPr>
          <a:xfrm>
            <a:off x="6032520" y="3767040"/>
            <a:ext cx="4773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9,821</a:t>
            </a:r>
            <a:endParaRPr b="0" lang="en-US" sz="1500" strike="noStrike" u="none">
              <a:solidFill>
                <a:srgbClr val="000000"/>
              </a:solidFill>
              <a:effectLst/>
              <a:uFillTx/>
              <a:latin typeface="Times New Roman"/>
            </a:endParaRPr>
          </a:p>
        </p:txBody>
      </p:sp>
      <p:sp>
        <p:nvSpPr>
          <p:cNvPr id="199" name=""/>
          <p:cNvSpPr/>
          <p:nvPr/>
        </p:nvSpPr>
        <p:spPr>
          <a:xfrm>
            <a:off x="7018560" y="3767040"/>
            <a:ext cx="4773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9,888</a:t>
            </a:r>
            <a:endParaRPr b="0" lang="en-US" sz="1500" strike="noStrike" u="none">
              <a:solidFill>
                <a:srgbClr val="000000"/>
              </a:solidFill>
              <a:effectLst/>
              <a:uFillTx/>
              <a:latin typeface="Times New Roman"/>
            </a:endParaRPr>
          </a:p>
        </p:txBody>
      </p:sp>
      <p:sp>
        <p:nvSpPr>
          <p:cNvPr id="200" name=""/>
          <p:cNvSpPr/>
          <p:nvPr/>
        </p:nvSpPr>
        <p:spPr>
          <a:xfrm>
            <a:off x="1054440" y="4008600"/>
            <a:ext cx="14403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Heat Rate (HHV)</a:t>
            </a:r>
            <a:endParaRPr b="0" lang="en-US" sz="1500" strike="noStrike" u="none">
              <a:solidFill>
                <a:srgbClr val="000000"/>
              </a:solidFill>
              <a:effectLst/>
              <a:uFillTx/>
              <a:latin typeface="Times New Roman"/>
            </a:endParaRPr>
          </a:p>
        </p:txBody>
      </p:sp>
      <p:sp>
        <p:nvSpPr>
          <p:cNvPr id="201" name=""/>
          <p:cNvSpPr/>
          <p:nvPr/>
        </p:nvSpPr>
        <p:spPr>
          <a:xfrm>
            <a:off x="3178800" y="4008600"/>
            <a:ext cx="148320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Corrected to 90 F</a:t>
            </a:r>
            <a:endParaRPr b="0" lang="en-US" sz="1500" strike="noStrike" u="none">
              <a:solidFill>
                <a:srgbClr val="000000"/>
              </a:solidFill>
              <a:effectLst/>
              <a:uFillTx/>
              <a:latin typeface="Times New Roman"/>
            </a:endParaRPr>
          </a:p>
        </p:txBody>
      </p:sp>
      <p:sp>
        <p:nvSpPr>
          <p:cNvPr id="202" name=""/>
          <p:cNvSpPr/>
          <p:nvPr/>
        </p:nvSpPr>
        <p:spPr>
          <a:xfrm>
            <a:off x="4996080" y="4008600"/>
            <a:ext cx="583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10,998</a:t>
            </a:r>
            <a:endParaRPr b="0" lang="en-US" sz="1500" strike="noStrike" u="none">
              <a:solidFill>
                <a:srgbClr val="000000"/>
              </a:solidFill>
              <a:effectLst/>
              <a:uFillTx/>
              <a:latin typeface="Times New Roman"/>
            </a:endParaRPr>
          </a:p>
        </p:txBody>
      </p:sp>
      <p:sp>
        <p:nvSpPr>
          <p:cNvPr id="203" name=""/>
          <p:cNvSpPr/>
          <p:nvPr/>
        </p:nvSpPr>
        <p:spPr>
          <a:xfrm>
            <a:off x="5982120" y="4008600"/>
            <a:ext cx="583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10,901</a:t>
            </a:r>
            <a:endParaRPr b="0" lang="en-US" sz="1500" strike="noStrike" u="none">
              <a:solidFill>
                <a:srgbClr val="000000"/>
              </a:solidFill>
              <a:effectLst/>
              <a:uFillTx/>
              <a:latin typeface="Times New Roman"/>
            </a:endParaRPr>
          </a:p>
        </p:txBody>
      </p:sp>
      <p:sp>
        <p:nvSpPr>
          <p:cNvPr id="204" name=""/>
          <p:cNvSpPr/>
          <p:nvPr/>
        </p:nvSpPr>
        <p:spPr>
          <a:xfrm>
            <a:off x="6969240" y="4008600"/>
            <a:ext cx="583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10,976</a:t>
            </a:r>
            <a:endParaRPr b="0" lang="en-US" sz="1500" strike="noStrike" u="none">
              <a:solidFill>
                <a:srgbClr val="000000"/>
              </a:solidFill>
              <a:effectLst/>
              <a:uFillTx/>
              <a:latin typeface="Times New Roman"/>
            </a:endParaRPr>
          </a:p>
        </p:txBody>
      </p:sp>
      <p:sp>
        <p:nvSpPr>
          <p:cNvPr id="205" name=""/>
          <p:cNvSpPr/>
          <p:nvPr/>
        </p:nvSpPr>
        <p:spPr>
          <a:xfrm>
            <a:off x="962640" y="4491000"/>
            <a:ext cx="185292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NOx Emissions (ppm)</a:t>
            </a:r>
            <a:endParaRPr b="0" lang="en-US" sz="1500" strike="noStrike" u="none">
              <a:solidFill>
                <a:srgbClr val="000000"/>
              </a:solidFill>
              <a:effectLst/>
              <a:uFillTx/>
              <a:latin typeface="Times New Roman"/>
            </a:endParaRPr>
          </a:p>
        </p:txBody>
      </p:sp>
      <p:sp>
        <p:nvSpPr>
          <p:cNvPr id="206" name=""/>
          <p:cNvSpPr/>
          <p:nvPr/>
        </p:nvSpPr>
        <p:spPr>
          <a:xfrm>
            <a:off x="3090600" y="4491000"/>
            <a:ext cx="1745280" cy="250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Corrected to 15% O</a:t>
            </a:r>
            <a:r>
              <a:rPr b="0" lang="en-US" sz="1500" strike="noStrike" u="none" baseline="-20000">
                <a:solidFill>
                  <a:srgbClr val="000000"/>
                </a:solidFill>
                <a:effectLst/>
                <a:uFillTx/>
                <a:latin typeface="Arial"/>
              </a:rPr>
              <a:t>2</a:t>
            </a:r>
            <a:endParaRPr b="0" lang="en-US" sz="1500" strike="noStrike" u="none">
              <a:solidFill>
                <a:srgbClr val="000000"/>
              </a:solidFill>
              <a:effectLst/>
              <a:uFillTx/>
              <a:latin typeface="Times New Roman"/>
            </a:endParaRPr>
          </a:p>
        </p:txBody>
      </p:sp>
      <p:sp>
        <p:nvSpPr>
          <p:cNvPr id="207" name=""/>
          <p:cNvSpPr/>
          <p:nvPr/>
        </p:nvSpPr>
        <p:spPr>
          <a:xfrm>
            <a:off x="5046840" y="4491000"/>
            <a:ext cx="4773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24.45</a:t>
            </a:r>
            <a:endParaRPr b="0" lang="en-US" sz="1500" strike="noStrike" u="none">
              <a:solidFill>
                <a:srgbClr val="000000"/>
              </a:solidFill>
              <a:effectLst/>
              <a:uFillTx/>
              <a:latin typeface="Times New Roman"/>
            </a:endParaRPr>
          </a:p>
        </p:txBody>
      </p:sp>
      <p:sp>
        <p:nvSpPr>
          <p:cNvPr id="208" name=""/>
          <p:cNvSpPr/>
          <p:nvPr/>
        </p:nvSpPr>
        <p:spPr>
          <a:xfrm>
            <a:off x="6032520" y="4491000"/>
            <a:ext cx="4773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24.25</a:t>
            </a:r>
            <a:endParaRPr b="0" lang="en-US" sz="1500" strike="noStrike" u="none">
              <a:solidFill>
                <a:srgbClr val="000000"/>
              </a:solidFill>
              <a:effectLst/>
              <a:uFillTx/>
              <a:latin typeface="Times New Roman"/>
            </a:endParaRPr>
          </a:p>
        </p:txBody>
      </p:sp>
      <p:sp>
        <p:nvSpPr>
          <p:cNvPr id="209" name=""/>
          <p:cNvSpPr/>
          <p:nvPr/>
        </p:nvSpPr>
        <p:spPr>
          <a:xfrm>
            <a:off x="7018560" y="4491000"/>
            <a:ext cx="4773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23.90</a:t>
            </a:r>
            <a:endParaRPr b="0" lang="en-US" sz="1500" strike="noStrike" u="none">
              <a:solidFill>
                <a:srgbClr val="000000"/>
              </a:solidFill>
              <a:effectLst/>
              <a:uFillTx/>
              <a:latin typeface="Times New Roman"/>
            </a:endParaRPr>
          </a:p>
        </p:txBody>
      </p:sp>
      <p:sp>
        <p:nvSpPr>
          <p:cNvPr id="210" name=""/>
          <p:cNvSpPr/>
          <p:nvPr/>
        </p:nvSpPr>
        <p:spPr>
          <a:xfrm>
            <a:off x="914400" y="3022560"/>
            <a:ext cx="1440" cy="170676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 name=""/>
          <p:cNvSpPr/>
          <p:nvPr/>
        </p:nvSpPr>
        <p:spPr>
          <a:xfrm>
            <a:off x="914400" y="3022560"/>
            <a:ext cx="19080" cy="17067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 name=""/>
          <p:cNvSpPr/>
          <p:nvPr/>
        </p:nvSpPr>
        <p:spPr>
          <a:xfrm>
            <a:off x="7677000" y="3041640"/>
            <a:ext cx="1800" cy="16876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 name=""/>
          <p:cNvSpPr/>
          <p:nvPr/>
        </p:nvSpPr>
        <p:spPr>
          <a:xfrm>
            <a:off x="7677000" y="3041640"/>
            <a:ext cx="19080" cy="16876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 name=""/>
          <p:cNvSpPr/>
          <p:nvPr/>
        </p:nvSpPr>
        <p:spPr>
          <a:xfrm>
            <a:off x="933480" y="3022560"/>
            <a:ext cx="67626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15" name=""/>
          <p:cNvSpPr/>
          <p:nvPr/>
        </p:nvSpPr>
        <p:spPr>
          <a:xfrm>
            <a:off x="933480" y="3022560"/>
            <a:ext cx="6762600" cy="19080"/>
          </a:xfrm>
          <a:prstGeom prst="rect">
            <a:avLst/>
          </a:prstGeom>
          <a:solidFill>
            <a:srgbClr val="00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16" name=""/>
          <p:cNvSpPr/>
          <p:nvPr/>
        </p:nvSpPr>
        <p:spPr>
          <a:xfrm>
            <a:off x="933480" y="3263760"/>
            <a:ext cx="67626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17" name=""/>
          <p:cNvSpPr/>
          <p:nvPr/>
        </p:nvSpPr>
        <p:spPr>
          <a:xfrm>
            <a:off x="933480" y="3263760"/>
            <a:ext cx="6762600" cy="17640"/>
          </a:xfrm>
          <a:prstGeom prst="rect">
            <a:avLst/>
          </a:prstGeom>
          <a:solidFill>
            <a:srgbClr val="000000"/>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218" name=""/>
          <p:cNvSpPr/>
          <p:nvPr/>
        </p:nvSpPr>
        <p:spPr>
          <a:xfrm>
            <a:off x="933480" y="4710240"/>
            <a:ext cx="67626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9" name=""/>
          <p:cNvSpPr/>
          <p:nvPr/>
        </p:nvSpPr>
        <p:spPr>
          <a:xfrm>
            <a:off x="933480" y="4710240"/>
            <a:ext cx="6762600" cy="19080"/>
          </a:xfrm>
          <a:prstGeom prst="rect">
            <a:avLst/>
          </a:prstGeom>
          <a:solidFill>
            <a:srgbClr val="00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9C010B53-1180-4084-9BD6-300397B9DAF4}"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14829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1998-03-06T18:15:04Z</dcterms:created>
  <dc:creator>sdick</dc:creator>
  <dc:description/>
  <dc:language>en-US</dc:language>
  <cp:lastModifiedBy>Ben Rogers</cp:lastModifiedBy>
  <cp:lastPrinted>2000-09-28T21:28:53Z</cp:lastPrinted>
  <dcterms:modified xsi:type="dcterms:W3CDTF">2000-09-28T21:45:26Z</dcterms:modified>
  <cp:revision>565</cp:revision>
  <dc:subject/>
  <dc:title>No Slide Title</dc:title>
</cp:coreProperties>
</file>