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media/image10.jpeg" ContentType="image/jpeg"/>
  <Override PartName="/ppt/media/image14.jpeg" ContentType="image/jpeg"/>
  <Override PartName="/ppt/media/image1.wmf" ContentType="image/x-wmf"/>
  <Override PartName="/ppt/media/image5.wmf" ContentType="image/x-wmf"/>
  <Override PartName="/ppt/media/image6.jpeg" ContentType="image/jpeg"/>
  <Override PartName="/ppt/media/image8.wmf" ContentType="image/x-wmf"/>
  <Override PartName="/ppt/media/image12.wmf" ContentType="image/x-wmf"/>
  <Override PartName="/ppt/media/image3.wmf" ContentType="image/x-wmf"/>
  <Override PartName="/ppt/media/image7.wmf" ContentType="image/x-wmf"/>
  <Override PartName="/ppt/media/image2.wmf" ContentType="image/x-wmf"/>
  <Override PartName="/ppt/media/image11.wmf" ContentType="image/x-wmf"/>
  <Override PartName="/ppt/media/image9.wmf" ContentType="image/x-wmf"/>
  <Override PartName="/ppt/media/image13.wmf" ContentType="image/x-wmf"/>
  <Override PartName="/ppt/media/image4.wmf" ContentType="image/x-wmf"/>
  <Override PartName="/ppt/embeddings/oleObject1.docx" ContentType="application/vnd.openxmlformats-officedocument.wordprocessingml.document"/>
  <Override PartName="/ppt/embeddings/oleObject1.xlsx" ContentType="application/vnd.openxmlformats-officedocument.spreadsheetml.sheet"/>
  <Override PartName="/ppt/embeddings/oleObject1.bin" ContentType="application/vnd.openxmlformats-officedocument.oleObject"/>
  <Override PartName="/ppt/slides/_rels/slide54.xml.rels" ContentType="application/vnd.openxmlformats-package.relationships+xml"/>
  <Override PartName="/ppt/slides/_rels/slide53.xml.rels" ContentType="application/vnd.openxmlformats-package.relationships+xml"/>
  <Override PartName="/ppt/slides/_rels/slide16.xml.rels" ContentType="application/vnd.openxmlformats-package.relationships+xml"/>
  <Override PartName="/ppt/slides/_rels/slide55.xml.rels" ContentType="application/vnd.openxmlformats-package.relationships+xml"/>
  <Override PartName="/ppt/slides/_rels/slide1.xml.rels" ContentType="application/vnd.openxmlformats-package.relationships+xml"/>
  <Override PartName="/ppt/slides/_rels/slide29.xml.rels" ContentType="application/vnd.openxmlformats-package.relationships+xml"/>
  <Override PartName="/ppt/slides/_rels/slide28.xml.rels" ContentType="application/vnd.openxmlformats-package.relationships+xml"/>
  <Override PartName="/ppt/slides/_rels/slide26.xml.rels" ContentType="application/vnd.openxmlformats-package.relationships+xml"/>
  <Override PartName="/ppt/slides/_rels/slide9.xml.rels" ContentType="application/vnd.openxmlformats-package.relationships+xml"/>
  <Override PartName="/ppt/slides/_rels/slide61.xml.rels" ContentType="application/vnd.openxmlformats-package.relationships+xml"/>
  <Override PartName="/ppt/slides/_rels/slide19.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2.xml.rels" ContentType="application/vnd.openxmlformats-package.relationships+xml"/>
  <Override PartName="/ppt/slides/_rels/slide56.xml.rels" ContentType="application/vnd.openxmlformats-package.relationships+xml"/>
  <Override PartName="/ppt/slides/_rels/slide10.xml.rels" ContentType="application/vnd.openxmlformats-package.relationships+xml"/>
  <Override PartName="/ppt/slides/_rels/slide47.xml.rels" ContentType="application/vnd.openxmlformats-package.relationships+xml"/>
  <Override PartName="/ppt/slides/_rels/slide14.xml.rels" ContentType="application/vnd.openxmlformats-package.relationships+xml"/>
  <Override PartName="/ppt/slides/_rels/slide49.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58.xml.rels" ContentType="application/vnd.openxmlformats-package.relationships+xml"/>
  <Override PartName="/ppt/slides/_rels/slide5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60.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7.xml.rels" ContentType="application/vnd.openxmlformats-package.relationships+xml"/>
  <Override PartName="/ppt/slides/_rels/slide27.xml.rels" ContentType="application/vnd.openxmlformats-package.relationships+xml"/>
  <Override PartName="/ppt/slides/_rels/slide15.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46.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59.xml.rels" ContentType="application/vnd.openxmlformats-package.relationships+xml"/>
  <Override PartName="/ppt/slides/_rels/slide13.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6.xml.rels" ContentType="application/vnd.openxmlformats-package.relationships+xml"/>
  <Override PartName="/ppt/slides/_rels/slide37.xml.rels" ContentType="application/vnd.openxmlformats-package.relationships+xml"/>
  <Override PartName="/ppt/slides/_rels/slide38.xml.rels" ContentType="application/vnd.openxmlformats-package.relationships+xml"/>
  <Override PartName="/ppt/slides/_rels/slide39.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50.xml.rels" ContentType="application/vnd.openxmlformats-package.relationships+xml"/>
  <Override PartName="/ppt/slides/_rels/slide51.xml.rels" ContentType="application/vnd.openxmlformats-package.relationships+xml"/>
  <Override PartName="/ppt/slides/_rels/slide52.xml.rels" ContentType="application/vnd.openxmlformats-package.relationships+xml"/>
  <Override PartName="/ppt/slides/slide56.xml" ContentType="application/vnd.openxmlformats-officedocument.presentationml.slide+xml"/>
  <Override PartName="/ppt/slides/slide55.xml" ContentType="application/vnd.openxmlformats-officedocument.presentationml.slide+xml"/>
  <Override PartName="/ppt/slides/slide21.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49.xml" ContentType="application/vnd.openxmlformats-officedocument.presentationml.slide+xml"/>
  <Override PartName="/ppt/slides/slide18.xml" ContentType="application/vnd.openxmlformats-officedocument.presentationml.slide+xml"/>
  <Override PartName="/ppt/slides/slide60.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8.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4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61.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2.xml" ContentType="application/vnd.openxmlformats-officedocument.presentationml.slide+xml"/>
  <Override PartName="/ppt/slides/slide5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D665503-EE8F-4CA0-9C9C-A55BFB8E9977}"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52388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12" name="PlaceHolder 3"/>
          <p:cNvSpPr>
            <a:spLocks noGrp="1"/>
          </p:cNvSpPr>
          <p:nvPr>
            <p:ph type="sldNum" idx="2"/>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6EB1B36-5EB6-40EB-BC37-5A3C319495E2}"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1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15"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6"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7"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18" name=""/>
          <p:cNvSpPr/>
          <p:nvPr/>
        </p:nvSpPr>
        <p:spPr>
          <a:xfrm>
            <a:off x="685800" y="152388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20" name="PlaceHolder 2"/>
          <p:cNvSpPr>
            <a:spLocks noGrp="1"/>
          </p:cNvSpPr>
          <p:nvPr>
            <p:ph type="ftr" idx="3"/>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21" name="PlaceHolder 3"/>
          <p:cNvSpPr>
            <a:spLocks noGrp="1"/>
          </p:cNvSpPr>
          <p:nvPr>
            <p:ph type="sldNum" idx="4"/>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78341AE-9ABC-4006-AC9B-B5B0E4DAB1C0}"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22"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image" Target="../media/image10.jpeg"/><Relationship Id="rId2"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1.wmf"/><Relationship Id="rId3"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image" Target="../media/image14.jpeg"/><Relationship Id="rId2" Type="http://schemas.openxmlformats.org/officeDocument/2006/relationships/slideLayout" Target="../slideLayouts/slideLayout2.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3" name=""/>
          <p:cNvGraphicFramePr/>
          <p:nvPr/>
        </p:nvGraphicFramePr>
        <p:xfrm>
          <a:off x="3276720" y="1295280"/>
          <a:ext cx="2514600" cy="2444760"/>
        </p:xfrm>
        <a:graphic>
          <a:graphicData uri="http://schemas.openxmlformats.org/presentationml/2006/ole">
            <p:oleObj progId="Word.Document.12" r:id="rId1" spid="">
              <p:embed/>
              <p:pic>
                <p:nvPicPr>
                  <p:cNvPr id="24"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25"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27, 2000</a:t>
            </a:r>
            <a:endParaRPr b="0" lang="en-US" sz="1400" strike="noStrike" u="none">
              <a:solidFill>
                <a:srgbClr val="000000"/>
              </a:solidFill>
              <a:effectLst/>
              <a:uFillTx/>
              <a:latin typeface="Times New Roman"/>
            </a:endParaRPr>
          </a:p>
        </p:txBody>
      </p:sp>
      <p:sp>
        <p:nvSpPr>
          <p:cNvPr id="26"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27"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182" name="PlaceHolder 2"/>
          <p:cNvSpPr>
            <a:spLocks noGrp="1"/>
          </p:cNvSpPr>
          <p:nvPr>
            <p:ph/>
          </p:nvPr>
        </p:nvSpPr>
        <p:spPr>
          <a:xfrm>
            <a:off x="1752120" y="2133360"/>
            <a:ext cx="6248520" cy="259380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Non-PSD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Water injection</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249 T NOx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249 T CO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p:txBody>
      </p:sp>
      <p:sp>
        <p:nvSpPr>
          <p:cNvPr id="1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184" name=""/>
          <p:cNvSpPr/>
          <p:nvPr/>
        </p:nvSpPr>
        <p:spPr>
          <a:xfrm>
            <a:off x="1600200" y="2133720"/>
            <a:ext cx="281952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419720" y="2133720"/>
            <a:ext cx="274320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4CC9C85-CE02-4EE0-9103-BA08B35E2E40}"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18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graphicFrame>
        <p:nvGraphicFramePr>
          <p:cNvPr id="188" name=""/>
          <p:cNvGraphicFramePr/>
          <p:nvPr/>
        </p:nvGraphicFramePr>
        <p:xfrm>
          <a:off x="2952720" y="2271600"/>
          <a:ext cx="3083040" cy="3533760"/>
        </p:xfrm>
        <a:graphic>
          <a:graphicData uri="http://schemas.openxmlformats.org/presentationml/2006/ole">
            <p:oleObj r:id="rId1" spid="">
              <p:embed/>
              <p:pic>
                <p:nvPicPr>
                  <p:cNvPr id="189" name="" descr=""/>
                  <p:cNvPicPr/>
                  <p:nvPr/>
                </p:nvPicPr>
                <p:blipFill>
                  <a:blip r:embed="rId2"/>
                  <a:stretch/>
                </p:blipFill>
                <p:spPr>
                  <a:xfrm>
                    <a:off x="2952720" y="2271600"/>
                    <a:ext cx="3083040" cy="3533760"/>
                  </a:xfrm>
                  <a:prstGeom prst="rect">
                    <a:avLst/>
                  </a:prstGeom>
                  <a:noFill/>
                  <a:ln w="0">
                    <a:noFill/>
                  </a:ln>
                </p:spPr>
              </p:pic>
            </p:oleObj>
          </a:graphicData>
        </a:graphic>
      </p:graphicFrame>
      <p:sp>
        <p:nvSpPr>
          <p:cNvPr id="3" name="PlaceHolder 2"/>
          <p:cNvSpPr>
            <a:spLocks noGrp="1"/>
          </p:cNvSpPr>
          <p:nvPr>
            <p:ph type="sldNum" idx="1"/>
          </p:nvPr>
        </p:nvSpPr>
        <p:spPr/>
        <p:txBody>
          <a:bodyPr/>
          <a:p>
            <a:fld id="{3ACF4AB0-0BA2-4447-BD97-7E1C8C07027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19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19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 from IM</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47ACB5D-67FE-4015-A56A-78EF06D26CB7}"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19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pic>
        <p:nvPicPr>
          <p:cNvPr id="195" name="gleason" descr=""/>
          <p:cNvPicPr/>
          <p:nvPr/>
        </p:nvPicPr>
        <p:blipFill>
          <a:blip r:embed="rId1"/>
          <a:stretch/>
        </p:blipFill>
        <p:spPr>
          <a:xfrm>
            <a:off x="1066680" y="1676520"/>
            <a:ext cx="6934320" cy="4419360"/>
          </a:xfrm>
          <a:prstGeom prst="rect">
            <a:avLst/>
          </a:prstGeom>
          <a:noFill/>
          <a:ln w="0">
            <a:noFill/>
          </a:ln>
        </p:spPr>
      </p:pic>
      <p:sp>
        <p:nvSpPr>
          <p:cNvPr id="3" name="PlaceHolder 2"/>
          <p:cNvSpPr>
            <a:spLocks noGrp="1"/>
          </p:cNvSpPr>
          <p:nvPr>
            <p:ph type="sldNum" idx="1"/>
          </p:nvPr>
        </p:nvSpPr>
        <p:spPr/>
        <p:txBody>
          <a:bodyPr/>
          <a:p>
            <a:fld id="{A90BCD62-650A-48D2-8ECD-5A4714E09EF9}"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19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map of site by CAD file from Hoff - Plot survey</a:t>
            </a:r>
            <a:endParaRPr b="0" lang="en-US" sz="1600" strike="noStrike" u="none">
              <a:solidFill>
                <a:srgbClr val="000000"/>
              </a:solidFill>
              <a:effectLst/>
              <a:uFillTx/>
              <a:latin typeface="Times New Roman"/>
            </a:endParaRPr>
          </a:p>
        </p:txBody>
      </p:sp>
      <p:sp>
        <p:nvSpPr>
          <p:cNvPr id="19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7D3D3DC-6567-41AB-8ED0-F66826DE7E60}"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20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p:txBody>
      </p:sp>
      <p:sp>
        <p:nvSpPr>
          <p:cNvPr id="2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3336F1F-88BB-49D3-A264-27477792115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203" name="PlaceHolder 2"/>
          <p:cNvSpPr>
            <a:spLocks noGrp="1"/>
          </p:cNvSpPr>
          <p:nvPr>
            <p:ph/>
          </p:nvPr>
        </p:nvSpPr>
        <p:spPr>
          <a:xfrm>
            <a:off x="1143000" y="20574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Interconnected to 500 kV TVA line that traverses the site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Shelby Interconnection Upgrade - See Interconnection Agreement Sec. 4.8</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TVA found that in the absence of the Gleason Plant a Network Upgrade would have been needed in 2009</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Gleason Power provided actual upgrade costs of &lt;Amount&gt;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Gleason receives monthly credits equal to any network, firm point-to -point, or non-firm point-to-point transmission charges to Gleason</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 12/31/09 TVA will reimburse Gleason Power the difference between original capital cost and sum of monthly transmission credits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Transmission credits have totaled &lt;Amount&gt; through &lt;Date&gt;</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Projected credits from present to 12/31/09 are &lt;Amount&gt;</a:t>
            </a:r>
            <a:endParaRPr b="0" lang="en-US" sz="1400" strike="noStrike" u="none">
              <a:solidFill>
                <a:srgbClr val="000000"/>
              </a:solidFill>
              <a:effectLst/>
              <a:uFillTx/>
              <a:latin typeface="Times New Roman"/>
            </a:endParaRPr>
          </a:p>
        </p:txBody>
      </p:sp>
      <p:sp>
        <p:nvSpPr>
          <p:cNvPr id="2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2B01A60-7B2D-4BD3-83A8-578106965CD7}"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05" name="" descr=""/>
          <p:cNvPicPr/>
          <p:nvPr/>
        </p:nvPicPr>
        <p:blipFill>
          <a:blip r:embed="rId1"/>
          <a:stretch/>
        </p:blipFill>
        <p:spPr>
          <a:xfrm>
            <a:off x="5715000" y="1600200"/>
            <a:ext cx="3200400" cy="2743200"/>
          </a:xfrm>
          <a:prstGeom prst="rect">
            <a:avLst/>
          </a:prstGeom>
          <a:noFill/>
          <a:ln w="0">
            <a:noFill/>
          </a:ln>
        </p:spPr>
      </p:pic>
      <p:sp>
        <p:nvSpPr>
          <p:cNvPr id="206" name="PlaceHolder 1"/>
          <p:cNvSpPr>
            <a:spLocks noGrp="1"/>
          </p:cNvSpPr>
          <p:nvPr>
            <p:ph type="title"/>
          </p:nvPr>
        </p:nvSpPr>
        <p:spPr>
          <a:xfrm>
            <a:off x="685800" y="91404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20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08" name="PlaceHolder 2"/>
          <p:cNvSpPr>
            <a:spLocks noGrp="1"/>
          </p:cNvSpPr>
          <p:nvPr>
            <p:ph/>
          </p:nvPr>
        </p:nvSpPr>
        <p:spPr>
          <a:xfrm>
            <a:off x="228600" y="1523520"/>
            <a:ext cx="5943600" cy="3505320"/>
          </a:xfrm>
          <a:prstGeom prst="rect">
            <a:avLst/>
          </a:prstGeom>
          <a:noFill/>
          <a:ln w="0">
            <a:noFill/>
          </a:ln>
        </p:spPr>
        <p:txBody>
          <a:bodyPr lIns="90000" rIns="90000" tIns="46800" bIns="46800" anchor="t">
            <a:normAutofit/>
          </a:bodyPr>
          <a:p>
            <a:pPr marL="343080" indent="-343080">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Pipeline: ANR Pipeline</a:t>
            </a:r>
            <a:endParaRPr b="0" lang="en-US" sz="1200" strike="noStrike" u="none">
              <a:solidFill>
                <a:srgbClr val="000000"/>
              </a:solidFill>
              <a:effectLst/>
              <a:uFillTx/>
              <a:latin typeface="Times New Roman"/>
            </a:endParaRPr>
          </a:p>
          <a:p>
            <a:pPr marL="343080" indent="-343080">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Delivery Point: ANR ML2</a:t>
            </a:r>
            <a:endParaRPr b="0" lang="en-US" sz="12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Base Contract</a:t>
            </a:r>
            <a:r>
              <a:rPr b="0"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Service: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ITS-3/IPLS</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Term:</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10 years (Apr.-Oct.)</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Volume: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93,000 MMBtu/d</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Rate: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$.11 plus fuel and ACA from Chicago or SE LA</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$.03 plus fuel and ACA from Gleason Plant-gate to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Brownsville hub</a:t>
            </a:r>
            <a:endParaRPr b="0" lang="en-US" sz="1200" strike="noStrike" u="none">
              <a:solidFill>
                <a:srgbClr val="000000"/>
              </a:solidFill>
              <a:effectLst/>
              <a:uFillTx/>
              <a:latin typeface="Times New Roman"/>
            </a:endParaRPr>
          </a:p>
          <a:p>
            <a:pPr lvl="1" marL="743040" indent="-285840">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$.02 plus fuel and ACA from Brownsville Hub to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Gleason Plant-gate</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Fuel:</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0.0% on Backhaul; 2.69% on forward haul</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Receipt Points:</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SE Area, LA/Joliet, Il. Brownsville Hub, Gleason Plant-gate</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Balancing:</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$.02 per MMBtu/d balancing up to 93,000 MMBtu years 1-10</a:t>
            </a:r>
            <a:endParaRPr b="0" lang="en-US" sz="1200" strike="noStrike" u="none">
              <a:solidFill>
                <a:srgbClr val="000000"/>
              </a:solidFill>
              <a:effectLst/>
              <a:uFillTx/>
              <a:latin typeface="Times New Roman"/>
            </a:endParaRPr>
          </a:p>
        </p:txBody>
      </p:sp>
      <p:sp>
        <p:nvSpPr>
          <p:cNvPr id="209" name=""/>
          <p:cNvSpPr/>
          <p:nvPr/>
        </p:nvSpPr>
        <p:spPr>
          <a:xfrm>
            <a:off x="228600" y="4648320"/>
            <a:ext cx="8534520" cy="1828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Backup Contract: Capacity release or seasonal firm can be used.  Additionally, Gleason is party to a Precedent Agreement with ANR Pipeline providing Gleason the ability to purchase 80,000 of Firm Capacity from Chiacgo to the plant-gate.</a:t>
            </a:r>
            <a:endParaRPr b="0" lang="en-US" sz="1200" strike="noStrike" u="none">
              <a:solidFill>
                <a:srgbClr val="000000"/>
              </a:solidFill>
              <a:effectLst/>
              <a:uFillTx/>
              <a:latin typeface="Times New Roman"/>
            </a:endParaRPr>
          </a:p>
          <a:p>
            <a:pPr marL="343080" indent="-343080">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Balancing: IPLS service subject to economic dispatching and pipeline operational conditions; Balancing-in-kind; Allows for uneven hourly flow at plant delivery point with even 24-hour supply flow</a:t>
            </a:r>
            <a:endParaRPr b="0" lang="en-US" sz="1200" strike="noStrike" u="none">
              <a:solidFill>
                <a:srgbClr val="000000"/>
              </a:solidFill>
              <a:effectLst/>
              <a:uFillTx/>
              <a:latin typeface="Times New Roman"/>
            </a:endParaRPr>
          </a:p>
          <a:p>
            <a:pPr marL="343080" indent="-343080">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Other: ANR will maintain lateral and meter for $6,000 per year; ANR constructed the interconnect and owns the hot tap and EMS; Reasonable effort to provide 560 pressure.  If pressure is below 560 on day Genco nominates gas using IT agreement, ANR will waive IPLS for volumes parked.</a:t>
            </a:r>
            <a:endParaRPr b="0" lang="en-US" sz="1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30080CA-D45B-4C40-BB98-B6E2F6BD51C9}"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Markets Opportunities</a:t>
            </a:r>
            <a:endParaRPr b="0" lang="en-US" sz="2000" strike="noStrike" u="none">
              <a:solidFill>
                <a:srgbClr val="000000"/>
              </a:solidFill>
              <a:effectLst/>
              <a:uFillTx/>
              <a:latin typeface="Times New Roman"/>
            </a:endParaRPr>
          </a:p>
        </p:txBody>
      </p:sp>
      <p:sp>
        <p:nvSpPr>
          <p:cNvPr id="21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is qualified as a exempt wholesale generator under the Public Utilities Holding Company Act of 1935, thus the plant has the authority to sell energy and capacity at market-based rates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TVA’s extensive 500 kV system provides system users excellent transmission reliability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location in TVA and its access to the eastern U.S. electricity market provides sales opportunities in the wholesale power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provides access to the TVA system with direct connections to 12 surrounding sub-regions and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is 2 utility wheels away from _____ sub-regions and markets</a:t>
            </a:r>
            <a:endParaRPr b="0" lang="en-US" sz="1600" strike="noStrike" u="none">
              <a:solidFill>
                <a:srgbClr val="000000"/>
              </a:solidFill>
              <a:effectLst/>
              <a:uFillTx/>
              <a:latin typeface="Times New Roman"/>
            </a:endParaRPr>
          </a:p>
        </p:txBody>
      </p:sp>
      <p:sp>
        <p:nvSpPr>
          <p:cNvPr id="21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A8871F6-E312-4249-ACD0-A1C681F0BF10}"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21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control area, ENGL, has been designated a control area in accordance with NERC policy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Control area designation is valuable for point to point power sales and scheduling of power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control area services could either be provided by TVA, the purchaser could re-establish a control area in accordance with NERC procedures, or an Enron affiliate could provide control area and scheduling services </a:t>
            </a:r>
            <a:endParaRPr b="0" lang="en-US" sz="1600" strike="noStrike" u="none">
              <a:solidFill>
                <a:srgbClr val="000000"/>
              </a:solidFill>
              <a:effectLst/>
              <a:uFillTx/>
              <a:latin typeface="Times New Roman"/>
            </a:endParaRPr>
          </a:p>
        </p:txBody>
      </p:sp>
      <p:sp>
        <p:nvSpPr>
          <p:cNvPr id="21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94D3F08-B6BD-4146-8300-B1DA32ED9710}"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a:t>
            </a:r>
            <a:endParaRPr b="0" lang="en-US" sz="2400" strike="noStrike" u="none">
              <a:solidFill>
                <a:srgbClr val="000000"/>
              </a:solidFill>
              <a:effectLst/>
              <a:uFillTx/>
              <a:latin typeface="Times New Roman"/>
            </a:endParaRPr>
          </a:p>
        </p:txBody>
      </p:sp>
      <p:sp>
        <p:nvSpPr>
          <p:cNvPr id="29" name="PlaceHolder 2"/>
          <p:cNvSpPr>
            <a:spLocks noGrp="1"/>
          </p:cNvSpPr>
          <p:nvPr>
            <p:ph/>
          </p:nvPr>
        </p:nvSpPr>
        <p:spPr>
          <a:xfrm>
            <a:off x="1143000" y="1978200"/>
            <a:ext cx="3314880" cy="4114800"/>
          </a:xfrm>
          <a:prstGeom prst="rect">
            <a:avLst/>
          </a:prstGeom>
          <a:noFill/>
          <a:ln w="0">
            <a:noFill/>
          </a:ln>
        </p:spPr>
        <p:txBody>
          <a:bodyPr lIns="90000" rIns="90000" tIns="46800" bIns="46800" anchor="t">
            <a:normAutofit/>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Overall Transaction Investment Merits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Peakers:</a:t>
            </a:r>
            <a:endParaRPr b="0" lang="en-US" sz="16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Overview</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Facility Strengths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Development Timeline</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Equipment Overview</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Regional Overview</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Site Overview</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Site Layout</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Plant Picture</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Performance Results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Environmental Issues</a:t>
            </a:r>
            <a:endParaRPr b="0" lang="en-US" sz="1400" strike="noStrike" u="none">
              <a:solidFill>
                <a:srgbClr val="000000"/>
              </a:solidFill>
              <a:effectLst/>
              <a:uFillTx/>
              <a:latin typeface="Times New Roman"/>
            </a:endParaRPr>
          </a:p>
        </p:txBody>
      </p:sp>
      <p:sp>
        <p:nvSpPr>
          <p:cNvPr id="30" name="PlaceHolder 3"/>
          <p:cNvSpPr>
            <a:spLocks noGrp="1"/>
          </p:cNvSpPr>
          <p:nvPr>
            <p:ph/>
          </p:nvPr>
        </p:nvSpPr>
        <p:spPr>
          <a:xfrm>
            <a:off x="4609800" y="2742840"/>
            <a:ext cx="3314520" cy="3349800"/>
          </a:xfrm>
          <a:prstGeom prst="rect">
            <a:avLst/>
          </a:prstGeom>
          <a:noFill/>
          <a:ln w="0">
            <a:noFill/>
          </a:ln>
        </p:spPr>
        <p:txBody>
          <a:bodyPr lIns="90000" rIns="90000" tIns="46800" bIns="46800" anchor="t">
            <a:normAutofit/>
          </a:bodyPr>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Plant Organizational Chart</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Power Interconnection</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Gas Transportation</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Power Market Opportunities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Control Area Status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Expansion / Conversion Details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Operating Costs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State/Local Taxes</a:t>
            </a:r>
            <a:endParaRPr b="0" lang="en-US" sz="1400" strike="noStrike" u="none">
              <a:solidFill>
                <a:srgbClr val="000000"/>
              </a:solidFill>
              <a:effectLst/>
              <a:uFillTx/>
              <a:latin typeface="Times New Roman"/>
            </a:endParaRPr>
          </a:p>
          <a:p>
            <a:pPr lvl="1" marL="743040" indent="-285840">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Legal/Lease Structures</a:t>
            </a:r>
            <a:endParaRPr b="0" lang="en-US" sz="1400" strike="noStrike" u="none">
              <a:solidFill>
                <a:srgbClr val="000000"/>
              </a:solidFill>
              <a:effectLst/>
              <a:uFillTx/>
              <a:latin typeface="Times New Roman"/>
            </a:endParaRPr>
          </a:p>
        </p:txBody>
      </p:sp>
      <p:sp>
        <p:nvSpPr>
          <p:cNvPr id="5" name="PlaceHolder 4"/>
          <p:cNvSpPr>
            <a:spLocks noGrp="1"/>
          </p:cNvSpPr>
          <p:nvPr>
            <p:ph type="sldNum" idx="1"/>
          </p:nvPr>
        </p:nvSpPr>
        <p:spPr/>
        <p:txBody>
          <a:bodyPr/>
          <a:p>
            <a:fld id="{08C9C14A-7440-4432-B237-367E5F86DDE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Opportunity</a:t>
            </a:r>
            <a:endParaRPr b="0" lang="en-US" sz="2000" strike="noStrike" u="none">
              <a:solidFill>
                <a:srgbClr val="000000"/>
              </a:solidFill>
              <a:effectLst/>
              <a:uFillTx/>
              <a:latin typeface="Times New Roman"/>
            </a:endParaRPr>
          </a:p>
        </p:txBody>
      </p:sp>
      <p:sp>
        <p:nvSpPr>
          <p:cNvPr id="21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has been designed to facilitate a future plant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An interconnect request for conversion has been filed with TVA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heat could go from 10,900 Btu/kWh (HHV) currently to 6,800-7,500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output of the plant could go from 555 MW (nominal) to 850 MW (nominal),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Gleason plant should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should facilitate getting a PSD permit for combined cycle operation</a:t>
            </a:r>
            <a:endParaRPr b="0" lang="en-US" sz="1600" strike="noStrike" u="none">
              <a:solidFill>
                <a:srgbClr val="000000"/>
              </a:solidFill>
              <a:effectLst/>
              <a:uFillTx/>
              <a:latin typeface="Times New Roman"/>
            </a:endParaRPr>
          </a:p>
        </p:txBody>
      </p:sp>
      <p:sp>
        <p:nvSpPr>
          <p:cNvPr id="21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B5FB948-E8B7-4765-AE59-B11213BEC3F0}"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2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$1.50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 -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$1,242,000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$3,000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 using OEM recommended maintenance schedule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$322,000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$92,000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may vary based on abatement programs and other local issues</a:t>
            </a:r>
            <a:endParaRPr b="0" lang="en-US" sz="1400" strike="noStrike" u="none">
              <a:solidFill>
                <a:srgbClr val="000000"/>
              </a:solidFill>
              <a:effectLst/>
              <a:uFillTx/>
              <a:latin typeface="Times New Roman"/>
            </a:endParaRPr>
          </a:p>
        </p:txBody>
      </p:sp>
      <p:sp>
        <p:nvSpPr>
          <p:cNvPr id="2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1F6BACF-5B89-42AF-B448-61935B6CB94B}"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 Structure</a:t>
            </a:r>
            <a:endParaRPr b="0" lang="en-US" sz="2000" strike="noStrike" u="none">
              <a:solidFill>
                <a:srgbClr val="000000"/>
              </a:solidFill>
              <a:effectLst/>
              <a:uFillTx/>
              <a:latin typeface="Times New Roman"/>
            </a:endParaRPr>
          </a:p>
        </p:txBody>
      </p:sp>
      <p:sp>
        <p:nvSpPr>
          <p:cNvPr id="22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leases the facility (including the real property) from the Industrial Development Board of Weakley County for a term of 15 years beginning on September 16, 1999</a:t>
            </a:r>
            <a:endParaRPr b="0" lang="en-US" sz="1600" strike="noStrike" u="none">
              <a:solidFill>
                <a:srgbClr val="000000"/>
              </a:solidFill>
              <a:effectLst/>
              <a:uFillTx/>
              <a:latin typeface="Times New Roman"/>
            </a:endParaRPr>
          </a:p>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is a single member Delaware limited liability company and is 100% owned by Enron North America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has the right to buy the facility at any time during the term of the lease or within 90 days after the expiration thereof for $500.00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purchaser will acquire all of the member interests in Gleason Power I, L.L.C.</a:t>
            </a:r>
            <a:endParaRPr b="0" lang="en-US" sz="1600" strike="noStrike" u="none">
              <a:solidFill>
                <a:srgbClr val="000000"/>
              </a:solidFill>
              <a:effectLst/>
              <a:uFillTx/>
              <a:latin typeface="Times New Roman"/>
            </a:endParaRPr>
          </a:p>
        </p:txBody>
      </p:sp>
      <p:sp>
        <p:nvSpPr>
          <p:cNvPr id="22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F3C14C7-B06A-4FE9-ABA9-E7088A9732AA}"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5"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Project Wheatland</a:t>
            </a:r>
            <a:endParaRPr b="0" lang="en-US" sz="3200" strike="noStrike" u="none">
              <a:solidFill>
                <a:srgbClr val="000000"/>
              </a:solidFill>
              <a:effectLst/>
              <a:uFillTx/>
              <a:latin typeface="Times New Roman"/>
            </a:endParaRPr>
          </a:p>
        </p:txBody>
      </p:sp>
      <p:sp>
        <p:nvSpPr>
          <p:cNvPr id="22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AE0D83D-52A5-4BDE-B385-231555A6B096}"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228" name="PlaceHolder 2"/>
          <p:cNvSpPr>
            <a:spLocks noGrp="1"/>
          </p:cNvSpPr>
          <p:nvPr>
            <p:ph/>
          </p:nvPr>
        </p:nvSpPr>
        <p:spPr>
          <a:xfrm>
            <a:off x="1143000" y="1526760"/>
            <a:ext cx="6934320" cy="456876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508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60-acre tract of land in Wheatland, Indiana,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in the Southern ECAR, a subregion of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ECAR </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Midwestern Gas (Midwestern Pipeline -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Westfork Interconnect)</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Indianapolis Power &amp; Light 345 kV /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Cinergy 345 kV</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Altitude:</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461,313</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30" name=""/>
          <p:cNvSpPr/>
          <p:nvPr/>
        </p:nvSpPr>
        <p:spPr>
          <a:xfrm>
            <a:off x="990720" y="1676520"/>
            <a:ext cx="2895480" cy="4267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1" name=""/>
          <p:cNvSpPr/>
          <p:nvPr/>
        </p:nvSpPr>
        <p:spPr>
          <a:xfrm>
            <a:off x="3886200" y="1676520"/>
            <a:ext cx="4114800" cy="4267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50712CC-2E31-4C20-82A3-4DBEA9D72537}"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233"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35" name=""/>
          <p:cNvSpPr/>
          <p:nvPr/>
        </p:nvSpPr>
        <p:spPr>
          <a:xfrm>
            <a:off x="1143000" y="2057400"/>
            <a:ext cx="6781680" cy="40356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was commissioned new in Summer 2000</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in a key Midwest market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ECAR has historically experienced extreme power price volatility</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Ideally suited to capitalize on gas/power arbitrage opportunities</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 potential at existing sites</a:t>
            </a:r>
            <a:endParaRPr b="0" lang="en-US" sz="16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of turbines allows for easy expansion opportunities</a:t>
            </a:r>
            <a:endParaRPr b="0" lang="en-US" sz="1400" strike="noStrike" u="none">
              <a:solidFill>
                <a:srgbClr val="000000"/>
              </a:solidFill>
              <a:effectLst/>
              <a:uFillTx/>
              <a:latin typeface="Times New Roman"/>
            </a:endParaRPr>
          </a:p>
          <a:p>
            <a:pPr lvl="1" marL="743040" indent="-285840">
              <a:lnSpc>
                <a:spcPct val="12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 through owned lake</a:t>
            </a:r>
            <a:endParaRPr b="0" lang="en-US" sz="14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30 minute normal unit ramp up from cold to full load</a:t>
            </a:r>
            <a:endParaRPr b="0" lang="en-US" sz="16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2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D6AF540-5264-4048-8699-D4A251D72F3F}"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237" name="PlaceHolder 2"/>
          <p:cNvSpPr>
            <a:spLocks noGrp="1"/>
          </p:cNvSpPr>
          <p:nvPr>
            <p:ph/>
          </p:nvPr>
        </p:nvSpPr>
        <p:spPr>
          <a:xfrm>
            <a:off x="1143000" y="2209320"/>
            <a:ext cx="6781680" cy="3883320"/>
          </a:xfrm>
          <a:prstGeom prst="rect">
            <a:avLst/>
          </a:prstGeom>
          <a:noFill/>
          <a:ln w="0">
            <a:noFill/>
          </a:ln>
        </p:spPr>
        <p:txBody>
          <a:bodyPr lIns="90000" rIns="90000" tIns="46800" bIns="4680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Date</a:t>
            </a: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Optioned: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February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Rezoning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July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October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October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3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239" name=""/>
          <p:cNvSpPr/>
          <p:nvPr/>
        </p:nvSpPr>
        <p:spPr>
          <a:xfrm>
            <a:off x="1066680" y="2057400"/>
            <a:ext cx="3505320" cy="2286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0" name=""/>
          <p:cNvSpPr/>
          <p:nvPr/>
        </p:nvSpPr>
        <p:spPr>
          <a:xfrm>
            <a:off x="1066680" y="2057400"/>
            <a:ext cx="6477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1" name=""/>
          <p:cNvSpPr/>
          <p:nvPr/>
        </p:nvSpPr>
        <p:spPr>
          <a:xfrm>
            <a:off x="4572000" y="2057400"/>
            <a:ext cx="2971800" cy="2286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E68C76C-5F07-4296-9F0A-9ED0D7E0833A}"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243" name="PlaceHolder 2"/>
          <p:cNvSpPr>
            <a:spLocks noGrp="1"/>
          </p:cNvSpPr>
          <p:nvPr>
            <p:ph/>
          </p:nvPr>
        </p:nvSpPr>
        <p:spPr>
          <a:xfrm>
            <a:off x="838080" y="1676520"/>
            <a:ext cx="3657600" cy="441648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4 Westinghouse 501 D5A  turbines (w/EVAP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 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HV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Ring Bus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Transformers: ABB (_______ MVA)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Winding and _____ MVA 2 Winding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WDPF</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(____ kV (FD) and ___ kV (FC))</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 Voltages: (____V and ___V)</a:t>
            </a:r>
            <a:endParaRPr b="0" lang="en-US" sz="14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4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grpSp>
        <p:nvGrpSpPr>
          <p:cNvPr id="245" name=""/>
          <p:cNvGrpSpPr/>
          <p:nvPr/>
        </p:nvGrpSpPr>
        <p:grpSpPr>
          <a:xfrm>
            <a:off x="4648320" y="1600200"/>
            <a:ext cx="4316400" cy="4582080"/>
            <a:chOff x="4648320" y="1600200"/>
            <a:chExt cx="4316400" cy="4582080"/>
          </a:xfrm>
        </p:grpSpPr>
        <p:sp>
          <p:nvSpPr>
            <p:cNvPr id="246" name=""/>
            <p:cNvSpPr/>
            <p:nvPr/>
          </p:nvSpPr>
          <p:spPr>
            <a:xfrm flipH="1">
              <a:off x="7620480" y="2877120"/>
              <a:ext cx="200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47" name=""/>
            <p:cNvSpPr/>
            <p:nvPr/>
          </p:nvSpPr>
          <p:spPr>
            <a:xfrm flipH="1">
              <a:off x="7620480" y="4432320"/>
              <a:ext cx="200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48" name=""/>
            <p:cNvSpPr/>
            <p:nvPr/>
          </p:nvSpPr>
          <p:spPr>
            <a:xfrm>
              <a:off x="6809400" y="2854800"/>
              <a:ext cx="1440" cy="15771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9" name=""/>
            <p:cNvSpPr/>
            <p:nvPr/>
          </p:nvSpPr>
          <p:spPr>
            <a:xfrm flipH="1">
              <a:off x="6809040" y="4432320"/>
              <a:ext cx="200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50" name=""/>
            <p:cNvSpPr/>
            <p:nvPr/>
          </p:nvSpPr>
          <p:spPr>
            <a:xfrm flipH="1">
              <a:off x="6598800" y="2859840"/>
              <a:ext cx="20988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251" name=""/>
            <p:cNvSpPr/>
            <p:nvPr/>
          </p:nvSpPr>
          <p:spPr>
            <a:xfrm flipH="1">
              <a:off x="6099120" y="3340080"/>
              <a:ext cx="2995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2" name=""/>
            <p:cNvSpPr/>
            <p:nvPr/>
          </p:nvSpPr>
          <p:spPr>
            <a:xfrm flipH="1">
              <a:off x="6099120" y="4423680"/>
              <a:ext cx="299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53" name=""/>
            <p:cNvSpPr/>
            <p:nvPr/>
          </p:nvSpPr>
          <p:spPr>
            <a:xfrm flipH="1">
              <a:off x="5888520" y="2877120"/>
              <a:ext cx="21024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54" name=""/>
            <p:cNvSpPr/>
            <p:nvPr/>
          </p:nvSpPr>
          <p:spPr>
            <a:xfrm flipH="1" flipV="1">
              <a:off x="5288040" y="3945600"/>
              <a:ext cx="1109520" cy="2880"/>
            </a:xfrm>
            <a:prstGeom prst="line">
              <a:avLst/>
            </a:prstGeom>
            <a:ln w="12600">
              <a:solidFill>
                <a:srgbClr val="00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55" name=""/>
            <p:cNvSpPr/>
            <p:nvPr/>
          </p:nvSpPr>
          <p:spPr>
            <a:xfrm>
              <a:off x="6816600" y="3444120"/>
              <a:ext cx="20016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6" name=""/>
            <p:cNvSpPr/>
            <p:nvPr/>
          </p:nvSpPr>
          <p:spPr>
            <a:xfrm flipH="1" flipV="1">
              <a:off x="7161120" y="3354480"/>
              <a:ext cx="10080" cy="15120"/>
            </a:xfrm>
            <a:prstGeom prst="line">
              <a:avLst/>
            </a:prstGeom>
            <a:ln w="12600">
              <a:solidFill>
                <a:srgbClr val="000000"/>
              </a:solidFill>
              <a:miter/>
            </a:ln>
          </p:spPr>
          <p:style>
            <a:lnRef idx="0"/>
            <a:fillRef idx="0"/>
            <a:effectRef idx="0"/>
            <a:fontRef idx="minor"/>
          </p:style>
          <p:txBody>
            <a:bodyPr lIns="90000" rIns="90000" tIns="-31680" bIns="-31680" anchor="t">
              <a:noAutofit/>
            </a:bodyPr>
            <a:p>
              <a:endParaRPr b="0" lang="en-US" sz="2400" strike="noStrike" u="none">
                <a:solidFill>
                  <a:srgbClr val="000000"/>
                </a:solidFill>
                <a:effectLst/>
                <a:uFillTx/>
                <a:latin typeface="Times New Roman"/>
              </a:endParaRPr>
            </a:p>
          </p:txBody>
        </p:sp>
        <p:sp>
          <p:nvSpPr>
            <p:cNvPr id="257" name=""/>
            <p:cNvSpPr/>
            <p:nvPr/>
          </p:nvSpPr>
          <p:spPr>
            <a:xfrm flipH="1">
              <a:off x="7070040" y="3354480"/>
              <a:ext cx="97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nvGrpSpPr>
            <p:cNvPr id="258" name=""/>
            <p:cNvGrpSpPr/>
            <p:nvPr/>
          </p:nvGrpSpPr>
          <p:grpSpPr>
            <a:xfrm>
              <a:off x="4648320" y="1600200"/>
              <a:ext cx="4316400" cy="4582080"/>
              <a:chOff x="4648320" y="1600200"/>
              <a:chExt cx="4316400" cy="4582080"/>
            </a:xfrm>
          </p:grpSpPr>
          <p:sp>
            <p:nvSpPr>
              <p:cNvPr id="259" name=""/>
              <p:cNvSpPr/>
              <p:nvPr/>
            </p:nvSpPr>
            <p:spPr>
              <a:xfrm>
                <a:off x="4677120" y="1639440"/>
                <a:ext cx="4065840" cy="4662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0" name=""/>
              <p:cNvSpPr/>
              <p:nvPr/>
            </p:nvSpPr>
            <p:spPr>
              <a:xfrm>
                <a:off x="6205320" y="1639800"/>
                <a:ext cx="138312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WHEATLAND</a:t>
                </a:r>
                <a:endParaRPr b="0" lang="en-US" sz="1700" strike="noStrike" u="none">
                  <a:solidFill>
                    <a:srgbClr val="000000"/>
                  </a:solidFill>
                  <a:effectLst/>
                  <a:uFillTx/>
                  <a:latin typeface="Times New Roman"/>
                </a:endParaRPr>
              </a:p>
            </p:txBody>
          </p:sp>
          <p:sp>
            <p:nvSpPr>
              <p:cNvPr id="261" name=""/>
              <p:cNvSpPr/>
              <p:nvPr/>
            </p:nvSpPr>
            <p:spPr>
              <a:xfrm>
                <a:off x="6191640" y="1825200"/>
                <a:ext cx="1370880" cy="25956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ENWI / ENWC</a:t>
                </a:r>
                <a:endParaRPr b="0" lang="en-US" sz="1700" strike="noStrike" u="none">
                  <a:solidFill>
                    <a:srgbClr val="000000"/>
                  </a:solidFill>
                  <a:effectLst/>
                  <a:uFillTx/>
                  <a:latin typeface="Times New Roman"/>
                </a:endParaRPr>
              </a:p>
            </p:txBody>
          </p:sp>
          <p:sp>
            <p:nvSpPr>
              <p:cNvPr id="262" name=""/>
              <p:cNvSpPr/>
              <p:nvPr/>
            </p:nvSpPr>
            <p:spPr>
              <a:xfrm>
                <a:off x="8533080" y="3825000"/>
                <a:ext cx="410040" cy="615960"/>
              </a:xfrm>
              <a:custGeom>
                <a:avLst/>
                <a:gdLst/>
                <a:ahLst/>
                <a:rect l="l" t="t" r="r" b="b"/>
                <a:pathLst>
                  <a:path w="326" h="411">
                    <a:moveTo>
                      <a:pt x="0" y="206"/>
                    </a:moveTo>
                    <a:lnTo>
                      <a:pt x="8" y="175"/>
                    </a:lnTo>
                    <a:lnTo>
                      <a:pt x="8" y="144"/>
                    </a:lnTo>
                    <a:lnTo>
                      <a:pt x="16" y="113"/>
                    </a:lnTo>
                    <a:lnTo>
                      <a:pt x="32" y="82"/>
                    </a:lnTo>
                    <a:lnTo>
                      <a:pt x="48" y="52"/>
                    </a:lnTo>
                    <a:lnTo>
                      <a:pt x="72" y="31"/>
                    </a:lnTo>
                    <a:lnTo>
                      <a:pt x="87" y="21"/>
                    </a:lnTo>
                    <a:lnTo>
                      <a:pt x="111" y="0"/>
                    </a:lnTo>
                    <a:lnTo>
                      <a:pt x="143" y="0"/>
                    </a:lnTo>
                    <a:lnTo>
                      <a:pt x="167" y="0"/>
                    </a:lnTo>
                    <a:lnTo>
                      <a:pt x="191" y="0"/>
                    </a:lnTo>
                    <a:lnTo>
                      <a:pt x="215" y="0"/>
                    </a:lnTo>
                    <a:lnTo>
                      <a:pt x="238" y="21"/>
                    </a:lnTo>
                    <a:lnTo>
                      <a:pt x="262" y="31"/>
                    </a:lnTo>
                    <a:lnTo>
                      <a:pt x="278" y="52"/>
                    </a:lnTo>
                    <a:lnTo>
                      <a:pt x="294" y="82"/>
                    </a:lnTo>
                    <a:lnTo>
                      <a:pt x="310" y="113"/>
                    </a:lnTo>
                    <a:lnTo>
                      <a:pt x="318" y="144"/>
                    </a:lnTo>
                    <a:lnTo>
                      <a:pt x="326" y="175"/>
                    </a:lnTo>
                    <a:lnTo>
                      <a:pt x="326" y="206"/>
                    </a:lnTo>
                    <a:lnTo>
                      <a:pt x="326" y="237"/>
                    </a:lnTo>
                    <a:lnTo>
                      <a:pt x="318" y="267"/>
                    </a:lnTo>
                    <a:lnTo>
                      <a:pt x="310" y="298"/>
                    </a:lnTo>
                    <a:lnTo>
                      <a:pt x="294" y="329"/>
                    </a:lnTo>
                    <a:lnTo>
                      <a:pt x="278" y="350"/>
                    </a:lnTo>
                    <a:lnTo>
                      <a:pt x="262" y="370"/>
                    </a:lnTo>
                    <a:lnTo>
                      <a:pt x="238" y="391"/>
                    </a:lnTo>
                    <a:lnTo>
                      <a:pt x="215" y="401"/>
                    </a:lnTo>
                    <a:lnTo>
                      <a:pt x="191" y="411"/>
                    </a:lnTo>
                    <a:lnTo>
                      <a:pt x="167" y="411"/>
                    </a:lnTo>
                    <a:lnTo>
                      <a:pt x="143" y="411"/>
                    </a:lnTo>
                    <a:lnTo>
                      <a:pt x="111" y="401"/>
                    </a:lnTo>
                    <a:lnTo>
                      <a:pt x="87" y="391"/>
                    </a:lnTo>
                    <a:lnTo>
                      <a:pt x="72" y="370"/>
                    </a:lnTo>
                    <a:lnTo>
                      <a:pt x="48" y="350"/>
                    </a:lnTo>
                    <a:lnTo>
                      <a:pt x="32" y="329"/>
                    </a:lnTo>
                    <a:lnTo>
                      <a:pt x="16" y="298"/>
                    </a:lnTo>
                    <a:lnTo>
                      <a:pt x="8" y="267"/>
                    </a:lnTo>
                    <a:lnTo>
                      <a:pt x="8" y="237"/>
                    </a:lnTo>
                    <a:lnTo>
                      <a:pt x="0" y="20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 name=""/>
              <p:cNvSpPr/>
              <p:nvPr/>
            </p:nvSpPr>
            <p:spPr>
              <a:xfrm>
                <a:off x="8651520" y="399420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G3</a:t>
                </a:r>
                <a:endParaRPr b="0" lang="en-US" sz="1800" strike="noStrike" u="none">
                  <a:solidFill>
                    <a:srgbClr val="000000"/>
                  </a:solidFill>
                  <a:effectLst/>
                  <a:uFillTx/>
                  <a:latin typeface="Times New Roman"/>
                </a:endParaRPr>
              </a:p>
            </p:txBody>
          </p:sp>
          <p:sp>
            <p:nvSpPr>
              <p:cNvPr id="264" name=""/>
              <p:cNvSpPr/>
              <p:nvPr/>
            </p:nvSpPr>
            <p:spPr>
              <a:xfrm>
                <a:off x="8533080" y="3039840"/>
                <a:ext cx="410040" cy="615960"/>
              </a:xfrm>
              <a:custGeom>
                <a:avLst/>
                <a:gdLst/>
                <a:ahLst/>
                <a:rect l="l" t="t" r="r" b="b"/>
                <a:pathLst>
                  <a:path w="326" h="411">
                    <a:moveTo>
                      <a:pt x="0" y="206"/>
                    </a:moveTo>
                    <a:lnTo>
                      <a:pt x="8" y="175"/>
                    </a:lnTo>
                    <a:lnTo>
                      <a:pt x="8" y="144"/>
                    </a:lnTo>
                    <a:lnTo>
                      <a:pt x="16" y="113"/>
                    </a:lnTo>
                    <a:lnTo>
                      <a:pt x="32" y="82"/>
                    </a:lnTo>
                    <a:lnTo>
                      <a:pt x="48" y="62"/>
                    </a:lnTo>
                    <a:lnTo>
                      <a:pt x="72" y="41"/>
                    </a:lnTo>
                    <a:lnTo>
                      <a:pt x="87" y="21"/>
                    </a:lnTo>
                    <a:lnTo>
                      <a:pt x="111" y="10"/>
                    </a:lnTo>
                    <a:lnTo>
                      <a:pt x="143" y="0"/>
                    </a:lnTo>
                    <a:lnTo>
                      <a:pt x="167" y="0"/>
                    </a:lnTo>
                    <a:lnTo>
                      <a:pt x="191" y="0"/>
                    </a:lnTo>
                    <a:lnTo>
                      <a:pt x="215" y="10"/>
                    </a:lnTo>
                    <a:lnTo>
                      <a:pt x="238" y="21"/>
                    </a:lnTo>
                    <a:lnTo>
                      <a:pt x="262" y="41"/>
                    </a:lnTo>
                    <a:lnTo>
                      <a:pt x="278" y="62"/>
                    </a:lnTo>
                    <a:lnTo>
                      <a:pt x="294" y="82"/>
                    </a:lnTo>
                    <a:lnTo>
                      <a:pt x="310" y="113"/>
                    </a:lnTo>
                    <a:lnTo>
                      <a:pt x="318" y="144"/>
                    </a:lnTo>
                    <a:lnTo>
                      <a:pt x="326" y="175"/>
                    </a:lnTo>
                    <a:lnTo>
                      <a:pt x="326" y="206"/>
                    </a:lnTo>
                    <a:lnTo>
                      <a:pt x="326" y="236"/>
                    </a:lnTo>
                    <a:lnTo>
                      <a:pt x="318" y="267"/>
                    </a:lnTo>
                    <a:lnTo>
                      <a:pt x="310" y="298"/>
                    </a:lnTo>
                    <a:lnTo>
                      <a:pt x="294" y="329"/>
                    </a:lnTo>
                    <a:lnTo>
                      <a:pt x="278" y="349"/>
                    </a:lnTo>
                    <a:lnTo>
                      <a:pt x="262" y="370"/>
                    </a:lnTo>
                    <a:lnTo>
                      <a:pt x="238" y="391"/>
                    </a:lnTo>
                    <a:lnTo>
                      <a:pt x="215" y="401"/>
                    </a:lnTo>
                    <a:lnTo>
                      <a:pt x="191" y="411"/>
                    </a:lnTo>
                    <a:lnTo>
                      <a:pt x="167" y="411"/>
                    </a:lnTo>
                    <a:lnTo>
                      <a:pt x="143" y="411"/>
                    </a:lnTo>
                    <a:lnTo>
                      <a:pt x="111" y="401"/>
                    </a:lnTo>
                    <a:lnTo>
                      <a:pt x="87" y="391"/>
                    </a:lnTo>
                    <a:lnTo>
                      <a:pt x="72" y="370"/>
                    </a:lnTo>
                    <a:lnTo>
                      <a:pt x="48" y="349"/>
                    </a:lnTo>
                    <a:lnTo>
                      <a:pt x="32" y="329"/>
                    </a:lnTo>
                    <a:lnTo>
                      <a:pt x="16" y="298"/>
                    </a:lnTo>
                    <a:lnTo>
                      <a:pt x="8" y="267"/>
                    </a:lnTo>
                    <a:lnTo>
                      <a:pt x="8" y="236"/>
                    </a:lnTo>
                    <a:lnTo>
                      <a:pt x="0" y="20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5" name=""/>
              <p:cNvSpPr/>
              <p:nvPr/>
            </p:nvSpPr>
            <p:spPr>
              <a:xfrm>
                <a:off x="8651520" y="320832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G2</a:t>
                </a:r>
                <a:endParaRPr b="0" lang="en-US" sz="1800" strike="noStrike" u="none">
                  <a:solidFill>
                    <a:srgbClr val="000000"/>
                  </a:solidFill>
                  <a:effectLst/>
                  <a:uFillTx/>
                  <a:latin typeface="Times New Roman"/>
                </a:endParaRPr>
              </a:p>
            </p:txBody>
          </p:sp>
          <p:sp>
            <p:nvSpPr>
              <p:cNvPr id="266" name=""/>
              <p:cNvSpPr/>
              <p:nvPr/>
            </p:nvSpPr>
            <p:spPr>
              <a:xfrm>
                <a:off x="8533080" y="2256120"/>
                <a:ext cx="410040" cy="630360"/>
              </a:xfrm>
              <a:custGeom>
                <a:avLst/>
                <a:gdLst/>
                <a:ahLst/>
                <a:rect l="l" t="t" r="r" b="b"/>
                <a:pathLst>
                  <a:path w="326" h="421">
                    <a:moveTo>
                      <a:pt x="0" y="205"/>
                    </a:moveTo>
                    <a:lnTo>
                      <a:pt x="8" y="175"/>
                    </a:lnTo>
                    <a:lnTo>
                      <a:pt x="8" y="144"/>
                    </a:lnTo>
                    <a:lnTo>
                      <a:pt x="16" y="113"/>
                    </a:lnTo>
                    <a:lnTo>
                      <a:pt x="32" y="82"/>
                    </a:lnTo>
                    <a:lnTo>
                      <a:pt x="48" y="62"/>
                    </a:lnTo>
                    <a:lnTo>
                      <a:pt x="72" y="41"/>
                    </a:lnTo>
                    <a:lnTo>
                      <a:pt x="87" y="20"/>
                    </a:lnTo>
                    <a:lnTo>
                      <a:pt x="111" y="10"/>
                    </a:lnTo>
                    <a:lnTo>
                      <a:pt x="143" y="0"/>
                    </a:lnTo>
                    <a:lnTo>
                      <a:pt x="167" y="0"/>
                    </a:lnTo>
                    <a:lnTo>
                      <a:pt x="191" y="0"/>
                    </a:lnTo>
                    <a:lnTo>
                      <a:pt x="215" y="10"/>
                    </a:lnTo>
                    <a:lnTo>
                      <a:pt x="238" y="20"/>
                    </a:lnTo>
                    <a:lnTo>
                      <a:pt x="262" y="41"/>
                    </a:lnTo>
                    <a:lnTo>
                      <a:pt x="278" y="62"/>
                    </a:lnTo>
                    <a:lnTo>
                      <a:pt x="294" y="82"/>
                    </a:lnTo>
                    <a:lnTo>
                      <a:pt x="310" y="113"/>
                    </a:lnTo>
                    <a:lnTo>
                      <a:pt x="318" y="144"/>
                    </a:lnTo>
                    <a:lnTo>
                      <a:pt x="326" y="175"/>
                    </a:lnTo>
                    <a:lnTo>
                      <a:pt x="326" y="205"/>
                    </a:lnTo>
                    <a:lnTo>
                      <a:pt x="326" y="236"/>
                    </a:lnTo>
                    <a:lnTo>
                      <a:pt x="318" y="267"/>
                    </a:lnTo>
                    <a:lnTo>
                      <a:pt x="310" y="298"/>
                    </a:lnTo>
                    <a:lnTo>
                      <a:pt x="294" y="329"/>
                    </a:lnTo>
                    <a:lnTo>
                      <a:pt x="278" y="360"/>
                    </a:lnTo>
                    <a:lnTo>
                      <a:pt x="262" y="380"/>
                    </a:lnTo>
                    <a:lnTo>
                      <a:pt x="238" y="390"/>
                    </a:lnTo>
                    <a:lnTo>
                      <a:pt x="215" y="411"/>
                    </a:lnTo>
                    <a:lnTo>
                      <a:pt x="191" y="411"/>
                    </a:lnTo>
                    <a:lnTo>
                      <a:pt x="167" y="421"/>
                    </a:lnTo>
                    <a:lnTo>
                      <a:pt x="143" y="411"/>
                    </a:lnTo>
                    <a:lnTo>
                      <a:pt x="111" y="411"/>
                    </a:lnTo>
                    <a:lnTo>
                      <a:pt x="87" y="390"/>
                    </a:lnTo>
                    <a:lnTo>
                      <a:pt x="72" y="380"/>
                    </a:lnTo>
                    <a:lnTo>
                      <a:pt x="48" y="360"/>
                    </a:lnTo>
                    <a:lnTo>
                      <a:pt x="32" y="329"/>
                    </a:lnTo>
                    <a:lnTo>
                      <a:pt x="16" y="298"/>
                    </a:lnTo>
                    <a:lnTo>
                      <a:pt x="8" y="267"/>
                    </a:lnTo>
                    <a:lnTo>
                      <a:pt x="8" y="236"/>
                    </a:lnTo>
                    <a:lnTo>
                      <a:pt x="0" y="205"/>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7" name=""/>
              <p:cNvSpPr/>
              <p:nvPr/>
            </p:nvSpPr>
            <p:spPr>
              <a:xfrm>
                <a:off x="8651520" y="242568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G1</a:t>
                </a:r>
                <a:endParaRPr b="0" lang="en-US" sz="1800" strike="noStrike" u="none">
                  <a:solidFill>
                    <a:srgbClr val="000000"/>
                  </a:solidFill>
                  <a:effectLst/>
                  <a:uFillTx/>
                  <a:latin typeface="Times New Roman"/>
                </a:endParaRPr>
              </a:p>
            </p:txBody>
          </p:sp>
          <p:sp>
            <p:nvSpPr>
              <p:cNvPr id="268" name=""/>
              <p:cNvSpPr/>
              <p:nvPr/>
            </p:nvSpPr>
            <p:spPr>
              <a:xfrm>
                <a:off x="8533080" y="4586040"/>
                <a:ext cx="410040" cy="631440"/>
              </a:xfrm>
              <a:custGeom>
                <a:avLst/>
                <a:gdLst/>
                <a:ahLst/>
                <a:rect l="l" t="t" r="r" b="b"/>
                <a:pathLst>
                  <a:path w="326" h="422">
                    <a:moveTo>
                      <a:pt x="0" y="216"/>
                    </a:moveTo>
                    <a:lnTo>
                      <a:pt x="8" y="185"/>
                    </a:lnTo>
                    <a:lnTo>
                      <a:pt x="8" y="144"/>
                    </a:lnTo>
                    <a:lnTo>
                      <a:pt x="16" y="123"/>
                    </a:lnTo>
                    <a:lnTo>
                      <a:pt x="32" y="93"/>
                    </a:lnTo>
                    <a:lnTo>
                      <a:pt x="48" y="62"/>
                    </a:lnTo>
                    <a:lnTo>
                      <a:pt x="72" y="41"/>
                    </a:lnTo>
                    <a:lnTo>
                      <a:pt x="87" y="31"/>
                    </a:lnTo>
                    <a:lnTo>
                      <a:pt x="111" y="10"/>
                    </a:lnTo>
                    <a:lnTo>
                      <a:pt x="143" y="10"/>
                    </a:lnTo>
                    <a:lnTo>
                      <a:pt x="167" y="0"/>
                    </a:lnTo>
                    <a:lnTo>
                      <a:pt x="191" y="10"/>
                    </a:lnTo>
                    <a:lnTo>
                      <a:pt x="215" y="10"/>
                    </a:lnTo>
                    <a:lnTo>
                      <a:pt x="238" y="31"/>
                    </a:lnTo>
                    <a:lnTo>
                      <a:pt x="262" y="41"/>
                    </a:lnTo>
                    <a:lnTo>
                      <a:pt x="278" y="62"/>
                    </a:lnTo>
                    <a:lnTo>
                      <a:pt x="294" y="93"/>
                    </a:lnTo>
                    <a:lnTo>
                      <a:pt x="310" y="123"/>
                    </a:lnTo>
                    <a:lnTo>
                      <a:pt x="318" y="144"/>
                    </a:lnTo>
                    <a:lnTo>
                      <a:pt x="326" y="185"/>
                    </a:lnTo>
                    <a:lnTo>
                      <a:pt x="326" y="216"/>
                    </a:lnTo>
                    <a:lnTo>
                      <a:pt x="326" y="247"/>
                    </a:lnTo>
                    <a:lnTo>
                      <a:pt x="318" y="278"/>
                    </a:lnTo>
                    <a:lnTo>
                      <a:pt x="310" y="308"/>
                    </a:lnTo>
                    <a:lnTo>
                      <a:pt x="294" y="339"/>
                    </a:lnTo>
                    <a:lnTo>
                      <a:pt x="278" y="360"/>
                    </a:lnTo>
                    <a:lnTo>
                      <a:pt x="262" y="380"/>
                    </a:lnTo>
                    <a:lnTo>
                      <a:pt x="238" y="401"/>
                    </a:lnTo>
                    <a:lnTo>
                      <a:pt x="215" y="411"/>
                    </a:lnTo>
                    <a:lnTo>
                      <a:pt x="191" y="422"/>
                    </a:lnTo>
                    <a:lnTo>
                      <a:pt x="167" y="422"/>
                    </a:lnTo>
                    <a:lnTo>
                      <a:pt x="143" y="422"/>
                    </a:lnTo>
                    <a:lnTo>
                      <a:pt x="111" y="411"/>
                    </a:lnTo>
                    <a:lnTo>
                      <a:pt x="87" y="401"/>
                    </a:lnTo>
                    <a:lnTo>
                      <a:pt x="72" y="380"/>
                    </a:lnTo>
                    <a:lnTo>
                      <a:pt x="48" y="360"/>
                    </a:lnTo>
                    <a:lnTo>
                      <a:pt x="32" y="339"/>
                    </a:lnTo>
                    <a:lnTo>
                      <a:pt x="16" y="308"/>
                    </a:lnTo>
                    <a:lnTo>
                      <a:pt x="8" y="278"/>
                    </a:lnTo>
                    <a:lnTo>
                      <a:pt x="8" y="247"/>
                    </a:lnTo>
                    <a:lnTo>
                      <a:pt x="0" y="216"/>
                    </a:lnTo>
                    <a:close/>
                  </a:path>
                </a:pathLst>
              </a:custGeom>
              <a:solidFill>
                <a:srgbClr val="ffffff"/>
              </a:solid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9" name=""/>
              <p:cNvSpPr/>
              <p:nvPr/>
            </p:nvSpPr>
            <p:spPr>
              <a:xfrm>
                <a:off x="8651520" y="4779720"/>
                <a:ext cx="28008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G4</a:t>
                </a:r>
                <a:endParaRPr b="0" lang="en-US" sz="1800" strike="noStrike" u="none">
                  <a:solidFill>
                    <a:srgbClr val="000000"/>
                  </a:solidFill>
                  <a:effectLst/>
                  <a:uFillTx/>
                  <a:latin typeface="Times New Roman"/>
                </a:endParaRPr>
              </a:p>
            </p:txBody>
          </p:sp>
          <p:sp>
            <p:nvSpPr>
              <p:cNvPr id="270" name=""/>
              <p:cNvSpPr/>
              <p:nvPr/>
            </p:nvSpPr>
            <p:spPr>
              <a:xfrm>
                <a:off x="8132040" y="3186000"/>
                <a:ext cx="20052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 name=""/>
              <p:cNvSpPr/>
              <p:nvPr/>
            </p:nvSpPr>
            <p:spPr>
              <a:xfrm>
                <a:off x="8202600" y="325404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272" name=""/>
              <p:cNvSpPr/>
              <p:nvPr/>
            </p:nvSpPr>
            <p:spPr>
              <a:xfrm>
                <a:off x="8132040" y="3970800"/>
                <a:ext cx="200520" cy="308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3" name=""/>
              <p:cNvSpPr/>
              <p:nvPr/>
            </p:nvSpPr>
            <p:spPr>
              <a:xfrm>
                <a:off x="8202600" y="40413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274" name=""/>
              <p:cNvSpPr/>
              <p:nvPr/>
            </p:nvSpPr>
            <p:spPr>
              <a:xfrm>
                <a:off x="8132040" y="4755960"/>
                <a:ext cx="200520" cy="3081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5" name=""/>
              <p:cNvSpPr/>
              <p:nvPr/>
            </p:nvSpPr>
            <p:spPr>
              <a:xfrm>
                <a:off x="8202600" y="481032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276" name=""/>
              <p:cNvSpPr/>
              <p:nvPr/>
            </p:nvSpPr>
            <p:spPr>
              <a:xfrm>
                <a:off x="8332560" y="3348720"/>
                <a:ext cx="200160" cy="144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7" name=""/>
              <p:cNvSpPr/>
              <p:nvPr/>
            </p:nvSpPr>
            <p:spPr>
              <a:xfrm>
                <a:off x="8332560" y="4133520"/>
                <a:ext cx="200160" cy="144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78" name=""/>
              <p:cNvSpPr/>
              <p:nvPr/>
            </p:nvSpPr>
            <p:spPr>
              <a:xfrm>
                <a:off x="8332560" y="4918320"/>
                <a:ext cx="200160" cy="1800"/>
              </a:xfrm>
              <a:custGeom>
                <a:avLst/>
                <a:gdLst/>
                <a:ahLst/>
                <a:rect l="l" t="t" r="r" b="b"/>
                <a:pathLst>
                  <a:path w="159" h="0">
                    <a:moveTo>
                      <a:pt x="0" y="0"/>
                    </a:moveTo>
                    <a:lnTo>
                      <a:pt x="159" y="0"/>
                    </a:lnTo>
                    <a:lnTo>
                      <a:pt x="0" y="0"/>
                    </a:lnTo>
                    <a:close/>
                  </a:path>
                </a:pathLst>
              </a:custGeom>
              <a:solidFill>
                <a:srgbClr val="ffffff"/>
              </a:solidFill>
              <a:ln w="1260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79" name=""/>
              <p:cNvSpPr/>
              <p:nvPr/>
            </p:nvSpPr>
            <p:spPr>
              <a:xfrm>
                <a:off x="7982280" y="2563200"/>
                <a:ext cx="149760" cy="632160"/>
              </a:xfrm>
              <a:custGeom>
                <a:avLst/>
                <a:gdLst/>
                <a:ahLst/>
                <a:rect l="l" t="t" r="r" b="b"/>
                <a:pathLst>
                  <a:path w="119" h="422">
                    <a:moveTo>
                      <a:pt x="119" y="0"/>
                    </a:moveTo>
                    <a:lnTo>
                      <a:pt x="39" y="0"/>
                    </a:lnTo>
                    <a:lnTo>
                      <a:pt x="23" y="0"/>
                    </a:lnTo>
                    <a:lnTo>
                      <a:pt x="16" y="11"/>
                    </a:lnTo>
                    <a:lnTo>
                      <a:pt x="8" y="21"/>
                    </a:lnTo>
                    <a:lnTo>
                      <a:pt x="0" y="42"/>
                    </a:lnTo>
                    <a:lnTo>
                      <a:pt x="0" y="52"/>
                    </a:lnTo>
                    <a:lnTo>
                      <a:pt x="0" y="72"/>
                    </a:lnTo>
                    <a:lnTo>
                      <a:pt x="8" y="83"/>
                    </a:lnTo>
                    <a:lnTo>
                      <a:pt x="16" y="93"/>
                    </a:lnTo>
                    <a:lnTo>
                      <a:pt x="23" y="103"/>
                    </a:lnTo>
                    <a:lnTo>
                      <a:pt x="39" y="103"/>
                    </a:lnTo>
                    <a:lnTo>
                      <a:pt x="23" y="113"/>
                    </a:lnTo>
                    <a:lnTo>
                      <a:pt x="16" y="113"/>
                    </a:lnTo>
                    <a:lnTo>
                      <a:pt x="8" y="124"/>
                    </a:lnTo>
                    <a:lnTo>
                      <a:pt x="0" y="144"/>
                    </a:lnTo>
                    <a:lnTo>
                      <a:pt x="0" y="155"/>
                    </a:lnTo>
                    <a:lnTo>
                      <a:pt x="0" y="175"/>
                    </a:lnTo>
                    <a:lnTo>
                      <a:pt x="8" y="185"/>
                    </a:lnTo>
                    <a:lnTo>
                      <a:pt x="16" y="206"/>
                    </a:lnTo>
                    <a:lnTo>
                      <a:pt x="23" y="206"/>
                    </a:lnTo>
                    <a:lnTo>
                      <a:pt x="39" y="216"/>
                    </a:lnTo>
                    <a:lnTo>
                      <a:pt x="23" y="216"/>
                    </a:lnTo>
                    <a:lnTo>
                      <a:pt x="16" y="216"/>
                    </a:lnTo>
                    <a:lnTo>
                      <a:pt x="8" y="237"/>
                    </a:lnTo>
                    <a:lnTo>
                      <a:pt x="0" y="247"/>
                    </a:lnTo>
                    <a:lnTo>
                      <a:pt x="0" y="268"/>
                    </a:lnTo>
                    <a:lnTo>
                      <a:pt x="0" y="278"/>
                    </a:lnTo>
                    <a:lnTo>
                      <a:pt x="8" y="298"/>
                    </a:lnTo>
                    <a:lnTo>
                      <a:pt x="16" y="309"/>
                    </a:lnTo>
                    <a:lnTo>
                      <a:pt x="23" y="309"/>
                    </a:lnTo>
                    <a:lnTo>
                      <a:pt x="39" y="319"/>
                    </a:lnTo>
                    <a:lnTo>
                      <a:pt x="23" y="319"/>
                    </a:lnTo>
                    <a:lnTo>
                      <a:pt x="16" y="329"/>
                    </a:lnTo>
                    <a:lnTo>
                      <a:pt x="8" y="340"/>
                    </a:lnTo>
                    <a:lnTo>
                      <a:pt x="0" y="350"/>
                    </a:lnTo>
                    <a:lnTo>
                      <a:pt x="0" y="370"/>
                    </a:lnTo>
                    <a:lnTo>
                      <a:pt x="0" y="381"/>
                    </a:lnTo>
                    <a:lnTo>
                      <a:pt x="8" y="401"/>
                    </a:lnTo>
                    <a:lnTo>
                      <a:pt x="16" y="412"/>
                    </a:lnTo>
                    <a:lnTo>
                      <a:pt x="23" y="422"/>
                    </a:lnTo>
                    <a:lnTo>
                      <a:pt x="39" y="422"/>
                    </a:lnTo>
                    <a:lnTo>
                      <a:pt x="119" y="42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0" name=""/>
              <p:cNvSpPr/>
              <p:nvPr/>
            </p:nvSpPr>
            <p:spPr>
              <a:xfrm>
                <a:off x="7722000" y="2563200"/>
                <a:ext cx="149760" cy="632160"/>
              </a:xfrm>
              <a:custGeom>
                <a:avLst/>
                <a:gdLst/>
                <a:ahLst/>
                <a:rect l="l" t="t" r="r" b="b"/>
                <a:pathLst>
                  <a:path w="119" h="422">
                    <a:moveTo>
                      <a:pt x="0" y="0"/>
                    </a:moveTo>
                    <a:lnTo>
                      <a:pt x="79" y="0"/>
                    </a:lnTo>
                    <a:lnTo>
                      <a:pt x="95" y="0"/>
                    </a:lnTo>
                    <a:lnTo>
                      <a:pt x="103" y="11"/>
                    </a:lnTo>
                    <a:lnTo>
                      <a:pt x="111" y="21"/>
                    </a:lnTo>
                    <a:lnTo>
                      <a:pt x="119" y="42"/>
                    </a:lnTo>
                    <a:lnTo>
                      <a:pt x="119" y="52"/>
                    </a:lnTo>
                    <a:lnTo>
                      <a:pt x="119" y="72"/>
                    </a:lnTo>
                    <a:lnTo>
                      <a:pt x="111" y="83"/>
                    </a:lnTo>
                    <a:lnTo>
                      <a:pt x="103" y="93"/>
                    </a:lnTo>
                    <a:lnTo>
                      <a:pt x="95" y="103"/>
                    </a:lnTo>
                    <a:lnTo>
                      <a:pt x="79" y="103"/>
                    </a:lnTo>
                    <a:lnTo>
                      <a:pt x="95" y="113"/>
                    </a:lnTo>
                    <a:lnTo>
                      <a:pt x="103" y="113"/>
                    </a:lnTo>
                    <a:lnTo>
                      <a:pt x="111" y="124"/>
                    </a:lnTo>
                    <a:lnTo>
                      <a:pt x="119" y="144"/>
                    </a:lnTo>
                    <a:lnTo>
                      <a:pt x="119" y="155"/>
                    </a:lnTo>
                    <a:lnTo>
                      <a:pt x="119" y="175"/>
                    </a:lnTo>
                    <a:lnTo>
                      <a:pt x="111" y="185"/>
                    </a:lnTo>
                    <a:lnTo>
                      <a:pt x="103" y="206"/>
                    </a:lnTo>
                    <a:lnTo>
                      <a:pt x="95" y="206"/>
                    </a:lnTo>
                    <a:lnTo>
                      <a:pt x="79" y="216"/>
                    </a:lnTo>
                    <a:lnTo>
                      <a:pt x="95" y="216"/>
                    </a:lnTo>
                    <a:lnTo>
                      <a:pt x="103" y="216"/>
                    </a:lnTo>
                    <a:lnTo>
                      <a:pt x="111" y="237"/>
                    </a:lnTo>
                    <a:lnTo>
                      <a:pt x="119" y="247"/>
                    </a:lnTo>
                    <a:lnTo>
                      <a:pt x="119" y="268"/>
                    </a:lnTo>
                    <a:lnTo>
                      <a:pt x="119" y="278"/>
                    </a:lnTo>
                    <a:lnTo>
                      <a:pt x="111" y="298"/>
                    </a:lnTo>
                    <a:lnTo>
                      <a:pt x="103" y="309"/>
                    </a:lnTo>
                    <a:lnTo>
                      <a:pt x="95" y="309"/>
                    </a:lnTo>
                    <a:lnTo>
                      <a:pt x="79" y="319"/>
                    </a:lnTo>
                    <a:lnTo>
                      <a:pt x="95" y="319"/>
                    </a:lnTo>
                    <a:lnTo>
                      <a:pt x="103" y="329"/>
                    </a:lnTo>
                    <a:lnTo>
                      <a:pt x="111" y="340"/>
                    </a:lnTo>
                    <a:lnTo>
                      <a:pt x="119" y="350"/>
                    </a:lnTo>
                    <a:lnTo>
                      <a:pt x="119" y="370"/>
                    </a:lnTo>
                    <a:lnTo>
                      <a:pt x="119" y="381"/>
                    </a:lnTo>
                    <a:lnTo>
                      <a:pt x="111" y="401"/>
                    </a:lnTo>
                    <a:lnTo>
                      <a:pt x="103" y="412"/>
                    </a:lnTo>
                    <a:lnTo>
                      <a:pt x="95" y="422"/>
                    </a:lnTo>
                    <a:lnTo>
                      <a:pt x="79" y="422"/>
                    </a:lnTo>
                    <a:lnTo>
                      <a:pt x="0" y="422"/>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a:off x="7765920" y="3208320"/>
                <a:ext cx="3848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GSU T1</a:t>
                </a:r>
                <a:endParaRPr b="0" lang="en-US" sz="900" strike="noStrike" u="none">
                  <a:solidFill>
                    <a:srgbClr val="000000"/>
                  </a:solidFill>
                  <a:effectLst/>
                  <a:uFillTx/>
                  <a:latin typeface="Times New Roman"/>
                </a:endParaRPr>
              </a:p>
            </p:txBody>
          </p:sp>
          <p:sp>
            <p:nvSpPr>
              <p:cNvPr id="282" name=""/>
              <p:cNvSpPr/>
              <p:nvPr/>
            </p:nvSpPr>
            <p:spPr>
              <a:xfrm>
                <a:off x="7982280" y="4133520"/>
                <a:ext cx="149760" cy="631080"/>
              </a:xfrm>
              <a:custGeom>
                <a:avLst/>
                <a:gdLst/>
                <a:ahLst/>
                <a:rect l="l" t="t" r="r" b="b"/>
                <a:pathLst>
                  <a:path w="119" h="421">
                    <a:moveTo>
                      <a:pt x="119" y="0"/>
                    </a:moveTo>
                    <a:lnTo>
                      <a:pt x="39" y="0"/>
                    </a:lnTo>
                    <a:lnTo>
                      <a:pt x="23" y="0"/>
                    </a:lnTo>
                    <a:lnTo>
                      <a:pt x="16" y="10"/>
                    </a:lnTo>
                    <a:lnTo>
                      <a:pt x="8" y="20"/>
                    </a:lnTo>
                    <a:lnTo>
                      <a:pt x="0" y="31"/>
                    </a:lnTo>
                    <a:lnTo>
                      <a:pt x="0" y="51"/>
                    </a:lnTo>
                    <a:lnTo>
                      <a:pt x="0" y="72"/>
                    </a:lnTo>
                    <a:lnTo>
                      <a:pt x="8" y="82"/>
                    </a:lnTo>
                    <a:lnTo>
                      <a:pt x="16" y="92"/>
                    </a:lnTo>
                    <a:lnTo>
                      <a:pt x="23" y="103"/>
                    </a:lnTo>
                    <a:lnTo>
                      <a:pt x="39" y="103"/>
                    </a:lnTo>
                    <a:lnTo>
                      <a:pt x="23" y="103"/>
                    </a:lnTo>
                    <a:lnTo>
                      <a:pt x="16" y="113"/>
                    </a:lnTo>
                    <a:lnTo>
                      <a:pt x="8" y="123"/>
                    </a:lnTo>
                    <a:lnTo>
                      <a:pt x="0" y="144"/>
                    </a:lnTo>
                    <a:lnTo>
                      <a:pt x="0" y="154"/>
                    </a:lnTo>
                    <a:lnTo>
                      <a:pt x="0" y="175"/>
                    </a:lnTo>
                    <a:lnTo>
                      <a:pt x="8" y="185"/>
                    </a:lnTo>
                    <a:lnTo>
                      <a:pt x="16" y="195"/>
                    </a:lnTo>
                    <a:lnTo>
                      <a:pt x="23" y="205"/>
                    </a:lnTo>
                    <a:lnTo>
                      <a:pt x="39" y="205"/>
                    </a:lnTo>
                    <a:lnTo>
                      <a:pt x="23" y="205"/>
                    </a:lnTo>
                    <a:lnTo>
                      <a:pt x="16" y="216"/>
                    </a:lnTo>
                    <a:lnTo>
                      <a:pt x="8" y="226"/>
                    </a:lnTo>
                    <a:lnTo>
                      <a:pt x="0" y="246"/>
                    </a:lnTo>
                    <a:lnTo>
                      <a:pt x="0" y="257"/>
                    </a:lnTo>
                    <a:lnTo>
                      <a:pt x="0" y="277"/>
                    </a:lnTo>
                    <a:lnTo>
                      <a:pt x="8" y="288"/>
                    </a:lnTo>
                    <a:lnTo>
                      <a:pt x="16" y="298"/>
                    </a:lnTo>
                    <a:lnTo>
                      <a:pt x="23" y="308"/>
                    </a:lnTo>
                    <a:lnTo>
                      <a:pt x="39" y="308"/>
                    </a:lnTo>
                    <a:lnTo>
                      <a:pt x="23" y="318"/>
                    </a:lnTo>
                    <a:lnTo>
                      <a:pt x="16" y="318"/>
                    </a:lnTo>
                    <a:lnTo>
                      <a:pt x="8" y="329"/>
                    </a:lnTo>
                    <a:lnTo>
                      <a:pt x="0" y="349"/>
                    </a:lnTo>
                    <a:lnTo>
                      <a:pt x="0" y="370"/>
                    </a:lnTo>
                    <a:lnTo>
                      <a:pt x="0" y="380"/>
                    </a:lnTo>
                    <a:lnTo>
                      <a:pt x="8" y="401"/>
                    </a:lnTo>
                    <a:lnTo>
                      <a:pt x="16" y="411"/>
                    </a:lnTo>
                    <a:lnTo>
                      <a:pt x="23" y="411"/>
                    </a:lnTo>
                    <a:lnTo>
                      <a:pt x="39" y="421"/>
                    </a:lnTo>
                    <a:lnTo>
                      <a:pt x="119" y="421"/>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3" name=""/>
              <p:cNvSpPr/>
              <p:nvPr/>
            </p:nvSpPr>
            <p:spPr>
              <a:xfrm>
                <a:off x="7722000" y="4133520"/>
                <a:ext cx="149760" cy="631080"/>
              </a:xfrm>
              <a:custGeom>
                <a:avLst/>
                <a:gdLst/>
                <a:ahLst/>
                <a:rect l="l" t="t" r="r" b="b"/>
                <a:pathLst>
                  <a:path w="119" h="421">
                    <a:moveTo>
                      <a:pt x="0" y="0"/>
                    </a:moveTo>
                    <a:lnTo>
                      <a:pt x="79" y="0"/>
                    </a:lnTo>
                    <a:lnTo>
                      <a:pt x="95" y="0"/>
                    </a:lnTo>
                    <a:lnTo>
                      <a:pt x="103" y="10"/>
                    </a:lnTo>
                    <a:lnTo>
                      <a:pt x="111" y="20"/>
                    </a:lnTo>
                    <a:lnTo>
                      <a:pt x="119" y="31"/>
                    </a:lnTo>
                    <a:lnTo>
                      <a:pt x="119" y="51"/>
                    </a:lnTo>
                    <a:lnTo>
                      <a:pt x="119" y="72"/>
                    </a:lnTo>
                    <a:lnTo>
                      <a:pt x="111" y="82"/>
                    </a:lnTo>
                    <a:lnTo>
                      <a:pt x="103" y="92"/>
                    </a:lnTo>
                    <a:lnTo>
                      <a:pt x="95" y="103"/>
                    </a:lnTo>
                    <a:lnTo>
                      <a:pt x="79" y="103"/>
                    </a:lnTo>
                    <a:lnTo>
                      <a:pt x="95" y="103"/>
                    </a:lnTo>
                    <a:lnTo>
                      <a:pt x="103" y="113"/>
                    </a:lnTo>
                    <a:lnTo>
                      <a:pt x="111" y="123"/>
                    </a:lnTo>
                    <a:lnTo>
                      <a:pt x="119" y="144"/>
                    </a:lnTo>
                    <a:lnTo>
                      <a:pt x="119" y="154"/>
                    </a:lnTo>
                    <a:lnTo>
                      <a:pt x="119" y="175"/>
                    </a:lnTo>
                    <a:lnTo>
                      <a:pt x="111" y="185"/>
                    </a:lnTo>
                    <a:lnTo>
                      <a:pt x="103" y="195"/>
                    </a:lnTo>
                    <a:lnTo>
                      <a:pt x="95" y="205"/>
                    </a:lnTo>
                    <a:lnTo>
                      <a:pt x="79" y="205"/>
                    </a:lnTo>
                    <a:lnTo>
                      <a:pt x="95" y="205"/>
                    </a:lnTo>
                    <a:lnTo>
                      <a:pt x="103" y="216"/>
                    </a:lnTo>
                    <a:lnTo>
                      <a:pt x="111" y="226"/>
                    </a:lnTo>
                    <a:lnTo>
                      <a:pt x="119" y="246"/>
                    </a:lnTo>
                    <a:lnTo>
                      <a:pt x="119" y="257"/>
                    </a:lnTo>
                    <a:lnTo>
                      <a:pt x="119" y="277"/>
                    </a:lnTo>
                    <a:lnTo>
                      <a:pt x="111" y="288"/>
                    </a:lnTo>
                    <a:lnTo>
                      <a:pt x="103" y="298"/>
                    </a:lnTo>
                    <a:lnTo>
                      <a:pt x="95" y="308"/>
                    </a:lnTo>
                    <a:lnTo>
                      <a:pt x="79" y="308"/>
                    </a:lnTo>
                    <a:lnTo>
                      <a:pt x="95" y="318"/>
                    </a:lnTo>
                    <a:lnTo>
                      <a:pt x="103" y="318"/>
                    </a:lnTo>
                    <a:lnTo>
                      <a:pt x="111" y="329"/>
                    </a:lnTo>
                    <a:lnTo>
                      <a:pt x="119" y="349"/>
                    </a:lnTo>
                    <a:lnTo>
                      <a:pt x="119" y="370"/>
                    </a:lnTo>
                    <a:lnTo>
                      <a:pt x="119" y="380"/>
                    </a:lnTo>
                    <a:lnTo>
                      <a:pt x="111" y="401"/>
                    </a:lnTo>
                    <a:lnTo>
                      <a:pt x="103" y="411"/>
                    </a:lnTo>
                    <a:lnTo>
                      <a:pt x="95" y="411"/>
                    </a:lnTo>
                    <a:lnTo>
                      <a:pt x="79" y="421"/>
                    </a:lnTo>
                    <a:lnTo>
                      <a:pt x="0" y="421"/>
                    </a:lnTo>
                  </a:path>
                </a:pathLst>
              </a:cu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a:off x="7765920" y="4779720"/>
                <a:ext cx="3848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GSU T2</a:t>
                </a:r>
                <a:endParaRPr b="0" lang="en-US" sz="900" strike="noStrike" u="none">
                  <a:solidFill>
                    <a:srgbClr val="000000"/>
                  </a:solidFill>
                  <a:effectLst/>
                  <a:uFillTx/>
                  <a:latin typeface="Times New Roman"/>
                </a:endParaRPr>
              </a:p>
            </p:txBody>
          </p:sp>
          <p:sp>
            <p:nvSpPr>
              <p:cNvPr id="285" name=""/>
              <p:cNvSpPr/>
              <p:nvPr/>
            </p:nvSpPr>
            <p:spPr>
              <a:xfrm flipV="1">
                <a:off x="7106760" y="2859840"/>
                <a:ext cx="5040" cy="15811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6" name=""/>
              <p:cNvSpPr/>
              <p:nvPr/>
            </p:nvSpPr>
            <p:spPr>
              <a:xfrm rot="5400000">
                <a:off x="6917040" y="3539880"/>
                <a:ext cx="183240" cy="352080"/>
              </a:xfrm>
              <a:prstGeom prst="rect">
                <a:avLst/>
              </a:prstGeom>
              <a:noFill/>
              <a:ln w="0">
                <a:noFill/>
              </a:ln>
            </p:spPr>
            <p:style>
              <a:lnRef idx="0"/>
              <a:fillRef idx="0"/>
              <a:effectRef idx="0"/>
              <a:fontRef idx="minor"/>
            </p:style>
            <p:txBody>
              <a:bodyPr wrap="none" lIns="0" rIns="0" tIns="0" bIns="0" anchor="t" anchorCtr="1" vert="eaVe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 2</a:t>
                </a:r>
                <a:endParaRPr b="0" lang="en-US" sz="1200" strike="noStrike" u="none">
                  <a:solidFill>
                    <a:srgbClr val="000000"/>
                  </a:solidFill>
                  <a:effectLst/>
                  <a:uFillTx/>
                  <a:latin typeface="Times New Roman"/>
                </a:endParaRPr>
              </a:p>
            </p:txBody>
          </p:sp>
          <p:sp>
            <p:nvSpPr>
              <p:cNvPr id="287" name=""/>
              <p:cNvSpPr/>
              <p:nvPr/>
            </p:nvSpPr>
            <p:spPr>
              <a:xfrm flipH="1">
                <a:off x="7009560" y="4431960"/>
                <a:ext cx="61092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288" name=""/>
              <p:cNvSpPr/>
              <p:nvPr/>
            </p:nvSpPr>
            <p:spPr>
              <a:xfrm flipH="1">
                <a:off x="7321320" y="2877120"/>
                <a:ext cx="299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289" name=""/>
              <p:cNvSpPr/>
              <p:nvPr/>
            </p:nvSpPr>
            <p:spPr>
              <a:xfrm>
                <a:off x="4695480" y="5050080"/>
                <a:ext cx="3256200" cy="758520"/>
              </a:xfrm>
              <a:prstGeom prst="rect">
                <a:avLst/>
              </a:prstGeom>
              <a:no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a:off x="5958000" y="5057640"/>
                <a:ext cx="517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Summer</a:t>
                </a:r>
                <a:endParaRPr b="0" lang="en-US" sz="1200" strike="noStrike" u="none">
                  <a:solidFill>
                    <a:srgbClr val="000000"/>
                  </a:solidFill>
                  <a:effectLst/>
                  <a:uFillTx/>
                  <a:latin typeface="Times New Roman"/>
                </a:endParaRPr>
              </a:p>
            </p:txBody>
          </p:sp>
          <p:sp>
            <p:nvSpPr>
              <p:cNvPr id="291" name=""/>
              <p:cNvSpPr/>
              <p:nvPr/>
            </p:nvSpPr>
            <p:spPr>
              <a:xfrm>
                <a:off x="6679080" y="5057640"/>
                <a:ext cx="533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Nominal</a:t>
                </a:r>
                <a:endParaRPr b="0" lang="en-US" sz="1200" strike="noStrike" u="none">
                  <a:solidFill>
                    <a:srgbClr val="000000"/>
                  </a:solidFill>
                  <a:effectLst/>
                  <a:uFillTx/>
                  <a:latin typeface="Times New Roman"/>
                </a:endParaRPr>
              </a:p>
            </p:txBody>
          </p:sp>
          <p:sp>
            <p:nvSpPr>
              <p:cNvPr id="292" name=""/>
              <p:cNvSpPr/>
              <p:nvPr/>
            </p:nvSpPr>
            <p:spPr>
              <a:xfrm>
                <a:off x="7444800" y="5057640"/>
                <a:ext cx="423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Times New Roman"/>
                  </a:rPr>
                  <a:t>Winter</a:t>
                </a:r>
                <a:endParaRPr b="0" lang="en-US" sz="1200" strike="noStrike" u="none">
                  <a:solidFill>
                    <a:srgbClr val="000000"/>
                  </a:solidFill>
                  <a:effectLst/>
                  <a:uFillTx/>
                  <a:latin typeface="Times New Roman"/>
                </a:endParaRPr>
              </a:p>
            </p:txBody>
          </p:sp>
          <p:sp>
            <p:nvSpPr>
              <p:cNvPr id="293" name=""/>
              <p:cNvSpPr/>
              <p:nvPr/>
            </p:nvSpPr>
            <p:spPr>
              <a:xfrm>
                <a:off x="4736160" y="5243040"/>
                <a:ext cx="10760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Unit MW Rating:</a:t>
                </a:r>
                <a:endParaRPr b="0" lang="en-US" sz="1200" strike="noStrike" u="none">
                  <a:solidFill>
                    <a:srgbClr val="000000"/>
                  </a:solidFill>
                  <a:effectLst/>
                  <a:uFillTx/>
                  <a:latin typeface="Times New Roman"/>
                </a:endParaRPr>
              </a:p>
            </p:txBody>
          </p:sp>
          <p:sp>
            <p:nvSpPr>
              <p:cNvPr id="294" name=""/>
              <p:cNvSpPr/>
              <p:nvPr/>
            </p:nvSpPr>
            <p:spPr>
              <a:xfrm>
                <a:off x="5957640" y="524304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120</a:t>
                </a:r>
                <a:endParaRPr b="0" lang="en-US" sz="1200" strike="noStrike" u="none">
                  <a:solidFill>
                    <a:srgbClr val="000000"/>
                  </a:solidFill>
                  <a:effectLst/>
                  <a:uFillTx/>
                  <a:latin typeface="Times New Roman"/>
                </a:endParaRPr>
              </a:p>
            </p:txBody>
          </p:sp>
          <p:sp>
            <p:nvSpPr>
              <p:cNvPr id="295" name=""/>
              <p:cNvSpPr/>
              <p:nvPr/>
            </p:nvSpPr>
            <p:spPr>
              <a:xfrm>
                <a:off x="6678360" y="524304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127</a:t>
                </a:r>
                <a:endParaRPr b="0" lang="en-US" sz="1200" strike="noStrike" u="none">
                  <a:solidFill>
                    <a:srgbClr val="000000"/>
                  </a:solidFill>
                  <a:effectLst/>
                  <a:uFillTx/>
                  <a:latin typeface="Times New Roman"/>
                </a:endParaRPr>
              </a:p>
            </p:txBody>
          </p:sp>
          <p:sp>
            <p:nvSpPr>
              <p:cNvPr id="296" name=""/>
              <p:cNvSpPr/>
              <p:nvPr/>
            </p:nvSpPr>
            <p:spPr>
              <a:xfrm>
                <a:off x="7441560" y="524304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134</a:t>
                </a:r>
                <a:endParaRPr b="0" lang="en-US" sz="1200" strike="noStrike" u="none">
                  <a:solidFill>
                    <a:srgbClr val="000000"/>
                  </a:solidFill>
                  <a:effectLst/>
                  <a:uFillTx/>
                  <a:latin typeface="Times New Roman"/>
                </a:endParaRPr>
              </a:p>
            </p:txBody>
          </p:sp>
          <p:sp>
            <p:nvSpPr>
              <p:cNvPr id="297" name=""/>
              <p:cNvSpPr/>
              <p:nvPr/>
            </p:nvSpPr>
            <p:spPr>
              <a:xfrm>
                <a:off x="4717080" y="5414760"/>
                <a:ext cx="1028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Transporter:</a:t>
                </a:r>
                <a:endParaRPr b="0" lang="en-US" sz="1200" strike="noStrike" u="none">
                  <a:solidFill>
                    <a:srgbClr val="000000"/>
                  </a:solidFill>
                  <a:effectLst/>
                  <a:uFillTx/>
                  <a:latin typeface="Times New Roman"/>
                </a:endParaRPr>
              </a:p>
            </p:txBody>
          </p:sp>
          <p:sp>
            <p:nvSpPr>
              <p:cNvPr id="298" name=""/>
              <p:cNvSpPr/>
              <p:nvPr/>
            </p:nvSpPr>
            <p:spPr>
              <a:xfrm>
                <a:off x="5939280" y="5414760"/>
                <a:ext cx="635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Tennessee</a:t>
                </a:r>
                <a:endParaRPr b="0" lang="en-US" sz="1200" strike="noStrike" u="none">
                  <a:solidFill>
                    <a:srgbClr val="000000"/>
                  </a:solidFill>
                  <a:effectLst/>
                  <a:uFillTx/>
                  <a:latin typeface="Times New Roman"/>
                </a:endParaRPr>
              </a:p>
            </p:txBody>
          </p:sp>
          <p:sp>
            <p:nvSpPr>
              <p:cNvPr id="299" name=""/>
              <p:cNvSpPr/>
              <p:nvPr/>
            </p:nvSpPr>
            <p:spPr>
              <a:xfrm>
                <a:off x="4717080" y="5589360"/>
                <a:ext cx="10418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Gas Daily Index:</a:t>
                </a:r>
                <a:endParaRPr b="0" lang="en-US" sz="1200" strike="noStrike" u="none">
                  <a:solidFill>
                    <a:srgbClr val="000000"/>
                  </a:solidFill>
                  <a:effectLst/>
                  <a:uFillTx/>
                  <a:latin typeface="Times New Roman"/>
                </a:endParaRPr>
              </a:p>
            </p:txBody>
          </p:sp>
          <p:sp>
            <p:nvSpPr>
              <p:cNvPr id="300" name=""/>
              <p:cNvSpPr/>
              <p:nvPr/>
            </p:nvSpPr>
            <p:spPr>
              <a:xfrm>
                <a:off x="5940000" y="5589360"/>
                <a:ext cx="19879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Tenn., 500 Leg / Chicago LDC's</a:t>
                </a:r>
                <a:endParaRPr b="0" lang="en-US" sz="1200" strike="noStrike" u="none">
                  <a:solidFill>
                    <a:srgbClr val="000000"/>
                  </a:solidFill>
                  <a:effectLst/>
                  <a:uFillTx/>
                  <a:latin typeface="Times New Roman"/>
                </a:endParaRPr>
              </a:p>
            </p:txBody>
          </p:sp>
          <p:sp>
            <p:nvSpPr>
              <p:cNvPr id="301" name=""/>
              <p:cNvSpPr/>
              <p:nvPr/>
            </p:nvSpPr>
            <p:spPr>
              <a:xfrm>
                <a:off x="4702320" y="5846400"/>
                <a:ext cx="7466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 = Breaker</a:t>
                </a:r>
                <a:endParaRPr b="0" lang="en-US" sz="1200" strike="noStrike" u="none">
                  <a:solidFill>
                    <a:srgbClr val="000000"/>
                  </a:solidFill>
                  <a:effectLst/>
                  <a:uFillTx/>
                  <a:latin typeface="Times New Roman"/>
                </a:endParaRPr>
              </a:p>
            </p:txBody>
          </p:sp>
          <p:sp>
            <p:nvSpPr>
              <p:cNvPr id="302" name=""/>
              <p:cNvSpPr/>
              <p:nvPr/>
            </p:nvSpPr>
            <p:spPr>
              <a:xfrm>
                <a:off x="4701960" y="5999040"/>
                <a:ext cx="1898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GSU = Generator Step-up Unit</a:t>
                </a:r>
                <a:endParaRPr b="0" lang="en-US" sz="1200" strike="noStrike" u="none">
                  <a:solidFill>
                    <a:srgbClr val="000000"/>
                  </a:solidFill>
                  <a:effectLst/>
                  <a:uFillTx/>
                  <a:latin typeface="Times New Roman"/>
                </a:endParaRPr>
              </a:p>
            </p:txBody>
          </p:sp>
          <p:sp>
            <p:nvSpPr>
              <p:cNvPr id="303" name=""/>
              <p:cNvSpPr/>
              <p:nvPr/>
            </p:nvSpPr>
            <p:spPr>
              <a:xfrm flipH="1">
                <a:off x="8332560" y="2563200"/>
                <a:ext cx="20016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304" name=""/>
              <p:cNvSpPr/>
              <p:nvPr/>
            </p:nvSpPr>
            <p:spPr>
              <a:xfrm>
                <a:off x="8132040" y="2410560"/>
                <a:ext cx="20052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5" name=""/>
              <p:cNvSpPr/>
              <p:nvPr/>
            </p:nvSpPr>
            <p:spPr>
              <a:xfrm>
                <a:off x="8202600" y="24699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06" name=""/>
              <p:cNvSpPr/>
              <p:nvPr/>
            </p:nvSpPr>
            <p:spPr>
              <a:xfrm rot="5400000">
                <a:off x="6609240" y="3540600"/>
                <a:ext cx="183240" cy="352080"/>
              </a:xfrm>
              <a:prstGeom prst="rect">
                <a:avLst/>
              </a:prstGeom>
              <a:noFill/>
              <a:ln w="0">
                <a:noFill/>
              </a:ln>
            </p:spPr>
            <p:style>
              <a:lnRef idx="0"/>
              <a:fillRef idx="0"/>
              <a:effectRef idx="0"/>
              <a:fontRef idx="minor"/>
            </p:style>
            <p:txBody>
              <a:bodyPr wrap="none" lIns="0" rIns="0" tIns="0" bIns="0" anchor="t" anchorCtr="1" vert="eaVe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 1</a:t>
                </a:r>
                <a:endParaRPr b="0" lang="en-US" sz="1200" strike="noStrike" u="none">
                  <a:solidFill>
                    <a:srgbClr val="000000"/>
                  </a:solidFill>
                  <a:effectLst/>
                  <a:uFillTx/>
                  <a:latin typeface="Times New Roman"/>
                </a:endParaRPr>
              </a:p>
            </p:txBody>
          </p:sp>
          <p:sp>
            <p:nvSpPr>
              <p:cNvPr id="307" name=""/>
              <p:cNvSpPr/>
              <p:nvPr/>
            </p:nvSpPr>
            <p:spPr>
              <a:xfrm flipH="1">
                <a:off x="6598800" y="3962160"/>
                <a:ext cx="20988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308" name=""/>
              <p:cNvSpPr/>
              <p:nvPr/>
            </p:nvSpPr>
            <p:spPr>
              <a:xfrm flipH="1">
                <a:off x="6598800" y="4432320"/>
                <a:ext cx="20988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309" name=""/>
              <p:cNvSpPr/>
              <p:nvPr/>
            </p:nvSpPr>
            <p:spPr>
              <a:xfrm flipH="1">
                <a:off x="6598800" y="3340080"/>
                <a:ext cx="2098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10" name=""/>
              <p:cNvSpPr/>
              <p:nvPr/>
            </p:nvSpPr>
            <p:spPr>
              <a:xfrm>
                <a:off x="6398640" y="2707560"/>
                <a:ext cx="200520" cy="3232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1" name=""/>
              <p:cNvSpPr/>
              <p:nvPr/>
            </p:nvSpPr>
            <p:spPr>
              <a:xfrm>
                <a:off x="6457680" y="27813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2" name=""/>
              <p:cNvSpPr/>
              <p:nvPr/>
            </p:nvSpPr>
            <p:spPr>
              <a:xfrm>
                <a:off x="6398640" y="3186000"/>
                <a:ext cx="20052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3" name=""/>
              <p:cNvSpPr/>
              <p:nvPr/>
            </p:nvSpPr>
            <p:spPr>
              <a:xfrm>
                <a:off x="6457680" y="325584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4" name=""/>
              <p:cNvSpPr/>
              <p:nvPr/>
            </p:nvSpPr>
            <p:spPr>
              <a:xfrm>
                <a:off x="6398640" y="3816360"/>
                <a:ext cx="200520" cy="3081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5" name=""/>
              <p:cNvSpPr/>
              <p:nvPr/>
            </p:nvSpPr>
            <p:spPr>
              <a:xfrm>
                <a:off x="6457680" y="387360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6" name=""/>
              <p:cNvSpPr/>
              <p:nvPr/>
            </p:nvSpPr>
            <p:spPr>
              <a:xfrm>
                <a:off x="6398640" y="4279680"/>
                <a:ext cx="200520" cy="30636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7" name=""/>
              <p:cNvSpPr/>
              <p:nvPr/>
            </p:nvSpPr>
            <p:spPr>
              <a:xfrm>
                <a:off x="6457680" y="43498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18" name=""/>
              <p:cNvSpPr/>
              <p:nvPr/>
            </p:nvSpPr>
            <p:spPr>
              <a:xfrm flipH="1">
                <a:off x="6099120" y="2877120"/>
                <a:ext cx="2995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319" name=""/>
              <p:cNvSpPr/>
              <p:nvPr/>
            </p:nvSpPr>
            <p:spPr>
              <a:xfrm flipH="1">
                <a:off x="5888520" y="3340080"/>
                <a:ext cx="21024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0" name=""/>
              <p:cNvSpPr/>
              <p:nvPr/>
            </p:nvSpPr>
            <p:spPr>
              <a:xfrm flipH="1">
                <a:off x="5888520" y="4414680"/>
                <a:ext cx="21024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321" name=""/>
              <p:cNvSpPr/>
              <p:nvPr/>
            </p:nvSpPr>
            <p:spPr>
              <a:xfrm>
                <a:off x="5888520" y="2877120"/>
                <a:ext cx="1440" cy="4626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2" name=""/>
              <p:cNvSpPr/>
              <p:nvPr/>
            </p:nvSpPr>
            <p:spPr>
              <a:xfrm>
                <a:off x="5837760" y="3953160"/>
                <a:ext cx="1440" cy="461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5738760" y="2937600"/>
                <a:ext cx="210240" cy="3070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5808240" y="30160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25" name=""/>
              <p:cNvSpPr/>
              <p:nvPr/>
            </p:nvSpPr>
            <p:spPr>
              <a:xfrm>
                <a:off x="5738760" y="4046760"/>
                <a:ext cx="210240" cy="308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 name=""/>
              <p:cNvSpPr/>
              <p:nvPr/>
            </p:nvSpPr>
            <p:spPr>
              <a:xfrm>
                <a:off x="5797080" y="411804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27" name=""/>
              <p:cNvSpPr/>
              <p:nvPr/>
            </p:nvSpPr>
            <p:spPr>
              <a:xfrm flipH="1">
                <a:off x="5287680" y="2877120"/>
                <a:ext cx="600120" cy="1080"/>
              </a:xfrm>
              <a:prstGeom prst="line">
                <a:avLst/>
              </a:prstGeom>
              <a:ln w="12600">
                <a:solidFill>
                  <a:srgbClr val="00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328" name=""/>
              <p:cNvSpPr/>
              <p:nvPr/>
            </p:nvSpPr>
            <p:spPr>
              <a:xfrm flipH="1">
                <a:off x="5287680" y="3340080"/>
                <a:ext cx="6001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9" name=""/>
              <p:cNvSpPr/>
              <p:nvPr/>
            </p:nvSpPr>
            <p:spPr>
              <a:xfrm flipH="1">
                <a:off x="5287680" y="4414680"/>
                <a:ext cx="60012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330" name=""/>
              <p:cNvSpPr/>
              <p:nvPr/>
            </p:nvSpPr>
            <p:spPr>
              <a:xfrm>
                <a:off x="4677120" y="2658960"/>
                <a:ext cx="610920" cy="3996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1" name=""/>
              <p:cNvSpPr/>
              <p:nvPr/>
            </p:nvSpPr>
            <p:spPr>
              <a:xfrm>
                <a:off x="4733280" y="2673000"/>
                <a:ext cx="677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CINERGY</a:t>
                </a:r>
                <a:endParaRPr b="0" lang="en-US" sz="1200" strike="noStrike" u="none">
                  <a:solidFill>
                    <a:srgbClr val="000000"/>
                  </a:solidFill>
                  <a:effectLst/>
                  <a:uFillTx/>
                  <a:latin typeface="Times New Roman"/>
                </a:endParaRPr>
              </a:p>
            </p:txBody>
          </p:sp>
          <p:sp>
            <p:nvSpPr>
              <p:cNvPr id="332" name=""/>
              <p:cNvSpPr/>
              <p:nvPr/>
            </p:nvSpPr>
            <p:spPr>
              <a:xfrm>
                <a:off x="4795200" y="2841480"/>
                <a:ext cx="4410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Gibson</a:t>
                </a:r>
                <a:endParaRPr b="0" lang="en-US" sz="1200" strike="noStrike" u="none">
                  <a:solidFill>
                    <a:srgbClr val="000000"/>
                  </a:solidFill>
                  <a:effectLst/>
                  <a:uFillTx/>
                  <a:latin typeface="Times New Roman"/>
                </a:endParaRPr>
              </a:p>
            </p:txBody>
          </p:sp>
          <p:sp>
            <p:nvSpPr>
              <p:cNvPr id="333" name=""/>
              <p:cNvSpPr/>
              <p:nvPr/>
            </p:nvSpPr>
            <p:spPr>
              <a:xfrm>
                <a:off x="4677120" y="3186000"/>
                <a:ext cx="610920" cy="3841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 name=""/>
              <p:cNvSpPr/>
              <p:nvPr/>
            </p:nvSpPr>
            <p:spPr>
              <a:xfrm>
                <a:off x="4713840" y="3200040"/>
                <a:ext cx="677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CINERGY</a:t>
                </a:r>
                <a:endParaRPr b="0" lang="en-US" sz="1200" strike="noStrike" u="none">
                  <a:solidFill>
                    <a:srgbClr val="000000"/>
                  </a:solidFill>
                  <a:effectLst/>
                  <a:uFillTx/>
                  <a:latin typeface="Times New Roman"/>
                </a:endParaRPr>
              </a:p>
            </p:txBody>
          </p:sp>
          <p:sp>
            <p:nvSpPr>
              <p:cNvPr id="335" name=""/>
              <p:cNvSpPr/>
              <p:nvPr/>
            </p:nvSpPr>
            <p:spPr>
              <a:xfrm>
                <a:off x="4742640" y="3370320"/>
                <a:ext cx="5932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Qualitech</a:t>
                </a:r>
                <a:endParaRPr b="0" lang="en-US" sz="1200" strike="noStrike" u="none">
                  <a:solidFill>
                    <a:srgbClr val="000000"/>
                  </a:solidFill>
                  <a:effectLst/>
                  <a:uFillTx/>
                  <a:latin typeface="Times New Roman"/>
                </a:endParaRPr>
              </a:p>
            </p:txBody>
          </p:sp>
          <p:sp>
            <p:nvSpPr>
              <p:cNvPr id="336" name=""/>
              <p:cNvSpPr/>
              <p:nvPr/>
            </p:nvSpPr>
            <p:spPr>
              <a:xfrm>
                <a:off x="4677120" y="3740040"/>
                <a:ext cx="610920" cy="3841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7" name=""/>
              <p:cNvSpPr/>
              <p:nvPr/>
            </p:nvSpPr>
            <p:spPr>
              <a:xfrm>
                <a:off x="4836240" y="3738600"/>
                <a:ext cx="288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AEP</a:t>
                </a:r>
                <a:endParaRPr b="0" lang="en-US" sz="1200" strike="noStrike" u="none">
                  <a:solidFill>
                    <a:srgbClr val="000000"/>
                  </a:solidFill>
                  <a:effectLst/>
                  <a:uFillTx/>
                  <a:latin typeface="Times New Roman"/>
                </a:endParaRPr>
              </a:p>
            </p:txBody>
          </p:sp>
          <p:sp>
            <p:nvSpPr>
              <p:cNvPr id="338" name=""/>
              <p:cNvSpPr/>
              <p:nvPr/>
            </p:nvSpPr>
            <p:spPr>
              <a:xfrm>
                <a:off x="4802400" y="3908160"/>
                <a:ext cx="364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Breed</a:t>
                </a:r>
                <a:endParaRPr b="0" lang="en-US" sz="1200" strike="noStrike" u="none">
                  <a:solidFill>
                    <a:srgbClr val="000000"/>
                  </a:solidFill>
                  <a:effectLst/>
                  <a:uFillTx/>
                  <a:latin typeface="Times New Roman"/>
                </a:endParaRPr>
              </a:p>
            </p:txBody>
          </p:sp>
          <p:sp>
            <p:nvSpPr>
              <p:cNvPr id="339" name=""/>
              <p:cNvSpPr/>
              <p:nvPr/>
            </p:nvSpPr>
            <p:spPr>
              <a:xfrm>
                <a:off x="4677120" y="4279680"/>
                <a:ext cx="610920" cy="39960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 name=""/>
              <p:cNvSpPr/>
              <p:nvPr/>
            </p:nvSpPr>
            <p:spPr>
              <a:xfrm>
                <a:off x="4857480" y="4292640"/>
                <a:ext cx="2293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IPL</a:t>
                </a:r>
                <a:endParaRPr b="0" lang="en-US" sz="1200" strike="noStrike" u="none">
                  <a:solidFill>
                    <a:srgbClr val="000000"/>
                  </a:solidFill>
                  <a:effectLst/>
                  <a:uFillTx/>
                  <a:latin typeface="Times New Roman"/>
                </a:endParaRPr>
              </a:p>
            </p:txBody>
          </p:sp>
          <p:sp>
            <p:nvSpPr>
              <p:cNvPr id="341" name=""/>
              <p:cNvSpPr/>
              <p:nvPr/>
            </p:nvSpPr>
            <p:spPr>
              <a:xfrm>
                <a:off x="4703400" y="4462560"/>
                <a:ext cx="652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Petersburg</a:t>
                </a:r>
                <a:endParaRPr b="0" lang="en-US" sz="1200" strike="noStrike" u="none">
                  <a:solidFill>
                    <a:srgbClr val="000000"/>
                  </a:solidFill>
                  <a:effectLst/>
                  <a:uFillTx/>
                  <a:latin typeface="Times New Roman"/>
                </a:endParaRPr>
              </a:p>
            </p:txBody>
          </p:sp>
          <p:sp>
            <p:nvSpPr>
              <p:cNvPr id="342" name=""/>
              <p:cNvSpPr/>
              <p:nvPr/>
            </p:nvSpPr>
            <p:spPr>
              <a:xfrm>
                <a:off x="6459120" y="2130120"/>
                <a:ext cx="680040" cy="2746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345 kV</a:t>
                </a:r>
                <a:endParaRPr b="0" lang="en-US" sz="1800" strike="noStrike" u="none">
                  <a:solidFill>
                    <a:srgbClr val="000000"/>
                  </a:solidFill>
                  <a:effectLst/>
                  <a:uFillTx/>
                  <a:latin typeface="Times New Roman"/>
                </a:endParaRPr>
              </a:p>
            </p:txBody>
          </p:sp>
          <p:sp>
            <p:nvSpPr>
              <p:cNvPr id="343" name=""/>
              <p:cNvSpPr/>
              <p:nvPr/>
            </p:nvSpPr>
            <p:spPr>
              <a:xfrm>
                <a:off x="6710040" y="2954880"/>
                <a:ext cx="199800" cy="30708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4" name=""/>
              <p:cNvSpPr/>
              <p:nvPr/>
            </p:nvSpPr>
            <p:spPr>
              <a:xfrm>
                <a:off x="6769080" y="301608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45" name=""/>
              <p:cNvSpPr/>
              <p:nvPr/>
            </p:nvSpPr>
            <p:spPr>
              <a:xfrm>
                <a:off x="6710040" y="4046760"/>
                <a:ext cx="199800" cy="308520"/>
              </a:xfrm>
              <a:prstGeom prst="rect">
                <a:avLst/>
              </a:prstGeom>
              <a:solidFill>
                <a:srgbClr val="ffffff"/>
              </a:solidFill>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6" name=""/>
              <p:cNvSpPr/>
              <p:nvPr/>
            </p:nvSpPr>
            <p:spPr>
              <a:xfrm>
                <a:off x="6769080" y="4109760"/>
                <a:ext cx="1022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t>
                </a:r>
                <a:endParaRPr b="0" lang="en-US" sz="1200" strike="noStrike" u="none">
                  <a:solidFill>
                    <a:srgbClr val="000000"/>
                  </a:solidFill>
                  <a:effectLst/>
                  <a:uFillTx/>
                  <a:latin typeface="Times New Roman"/>
                </a:endParaRPr>
              </a:p>
            </p:txBody>
          </p:sp>
          <p:sp>
            <p:nvSpPr>
              <p:cNvPr id="347" name=""/>
              <p:cNvSpPr/>
              <p:nvPr/>
            </p:nvSpPr>
            <p:spPr>
              <a:xfrm>
                <a:off x="6809400" y="2859840"/>
                <a:ext cx="300960" cy="720"/>
              </a:xfrm>
              <a:prstGeom prst="line">
                <a:avLst/>
              </a:prstGeom>
              <a:ln w="12600">
                <a:solidFill>
                  <a:srgbClr val="00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348" name=""/>
              <p:cNvSpPr/>
              <p:nvPr/>
            </p:nvSpPr>
            <p:spPr>
              <a:xfrm>
                <a:off x="7209720" y="2886120"/>
                <a:ext cx="111240" cy="615240"/>
              </a:xfrm>
              <a:custGeom>
                <a:avLst/>
                <a:gdLst/>
                <a:ahLst/>
                <a:rect l="l" t="t" r="r" b="b"/>
                <a:pathLst>
                  <a:path w="88" h="411">
                    <a:moveTo>
                      <a:pt x="88" y="0"/>
                    </a:moveTo>
                    <a:lnTo>
                      <a:pt x="88" y="411"/>
                    </a:lnTo>
                    <a:lnTo>
                      <a:pt x="0" y="411"/>
                    </a:lnTo>
                  </a:path>
                </a:pathLst>
              </a:custGeom>
              <a:noFill/>
              <a:ln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9" name=""/>
              <p:cNvSpPr/>
              <p:nvPr/>
            </p:nvSpPr>
            <p:spPr>
              <a:xfrm flipH="1">
                <a:off x="7120800" y="3340080"/>
                <a:ext cx="1008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0" name=""/>
              <p:cNvSpPr/>
              <p:nvPr/>
            </p:nvSpPr>
            <p:spPr>
              <a:xfrm flipH="1">
                <a:off x="7030080" y="3371040"/>
                <a:ext cx="10080" cy="16200"/>
              </a:xfrm>
              <a:prstGeom prst="line">
                <a:avLst/>
              </a:prstGeom>
              <a:ln w="12600">
                <a:solidFill>
                  <a:srgbClr val="000000"/>
                </a:solidFill>
                <a:miter/>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351" name=""/>
              <p:cNvSpPr/>
              <p:nvPr/>
            </p:nvSpPr>
            <p:spPr>
              <a:xfrm>
                <a:off x="4648320" y="1600200"/>
                <a:ext cx="4316400" cy="4572000"/>
              </a:xfrm>
              <a:prstGeom prst="rect">
                <a:avLst/>
              </a:prstGeom>
              <a:noFill/>
              <a:ln w="64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sp>
        <p:nvSpPr>
          <p:cNvPr id="4" name="PlaceHolder 3"/>
          <p:cNvSpPr>
            <a:spLocks noGrp="1"/>
          </p:cNvSpPr>
          <p:nvPr>
            <p:ph type="sldNum" idx="1"/>
          </p:nvPr>
        </p:nvSpPr>
        <p:spPr/>
        <p:txBody>
          <a:bodyPr/>
          <a:p>
            <a:fld id="{1EDD61DF-C4BE-44D3-AFF6-A5803CBF41D5}"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35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graphicFrame>
        <p:nvGraphicFramePr>
          <p:cNvPr id="354" name=""/>
          <p:cNvGraphicFramePr/>
          <p:nvPr/>
        </p:nvGraphicFramePr>
        <p:xfrm>
          <a:off x="1600200" y="2057400"/>
          <a:ext cx="6288120" cy="2768760"/>
        </p:xfrm>
        <a:graphic>
          <a:graphicData uri="http://schemas.openxmlformats.org/presentationml/2006/ole">
            <p:oleObj progId="Excel.Sheet.12" r:id="rId1" spid="">
              <p:embed/>
              <p:pic>
                <p:nvPicPr>
                  <p:cNvPr id="355" name="" descr=""/>
                  <p:cNvPicPr/>
                  <p:nvPr/>
                </p:nvPicPr>
                <p:blipFill>
                  <a:blip r:embed="rId2"/>
                  <a:stretch/>
                </p:blipFill>
                <p:spPr>
                  <a:xfrm>
                    <a:off x="1600200" y="2057400"/>
                    <a:ext cx="6288120" cy="2768760"/>
                  </a:xfrm>
                  <a:prstGeom prst="rect">
                    <a:avLst/>
                  </a:prstGeom>
                  <a:noFill/>
                  <a:ln w="0">
                    <a:noFill/>
                  </a:ln>
                </p:spPr>
              </p:pic>
            </p:oleObj>
          </a:graphicData>
        </a:graphic>
      </p:graphicFrame>
      <p:sp>
        <p:nvSpPr>
          <p:cNvPr id="3" name="PlaceHolder 2"/>
          <p:cNvSpPr>
            <a:spLocks noGrp="1"/>
          </p:cNvSpPr>
          <p:nvPr>
            <p:ph type="sldNum" idx="1"/>
          </p:nvPr>
        </p:nvSpPr>
        <p:spPr/>
        <p:txBody>
          <a:bodyPr/>
          <a:p>
            <a:fld id="{EE7B1807-72E1-4CE6-A14A-94130FACF1F9}"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357" name="PlaceHolder 2"/>
          <p:cNvSpPr>
            <a:spLocks noGrp="1"/>
          </p:cNvSpPr>
          <p:nvPr>
            <p:ph/>
          </p:nvPr>
        </p:nvSpPr>
        <p:spPr>
          <a:xfrm>
            <a:off x="1752480" y="2209680"/>
            <a:ext cx="6477120" cy="259416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Non-PSD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Water injection</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Limits: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250 T NOx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250 T CO per year</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5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59" name=""/>
          <p:cNvSpPr/>
          <p:nvPr/>
        </p:nvSpPr>
        <p:spPr>
          <a:xfrm>
            <a:off x="1600200" y="2133720"/>
            <a:ext cx="281952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0" name=""/>
          <p:cNvSpPr/>
          <p:nvPr/>
        </p:nvSpPr>
        <p:spPr>
          <a:xfrm>
            <a:off x="4419720" y="2133720"/>
            <a:ext cx="2743200" cy="25146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3B1454C-8D91-4AD1-894E-6ACC3277A79B}"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Transaction Investment Merits</a:t>
            </a:r>
            <a:endParaRPr b="0" lang="en-US" sz="2000" strike="noStrike" u="none">
              <a:solidFill>
                <a:srgbClr val="000000"/>
              </a:solidFill>
              <a:effectLst/>
              <a:uFillTx/>
              <a:latin typeface="Times New Roman"/>
            </a:endParaRPr>
          </a:p>
        </p:txBody>
      </p:sp>
      <p:sp>
        <p:nvSpPr>
          <p:cNvPr id="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First Mover Advantage in Midwest and Southeast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Portfolio of Assets with Extensive Market Reach</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Attractive Power Market Fundamentals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Plant is currently its own Control Area and has the hardware to created new control area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Peaking Plants Ideal for Power Marketing</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Peakers are located at favorable points along the gas grid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Significant Upside Potential with Conversion Capabilities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6349D2A-4834-4DCB-BDCC-1B1A5B23D38E}"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36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6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graphicFrame>
        <p:nvGraphicFramePr>
          <p:cNvPr id="364" name=""/>
          <p:cNvGraphicFramePr/>
          <p:nvPr/>
        </p:nvGraphicFramePr>
        <p:xfrm>
          <a:off x="1589040" y="2108160"/>
          <a:ext cx="5659560" cy="3097080"/>
        </p:xfrm>
        <a:graphic>
          <a:graphicData uri="http://schemas.openxmlformats.org/presentationml/2006/ole">
            <p:oleObj r:id="rId1" spid="">
              <p:embed/>
              <p:pic>
                <p:nvPicPr>
                  <p:cNvPr id="365" name="" descr=""/>
                  <p:cNvPicPr/>
                  <p:nvPr/>
                </p:nvPicPr>
                <p:blipFill>
                  <a:blip r:embed="rId2"/>
                  <a:stretch/>
                </p:blipFill>
                <p:spPr>
                  <a:xfrm>
                    <a:off x="1589040" y="2108160"/>
                    <a:ext cx="5659560" cy="3097080"/>
                  </a:xfrm>
                  <a:prstGeom prst="rect">
                    <a:avLst/>
                  </a:prstGeom>
                  <a:noFill/>
                  <a:ln w="0">
                    <a:noFill/>
                  </a:ln>
                </p:spPr>
              </p:pic>
            </p:oleObj>
          </a:graphicData>
        </a:graphic>
      </p:graphicFrame>
      <p:sp>
        <p:nvSpPr>
          <p:cNvPr id="4" name="PlaceHolder 3"/>
          <p:cNvSpPr>
            <a:spLocks noGrp="1"/>
          </p:cNvSpPr>
          <p:nvPr>
            <p:ph type="sldNum" idx="1"/>
          </p:nvPr>
        </p:nvSpPr>
        <p:spPr/>
        <p:txBody>
          <a:bodyPr/>
          <a:p>
            <a:fld id="{2E3F04A0-A9D9-4A60-B56F-FA572AEEC4F2}"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36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6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9DBB455-1893-434D-9FFB-74749E4658B8}"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37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pic>
        <p:nvPicPr>
          <p:cNvPr id="371" name="wheatland" descr=""/>
          <p:cNvPicPr/>
          <p:nvPr/>
        </p:nvPicPr>
        <p:blipFill>
          <a:blip r:embed="rId1"/>
          <a:stretch/>
        </p:blipFill>
        <p:spPr>
          <a:xfrm>
            <a:off x="1295280" y="1752480"/>
            <a:ext cx="6400800" cy="4498920"/>
          </a:xfrm>
          <a:prstGeom prst="rect">
            <a:avLst/>
          </a:prstGeom>
          <a:noFill/>
          <a:ln w="0">
            <a:noFill/>
          </a:ln>
        </p:spPr>
      </p:pic>
      <p:sp>
        <p:nvSpPr>
          <p:cNvPr id="3" name="PlaceHolder 2"/>
          <p:cNvSpPr>
            <a:spLocks noGrp="1"/>
          </p:cNvSpPr>
          <p:nvPr>
            <p:ph type="sldNum" idx="1"/>
          </p:nvPr>
        </p:nvSpPr>
        <p:spPr/>
        <p:txBody>
          <a:bodyPr/>
          <a:p>
            <a:fld id="{1ABF8FCD-A315-45C5-8FBA-36CB8A51845D}"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37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map of site by CAD file from Hoff - Plot survey</a:t>
            </a:r>
            <a:endParaRPr b="0" lang="en-US" sz="1600" strike="noStrike" u="none">
              <a:solidFill>
                <a:srgbClr val="000000"/>
              </a:solidFill>
              <a:effectLst/>
              <a:uFillTx/>
              <a:latin typeface="Times New Roman"/>
            </a:endParaRPr>
          </a:p>
        </p:txBody>
      </p:sp>
      <p:sp>
        <p:nvSpPr>
          <p:cNvPr id="37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55B42CC-617D-4ECC-B69D-1E1D362BA546}"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37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p:txBody>
      </p:sp>
      <p:sp>
        <p:nvSpPr>
          <p:cNvPr id="37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57654F2-F9CC-4273-84B3-76483295904B}"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37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8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Interconnected to two 345 kV lines. The  plant has an interconnect agreement with both Cinergy Services Inc. (“Cinergy”) into the Qualitech-Gibson 345 kV line, and Indianapolis Power &amp; Light (“IPL”) into the Petersburg-Breed 345 kV line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With the dual interconnect, the plant has the option of dispatching into the Cinergy or IPL systems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from the market when market economics warrant. This enables playing day ahead vs intra-day hourly market to maximize optionality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added flexibility ensures that the plant is reserved for operation only during periods of economic dispatch </a:t>
            </a: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281BA71-38B4-43DF-8C5A-DDC0446F936C}"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38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pic>
        <p:nvPicPr>
          <p:cNvPr id="383" name="" descr=""/>
          <p:cNvPicPr/>
          <p:nvPr/>
        </p:nvPicPr>
        <p:blipFill>
          <a:blip r:embed="rId1"/>
          <a:stretch/>
        </p:blipFill>
        <p:spPr>
          <a:xfrm>
            <a:off x="5181480" y="1905120"/>
            <a:ext cx="3705480" cy="4038480"/>
          </a:xfrm>
          <a:prstGeom prst="rect">
            <a:avLst/>
          </a:prstGeom>
          <a:noFill/>
          <a:ln w="0">
            <a:noFill/>
          </a:ln>
        </p:spPr>
      </p:pic>
      <p:sp>
        <p:nvSpPr>
          <p:cNvPr id="384" name="PlaceHolder 2"/>
          <p:cNvSpPr>
            <a:spLocks noGrp="1"/>
          </p:cNvSpPr>
          <p:nvPr>
            <p:ph/>
          </p:nvPr>
        </p:nvSpPr>
        <p:spPr>
          <a:xfrm>
            <a:off x="380880" y="1676520"/>
            <a:ext cx="4724640" cy="4416480"/>
          </a:xfrm>
          <a:prstGeom prst="rect">
            <a:avLst/>
          </a:prstGeom>
          <a:noFill/>
          <a:ln w="0">
            <a:noFill/>
          </a:ln>
        </p:spPr>
        <p:txBody>
          <a:bodyPr lIns="90000" rIns="90000" tIns="46800" bIns="46800" anchor="t">
            <a:normAutofit fontScale="92500" lnSpcReduction="9999"/>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Pipeline: Midwestern Gas Transmission</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Delivery Point: Plant-Gate</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Base Contract:</a:t>
            </a:r>
            <a:endParaRPr b="0" lang="en-US" sz="14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Service: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IT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Term:</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 years (Apr-Oct)</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85, 200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1st 3 Bcf - $0.0709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3 to 5 Bcf - $0.0422 MMBtu/d</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Rate: 5 Bcf &amp; Up - Max. Tariff Rate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Fuel:  0.05% on Backhaul; 1.0% on forward haul</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Volume Commit:  None</a:t>
            </a:r>
            <a:endParaRPr b="0" lang="en-US" sz="1200" strike="noStrike" u="none">
              <a:solidFill>
                <a:srgbClr val="000000"/>
              </a:solidFill>
              <a:effectLst/>
              <a:uFillTx/>
              <a:latin typeface="Times New Roman"/>
            </a:endParaRPr>
          </a:p>
          <a:p>
            <a:pPr lvl="1" marL="743040" indent="-285840">
              <a:lnSpc>
                <a:spcPct val="100000"/>
              </a:lnSpc>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Receipt Points:  MGT - Joliet &amp; TGP - Portland</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Backup Contract</a:t>
            </a:r>
            <a:r>
              <a:rPr b="0" lang="en-US" sz="1600" strike="noStrike" u="none">
                <a:solidFill>
                  <a:srgbClr val="000000"/>
                </a:solidFill>
                <a:effectLst/>
                <a:uFillTx/>
                <a:latin typeface="Arial"/>
              </a:rPr>
              <a:t>: </a:t>
            </a:r>
            <a:r>
              <a:rPr b="0" lang="en-US" sz="1200" strike="noStrike" u="none">
                <a:solidFill>
                  <a:srgbClr val="000000"/>
                </a:solidFill>
                <a:effectLst/>
                <a:uFillTx/>
                <a:latin typeface="Arial"/>
              </a:rPr>
              <a:t>None in place; however, capacity release or seasonal firm can be utilized under the terms of the deal</a:t>
            </a:r>
            <a:endParaRPr b="0" lang="en-US" sz="1200" strike="noStrike" u="none">
              <a:solidFill>
                <a:srgbClr val="000000"/>
              </a:solidFill>
              <a:effectLst/>
              <a:uFillTx/>
              <a:latin typeface="Times New Roman"/>
            </a:endParaRPr>
          </a:p>
          <a:p>
            <a:pPr marL="343080" indent="-343080">
              <a:lnSpc>
                <a:spcPct val="100000"/>
              </a:lnSpc>
              <a:spcBef>
                <a:spcPts val="3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Balancing:</a:t>
            </a:r>
            <a:r>
              <a:rPr b="0" lang="en-US" sz="1600" strike="noStrike" u="none">
                <a:solidFill>
                  <a:srgbClr val="000000"/>
                </a:solidFill>
                <a:effectLst/>
                <a:uFillTx/>
                <a:latin typeface="Arial"/>
              </a:rPr>
              <a:t> </a:t>
            </a:r>
            <a:r>
              <a:rPr b="0" lang="en-US" sz="1200" strike="noStrike" u="none">
                <a:solidFill>
                  <a:srgbClr val="000000"/>
                </a:solidFill>
                <a:effectLst/>
                <a:uFillTx/>
                <a:latin typeface="Arial"/>
              </a:rPr>
              <a:t>Via OBA, with Midwestern subject to tariff imbalance parameters (5% end of month; 10 % daily imbalance limit if daily variance implemented)  Allows for uneven hourly flow at plant delivery point with even 24 hour supply subject to pipeline operating conditions  </a:t>
            </a:r>
            <a:endParaRPr b="0" lang="en-US" sz="12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B0F0AAA-12CE-4527-BCE1-F5128191CDAE}"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Markets Opportunities</a:t>
            </a:r>
            <a:endParaRPr b="0" lang="en-US" sz="2000" strike="noStrike" u="none">
              <a:solidFill>
                <a:srgbClr val="000000"/>
              </a:solidFill>
              <a:effectLst/>
              <a:uFillTx/>
              <a:latin typeface="Times New Roman"/>
            </a:endParaRPr>
          </a:p>
        </p:txBody>
      </p:sp>
      <p:sp>
        <p:nvSpPr>
          <p:cNvPr id="38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Fork Land Development Company, L.L.C., is qualified as an Exempt Wholesale Generator, and has the authority to sell energy and capacity at market-based rates.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Plant’s location in Southern ECAR, and its access to the eastern U.S. electricity market will provide sales opportunities in the wholesale power markets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Interconnected into 2 345 kV lines enables the plant the option of dispatching into the Cinergy and IPL systems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Wheatland provides access into the ECAR region w/direct connection to _____ surrounding sub-region and markets</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8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26E062B-8846-4219-86E8-1885540476EB}"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38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control areas, ENMI and ENWC, have been designated a control areas in accordance with NERC policy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Control area designation is valuable for point to point power sales and scheduling of power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control area services could either be provided by ECAR, the purchaser could re-establish a control area in accordance with NERC procedures, or an Enron affiliate could provide control area and scheduling services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9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47C12C9-79A7-4337-B05E-F9EDC37563E4}"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Opportunity</a:t>
            </a:r>
            <a:endParaRPr b="0" lang="en-US" sz="2000" strike="noStrike" u="none">
              <a:solidFill>
                <a:srgbClr val="000000"/>
              </a:solidFill>
              <a:effectLst/>
              <a:uFillTx/>
              <a:latin typeface="Times New Roman"/>
            </a:endParaRPr>
          </a:p>
        </p:txBody>
      </p:sp>
      <p:sp>
        <p:nvSpPr>
          <p:cNvPr id="39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Wheatland Plant has been designed to facilitate a future plant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heat could go from 11,500 Btu/kWh (HHV) to 6,800 - 7,500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output of the plant could go from 508 MW (nominal) to ___ MW (nominal), depending on the equipment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Wheatland plant sould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should facilitate getting a PSD permit for combined cycle operation</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9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C1DE40C-F64B-4956-91C9-BDE24BE4B2CB}"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Project Gleason</a:t>
            </a:r>
            <a:endParaRPr b="0" lang="en-US" sz="3200" strike="noStrike" u="none">
              <a:solidFill>
                <a:srgbClr val="000000"/>
              </a:solidFill>
              <a:effectLst/>
              <a:uFillTx/>
              <a:latin typeface="Times New Roman"/>
            </a:endParaRPr>
          </a:p>
        </p:txBody>
      </p:sp>
      <p:sp>
        <p:nvSpPr>
          <p:cNvPr id="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AC531C79-3703-418C-8767-966761F868C5}"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39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$3.00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$1,516,000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$1,500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$306,000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$203,000</a:t>
            </a:r>
            <a:r>
              <a:rPr b="0" lang="en-US" sz="1400" strike="noStrike" u="none">
                <a:solidFill>
                  <a:srgbClr val="000000"/>
                </a:solidFill>
                <a:effectLst/>
                <a:uFillTx/>
                <a:latin typeface="Arial"/>
              </a:rPr>
              <a:t> - may vary based on abatement programs and other local issues</a:t>
            </a:r>
            <a:endParaRPr b="0" lang="en-US" sz="1400" strike="noStrike" u="none">
              <a:solidFill>
                <a:srgbClr val="000000"/>
              </a:solidFill>
              <a:effectLst/>
              <a:uFillTx/>
              <a:latin typeface="Times New Roman"/>
            </a:endParaRPr>
          </a:p>
        </p:txBody>
      </p:sp>
      <p:sp>
        <p:nvSpPr>
          <p:cNvPr id="39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9F84AD2-E78B-4249-9E3C-9AE229199CDF}"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Legal/Lease Structures</a:t>
            </a:r>
            <a:endParaRPr b="0" lang="en-US" sz="2000" strike="noStrike" u="none">
              <a:solidFill>
                <a:srgbClr val="000000"/>
              </a:solidFill>
              <a:effectLst/>
              <a:uFillTx/>
              <a:latin typeface="Times New Roman"/>
            </a:endParaRPr>
          </a:p>
        </p:txBody>
      </p:sp>
      <p:sp>
        <p:nvSpPr>
          <p:cNvPr id="39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Fork Land Development Company, L.L.C., a single member Delaware limited liability company, owns a fee simple ownership in the facility (including the real property)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lake, which provides water to the plant is owned by Lake Acquisition Company, L.L.C., a  single member Delaware limited liability company (“Lake”)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Lake Acquisition Company, L.L.C.and West Fork Land Development Company, L.L.C. have entered into a lease pursuant to the lake property which is leased to West Fork Land Development Company, L.L.C.</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West Fork Land Development Company, L.L.C has a fee simple ownership in the facility (including the real property)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9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E3CC4D4-5823-43FC-96E7-643B9F93CD8D}"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0"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343080" indent="-34308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Lincoln Energy Center</a:t>
            </a:r>
            <a:endParaRPr b="0" lang="en-US" sz="3200" strike="noStrike" u="none">
              <a:solidFill>
                <a:srgbClr val="000000"/>
              </a:solidFill>
              <a:effectLst/>
              <a:uFillTx/>
              <a:latin typeface="Times New Roman"/>
            </a:endParaRPr>
          </a:p>
        </p:txBody>
      </p:sp>
      <p:sp>
        <p:nvSpPr>
          <p:cNvPr id="4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049716D6-ECD2-429B-BFCB-0C66B20AF0F5}"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403" name="PlaceHolder 2"/>
          <p:cNvSpPr>
            <a:spLocks noGrp="1"/>
          </p:cNvSpPr>
          <p:nvPr>
            <p:ph/>
          </p:nvPr>
        </p:nvSpPr>
        <p:spPr>
          <a:xfrm>
            <a:off x="1142640" y="1600200"/>
            <a:ext cx="7010280" cy="4492800"/>
          </a:xfrm>
          <a:prstGeom prst="rect">
            <a:avLst/>
          </a:prstGeom>
          <a:noFill/>
          <a:ln w="0">
            <a:noFill/>
          </a:ln>
        </p:spPr>
        <p:txBody>
          <a:bodyPr lIns="90000" rIns="90000" tIns="46800" bIns="46800" anchor="t">
            <a:normAutofit/>
          </a:bodyPr>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656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50 acres tract in Manhattan, Illinois, in the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Com Ed subregion of MAIN</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Northern Border Pipeline - near Manhattan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South Interconnect</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Com Ed 345 kV line</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1,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Altitude:</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2,002,000</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&lt;9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05" name=""/>
          <p:cNvSpPr/>
          <p:nvPr/>
        </p:nvSpPr>
        <p:spPr>
          <a:xfrm>
            <a:off x="990720" y="1752480"/>
            <a:ext cx="2895480" cy="4267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3886200" y="1752480"/>
            <a:ext cx="4114800" cy="4267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1018467-D535-4322-AABA-8A805D01E4FA}"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408"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09" name=""/>
          <p:cNvSpPr/>
          <p:nvPr/>
        </p:nvSpPr>
        <p:spPr>
          <a:xfrm>
            <a:off x="1143000" y="1908000"/>
            <a:ext cx="6781680" cy="43405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New plant, commissioned in summer 2000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 in a key Midwest market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MAIN and Chicago area has historically experienced extreme power price volatility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Flexible gas arrangements in Chicago area allow access to ANR Pipeline Company and Northern Border Pipeline Company and other arbitrage opportunities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 potential at existing sites</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of turbines allows for easy conversion to combined cycle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 with onsite wells</a:t>
            </a:r>
            <a:endParaRPr b="0" lang="en-US" sz="1400" strike="noStrike" u="none">
              <a:solidFill>
                <a:srgbClr val="000000"/>
              </a:solidFill>
              <a:effectLst/>
              <a:uFillTx/>
              <a:latin typeface="Times New Roman"/>
            </a:endParaRPr>
          </a:p>
        </p:txBody>
      </p:sp>
      <p:sp>
        <p:nvSpPr>
          <p:cNvPr id="41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AE86217-1985-4587-A118-05B92BC2E9A2}"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412" name="PlaceHolder 2"/>
          <p:cNvSpPr>
            <a:spLocks noGrp="1"/>
          </p:cNvSpPr>
          <p:nvPr>
            <p:ph/>
          </p:nvPr>
        </p:nvSpPr>
        <p:spPr>
          <a:xfrm>
            <a:off x="1143000" y="2133720"/>
            <a:ext cx="6781680" cy="3959280"/>
          </a:xfrm>
          <a:prstGeom prst="rect">
            <a:avLst/>
          </a:prstGeom>
          <a:noFill/>
          <a:ln w="0">
            <a:noFill/>
          </a:ln>
        </p:spPr>
        <p:txBody>
          <a:bodyPr lIns="90000" rIns="90000" tIns="46800" bIns="46800" anchor="t">
            <a:normAutofit/>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Milestone</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	</a:t>
            </a:r>
            <a:r>
              <a:rPr b="1" lang="en-US" sz="1800" strike="noStrike" u="none">
                <a:solidFill>
                  <a:srgbClr val="000000"/>
                </a:solidFill>
                <a:effectLst/>
                <a:uFillTx/>
                <a:latin typeface="Arial"/>
              </a:rPr>
              <a:t>Date</a:t>
            </a:r>
            <a:endParaRPr b="0" lang="en-US" sz="18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December 1998</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Rezoning/Special Use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May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August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1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14" name=""/>
          <p:cNvSpPr/>
          <p:nvPr/>
        </p:nvSpPr>
        <p:spPr>
          <a:xfrm>
            <a:off x="1066680" y="2057400"/>
            <a:ext cx="3505320" cy="2590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a:off x="1066680" y="2057400"/>
            <a:ext cx="6477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4572000" y="2057400"/>
            <a:ext cx="2971800" cy="25909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EBFC2F7-D061-46C8-9A75-F7168C186B66}"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418" name="PlaceHolder 2"/>
          <p:cNvSpPr>
            <a:spLocks noGrp="1"/>
          </p:cNvSpPr>
          <p:nvPr>
            <p:ph/>
          </p:nvPr>
        </p:nvSpPr>
        <p:spPr>
          <a:xfrm>
            <a:off x="837720" y="1676520"/>
            <a:ext cx="3429000" cy="434016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 8 General Electric 7EA gas turbines (w/ 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HV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Ring Bus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Transformers: ABB (_______ MVA)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Winding and _____ MVA 2 Winding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General Electric</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(____ kV (FD) and ___ kV (FC))</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 Voltages: (____V and ____V)</a:t>
            </a:r>
            <a:endParaRPr b="0" lang="en-US" sz="1400" strike="noStrike" u="none">
              <a:solidFill>
                <a:srgbClr val="000000"/>
              </a:solidFill>
              <a:effectLst/>
              <a:uFillTx/>
              <a:latin typeface="Times New Roman"/>
            </a:endParaRPr>
          </a:p>
          <a:p>
            <a:pPr marL="34308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41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graphicFrame>
        <p:nvGraphicFramePr>
          <p:cNvPr id="420" name=""/>
          <p:cNvGraphicFramePr/>
          <p:nvPr/>
        </p:nvGraphicFramePr>
        <p:xfrm>
          <a:off x="4800600" y="1676520"/>
          <a:ext cx="3641760" cy="4495680"/>
        </p:xfrm>
        <a:graphic>
          <a:graphicData uri="http://schemas.openxmlformats.org/presentationml/2006/ole">
            <p:oleObj progId="Word.Document.12" r:id="rId1" spid="">
              <p:embed/>
              <p:pic>
                <p:nvPicPr>
                  <p:cNvPr id="421" name="" descr=""/>
                  <p:cNvPicPr/>
                  <p:nvPr/>
                </p:nvPicPr>
                <p:blipFill>
                  <a:blip r:embed="rId2"/>
                  <a:stretch/>
                </p:blipFill>
                <p:spPr>
                  <a:xfrm>
                    <a:off x="4800600" y="1676520"/>
                    <a:ext cx="3641760" cy="4495680"/>
                  </a:xfrm>
                  <a:prstGeom prst="rect">
                    <a:avLst/>
                  </a:prstGeom>
                  <a:noFill/>
                  <a:ln w="0">
                    <a:noFill/>
                  </a:ln>
                </p:spPr>
              </p:pic>
            </p:oleObj>
          </a:graphicData>
        </a:graphic>
      </p:graphicFrame>
      <p:sp>
        <p:nvSpPr>
          <p:cNvPr id="4" name="PlaceHolder 3"/>
          <p:cNvSpPr>
            <a:spLocks noGrp="1"/>
          </p:cNvSpPr>
          <p:nvPr>
            <p:ph type="sldNum" idx="1"/>
          </p:nvPr>
        </p:nvSpPr>
        <p:spPr/>
        <p:txBody>
          <a:bodyPr/>
          <a:p>
            <a:fld id="{080E0B41-F3ED-43E3-83D4-BDFBE9C36818}"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42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graphicFrame>
        <p:nvGraphicFramePr>
          <p:cNvPr id="424" name=""/>
          <p:cNvGraphicFramePr/>
          <p:nvPr/>
        </p:nvGraphicFramePr>
        <p:xfrm>
          <a:off x="952560" y="2057400"/>
          <a:ext cx="7240680" cy="2590920"/>
        </p:xfrm>
        <a:graphic>
          <a:graphicData uri="http://schemas.openxmlformats.org/presentationml/2006/ole">
            <p:oleObj progId="Excel.Sheet.12" r:id="rId1" spid="">
              <p:embed/>
              <p:pic>
                <p:nvPicPr>
                  <p:cNvPr id="425" name="" descr=""/>
                  <p:cNvPicPr/>
                  <p:nvPr/>
                </p:nvPicPr>
                <p:blipFill>
                  <a:blip r:embed="rId2"/>
                  <a:stretch/>
                </p:blipFill>
                <p:spPr>
                  <a:xfrm>
                    <a:off x="952560" y="2057400"/>
                    <a:ext cx="7240680" cy="2590920"/>
                  </a:xfrm>
                  <a:prstGeom prst="rect">
                    <a:avLst/>
                  </a:prstGeom>
                  <a:noFill/>
                  <a:ln w="0">
                    <a:noFill/>
                  </a:ln>
                </p:spPr>
              </p:pic>
            </p:oleObj>
          </a:graphicData>
        </a:graphic>
      </p:graphicFrame>
      <p:sp>
        <p:nvSpPr>
          <p:cNvPr id="3" name="PlaceHolder 2"/>
          <p:cNvSpPr>
            <a:spLocks noGrp="1"/>
          </p:cNvSpPr>
          <p:nvPr>
            <p:ph type="sldNum" idx="1"/>
          </p:nvPr>
        </p:nvSpPr>
        <p:spPr/>
        <p:txBody>
          <a:bodyPr/>
          <a:p>
            <a:fld id="{97C5FCC0-1F90-458A-AB68-3B9F188DB97B}"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Issues</a:t>
            </a:r>
            <a:endParaRPr b="0" lang="en-US" sz="2000" strike="noStrike" u="none">
              <a:solidFill>
                <a:srgbClr val="000000"/>
              </a:solidFill>
              <a:effectLst/>
              <a:uFillTx/>
              <a:latin typeface="Times New Roman"/>
            </a:endParaRPr>
          </a:p>
        </p:txBody>
      </p:sp>
      <p:sp>
        <p:nvSpPr>
          <p:cNvPr id="427" name="PlaceHolder 2"/>
          <p:cNvSpPr>
            <a:spLocks noGrp="1"/>
          </p:cNvSpPr>
          <p:nvPr>
            <p:ph/>
          </p:nvPr>
        </p:nvSpPr>
        <p:spPr>
          <a:xfrm>
            <a:off x="1676160" y="2209680"/>
            <a:ext cx="6629400" cy="244152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Discharge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Not Required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PSD</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Control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Water injection</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Compliance Method: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CEMS</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Actual Commission NOx:</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&lt;9 ppm</a:t>
            </a:r>
            <a:endParaRPr b="0" lang="en-US" sz="16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29" name=""/>
          <p:cNvSpPr/>
          <p:nvPr/>
        </p:nvSpPr>
        <p:spPr>
          <a:xfrm>
            <a:off x="1600200" y="2133720"/>
            <a:ext cx="281952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0" name=""/>
          <p:cNvSpPr/>
          <p:nvPr/>
        </p:nvSpPr>
        <p:spPr>
          <a:xfrm>
            <a:off x="4419720" y="2133720"/>
            <a:ext cx="2743200" cy="18288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446C27D-540C-4585-9044-C0F1C4872009}"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Organizational Chart</a:t>
            </a:r>
            <a:endParaRPr b="0" lang="en-US" sz="2000" strike="noStrike" u="none">
              <a:solidFill>
                <a:srgbClr val="000000"/>
              </a:solidFill>
              <a:effectLst/>
              <a:uFillTx/>
              <a:latin typeface="Times New Roman"/>
            </a:endParaRPr>
          </a:p>
        </p:txBody>
      </p:sp>
      <p:sp>
        <p:nvSpPr>
          <p:cNvPr id="43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3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34" name=""/>
          <p:cNvSpPr/>
          <p:nvPr/>
        </p:nvSpPr>
        <p:spPr>
          <a:xfrm flipV="1">
            <a:off x="4557600" y="2897280"/>
            <a:ext cx="1800" cy="488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5" name=""/>
          <p:cNvSpPr/>
          <p:nvPr/>
        </p:nvSpPr>
        <p:spPr>
          <a:xfrm>
            <a:off x="4557600" y="2897280"/>
            <a:ext cx="1800" cy="488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6" name=""/>
          <p:cNvSpPr/>
          <p:nvPr/>
        </p:nvSpPr>
        <p:spPr>
          <a:xfrm>
            <a:off x="4444920" y="3386160"/>
            <a:ext cx="11268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37" name=""/>
          <p:cNvSpPr/>
          <p:nvPr/>
        </p:nvSpPr>
        <p:spPr>
          <a:xfrm>
            <a:off x="2922480" y="3016080"/>
            <a:ext cx="1522440" cy="73836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8" name=""/>
          <p:cNvSpPr/>
          <p:nvPr/>
        </p:nvSpPr>
        <p:spPr>
          <a:xfrm>
            <a:off x="2967120" y="3056040"/>
            <a:ext cx="1469880" cy="191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9" name=""/>
          <p:cNvSpPr/>
          <p:nvPr/>
        </p:nvSpPr>
        <p:spPr>
          <a:xfrm>
            <a:off x="2963880" y="3057480"/>
            <a:ext cx="14889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Administrative Assistant</a:t>
            </a:r>
            <a:endParaRPr b="0" lang="en-US" sz="1100" strike="noStrike" u="none">
              <a:solidFill>
                <a:srgbClr val="000000"/>
              </a:solidFill>
              <a:effectLst/>
              <a:uFillTx/>
              <a:latin typeface="Times New Roman"/>
            </a:endParaRPr>
          </a:p>
        </p:txBody>
      </p:sp>
      <p:sp>
        <p:nvSpPr>
          <p:cNvPr id="440" name=""/>
          <p:cNvSpPr/>
          <p:nvPr/>
        </p:nvSpPr>
        <p:spPr>
          <a:xfrm>
            <a:off x="3164040" y="3218040"/>
            <a:ext cx="1069920" cy="193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1" name=""/>
          <p:cNvSpPr/>
          <p:nvPr/>
        </p:nvSpPr>
        <p:spPr>
          <a:xfrm>
            <a:off x="3190680" y="3219480"/>
            <a:ext cx="1052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Sherry Patterson</a:t>
            </a:r>
            <a:endParaRPr b="0" lang="en-US" sz="1100" strike="noStrike" u="none">
              <a:solidFill>
                <a:srgbClr val="000000"/>
              </a:solidFill>
              <a:effectLst/>
              <a:uFillTx/>
              <a:latin typeface="Times New Roman"/>
            </a:endParaRPr>
          </a:p>
        </p:txBody>
      </p:sp>
      <p:sp>
        <p:nvSpPr>
          <p:cNvPr id="442" name=""/>
          <p:cNvSpPr/>
          <p:nvPr/>
        </p:nvSpPr>
        <p:spPr>
          <a:xfrm>
            <a:off x="3449520" y="3543480"/>
            <a:ext cx="503280" cy="193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3" name=""/>
          <p:cNvSpPr/>
          <p:nvPr/>
        </p:nvSpPr>
        <p:spPr>
          <a:xfrm>
            <a:off x="2922480" y="3016080"/>
            <a:ext cx="152424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4" name=""/>
          <p:cNvSpPr/>
          <p:nvPr/>
        </p:nvSpPr>
        <p:spPr>
          <a:xfrm>
            <a:off x="4557600" y="3386160"/>
            <a:ext cx="1800" cy="595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5" name=""/>
          <p:cNvSpPr/>
          <p:nvPr/>
        </p:nvSpPr>
        <p:spPr>
          <a:xfrm>
            <a:off x="4557600" y="4721400"/>
            <a:ext cx="180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6" name=""/>
          <p:cNvSpPr/>
          <p:nvPr/>
        </p:nvSpPr>
        <p:spPr>
          <a:xfrm>
            <a:off x="2193840" y="4834080"/>
            <a:ext cx="180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a:off x="3376440" y="4834080"/>
            <a:ext cx="180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8" name=""/>
          <p:cNvSpPr/>
          <p:nvPr/>
        </p:nvSpPr>
        <p:spPr>
          <a:xfrm>
            <a:off x="4557600" y="4834080"/>
            <a:ext cx="180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9" name=""/>
          <p:cNvSpPr/>
          <p:nvPr/>
        </p:nvSpPr>
        <p:spPr>
          <a:xfrm>
            <a:off x="5740560" y="4834080"/>
            <a:ext cx="144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0" name=""/>
          <p:cNvSpPr/>
          <p:nvPr/>
        </p:nvSpPr>
        <p:spPr>
          <a:xfrm>
            <a:off x="6923160" y="4834080"/>
            <a:ext cx="1440" cy="1126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1" name=""/>
          <p:cNvSpPr/>
          <p:nvPr/>
        </p:nvSpPr>
        <p:spPr>
          <a:xfrm>
            <a:off x="2193840" y="4834080"/>
            <a:ext cx="118260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2" name=""/>
          <p:cNvSpPr/>
          <p:nvPr/>
        </p:nvSpPr>
        <p:spPr>
          <a:xfrm>
            <a:off x="3376440" y="4834080"/>
            <a:ext cx="11811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3" name=""/>
          <p:cNvSpPr/>
          <p:nvPr/>
        </p:nvSpPr>
        <p:spPr>
          <a:xfrm>
            <a:off x="4557600" y="4834080"/>
            <a:ext cx="118296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4" name=""/>
          <p:cNvSpPr/>
          <p:nvPr/>
        </p:nvSpPr>
        <p:spPr>
          <a:xfrm>
            <a:off x="5740560" y="4834080"/>
            <a:ext cx="1182600" cy="1440"/>
          </a:xfrm>
          <a:prstGeom prst="line">
            <a:avLst/>
          </a:prstGeom>
          <a:ln w="93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5" name=""/>
          <p:cNvSpPr/>
          <p:nvPr/>
        </p:nvSpPr>
        <p:spPr>
          <a:xfrm>
            <a:off x="1662120" y="4946760"/>
            <a:ext cx="1063440" cy="73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6" name=""/>
          <p:cNvSpPr/>
          <p:nvPr/>
        </p:nvSpPr>
        <p:spPr>
          <a:xfrm>
            <a:off x="1927080" y="4986360"/>
            <a:ext cx="58752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7" name=""/>
          <p:cNvSpPr/>
          <p:nvPr/>
        </p:nvSpPr>
        <p:spPr>
          <a:xfrm>
            <a:off x="1955520" y="4987800"/>
            <a:ext cx="5382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TECH III</a:t>
            </a:r>
            <a:endParaRPr b="0" lang="en-US" sz="1100" strike="noStrike" u="none">
              <a:solidFill>
                <a:srgbClr val="000000"/>
              </a:solidFill>
              <a:effectLst/>
              <a:uFillTx/>
              <a:latin typeface="Times New Roman"/>
            </a:endParaRPr>
          </a:p>
        </p:txBody>
      </p:sp>
      <p:sp>
        <p:nvSpPr>
          <p:cNvPr id="458" name=""/>
          <p:cNvSpPr/>
          <p:nvPr/>
        </p:nvSpPr>
        <p:spPr>
          <a:xfrm>
            <a:off x="1790640" y="5148360"/>
            <a:ext cx="8524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9" name=""/>
          <p:cNvSpPr/>
          <p:nvPr/>
        </p:nvSpPr>
        <p:spPr>
          <a:xfrm>
            <a:off x="1819080" y="5151600"/>
            <a:ext cx="366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Dave </a:t>
            </a:r>
            <a:endParaRPr b="0" lang="en-US" sz="1100" strike="noStrike" u="none">
              <a:solidFill>
                <a:srgbClr val="000000"/>
              </a:solidFill>
              <a:effectLst/>
              <a:uFillTx/>
              <a:latin typeface="Times New Roman"/>
            </a:endParaRPr>
          </a:p>
        </p:txBody>
      </p:sp>
      <p:sp>
        <p:nvSpPr>
          <p:cNvPr id="460" name=""/>
          <p:cNvSpPr/>
          <p:nvPr/>
        </p:nvSpPr>
        <p:spPr>
          <a:xfrm>
            <a:off x="2137680" y="5151600"/>
            <a:ext cx="452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Pottorff</a:t>
            </a:r>
            <a:endParaRPr b="0" lang="en-US" sz="1100" strike="noStrike" u="none">
              <a:solidFill>
                <a:srgbClr val="000000"/>
              </a:solidFill>
              <a:effectLst/>
              <a:uFillTx/>
              <a:latin typeface="Times New Roman"/>
            </a:endParaRPr>
          </a:p>
        </p:txBody>
      </p:sp>
      <p:sp>
        <p:nvSpPr>
          <p:cNvPr id="461" name=""/>
          <p:cNvSpPr/>
          <p:nvPr/>
        </p:nvSpPr>
        <p:spPr>
          <a:xfrm>
            <a:off x="1962000" y="5473800"/>
            <a:ext cx="5032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2" name=""/>
          <p:cNvSpPr/>
          <p:nvPr/>
        </p:nvSpPr>
        <p:spPr>
          <a:xfrm>
            <a:off x="1662120" y="4946760"/>
            <a:ext cx="106524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3" name=""/>
          <p:cNvSpPr/>
          <p:nvPr/>
        </p:nvSpPr>
        <p:spPr>
          <a:xfrm>
            <a:off x="2844720" y="4946760"/>
            <a:ext cx="1063800" cy="73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4" name=""/>
          <p:cNvSpPr/>
          <p:nvPr/>
        </p:nvSpPr>
        <p:spPr>
          <a:xfrm>
            <a:off x="3110040" y="4986360"/>
            <a:ext cx="58716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5" name=""/>
          <p:cNvSpPr/>
          <p:nvPr/>
        </p:nvSpPr>
        <p:spPr>
          <a:xfrm>
            <a:off x="3138480" y="4987800"/>
            <a:ext cx="5382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TECH III</a:t>
            </a:r>
            <a:endParaRPr b="0" lang="en-US" sz="1100" strike="noStrike" u="none">
              <a:solidFill>
                <a:srgbClr val="000000"/>
              </a:solidFill>
              <a:effectLst/>
              <a:uFillTx/>
              <a:latin typeface="Times New Roman"/>
            </a:endParaRPr>
          </a:p>
        </p:txBody>
      </p:sp>
      <p:sp>
        <p:nvSpPr>
          <p:cNvPr id="466" name=""/>
          <p:cNvSpPr/>
          <p:nvPr/>
        </p:nvSpPr>
        <p:spPr>
          <a:xfrm>
            <a:off x="3051000" y="5148360"/>
            <a:ext cx="69696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7" name=""/>
          <p:cNvSpPr/>
          <p:nvPr/>
        </p:nvSpPr>
        <p:spPr>
          <a:xfrm>
            <a:off x="3079080" y="5151600"/>
            <a:ext cx="6631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Mark Lane</a:t>
            </a:r>
            <a:endParaRPr b="0" lang="en-US" sz="1100" strike="noStrike" u="none">
              <a:solidFill>
                <a:srgbClr val="000000"/>
              </a:solidFill>
              <a:effectLst/>
              <a:uFillTx/>
              <a:latin typeface="Times New Roman"/>
            </a:endParaRPr>
          </a:p>
        </p:txBody>
      </p:sp>
      <p:sp>
        <p:nvSpPr>
          <p:cNvPr id="468" name=""/>
          <p:cNvSpPr/>
          <p:nvPr/>
        </p:nvSpPr>
        <p:spPr>
          <a:xfrm>
            <a:off x="3144960" y="5473800"/>
            <a:ext cx="5032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9" name=""/>
          <p:cNvSpPr/>
          <p:nvPr/>
        </p:nvSpPr>
        <p:spPr>
          <a:xfrm>
            <a:off x="2844720" y="4946760"/>
            <a:ext cx="106524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0" name=""/>
          <p:cNvSpPr/>
          <p:nvPr/>
        </p:nvSpPr>
        <p:spPr>
          <a:xfrm>
            <a:off x="4027320" y="4946760"/>
            <a:ext cx="1063800" cy="73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1" name=""/>
          <p:cNvSpPr/>
          <p:nvPr/>
        </p:nvSpPr>
        <p:spPr>
          <a:xfrm>
            <a:off x="4311720" y="4986360"/>
            <a:ext cx="54936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2" name=""/>
          <p:cNvSpPr/>
          <p:nvPr/>
        </p:nvSpPr>
        <p:spPr>
          <a:xfrm>
            <a:off x="4340520" y="4987800"/>
            <a:ext cx="499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TECH II</a:t>
            </a:r>
            <a:endParaRPr b="0" lang="en-US" sz="1100" strike="noStrike" u="none">
              <a:solidFill>
                <a:srgbClr val="000000"/>
              </a:solidFill>
              <a:effectLst/>
              <a:uFillTx/>
              <a:latin typeface="Times New Roman"/>
            </a:endParaRPr>
          </a:p>
        </p:txBody>
      </p:sp>
      <p:sp>
        <p:nvSpPr>
          <p:cNvPr id="473" name=""/>
          <p:cNvSpPr/>
          <p:nvPr/>
        </p:nvSpPr>
        <p:spPr>
          <a:xfrm>
            <a:off x="4070520" y="5148360"/>
            <a:ext cx="101124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4" name=""/>
          <p:cNvSpPr/>
          <p:nvPr/>
        </p:nvSpPr>
        <p:spPr>
          <a:xfrm>
            <a:off x="4068360" y="5151600"/>
            <a:ext cx="9903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Damian Jerome</a:t>
            </a:r>
            <a:endParaRPr b="0" lang="en-US" sz="1100" strike="noStrike" u="none">
              <a:solidFill>
                <a:srgbClr val="000000"/>
              </a:solidFill>
              <a:effectLst/>
              <a:uFillTx/>
              <a:latin typeface="Times New Roman"/>
            </a:endParaRPr>
          </a:p>
        </p:txBody>
      </p:sp>
      <p:sp>
        <p:nvSpPr>
          <p:cNvPr id="475" name=""/>
          <p:cNvSpPr/>
          <p:nvPr/>
        </p:nvSpPr>
        <p:spPr>
          <a:xfrm>
            <a:off x="4325760" y="5473800"/>
            <a:ext cx="5050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6" name=""/>
          <p:cNvSpPr/>
          <p:nvPr/>
        </p:nvSpPr>
        <p:spPr>
          <a:xfrm>
            <a:off x="4027320" y="4946760"/>
            <a:ext cx="106380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7" name=""/>
          <p:cNvSpPr/>
          <p:nvPr/>
        </p:nvSpPr>
        <p:spPr>
          <a:xfrm>
            <a:off x="5210280" y="4946760"/>
            <a:ext cx="1062000" cy="73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8" name=""/>
          <p:cNvSpPr/>
          <p:nvPr/>
        </p:nvSpPr>
        <p:spPr>
          <a:xfrm>
            <a:off x="5494320" y="4986360"/>
            <a:ext cx="54936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9" name=""/>
          <p:cNvSpPr/>
          <p:nvPr/>
        </p:nvSpPr>
        <p:spPr>
          <a:xfrm>
            <a:off x="5523120" y="4987800"/>
            <a:ext cx="499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TECH II</a:t>
            </a:r>
            <a:endParaRPr b="0" lang="en-US" sz="1100" strike="noStrike" u="none">
              <a:solidFill>
                <a:srgbClr val="000000"/>
              </a:solidFill>
              <a:effectLst/>
              <a:uFillTx/>
              <a:latin typeface="Times New Roman"/>
            </a:endParaRPr>
          </a:p>
        </p:txBody>
      </p:sp>
      <p:sp>
        <p:nvSpPr>
          <p:cNvPr id="480" name=""/>
          <p:cNvSpPr/>
          <p:nvPr/>
        </p:nvSpPr>
        <p:spPr>
          <a:xfrm>
            <a:off x="5346720" y="5148360"/>
            <a:ext cx="82872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1" name=""/>
          <p:cNvSpPr/>
          <p:nvPr/>
        </p:nvSpPr>
        <p:spPr>
          <a:xfrm>
            <a:off x="5374800" y="5151600"/>
            <a:ext cx="3121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Tim </a:t>
            </a:r>
            <a:endParaRPr b="0" lang="en-US" sz="1100" strike="noStrike" u="none">
              <a:solidFill>
                <a:srgbClr val="000000"/>
              </a:solidFill>
              <a:effectLst/>
              <a:uFillTx/>
              <a:latin typeface="Times New Roman"/>
            </a:endParaRPr>
          </a:p>
        </p:txBody>
      </p:sp>
      <p:sp>
        <p:nvSpPr>
          <p:cNvPr id="482" name=""/>
          <p:cNvSpPr/>
          <p:nvPr/>
        </p:nvSpPr>
        <p:spPr>
          <a:xfrm>
            <a:off x="5643000" y="5151600"/>
            <a:ext cx="483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Reisner</a:t>
            </a:r>
            <a:endParaRPr b="0" lang="en-US" sz="1100" strike="noStrike" u="none">
              <a:solidFill>
                <a:srgbClr val="000000"/>
              </a:solidFill>
              <a:effectLst/>
              <a:uFillTx/>
              <a:latin typeface="Times New Roman"/>
            </a:endParaRPr>
          </a:p>
        </p:txBody>
      </p:sp>
      <p:sp>
        <p:nvSpPr>
          <p:cNvPr id="483" name=""/>
          <p:cNvSpPr/>
          <p:nvPr/>
        </p:nvSpPr>
        <p:spPr>
          <a:xfrm>
            <a:off x="5508720" y="5473800"/>
            <a:ext cx="50472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4" name=""/>
          <p:cNvSpPr/>
          <p:nvPr/>
        </p:nvSpPr>
        <p:spPr>
          <a:xfrm>
            <a:off x="5210280" y="4946760"/>
            <a:ext cx="106344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5" name=""/>
          <p:cNvSpPr/>
          <p:nvPr/>
        </p:nvSpPr>
        <p:spPr>
          <a:xfrm>
            <a:off x="6391440" y="4946760"/>
            <a:ext cx="1063440" cy="7380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6" name=""/>
          <p:cNvSpPr/>
          <p:nvPr/>
        </p:nvSpPr>
        <p:spPr>
          <a:xfrm>
            <a:off x="6676920" y="4986360"/>
            <a:ext cx="54792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7" name=""/>
          <p:cNvSpPr/>
          <p:nvPr/>
        </p:nvSpPr>
        <p:spPr>
          <a:xfrm>
            <a:off x="6705720" y="4987800"/>
            <a:ext cx="499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TECH II</a:t>
            </a:r>
            <a:endParaRPr b="0" lang="en-US" sz="1100" strike="noStrike" u="none">
              <a:solidFill>
                <a:srgbClr val="000000"/>
              </a:solidFill>
              <a:effectLst/>
              <a:uFillTx/>
              <a:latin typeface="Times New Roman"/>
            </a:endParaRPr>
          </a:p>
        </p:txBody>
      </p:sp>
      <p:sp>
        <p:nvSpPr>
          <p:cNvPr id="488" name=""/>
          <p:cNvSpPr/>
          <p:nvPr/>
        </p:nvSpPr>
        <p:spPr>
          <a:xfrm>
            <a:off x="6391440" y="4946760"/>
            <a:ext cx="106488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9" name=""/>
          <p:cNvSpPr/>
          <p:nvPr/>
        </p:nvSpPr>
        <p:spPr>
          <a:xfrm>
            <a:off x="3798720" y="3981600"/>
            <a:ext cx="1522440" cy="73980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0" name=""/>
          <p:cNvSpPr/>
          <p:nvPr/>
        </p:nvSpPr>
        <p:spPr>
          <a:xfrm>
            <a:off x="3868560" y="4019400"/>
            <a:ext cx="1416240" cy="195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1" name=""/>
          <p:cNvSpPr/>
          <p:nvPr/>
        </p:nvSpPr>
        <p:spPr>
          <a:xfrm>
            <a:off x="3892680" y="4022640"/>
            <a:ext cx="14108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PLANT SUPERVISOR</a:t>
            </a:r>
            <a:endParaRPr b="0" lang="en-US" sz="1100" strike="noStrike" u="none">
              <a:solidFill>
                <a:srgbClr val="000000"/>
              </a:solidFill>
              <a:effectLst/>
              <a:uFillTx/>
              <a:latin typeface="Times New Roman"/>
            </a:endParaRPr>
          </a:p>
        </p:txBody>
      </p:sp>
      <p:sp>
        <p:nvSpPr>
          <p:cNvPr id="492" name=""/>
          <p:cNvSpPr/>
          <p:nvPr/>
        </p:nvSpPr>
        <p:spPr>
          <a:xfrm>
            <a:off x="4154400" y="4183200"/>
            <a:ext cx="8524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3" name=""/>
          <p:cNvSpPr/>
          <p:nvPr/>
        </p:nvSpPr>
        <p:spPr>
          <a:xfrm>
            <a:off x="4183560" y="4186080"/>
            <a:ext cx="37476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Brent </a:t>
            </a:r>
            <a:endParaRPr b="0" lang="en-US" sz="1100" strike="noStrike" u="none">
              <a:solidFill>
                <a:srgbClr val="000000"/>
              </a:solidFill>
              <a:effectLst/>
              <a:uFillTx/>
              <a:latin typeface="Times New Roman"/>
            </a:endParaRPr>
          </a:p>
        </p:txBody>
      </p:sp>
      <p:sp>
        <p:nvSpPr>
          <p:cNvPr id="494" name=""/>
          <p:cNvSpPr/>
          <p:nvPr/>
        </p:nvSpPr>
        <p:spPr>
          <a:xfrm>
            <a:off x="4512600" y="4186080"/>
            <a:ext cx="4525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Colbert</a:t>
            </a:r>
            <a:endParaRPr b="0" lang="en-US" sz="1100" strike="noStrike" u="none">
              <a:solidFill>
                <a:srgbClr val="000000"/>
              </a:solidFill>
              <a:effectLst/>
              <a:uFillTx/>
              <a:latin typeface="Times New Roman"/>
            </a:endParaRPr>
          </a:p>
        </p:txBody>
      </p:sp>
      <p:sp>
        <p:nvSpPr>
          <p:cNvPr id="495" name=""/>
          <p:cNvSpPr/>
          <p:nvPr/>
        </p:nvSpPr>
        <p:spPr>
          <a:xfrm>
            <a:off x="4325760" y="4508640"/>
            <a:ext cx="50508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6" name=""/>
          <p:cNvSpPr/>
          <p:nvPr/>
        </p:nvSpPr>
        <p:spPr>
          <a:xfrm>
            <a:off x="3798720" y="3981600"/>
            <a:ext cx="1524240" cy="74124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7" name=""/>
          <p:cNvSpPr/>
          <p:nvPr/>
        </p:nvSpPr>
        <p:spPr>
          <a:xfrm>
            <a:off x="3798720" y="2158920"/>
            <a:ext cx="1522440" cy="73836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8" name=""/>
          <p:cNvSpPr/>
          <p:nvPr/>
        </p:nvSpPr>
        <p:spPr>
          <a:xfrm>
            <a:off x="3971880" y="2198520"/>
            <a:ext cx="121284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9" name=""/>
          <p:cNvSpPr/>
          <p:nvPr/>
        </p:nvSpPr>
        <p:spPr>
          <a:xfrm>
            <a:off x="3995280" y="2200320"/>
            <a:ext cx="120060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PLANT MANAGER</a:t>
            </a:r>
            <a:endParaRPr b="0" lang="en-US" sz="1100" strike="noStrike" u="none">
              <a:solidFill>
                <a:srgbClr val="000000"/>
              </a:solidFill>
              <a:effectLst/>
              <a:uFillTx/>
              <a:latin typeface="Times New Roman"/>
            </a:endParaRPr>
          </a:p>
        </p:txBody>
      </p:sp>
      <p:sp>
        <p:nvSpPr>
          <p:cNvPr id="500" name=""/>
          <p:cNvSpPr/>
          <p:nvPr/>
        </p:nvSpPr>
        <p:spPr>
          <a:xfrm>
            <a:off x="4100400" y="2360520"/>
            <a:ext cx="955800" cy="1936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1" name=""/>
          <p:cNvSpPr/>
          <p:nvPr/>
        </p:nvSpPr>
        <p:spPr>
          <a:xfrm>
            <a:off x="4127040" y="2362320"/>
            <a:ext cx="93564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Merle Churchill</a:t>
            </a:r>
            <a:endParaRPr b="0" lang="en-US" sz="1100" strike="noStrike" u="none">
              <a:solidFill>
                <a:srgbClr val="000000"/>
              </a:solidFill>
              <a:effectLst/>
              <a:uFillTx/>
              <a:latin typeface="Times New Roman"/>
            </a:endParaRPr>
          </a:p>
        </p:txBody>
      </p:sp>
      <p:sp>
        <p:nvSpPr>
          <p:cNvPr id="502" name=""/>
          <p:cNvSpPr/>
          <p:nvPr/>
        </p:nvSpPr>
        <p:spPr>
          <a:xfrm>
            <a:off x="4325760" y="2684520"/>
            <a:ext cx="505080" cy="195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3" name=""/>
          <p:cNvSpPr/>
          <p:nvPr/>
        </p:nvSpPr>
        <p:spPr>
          <a:xfrm>
            <a:off x="3798720" y="2158920"/>
            <a:ext cx="1524240" cy="739800"/>
          </a:xfrm>
          <a:prstGeom prst="rect">
            <a:avLst/>
          </a:prstGeom>
          <a:noFill/>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1A18240-701E-4FEC-9676-9AC4DE7EE386}"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Overview</a:t>
            </a:r>
            <a:endParaRPr b="0" lang="en-US" sz="2000" strike="noStrike" u="none">
              <a:solidFill>
                <a:srgbClr val="000000"/>
              </a:solidFill>
              <a:effectLst/>
              <a:uFillTx/>
              <a:latin typeface="Times New Roman"/>
            </a:endParaRPr>
          </a:p>
        </p:txBody>
      </p:sp>
      <p:sp>
        <p:nvSpPr>
          <p:cNvPr id="3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Description: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555 MW (nominal) natural gas-fired,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simple cycle facility</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Location: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60 acre tract in Gleason, Tennessee, in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the TVA subregion of SERC</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ANR Pipeline (ANR Pipeline ML2-Weakley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Interconnect)</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interconnect: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TVA (Johnsonville - Weakley 500kV)</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 Date:</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21, 2000</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Altitude:</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Approx. Max. Annual MWh:</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532,992</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NOx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&lt;25 ppm</a:t>
            </a:r>
            <a:endParaRPr b="0" lang="en-US" sz="1600" strike="noStrike" u="none">
              <a:solidFill>
                <a:srgbClr val="000000"/>
              </a:solidFill>
              <a:effectLst/>
              <a:uFillTx/>
              <a:latin typeface="Times New Roman"/>
            </a:endParaRPr>
          </a:p>
          <a:p>
            <a:pPr marL="343080" indent="-343080">
              <a:lnSpc>
                <a:spcPct val="11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 (per unit):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&lt;30 ppm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8" name=""/>
          <p:cNvSpPr/>
          <p:nvPr/>
        </p:nvSpPr>
        <p:spPr>
          <a:xfrm>
            <a:off x="990720" y="1905120"/>
            <a:ext cx="2895480" cy="3962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886200" y="1905120"/>
            <a:ext cx="4114800" cy="39621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EE6C553-6A93-4CE2-9A9F-68526BBAAEAD}"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Regional Overview</a:t>
            </a:r>
            <a:endParaRPr b="0" lang="en-US" sz="2000" strike="noStrike" u="none">
              <a:solidFill>
                <a:srgbClr val="000000"/>
              </a:solidFill>
              <a:effectLst/>
              <a:uFillTx/>
              <a:latin typeface="Times New Roman"/>
            </a:endParaRPr>
          </a:p>
        </p:txBody>
      </p:sp>
      <p:sp>
        <p:nvSpPr>
          <p:cNvPr id="50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50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in map from IM</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72B36FE-0722-4532-8B56-DBC6D1D80D4E}" type="slidenum">
              <a:t>50</a:t>
            </a:fld>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Overview</a:t>
            </a:r>
            <a:endParaRPr b="0" lang="en-US" sz="2000" strike="noStrike" u="none">
              <a:solidFill>
                <a:srgbClr val="000000"/>
              </a:solidFill>
              <a:effectLst/>
              <a:uFillTx/>
              <a:latin typeface="Times New Roman"/>
            </a:endParaRPr>
          </a:p>
        </p:txBody>
      </p:sp>
      <p:sp>
        <p:nvSpPr>
          <p:cNvPr id="50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pic>
        <p:nvPicPr>
          <p:cNvPr id="509" name="lincoln" descr=""/>
          <p:cNvPicPr/>
          <p:nvPr/>
        </p:nvPicPr>
        <p:blipFill>
          <a:blip r:embed="rId1"/>
          <a:stretch/>
        </p:blipFill>
        <p:spPr>
          <a:xfrm>
            <a:off x="1600200" y="1693800"/>
            <a:ext cx="6019920" cy="4651560"/>
          </a:xfrm>
          <a:prstGeom prst="rect">
            <a:avLst/>
          </a:prstGeom>
          <a:noFill/>
          <a:ln w="0">
            <a:noFill/>
          </a:ln>
        </p:spPr>
      </p:pic>
      <p:sp>
        <p:nvSpPr>
          <p:cNvPr id="3" name="PlaceHolder 2"/>
          <p:cNvSpPr>
            <a:spLocks noGrp="1"/>
          </p:cNvSpPr>
          <p:nvPr>
            <p:ph type="sldNum" idx="1"/>
          </p:nvPr>
        </p:nvSpPr>
        <p:spPr/>
        <p:txBody>
          <a:bodyPr/>
          <a:p>
            <a:fld id="{351A7CC9-25D5-431B-9020-B9183C8A9951}" type="slidenum">
              <a:t>51</a:t>
            </a:fld>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Site Layout</a:t>
            </a:r>
            <a:endParaRPr b="0" lang="en-US" sz="2000" strike="noStrike" u="none">
              <a:solidFill>
                <a:srgbClr val="000000"/>
              </a:solidFill>
              <a:effectLst/>
              <a:uFillTx/>
              <a:latin typeface="Times New Roman"/>
            </a:endParaRPr>
          </a:p>
        </p:txBody>
      </p:sp>
      <p:sp>
        <p:nvSpPr>
          <p:cNvPr id="51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map of site by CAD file from Hoff - Plot survey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1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B2A2CB2-7E82-4F01-81B6-ED1F9A0A75C9}" type="slidenum">
              <a:t>52</a:t>
            </a:fld>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Picture</a:t>
            </a:r>
            <a:endParaRPr b="0" lang="en-US" sz="2000" strike="noStrike" u="none">
              <a:solidFill>
                <a:srgbClr val="000000"/>
              </a:solidFill>
              <a:effectLst/>
              <a:uFillTx/>
              <a:latin typeface="Times New Roman"/>
            </a:endParaRPr>
          </a:p>
        </p:txBody>
      </p:sp>
      <p:sp>
        <p:nvSpPr>
          <p:cNvPr id="51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 picture from Don Miller</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1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148BFE5-E60E-45C8-8FD3-325440DDA704}" type="slidenum">
              <a:t>53</a:t>
            </a:fld>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Interconnection</a:t>
            </a:r>
            <a:endParaRPr b="0" lang="en-US" sz="2000" strike="noStrike" u="none">
              <a:solidFill>
                <a:srgbClr val="000000"/>
              </a:solidFill>
              <a:effectLst/>
              <a:uFillTx/>
              <a:latin typeface="Times New Roman"/>
            </a:endParaRPr>
          </a:p>
        </p:txBody>
      </p:sp>
      <p:sp>
        <p:nvSpPr>
          <p:cNvPr id="51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Lincoln Energy Center is connected directly to the ComEd Substation (Lincoln Certen - Wilton Center 345 kV Radial Tie)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ComEd Cubstation is connected to five transmission lines: three 345 kV lines (ComEd) and two 765 kV lines (AEP)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Each of the 765 kV lines has significant available transmission capacity during periods of peak load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interconnection provides direct access to Commonwealth Edison's service territory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ComEd Substation also has direct access to eastern markets (such as AEP) via the 765 kV line</a:t>
            </a:r>
            <a:endParaRPr b="0" lang="en-US" sz="1600" strike="noStrike" u="none">
              <a:solidFill>
                <a:srgbClr val="000000"/>
              </a:solidFill>
              <a:effectLst/>
              <a:uFillTx/>
              <a:latin typeface="Times New Roman"/>
            </a:endParaRPr>
          </a:p>
        </p:txBody>
      </p:sp>
      <p:sp>
        <p:nvSpPr>
          <p:cNvPr id="51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885246A-88D2-4651-9D11-D8A3CDF50C0A}" type="slidenum">
              <a:t>54</a:t>
            </a:fld>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Transportation</a:t>
            </a:r>
            <a:endParaRPr b="0" lang="en-US" sz="2000" strike="noStrike" u="none">
              <a:solidFill>
                <a:srgbClr val="000000"/>
              </a:solidFill>
              <a:effectLst/>
              <a:uFillTx/>
              <a:latin typeface="Times New Roman"/>
            </a:endParaRPr>
          </a:p>
        </p:txBody>
      </p:sp>
      <p:sp>
        <p:nvSpPr>
          <p:cNvPr id="52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521" name="PlaceHolder 2"/>
          <p:cNvSpPr>
            <a:spLocks noGrp="1"/>
          </p:cNvSpPr>
          <p:nvPr>
            <p:ph/>
          </p:nvPr>
        </p:nvSpPr>
        <p:spPr>
          <a:xfrm>
            <a:off x="456840" y="1828440"/>
            <a:ext cx="4000680" cy="4264200"/>
          </a:xfrm>
          <a:prstGeom prst="rect">
            <a:avLst/>
          </a:prstGeom>
          <a:noFill/>
          <a:ln w="0">
            <a:noFill/>
          </a:ln>
        </p:spPr>
        <p:txBody>
          <a:bodyPr lIns="90000" rIns="90000" tIns="46800" bIns="46800" anchor="t">
            <a:normAutofit/>
          </a:bodyPr>
          <a:p>
            <a:pPr marL="343080" indent="-343080">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Pipeline: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Northern Border</a:t>
            </a:r>
            <a:endParaRPr b="0" lang="en-US" sz="1400" strike="noStrike" u="none">
              <a:solidFill>
                <a:srgbClr val="000000"/>
              </a:solidFill>
              <a:effectLst/>
              <a:uFillTx/>
              <a:latin typeface="Times New Roman"/>
            </a:endParaRPr>
          </a:p>
          <a:p>
            <a:pPr marL="343080" indent="-343080">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Delivery Point: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Manhattan Station</a:t>
            </a:r>
            <a:endParaRPr b="0" lang="en-US" sz="1400" strike="noStrike" u="none">
              <a:solidFill>
                <a:srgbClr val="000000"/>
              </a:solidFill>
              <a:effectLst/>
              <a:uFillTx/>
              <a:latin typeface="Times New Roman"/>
            </a:endParaRPr>
          </a:p>
          <a:p>
            <a:pPr marL="343080" indent="-343080">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Base Contract:</a:t>
            </a:r>
            <a:endParaRPr b="0" lang="en-US" sz="14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Service: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IT-1 Transport</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Term:</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2 Year Term beginning March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1, 2000</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Volume: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200,000 MMBtu/d</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Rate:</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Maximum Tariff Rate, currently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4.038 cent per 100 dekatherm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mile </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Fuel:</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Varies depending on haul</a:t>
            </a:r>
            <a:endParaRPr b="0" lang="en-US" sz="1200" strike="noStrike" u="none">
              <a:solidFill>
                <a:srgbClr val="000000"/>
              </a:solidFill>
              <a:effectLst/>
              <a:uFillTx/>
              <a:latin typeface="Times New Roman"/>
            </a:endParaRPr>
          </a:p>
          <a:p>
            <a:pPr lvl="1" marL="743040" indent="-285840">
              <a:spcBef>
                <a:spcPts val="3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Receipt Points:</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Master Receipts on Northern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	</a:t>
            </a:r>
            <a:r>
              <a:rPr b="0" lang="en-US" sz="1200" strike="noStrike" u="none">
                <a:solidFill>
                  <a:srgbClr val="000000"/>
                </a:solidFill>
                <a:effectLst/>
                <a:uFillTx/>
                <a:latin typeface="Times New Roman"/>
              </a:rPr>
              <a:t>Border</a:t>
            </a:r>
            <a:endParaRPr b="0" lang="en-US" sz="1200" strike="noStrike" u="none">
              <a:solidFill>
                <a:srgbClr val="000000"/>
              </a:solidFill>
              <a:effectLst/>
              <a:uFillTx/>
              <a:latin typeface="Times New Roman"/>
            </a:endParaRPr>
          </a:p>
          <a:p>
            <a:pPr marL="343080" indent="-343080">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Back-up Contract:  ANR - IWS ($0.01) and IPLS ($0.03) for up to 115,000/day</a:t>
            </a:r>
            <a:endParaRPr b="0" lang="en-US" sz="1400" strike="noStrike" u="none">
              <a:solidFill>
                <a:srgbClr val="000000"/>
              </a:solidFill>
              <a:effectLst/>
              <a:uFillTx/>
              <a:latin typeface="Times New Roman"/>
            </a:endParaRPr>
          </a:p>
          <a:p>
            <a:pPr marL="343080" indent="-343080">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Balancing: Via OBA, w/ Northern Border.  Off system balancing provided via the IPLS and IWS Agreements with ANR</a:t>
            </a:r>
            <a:endParaRPr b="0" lang="en-US" sz="1400" strike="noStrike" u="none">
              <a:solidFill>
                <a:srgbClr val="000000"/>
              </a:solidFill>
              <a:effectLst/>
              <a:uFillTx/>
              <a:latin typeface="Times New Roman"/>
            </a:endParaRPr>
          </a:p>
        </p:txBody>
      </p:sp>
      <p:pic>
        <p:nvPicPr>
          <p:cNvPr id="522" name="" descr=""/>
          <p:cNvPicPr/>
          <p:nvPr/>
        </p:nvPicPr>
        <p:blipFill>
          <a:blip r:embed="rId1"/>
          <a:stretch/>
        </p:blipFill>
        <p:spPr>
          <a:xfrm>
            <a:off x="5105520" y="1828800"/>
            <a:ext cx="3876480" cy="4114800"/>
          </a:xfrm>
          <a:prstGeom prst="rect">
            <a:avLst/>
          </a:prstGeom>
          <a:noFill/>
          <a:ln w="0">
            <a:noFill/>
          </a:ln>
        </p:spPr>
      </p:pic>
      <p:sp>
        <p:nvSpPr>
          <p:cNvPr id="4" name="PlaceHolder 3"/>
          <p:cNvSpPr>
            <a:spLocks noGrp="1"/>
          </p:cNvSpPr>
          <p:nvPr>
            <p:ph type="sldNum" idx="1"/>
          </p:nvPr>
        </p:nvSpPr>
        <p:spPr/>
        <p:txBody>
          <a:bodyPr/>
          <a:p>
            <a:fld id="{84C98E3A-8B21-457E-A442-4FBAF190B6E5}" type="slidenum">
              <a:t>55</a:t>
            </a:fld>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Power Market Opportunities</a:t>
            </a:r>
            <a:endParaRPr b="0" lang="en-US" sz="2000" strike="noStrike" u="none">
              <a:solidFill>
                <a:srgbClr val="000000"/>
              </a:solidFill>
              <a:effectLst/>
              <a:uFillTx/>
              <a:latin typeface="Times New Roman"/>
            </a:endParaRPr>
          </a:p>
        </p:txBody>
      </p:sp>
      <p:sp>
        <p:nvSpPr>
          <p:cNvPr id="52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Green Land Development, L.L.C. is qualified as an Exempt Wholesale Generator, and has the authority to sell energy and capacity at market-based rates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Pursuant to a contractual agreement, the owner of the Lincoln Energy Center will be obligated to sell capacity and energy to _____</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Plant’s Location in ComEd and its access to Chicago and other Midwestern and Eastern electricity markets provides sales opportunities in the wholesale power market</a:t>
            </a:r>
            <a:endParaRPr b="0" lang="en-US" sz="1600" strike="noStrike" u="none">
              <a:solidFill>
                <a:srgbClr val="000000"/>
              </a:solidFill>
              <a:effectLst/>
              <a:uFillTx/>
              <a:latin typeface="Times New Roman"/>
            </a:endParaRPr>
          </a:p>
        </p:txBody>
      </p:sp>
      <p:sp>
        <p:nvSpPr>
          <p:cNvPr id="5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20EB15D-9195-48E7-8215-B7A9046EA487}" type="slidenum">
              <a:t>56</a:t>
            </a:fld>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Control Area Status</a:t>
            </a:r>
            <a:endParaRPr b="0" lang="en-US" sz="2000" strike="noStrike" u="none">
              <a:solidFill>
                <a:srgbClr val="000000"/>
              </a:solidFill>
              <a:effectLst/>
              <a:uFillTx/>
              <a:latin typeface="Times New Roman"/>
            </a:endParaRPr>
          </a:p>
        </p:txBody>
      </p:sp>
      <p:sp>
        <p:nvSpPr>
          <p:cNvPr id="52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Lincoln Energy Center’s control area, ENLC, has been designated a control area in accordance with NERC policy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Control Area designation is valuable for point to point power sales and scheduling of power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Following the sale, control area services could either be provided by MAIN, the purchaser could re-establish a control area in accordance with NERC procedures, or an Enron affiliate could provide control area and scheduling services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DB1E1B7-7D44-49A6-8144-2AB4BA780222}" type="slidenum">
              <a:t>57</a:t>
            </a:fld>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Expansion/Conversion Details</a:t>
            </a:r>
            <a:endParaRPr b="0" lang="en-US" sz="2000" strike="noStrike" u="none">
              <a:solidFill>
                <a:srgbClr val="000000"/>
              </a:solidFill>
              <a:effectLst/>
              <a:uFillTx/>
              <a:latin typeface="Times New Roman"/>
            </a:endParaRPr>
          </a:p>
        </p:txBody>
      </p:sp>
      <p:sp>
        <p:nvSpPr>
          <p:cNvPr id="53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de-DE" sz="1600" strike="noStrike" u="none">
                <a:solidFill>
                  <a:srgbClr val="000000"/>
                </a:solidFill>
                <a:effectLst/>
                <a:uFillTx/>
                <a:latin typeface="Arial"/>
              </a:rPr>
              <a:t>The Lincoln Energy Center has been designed to facilitate a future expansion and/or conversion to combined-cycle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heat could go from 11,900 Btu/kWh (HHV) to 6,800 - 7,500 (HHV) depending on equipment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stated net output of the plant could go from 656 MW (nominal) to ___ MW (nominal) depending on the equipment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conversion of the Lincoln plant should take approximately 18 to 24 months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Installation of an SCR should facilitate getting a PSD permit for combined cycle operation</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E454A06-54C5-466B-8F18-E4F04055F3D4}" type="slidenum">
              <a:t>58</a:t>
            </a:fld>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Operating Costs</a:t>
            </a:r>
            <a:endParaRPr b="0" lang="en-US" sz="2000" strike="noStrike" u="none">
              <a:solidFill>
                <a:srgbClr val="000000"/>
              </a:solidFill>
              <a:effectLst/>
              <a:uFillTx/>
              <a:latin typeface="Times New Roman"/>
            </a:endParaRPr>
          </a:p>
        </p:txBody>
      </p:sp>
      <p:sp>
        <p:nvSpPr>
          <p:cNvPr id="53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O&amp;M of $2.00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($/MWh) - includes estimates on water costs and variable maintenance expenditures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O&amp;M of $1,449,000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payroll expenses and other fixed O&amp;M</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Major Maintenance of $1,000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($/Start/Turbine) - includes estimated accrual for future major maintenance on a per turbine basis, assuming 100 starts/year</a:t>
            </a:r>
            <a:endParaRPr b="0" lang="en-US" sz="1400" strike="noStrike" u="none">
              <a:solidFill>
                <a:srgbClr val="000000"/>
              </a:solidFill>
              <a:effectLst/>
              <a:uFillTx/>
              <a:latin typeface="Times New Roman"/>
            </a:endParaRPr>
          </a:p>
          <a:p>
            <a:pPr marL="343080" indent="-343080">
              <a:lnSpc>
                <a:spcPct val="10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Owner’s Expense of $401,000</a:t>
            </a:r>
            <a:r>
              <a:rPr b="0" lang="en-US" sz="1800" strike="noStrike" u="none">
                <a:solidFill>
                  <a:srgbClr val="000000"/>
                </a:solidFill>
                <a:effectLst/>
                <a:uFillTx/>
                <a:latin typeface="Arial"/>
              </a:rPr>
              <a:t> </a:t>
            </a:r>
            <a:r>
              <a:rPr b="0" lang="en-US" sz="1400" strike="noStrike" u="none">
                <a:solidFill>
                  <a:srgbClr val="000000"/>
                </a:solidFill>
                <a:effectLst/>
                <a:uFillTx/>
                <a:latin typeface="Arial"/>
              </a:rPr>
              <a:t>- includes estimates of insurance, utilities, interconnection fees, gas pipeline metering costs and miscellaneous expenses</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Property Tax Liability of $334,000</a:t>
            </a:r>
            <a:endParaRPr b="0" lang="en-US" sz="1600" strike="noStrike" u="none">
              <a:solidFill>
                <a:srgbClr val="000000"/>
              </a:solidFill>
              <a:effectLst/>
              <a:uFillTx/>
              <a:latin typeface="Times New Roman"/>
            </a:endParaRPr>
          </a:p>
        </p:txBody>
      </p:sp>
      <p:sp>
        <p:nvSpPr>
          <p:cNvPr id="5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4CBD0EF-2002-4C20-A262-A4D0A31E2651}" type="slidenum">
              <a:t>59</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Facility Strengths</a:t>
            </a:r>
            <a:endParaRPr b="0" lang="en-US" sz="2000" strike="noStrike" u="none">
              <a:solidFill>
                <a:srgbClr val="000000"/>
              </a:solidFill>
              <a:effectLst/>
              <a:uFillTx/>
              <a:latin typeface="Times New Roman"/>
            </a:endParaRPr>
          </a:p>
        </p:txBody>
      </p:sp>
      <p:sp>
        <p:nvSpPr>
          <p:cNvPr id="41"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3" name=""/>
          <p:cNvSpPr/>
          <p:nvPr/>
        </p:nvSpPr>
        <p:spPr>
          <a:xfrm>
            <a:off x="1143000" y="2209680"/>
            <a:ext cx="6781680" cy="388332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a “first-mover advantage” inside TVA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TVA and the surrounding areas have historically experienced extreme power price volatility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is ideally suited to capitalize on gas/power arbitrage opportunities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Plant has expansion and conversion potential</a:t>
            </a:r>
            <a:endParaRPr b="0" lang="en-US" sz="16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Site has room for additional gas turbines</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Technology of turbines allows for easy conversion to combined-cycle</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Conversion request has been filed with TVA</a:t>
            </a: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Access to water</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30 minute normal unit ramp from cold to full load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15803A8-9762-4885-9EEC-6E920147F15B}" type="slidenum">
              <a:t>6</a:t>
            </a:fld>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53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See Patrick Malloy’s Group</a:t>
            </a:r>
            <a:endParaRPr b="0" lang="en-US" sz="1600" strike="noStrike" u="none">
              <a:solidFill>
                <a:srgbClr val="000000"/>
              </a:solidFill>
              <a:effectLst/>
              <a:uFillTx/>
              <a:latin typeface="Times New Roman"/>
            </a:endParaRPr>
          </a:p>
        </p:txBody>
      </p:sp>
      <p:sp>
        <p:nvSpPr>
          <p:cNvPr id="53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7984F8F-AF90-4747-ABAC-D315D3788062}" type="slidenum">
              <a:t>60</a:t>
            </a:fld>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Legal Structure</a:t>
            </a:r>
            <a:endParaRPr b="0" lang="en-US" sz="2000" strike="noStrike" u="none">
              <a:solidFill>
                <a:srgbClr val="000000"/>
              </a:solidFill>
              <a:effectLst/>
              <a:uFillTx/>
              <a:latin typeface="Times New Roman"/>
            </a:endParaRPr>
          </a:p>
        </p:txBody>
      </p:sp>
      <p:sp>
        <p:nvSpPr>
          <p:cNvPr id="53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Des Plaines Green Land Development, L.L.C., is a single member Delaware limited liability company (“DPGL”) and is 100% owned by Enron North America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Energy Finance Company, L.L.C., is a single member Delaware Limited Liability company (“EFC”) and is 100% owned by Enron North America</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DPGL has fee simple ownership of the facility (including the real property)</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DPGL and EFC have entered into an Equipment Sale Agreement</a:t>
            </a:r>
            <a:endParaRPr b="0" lang="en-US" sz="1600" strike="noStrike" u="none">
              <a:solidFill>
                <a:srgbClr val="000000"/>
              </a:solidFill>
              <a:effectLst/>
              <a:uFillTx/>
              <a:latin typeface="Times New Roman"/>
            </a:endParaRPr>
          </a:p>
        </p:txBody>
      </p:sp>
      <p:sp>
        <p:nvSpPr>
          <p:cNvPr id="54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Energy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F8A2E94-F3FB-4233-A0C7-3F6EEEBE531D}" type="slidenum">
              <a:t>61</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Development Timeline</a:t>
            </a:r>
            <a:endParaRPr b="0" lang="en-US" sz="2000" strike="noStrike" u="none">
              <a:solidFill>
                <a:srgbClr val="000000"/>
              </a:solidFill>
              <a:effectLst/>
              <a:uFillTx/>
              <a:latin typeface="Times New Roman"/>
            </a:endParaRPr>
          </a:p>
        </p:txBody>
      </p:sp>
      <p:sp>
        <p:nvSpPr>
          <p:cNvPr id="45" name="PlaceHolder 2"/>
          <p:cNvSpPr>
            <a:spLocks noGrp="1"/>
          </p:cNvSpPr>
          <p:nvPr>
            <p:ph/>
          </p:nvPr>
        </p:nvSpPr>
        <p:spPr>
          <a:xfrm>
            <a:off x="1066680" y="2057400"/>
            <a:ext cx="6858000" cy="3581280"/>
          </a:xfrm>
          <a:prstGeom prst="rect">
            <a:avLst/>
          </a:prstGeom>
          <a:noFill/>
          <a:ln w="0">
            <a:noFill/>
          </a:ln>
        </p:spPr>
        <p:txBody>
          <a:bodyPr lIns="90000" rIns="90000" tIns="46800" bIns="46800" anchor="t">
            <a:normAutofit/>
          </a:bodyPr>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Milestone</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	</a:t>
            </a:r>
            <a:r>
              <a:rPr b="1" lang="en-US" sz="1600" strike="noStrike" u="none">
                <a:solidFill>
                  <a:srgbClr val="000000"/>
                </a:solidFill>
                <a:effectLst/>
                <a:uFillTx/>
                <a:latin typeface="Arial"/>
              </a:rPr>
              <a:t>Date</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Optioned: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October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Land Purchased:</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Start of Construction: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September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Receipt of Air Permit:</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December 1999</a:t>
            </a:r>
            <a:endParaRPr b="0" lang="en-US" sz="1600" strike="noStrike" u="none">
              <a:solidFill>
                <a:srgbClr val="000000"/>
              </a:solidFill>
              <a:effectLst/>
              <a:uFillTx/>
              <a:latin typeface="Times New Roman"/>
            </a:endParaRPr>
          </a:p>
          <a:p>
            <a:pPr marL="343080" indent="-343080">
              <a:lnSpc>
                <a:spcPct val="13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Commercial Operation:</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June 2000</a:t>
            </a:r>
            <a:endParaRPr b="0" lang="en-US" sz="1600" strike="noStrike" u="none">
              <a:solidFill>
                <a:srgbClr val="000000"/>
              </a:solidFill>
              <a:effectLst/>
              <a:uFillTx/>
              <a:latin typeface="Times New Roman"/>
            </a:endParaRPr>
          </a:p>
        </p:txBody>
      </p:sp>
      <p:sp>
        <p:nvSpPr>
          <p:cNvPr id="4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7" name=""/>
          <p:cNvSpPr/>
          <p:nvPr/>
        </p:nvSpPr>
        <p:spPr>
          <a:xfrm>
            <a:off x="1066680" y="2057400"/>
            <a:ext cx="3505320" cy="2362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4572000" y="2057400"/>
            <a:ext cx="2971800" cy="2362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1066680" y="2057400"/>
            <a:ext cx="6477120" cy="4572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5F9DF94-7B66-4BEC-84CC-500DE2D25BF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51" name="PlaceHolder 2"/>
          <p:cNvSpPr>
            <a:spLocks noGrp="1"/>
          </p:cNvSpPr>
          <p:nvPr>
            <p:ph/>
          </p:nvPr>
        </p:nvSpPr>
        <p:spPr>
          <a:xfrm>
            <a:off x="914400" y="1752120"/>
            <a:ext cx="4191120" cy="4340520"/>
          </a:xfrm>
          <a:prstGeom prst="rect">
            <a:avLst/>
          </a:prstGeom>
          <a:noFill/>
          <a:ln w="0">
            <a:noFill/>
          </a:ln>
        </p:spPr>
        <p:txBody>
          <a:bodyPr lIns="90000" rIns="90000" tIns="46800" bIns="46800" anchor="t">
            <a:normAutofit/>
          </a:bodyPr>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Turbines: 1 Westinghouse 501 FC turbine (w/ evap cooling), 2 Westinghouse 501 FD turbines (w/ evap cooling)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Turbine Warranty Expiration: June 1, 2001</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Equipment: ABB, HV Interconnect breakers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Switchyard Configuration: Ring Bus</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Transformers: ABB (_______ MVA)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3 Winding and _____ MVA 2 Winding</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Control System: WDPF</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Circuit Breakers: ABB HGC (7000A)</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Generator Voltages: (13.8 kV (FD) and 18 kV (FC))</a:t>
            </a:r>
            <a:endParaRPr b="0" lang="en-US" sz="1400" strike="noStrike" u="none">
              <a:solidFill>
                <a:srgbClr val="000000"/>
              </a:solidFill>
              <a:effectLst/>
              <a:uFillTx/>
              <a:latin typeface="Times New Roman"/>
            </a:endParaRPr>
          </a:p>
          <a:p>
            <a:pPr marL="343080" indent="-343080">
              <a:lnSpc>
                <a:spcPct val="110000"/>
              </a:lnSpc>
              <a:spcBef>
                <a:spcPts val="34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Distribution Voltages: (4160V and 480V)</a:t>
            </a:r>
            <a:endParaRPr b="0" lang="en-US" sz="1400" strike="noStrike" u="none">
              <a:solidFill>
                <a:srgbClr val="000000"/>
              </a:solidFill>
              <a:effectLst/>
              <a:uFillTx/>
              <a:latin typeface="Times New Roman"/>
            </a:endParaRPr>
          </a:p>
        </p:txBody>
      </p:sp>
      <p:sp>
        <p:nvSpPr>
          <p:cNvPr id="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53" name=""/>
          <p:cNvSpPr/>
          <p:nvPr/>
        </p:nvSpPr>
        <p:spPr>
          <a:xfrm>
            <a:off x="6207120" y="4998960"/>
            <a:ext cx="39996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4" name=""/>
          <p:cNvSpPr/>
          <p:nvPr/>
        </p:nvSpPr>
        <p:spPr>
          <a:xfrm>
            <a:off x="7435800" y="4998960"/>
            <a:ext cx="328680" cy="6480"/>
          </a:xfrm>
          <a:prstGeom prst="rect">
            <a:avLst/>
          </a:pr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grpSp>
        <p:nvGrpSpPr>
          <p:cNvPr id="55" name=""/>
          <p:cNvGrpSpPr/>
          <p:nvPr/>
        </p:nvGrpSpPr>
        <p:grpSpPr>
          <a:xfrm>
            <a:off x="5106960" y="1601640"/>
            <a:ext cx="3505320" cy="4189680"/>
            <a:chOff x="5106960" y="1601640"/>
            <a:chExt cx="3505320" cy="4189680"/>
          </a:xfrm>
        </p:grpSpPr>
        <p:sp>
          <p:nvSpPr>
            <p:cNvPr id="56" name=""/>
            <p:cNvSpPr/>
            <p:nvPr/>
          </p:nvSpPr>
          <p:spPr>
            <a:xfrm>
              <a:off x="5106960" y="1601640"/>
              <a:ext cx="3505320" cy="4189680"/>
            </a:xfrm>
            <a:prstGeom prst="rect">
              <a:avLst/>
            </a:prstGeom>
            <a:noFill/>
            <a:ln w="468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flipV="1">
              <a:off x="6469200" y="2714400"/>
              <a:ext cx="1440" cy="29052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flipH="1">
              <a:off x="6821640" y="3992400"/>
              <a:ext cx="792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9" name=""/>
            <p:cNvSpPr/>
            <p:nvPr/>
          </p:nvSpPr>
          <p:spPr>
            <a:xfrm flipH="1">
              <a:off x="6772320" y="4008600"/>
              <a:ext cx="79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0" name=""/>
            <p:cNvSpPr/>
            <p:nvPr/>
          </p:nvSpPr>
          <p:spPr>
            <a:xfrm>
              <a:off x="6856560" y="4008600"/>
              <a:ext cx="9360" cy="1440"/>
            </a:xfrm>
            <a:custGeom>
              <a:avLst/>
              <a:gdLst/>
              <a:ahLst/>
              <a:rect l="l" t="t" r="r" b="b"/>
              <a:pathLst>
                <a:path w="11" h="0">
                  <a:moveTo>
                    <a:pt x="11" y="0"/>
                  </a:moveTo>
                  <a:lnTo>
                    <a:pt x="11" y="0"/>
                  </a:lnTo>
                  <a:lnTo>
                    <a:pt x="0" y="0"/>
                  </a:lnTo>
                </a:path>
              </a:pathLst>
            </a:custGeom>
            <a:noFill/>
            <a:ln w="792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 name=""/>
            <p:cNvSpPr/>
            <p:nvPr/>
          </p:nvSpPr>
          <p:spPr>
            <a:xfrm>
              <a:off x="7543800" y="3429000"/>
              <a:ext cx="1440" cy="1522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7373880" y="3306600"/>
              <a:ext cx="158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 name=""/>
            <p:cNvSpPr/>
            <p:nvPr/>
          </p:nvSpPr>
          <p:spPr>
            <a:xfrm>
              <a:off x="7373880" y="3405240"/>
              <a:ext cx="1587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4" name=""/>
            <p:cNvSpPr/>
            <p:nvPr/>
          </p:nvSpPr>
          <p:spPr>
            <a:xfrm flipH="1">
              <a:off x="7128000" y="3306600"/>
              <a:ext cx="792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5" name=""/>
            <p:cNvSpPr/>
            <p:nvPr/>
          </p:nvSpPr>
          <p:spPr>
            <a:xfrm flipV="1">
              <a:off x="6881760" y="4038480"/>
              <a:ext cx="1800" cy="7920"/>
            </a:xfrm>
            <a:prstGeom prst="line">
              <a:avLst/>
            </a:prstGeom>
            <a:ln w="792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6" name=""/>
            <p:cNvSpPr/>
            <p:nvPr/>
          </p:nvSpPr>
          <p:spPr>
            <a:xfrm flipH="1">
              <a:off x="6746760" y="4029120"/>
              <a:ext cx="792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7" name=""/>
            <p:cNvSpPr/>
            <p:nvPr/>
          </p:nvSpPr>
          <p:spPr>
            <a:xfrm>
              <a:off x="6723000" y="4290840"/>
              <a:ext cx="166680" cy="2048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6786720" y="4330800"/>
              <a:ext cx="5364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6784560" y="43340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70" name=""/>
            <p:cNvSpPr/>
            <p:nvPr/>
          </p:nvSpPr>
          <p:spPr>
            <a:xfrm>
              <a:off x="6810480" y="4495680"/>
              <a:ext cx="1440" cy="1954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6485040" y="4495680"/>
              <a:ext cx="1440" cy="19548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6159600" y="4691160"/>
              <a:ext cx="650880" cy="1440"/>
            </a:xfrm>
            <a:custGeom>
              <a:avLst/>
              <a:gdLst/>
              <a:ahLst/>
              <a:rect l="l" t="t" r="r" b="b"/>
              <a:pathLst>
                <a:path w="820" h="0">
                  <a:moveTo>
                    <a:pt x="820" y="0"/>
                  </a:moveTo>
                  <a:lnTo>
                    <a:pt x="409" y="0"/>
                  </a:lnTo>
                  <a:lnTo>
                    <a:pt x="0" y="0"/>
                  </a:lnTo>
                </a:path>
              </a:pathLst>
            </a:custGeom>
            <a:noFill/>
            <a:ln w="792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3" name=""/>
            <p:cNvSpPr/>
            <p:nvPr/>
          </p:nvSpPr>
          <p:spPr>
            <a:xfrm>
              <a:off x="5181480" y="4114800"/>
              <a:ext cx="979560" cy="6746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5405400" y="4330800"/>
              <a:ext cx="7272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5486400" y="4191120"/>
              <a:ext cx="324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TVA </a:t>
              </a:r>
              <a:endParaRPr b="0" lang="en-US" sz="1100" strike="noStrike" u="none">
                <a:solidFill>
                  <a:srgbClr val="000000"/>
                </a:solidFill>
                <a:effectLst/>
                <a:uFillTx/>
                <a:latin typeface="Times New Roman"/>
              </a:endParaRPr>
            </a:p>
          </p:txBody>
        </p:sp>
        <p:sp>
          <p:nvSpPr>
            <p:cNvPr id="76" name=""/>
            <p:cNvSpPr/>
            <p:nvPr/>
          </p:nvSpPr>
          <p:spPr>
            <a:xfrm>
              <a:off x="5408280" y="4343400"/>
              <a:ext cx="5338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 Weakley</a:t>
              </a:r>
              <a:endParaRPr b="0" lang="en-US" sz="1100" strike="noStrike" u="none">
                <a:solidFill>
                  <a:srgbClr val="000000"/>
                </a:solidFill>
                <a:effectLst/>
                <a:uFillTx/>
                <a:latin typeface="Times New Roman"/>
              </a:endParaRPr>
            </a:p>
          </p:txBody>
        </p:sp>
        <p:sp>
          <p:nvSpPr>
            <p:cNvPr id="77" name=""/>
            <p:cNvSpPr/>
            <p:nvPr/>
          </p:nvSpPr>
          <p:spPr>
            <a:xfrm>
              <a:off x="5477040" y="4484520"/>
              <a:ext cx="56808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5407560" y="4495680"/>
              <a:ext cx="592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Substation</a:t>
              </a:r>
              <a:endParaRPr b="0" lang="en-US" sz="1100" strike="noStrike" u="none">
                <a:solidFill>
                  <a:srgbClr val="000000"/>
                </a:solidFill>
                <a:effectLst/>
                <a:uFillTx/>
                <a:latin typeface="Times New Roman"/>
              </a:endParaRPr>
            </a:p>
          </p:txBody>
        </p:sp>
        <p:sp>
          <p:nvSpPr>
            <p:cNvPr id="79" name=""/>
            <p:cNvSpPr/>
            <p:nvPr/>
          </p:nvSpPr>
          <p:spPr>
            <a:xfrm>
              <a:off x="5207040" y="4838760"/>
              <a:ext cx="3222720" cy="5713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6708600" y="2811600"/>
              <a:ext cx="16704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6389640" y="2811600"/>
              <a:ext cx="16056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6778800" y="2849400"/>
              <a:ext cx="5364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6778440" y="28544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84" name=""/>
            <p:cNvSpPr/>
            <p:nvPr/>
          </p:nvSpPr>
          <p:spPr>
            <a:xfrm>
              <a:off x="6477120" y="2714760"/>
              <a:ext cx="325440" cy="96840"/>
            </a:xfrm>
            <a:custGeom>
              <a:avLst/>
              <a:gdLst/>
              <a:ahLst/>
              <a:rect l="l" t="t" r="r" b="b"/>
              <a:pathLst>
                <a:path w="410" h="122">
                  <a:moveTo>
                    <a:pt x="0" y="0"/>
                  </a:moveTo>
                  <a:lnTo>
                    <a:pt x="410" y="0"/>
                  </a:lnTo>
                  <a:lnTo>
                    <a:pt x="410" y="122"/>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6453360" y="2849400"/>
              <a:ext cx="5220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6451200" y="28544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87" name=""/>
            <p:cNvSpPr/>
            <p:nvPr/>
          </p:nvSpPr>
          <p:spPr>
            <a:xfrm flipH="1">
              <a:off x="6151680" y="2714760"/>
              <a:ext cx="3254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8" name=""/>
            <p:cNvSpPr/>
            <p:nvPr/>
          </p:nvSpPr>
          <p:spPr>
            <a:xfrm>
              <a:off x="6558120" y="2324160"/>
              <a:ext cx="44748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6555600" y="2328840"/>
              <a:ext cx="4176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500 kV</a:t>
              </a:r>
              <a:endParaRPr b="0" lang="en-US" sz="1100" strike="noStrike" u="none">
                <a:solidFill>
                  <a:srgbClr val="000000"/>
                </a:solidFill>
                <a:effectLst/>
                <a:uFillTx/>
                <a:latin typeface="Times New Roman"/>
              </a:endParaRPr>
            </a:p>
          </p:txBody>
        </p:sp>
        <p:sp>
          <p:nvSpPr>
            <p:cNvPr id="90" name=""/>
            <p:cNvSpPr/>
            <p:nvPr/>
          </p:nvSpPr>
          <p:spPr>
            <a:xfrm>
              <a:off x="5192640" y="2509920"/>
              <a:ext cx="960480" cy="5936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5564160" y="2558880"/>
              <a:ext cx="23508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5564160" y="2558880"/>
              <a:ext cx="2887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TVA</a:t>
              </a:r>
              <a:endParaRPr b="0" lang="en-US" sz="1100" strike="noStrike" u="none">
                <a:solidFill>
                  <a:srgbClr val="000000"/>
                </a:solidFill>
                <a:effectLst/>
                <a:uFillTx/>
                <a:latin typeface="Times New Roman"/>
              </a:endParaRPr>
            </a:p>
          </p:txBody>
        </p:sp>
        <p:sp>
          <p:nvSpPr>
            <p:cNvPr id="93" name=""/>
            <p:cNvSpPr/>
            <p:nvPr/>
          </p:nvSpPr>
          <p:spPr>
            <a:xfrm>
              <a:off x="5373720" y="2724120"/>
              <a:ext cx="66348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5330880" y="2743200"/>
              <a:ext cx="7095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Johnsonville</a:t>
              </a:r>
              <a:endParaRPr b="0" lang="en-US" sz="1100" strike="noStrike" u="none">
                <a:solidFill>
                  <a:srgbClr val="000000"/>
                </a:solidFill>
                <a:effectLst/>
                <a:uFillTx/>
                <a:latin typeface="Times New Roman"/>
              </a:endParaRPr>
            </a:p>
          </p:txBody>
        </p:sp>
        <p:sp>
          <p:nvSpPr>
            <p:cNvPr id="95" name=""/>
            <p:cNvSpPr/>
            <p:nvPr/>
          </p:nvSpPr>
          <p:spPr>
            <a:xfrm>
              <a:off x="5415120" y="2878200"/>
              <a:ext cx="58716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5412960" y="2884320"/>
              <a:ext cx="6393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Switchyard</a:t>
              </a:r>
              <a:endParaRPr b="0" lang="en-US" sz="1100" strike="noStrike" u="none">
                <a:solidFill>
                  <a:srgbClr val="000000"/>
                </a:solidFill>
                <a:effectLst/>
                <a:uFillTx/>
                <a:latin typeface="Times New Roman"/>
              </a:endParaRPr>
            </a:p>
          </p:txBody>
        </p:sp>
        <p:sp>
          <p:nvSpPr>
            <p:cNvPr id="97" name=""/>
            <p:cNvSpPr/>
            <p:nvPr/>
          </p:nvSpPr>
          <p:spPr>
            <a:xfrm>
              <a:off x="6429240" y="1701720"/>
              <a:ext cx="658800" cy="185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6564240" y="1886040"/>
              <a:ext cx="371520" cy="187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9" name=""/>
            <p:cNvGrpSpPr/>
            <p:nvPr/>
          </p:nvGrpSpPr>
          <p:grpSpPr>
            <a:xfrm>
              <a:off x="5257800" y="1676520"/>
              <a:ext cx="3220920" cy="547560"/>
              <a:chOff x="5257800" y="1676520"/>
              <a:chExt cx="3220920" cy="547560"/>
            </a:xfrm>
          </p:grpSpPr>
          <p:sp>
            <p:nvSpPr>
              <p:cNvPr id="100" name=""/>
              <p:cNvSpPr/>
              <p:nvPr/>
            </p:nvSpPr>
            <p:spPr>
              <a:xfrm>
                <a:off x="5257800" y="1676520"/>
                <a:ext cx="3220920" cy="5475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6580800" y="1782720"/>
                <a:ext cx="711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GLEASON</a:t>
                </a:r>
                <a:endParaRPr b="0" lang="en-US" sz="1200" strike="noStrike" u="none">
                  <a:solidFill>
                    <a:srgbClr val="000000"/>
                  </a:solidFill>
                  <a:effectLst/>
                  <a:uFillTx/>
                  <a:latin typeface="Times New Roman"/>
                </a:endParaRPr>
              </a:p>
            </p:txBody>
          </p:sp>
          <p:sp>
            <p:nvSpPr>
              <p:cNvPr id="102" name=""/>
              <p:cNvSpPr/>
              <p:nvPr/>
            </p:nvSpPr>
            <p:spPr>
              <a:xfrm>
                <a:off x="6716160" y="1967040"/>
                <a:ext cx="407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ENGL</a:t>
                </a:r>
                <a:endParaRPr b="0" lang="en-US" sz="1200" strike="noStrike" u="none">
                  <a:solidFill>
                    <a:srgbClr val="000000"/>
                  </a:solidFill>
                  <a:effectLst/>
                  <a:uFillTx/>
                  <a:latin typeface="Times New Roman"/>
                </a:endParaRPr>
              </a:p>
            </p:txBody>
          </p:sp>
        </p:grpSp>
        <p:sp>
          <p:nvSpPr>
            <p:cNvPr id="103" name=""/>
            <p:cNvSpPr/>
            <p:nvPr/>
          </p:nvSpPr>
          <p:spPr>
            <a:xfrm>
              <a:off x="8253360" y="3902040"/>
              <a:ext cx="327240" cy="388800"/>
            </a:xfrm>
            <a:custGeom>
              <a:avLst/>
              <a:gdLst/>
              <a:ahLst/>
              <a:rect l="l" t="t" r="r" b="b"/>
              <a:pathLst>
                <a:path w="410" h="490">
                  <a:moveTo>
                    <a:pt x="0" y="244"/>
                  </a:moveTo>
                  <a:lnTo>
                    <a:pt x="10" y="208"/>
                  </a:lnTo>
                  <a:lnTo>
                    <a:pt x="10" y="171"/>
                  </a:lnTo>
                  <a:lnTo>
                    <a:pt x="20" y="134"/>
                  </a:lnTo>
                  <a:lnTo>
                    <a:pt x="40" y="97"/>
                  </a:lnTo>
                  <a:lnTo>
                    <a:pt x="60" y="73"/>
                  </a:lnTo>
                  <a:lnTo>
                    <a:pt x="90" y="36"/>
                  </a:lnTo>
                  <a:lnTo>
                    <a:pt x="111" y="23"/>
                  </a:lnTo>
                  <a:lnTo>
                    <a:pt x="140" y="11"/>
                  </a:lnTo>
                  <a:lnTo>
                    <a:pt x="180" y="0"/>
                  </a:lnTo>
                  <a:lnTo>
                    <a:pt x="210" y="0"/>
                  </a:lnTo>
                  <a:lnTo>
                    <a:pt x="241" y="0"/>
                  </a:lnTo>
                  <a:lnTo>
                    <a:pt x="270" y="11"/>
                  </a:lnTo>
                  <a:lnTo>
                    <a:pt x="300" y="23"/>
                  </a:lnTo>
                  <a:lnTo>
                    <a:pt x="330" y="36"/>
                  </a:lnTo>
                  <a:lnTo>
                    <a:pt x="349" y="73"/>
                  </a:lnTo>
                  <a:lnTo>
                    <a:pt x="369" y="97"/>
                  </a:lnTo>
                  <a:lnTo>
                    <a:pt x="390" y="134"/>
                  </a:lnTo>
                  <a:lnTo>
                    <a:pt x="400" y="171"/>
                  </a:lnTo>
                  <a:lnTo>
                    <a:pt x="410" y="208"/>
                  </a:lnTo>
                  <a:lnTo>
                    <a:pt x="410" y="244"/>
                  </a:lnTo>
                  <a:lnTo>
                    <a:pt x="410" y="281"/>
                  </a:lnTo>
                  <a:lnTo>
                    <a:pt x="400" y="318"/>
                  </a:lnTo>
                  <a:lnTo>
                    <a:pt x="390" y="355"/>
                  </a:lnTo>
                  <a:lnTo>
                    <a:pt x="369" y="391"/>
                  </a:lnTo>
                  <a:lnTo>
                    <a:pt x="349" y="416"/>
                  </a:lnTo>
                  <a:lnTo>
                    <a:pt x="330" y="442"/>
                  </a:lnTo>
                  <a:lnTo>
                    <a:pt x="300" y="466"/>
                  </a:lnTo>
                  <a:lnTo>
                    <a:pt x="270" y="477"/>
                  </a:lnTo>
                  <a:lnTo>
                    <a:pt x="241" y="490"/>
                  </a:lnTo>
                  <a:lnTo>
                    <a:pt x="210" y="490"/>
                  </a:lnTo>
                  <a:lnTo>
                    <a:pt x="180" y="490"/>
                  </a:lnTo>
                  <a:lnTo>
                    <a:pt x="140" y="477"/>
                  </a:lnTo>
                  <a:lnTo>
                    <a:pt x="111" y="466"/>
                  </a:lnTo>
                  <a:lnTo>
                    <a:pt x="90" y="442"/>
                  </a:lnTo>
                  <a:lnTo>
                    <a:pt x="60" y="416"/>
                  </a:lnTo>
                  <a:lnTo>
                    <a:pt x="40" y="391"/>
                  </a:lnTo>
                  <a:lnTo>
                    <a:pt x="20" y="355"/>
                  </a:lnTo>
                  <a:lnTo>
                    <a:pt x="10" y="318"/>
                  </a:lnTo>
                  <a:lnTo>
                    <a:pt x="10" y="281"/>
                  </a:lnTo>
                  <a:lnTo>
                    <a:pt x="0" y="244"/>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8350200" y="4008600"/>
              <a:ext cx="16056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8349840" y="401328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G3</a:t>
              </a:r>
              <a:endParaRPr b="0" lang="en-US" sz="1100" strike="noStrike" u="none">
                <a:solidFill>
                  <a:srgbClr val="000000"/>
                </a:solidFill>
                <a:effectLst/>
                <a:uFillTx/>
                <a:latin typeface="Times New Roman"/>
              </a:endParaRPr>
            </a:p>
          </p:txBody>
        </p:sp>
        <p:sp>
          <p:nvSpPr>
            <p:cNvPr id="106" name=""/>
            <p:cNvSpPr/>
            <p:nvPr/>
          </p:nvSpPr>
          <p:spPr>
            <a:xfrm>
              <a:off x="8253360" y="3405240"/>
              <a:ext cx="327240" cy="388800"/>
            </a:xfrm>
            <a:custGeom>
              <a:avLst/>
              <a:gdLst/>
              <a:ahLst/>
              <a:rect l="l" t="t" r="r" b="b"/>
              <a:pathLst>
                <a:path w="410" h="491">
                  <a:moveTo>
                    <a:pt x="0" y="247"/>
                  </a:moveTo>
                  <a:lnTo>
                    <a:pt x="10" y="210"/>
                  </a:lnTo>
                  <a:lnTo>
                    <a:pt x="10" y="173"/>
                  </a:lnTo>
                  <a:lnTo>
                    <a:pt x="20" y="134"/>
                  </a:lnTo>
                  <a:lnTo>
                    <a:pt x="40" y="99"/>
                  </a:lnTo>
                  <a:lnTo>
                    <a:pt x="60" y="74"/>
                  </a:lnTo>
                  <a:lnTo>
                    <a:pt x="90" y="49"/>
                  </a:lnTo>
                  <a:lnTo>
                    <a:pt x="111" y="25"/>
                  </a:lnTo>
                  <a:lnTo>
                    <a:pt x="140" y="14"/>
                  </a:lnTo>
                  <a:lnTo>
                    <a:pt x="180" y="0"/>
                  </a:lnTo>
                  <a:lnTo>
                    <a:pt x="210" y="0"/>
                  </a:lnTo>
                  <a:lnTo>
                    <a:pt x="241" y="0"/>
                  </a:lnTo>
                  <a:lnTo>
                    <a:pt x="270" y="14"/>
                  </a:lnTo>
                  <a:lnTo>
                    <a:pt x="300" y="25"/>
                  </a:lnTo>
                  <a:lnTo>
                    <a:pt x="330" y="49"/>
                  </a:lnTo>
                  <a:lnTo>
                    <a:pt x="349" y="74"/>
                  </a:lnTo>
                  <a:lnTo>
                    <a:pt x="369" y="99"/>
                  </a:lnTo>
                  <a:lnTo>
                    <a:pt x="390" y="134"/>
                  </a:lnTo>
                  <a:lnTo>
                    <a:pt x="400" y="173"/>
                  </a:lnTo>
                  <a:lnTo>
                    <a:pt x="410" y="210"/>
                  </a:lnTo>
                  <a:lnTo>
                    <a:pt x="410" y="247"/>
                  </a:lnTo>
                  <a:lnTo>
                    <a:pt x="410" y="283"/>
                  </a:lnTo>
                  <a:lnTo>
                    <a:pt x="400" y="320"/>
                  </a:lnTo>
                  <a:lnTo>
                    <a:pt x="390" y="357"/>
                  </a:lnTo>
                  <a:lnTo>
                    <a:pt x="369" y="394"/>
                  </a:lnTo>
                  <a:lnTo>
                    <a:pt x="349" y="418"/>
                  </a:lnTo>
                  <a:lnTo>
                    <a:pt x="330" y="443"/>
                  </a:lnTo>
                  <a:lnTo>
                    <a:pt x="300" y="466"/>
                  </a:lnTo>
                  <a:lnTo>
                    <a:pt x="270" y="480"/>
                  </a:lnTo>
                  <a:lnTo>
                    <a:pt x="241" y="491"/>
                  </a:lnTo>
                  <a:lnTo>
                    <a:pt x="210" y="491"/>
                  </a:lnTo>
                  <a:lnTo>
                    <a:pt x="180" y="491"/>
                  </a:lnTo>
                  <a:lnTo>
                    <a:pt x="140" y="480"/>
                  </a:lnTo>
                  <a:lnTo>
                    <a:pt x="111" y="466"/>
                  </a:lnTo>
                  <a:lnTo>
                    <a:pt x="90" y="443"/>
                  </a:lnTo>
                  <a:lnTo>
                    <a:pt x="60" y="418"/>
                  </a:lnTo>
                  <a:lnTo>
                    <a:pt x="40" y="394"/>
                  </a:lnTo>
                  <a:lnTo>
                    <a:pt x="20" y="357"/>
                  </a:lnTo>
                  <a:lnTo>
                    <a:pt x="10" y="320"/>
                  </a:lnTo>
                  <a:lnTo>
                    <a:pt x="10" y="283"/>
                  </a:lnTo>
                  <a:lnTo>
                    <a:pt x="0" y="247"/>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8350200" y="3511440"/>
              <a:ext cx="160560" cy="163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8349840" y="351648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G2</a:t>
              </a:r>
              <a:endParaRPr b="0" lang="en-US" sz="1100" strike="noStrike" u="none">
                <a:solidFill>
                  <a:srgbClr val="000000"/>
                </a:solidFill>
                <a:effectLst/>
                <a:uFillTx/>
                <a:latin typeface="Times New Roman"/>
              </a:endParaRPr>
            </a:p>
          </p:txBody>
        </p:sp>
        <p:sp>
          <p:nvSpPr>
            <p:cNvPr id="109" name=""/>
            <p:cNvSpPr/>
            <p:nvPr/>
          </p:nvSpPr>
          <p:spPr>
            <a:xfrm>
              <a:off x="8253360" y="2908440"/>
              <a:ext cx="327240" cy="398160"/>
            </a:xfrm>
            <a:custGeom>
              <a:avLst/>
              <a:gdLst/>
              <a:ahLst/>
              <a:rect l="l" t="t" r="r" b="b"/>
              <a:pathLst>
                <a:path w="410" h="504">
                  <a:moveTo>
                    <a:pt x="0" y="246"/>
                  </a:moveTo>
                  <a:lnTo>
                    <a:pt x="10" y="209"/>
                  </a:lnTo>
                  <a:lnTo>
                    <a:pt x="10" y="172"/>
                  </a:lnTo>
                  <a:lnTo>
                    <a:pt x="20" y="136"/>
                  </a:lnTo>
                  <a:lnTo>
                    <a:pt x="40" y="99"/>
                  </a:lnTo>
                  <a:lnTo>
                    <a:pt x="60" y="75"/>
                  </a:lnTo>
                  <a:lnTo>
                    <a:pt x="90" y="51"/>
                  </a:lnTo>
                  <a:lnTo>
                    <a:pt x="111" y="25"/>
                  </a:lnTo>
                  <a:lnTo>
                    <a:pt x="140" y="14"/>
                  </a:lnTo>
                  <a:lnTo>
                    <a:pt x="180" y="0"/>
                  </a:lnTo>
                  <a:lnTo>
                    <a:pt x="210" y="0"/>
                  </a:lnTo>
                  <a:lnTo>
                    <a:pt x="241" y="0"/>
                  </a:lnTo>
                  <a:lnTo>
                    <a:pt x="270" y="14"/>
                  </a:lnTo>
                  <a:lnTo>
                    <a:pt x="300" y="25"/>
                  </a:lnTo>
                  <a:lnTo>
                    <a:pt x="330" y="51"/>
                  </a:lnTo>
                  <a:lnTo>
                    <a:pt x="349" y="75"/>
                  </a:lnTo>
                  <a:lnTo>
                    <a:pt x="369" y="99"/>
                  </a:lnTo>
                  <a:lnTo>
                    <a:pt x="390" y="136"/>
                  </a:lnTo>
                  <a:lnTo>
                    <a:pt x="400" y="172"/>
                  </a:lnTo>
                  <a:lnTo>
                    <a:pt x="410" y="209"/>
                  </a:lnTo>
                  <a:lnTo>
                    <a:pt x="410" y="246"/>
                  </a:lnTo>
                  <a:lnTo>
                    <a:pt x="410" y="283"/>
                  </a:lnTo>
                  <a:lnTo>
                    <a:pt x="400" y="320"/>
                  </a:lnTo>
                  <a:lnTo>
                    <a:pt x="390" y="357"/>
                  </a:lnTo>
                  <a:lnTo>
                    <a:pt x="369" y="394"/>
                  </a:lnTo>
                  <a:lnTo>
                    <a:pt x="349" y="431"/>
                  </a:lnTo>
                  <a:lnTo>
                    <a:pt x="330" y="455"/>
                  </a:lnTo>
                  <a:lnTo>
                    <a:pt x="300" y="467"/>
                  </a:lnTo>
                  <a:lnTo>
                    <a:pt x="270" y="493"/>
                  </a:lnTo>
                  <a:lnTo>
                    <a:pt x="241" y="493"/>
                  </a:lnTo>
                  <a:lnTo>
                    <a:pt x="210" y="504"/>
                  </a:lnTo>
                  <a:lnTo>
                    <a:pt x="180" y="493"/>
                  </a:lnTo>
                  <a:lnTo>
                    <a:pt x="140" y="493"/>
                  </a:lnTo>
                  <a:lnTo>
                    <a:pt x="111" y="467"/>
                  </a:lnTo>
                  <a:lnTo>
                    <a:pt x="90" y="455"/>
                  </a:lnTo>
                  <a:lnTo>
                    <a:pt x="60" y="431"/>
                  </a:lnTo>
                  <a:lnTo>
                    <a:pt x="40" y="394"/>
                  </a:lnTo>
                  <a:lnTo>
                    <a:pt x="20" y="357"/>
                  </a:lnTo>
                  <a:lnTo>
                    <a:pt x="10" y="320"/>
                  </a:lnTo>
                  <a:lnTo>
                    <a:pt x="10" y="283"/>
                  </a:lnTo>
                  <a:lnTo>
                    <a:pt x="0" y="246"/>
                  </a:lnTo>
                  <a:close/>
                </a:path>
              </a:pathLst>
            </a:custGeom>
            <a:solidFill>
              <a:srgbClr val="ffffff"/>
            </a:solid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8350200" y="3014640"/>
              <a:ext cx="1605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8349840" y="3019320"/>
              <a:ext cx="1720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G1</a:t>
              </a:r>
              <a:endParaRPr b="0" lang="en-US" sz="1100" strike="noStrike" u="none">
                <a:solidFill>
                  <a:srgbClr val="000000"/>
                </a:solidFill>
                <a:effectLst/>
                <a:uFillTx/>
                <a:latin typeface="Times New Roman"/>
              </a:endParaRPr>
            </a:p>
          </p:txBody>
        </p:sp>
        <p:sp>
          <p:nvSpPr>
            <p:cNvPr id="112" name=""/>
            <p:cNvSpPr/>
            <p:nvPr/>
          </p:nvSpPr>
          <p:spPr>
            <a:xfrm>
              <a:off x="7931160" y="3502080"/>
              <a:ext cx="15876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7993080" y="3541680"/>
              <a:ext cx="5400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7992720" y="354492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15" name=""/>
            <p:cNvSpPr/>
            <p:nvPr/>
          </p:nvSpPr>
          <p:spPr>
            <a:xfrm>
              <a:off x="8094600" y="3600360"/>
              <a:ext cx="158760" cy="1800"/>
            </a:xfrm>
            <a:custGeom>
              <a:avLst/>
              <a:gdLst/>
              <a:ahLst/>
              <a:rect l="l" t="t" r="r" b="b"/>
              <a:pathLst>
                <a:path w="201" h="0">
                  <a:moveTo>
                    <a:pt x="0" y="0"/>
                  </a:moveTo>
                  <a:lnTo>
                    <a:pt x="201" y="0"/>
                  </a:lnTo>
                  <a:lnTo>
                    <a:pt x="0" y="0"/>
                  </a:lnTo>
                  <a:close/>
                </a:path>
              </a:pathLst>
            </a:custGeom>
            <a:solidFill>
              <a:srgbClr val="ffffff"/>
            </a:solidFill>
            <a:ln w="792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6" name=""/>
            <p:cNvSpPr/>
            <p:nvPr/>
          </p:nvSpPr>
          <p:spPr>
            <a:xfrm>
              <a:off x="7970760" y="4111560"/>
              <a:ext cx="282600" cy="1800"/>
            </a:xfrm>
            <a:custGeom>
              <a:avLst/>
              <a:gdLst/>
              <a:ahLst/>
              <a:rect l="l" t="t" r="r" b="b"/>
              <a:pathLst>
                <a:path w="357" h="0">
                  <a:moveTo>
                    <a:pt x="0" y="0"/>
                  </a:moveTo>
                  <a:lnTo>
                    <a:pt x="357" y="0"/>
                  </a:lnTo>
                  <a:lnTo>
                    <a:pt x="0" y="0"/>
                  </a:lnTo>
                  <a:close/>
                </a:path>
              </a:pathLst>
            </a:custGeom>
            <a:solidFill>
              <a:srgbClr val="ffffff"/>
            </a:solidFill>
            <a:ln w="7920">
              <a:solidFill>
                <a:srgbClr val="000000"/>
              </a:solidFill>
              <a:round/>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17" name=""/>
            <p:cNvSpPr/>
            <p:nvPr/>
          </p:nvSpPr>
          <p:spPr>
            <a:xfrm>
              <a:off x="6207120" y="4856040"/>
              <a:ext cx="4539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6204960" y="4861080"/>
              <a:ext cx="47592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Summer</a:t>
              </a:r>
              <a:endParaRPr b="0" lang="en-US" sz="1100" strike="noStrike" u="none">
                <a:solidFill>
                  <a:srgbClr val="000000"/>
                </a:solidFill>
                <a:effectLst/>
                <a:uFillTx/>
                <a:latin typeface="Times New Roman"/>
              </a:endParaRPr>
            </a:p>
          </p:txBody>
        </p:sp>
        <p:sp>
          <p:nvSpPr>
            <p:cNvPr id="119" name=""/>
            <p:cNvSpPr/>
            <p:nvPr/>
          </p:nvSpPr>
          <p:spPr>
            <a:xfrm>
              <a:off x="6850080" y="4856040"/>
              <a:ext cx="496800" cy="1778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6848280" y="4861080"/>
              <a:ext cx="4914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Nominal</a:t>
              </a:r>
              <a:endParaRPr b="0" lang="en-US" sz="1100" strike="noStrike" u="none">
                <a:solidFill>
                  <a:srgbClr val="000000"/>
                </a:solidFill>
                <a:effectLst/>
                <a:uFillTx/>
                <a:latin typeface="Times New Roman"/>
              </a:endParaRPr>
            </a:p>
          </p:txBody>
        </p:sp>
        <p:sp>
          <p:nvSpPr>
            <p:cNvPr id="121" name=""/>
            <p:cNvSpPr/>
            <p:nvPr/>
          </p:nvSpPr>
          <p:spPr>
            <a:xfrm>
              <a:off x="6850080" y="4997520"/>
              <a:ext cx="412560" cy="6120"/>
            </a:xfrm>
            <a:prstGeom prst="rect">
              <a:avLst/>
            </a:prstGeom>
            <a:solidFill>
              <a:srgbClr val="000000"/>
            </a:solidFill>
            <a:ln w="0">
              <a:noFill/>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22" name=""/>
            <p:cNvSpPr/>
            <p:nvPr/>
          </p:nvSpPr>
          <p:spPr>
            <a:xfrm>
              <a:off x="7435800" y="4856040"/>
              <a:ext cx="34776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7434000" y="4861080"/>
              <a:ext cx="38988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Winter</a:t>
              </a:r>
              <a:endParaRPr b="0" lang="en-US" sz="1100" strike="noStrike" u="none">
                <a:solidFill>
                  <a:srgbClr val="000000"/>
                </a:solidFill>
                <a:effectLst/>
                <a:uFillTx/>
                <a:latin typeface="Times New Roman"/>
              </a:endParaRPr>
            </a:p>
          </p:txBody>
        </p:sp>
        <p:sp>
          <p:nvSpPr>
            <p:cNvPr id="124" name=""/>
            <p:cNvSpPr/>
            <p:nvPr/>
          </p:nvSpPr>
          <p:spPr>
            <a:xfrm>
              <a:off x="5238720" y="5013360"/>
              <a:ext cx="8748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5" name=""/>
            <p:cNvSpPr/>
            <p:nvPr/>
          </p:nvSpPr>
          <p:spPr>
            <a:xfrm>
              <a:off x="5235120" y="5018040"/>
              <a:ext cx="99000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Unit MW Rating:</a:t>
              </a:r>
              <a:endParaRPr b="0" lang="en-US" sz="1100" strike="noStrike" u="none">
                <a:solidFill>
                  <a:srgbClr val="000000"/>
                </a:solidFill>
                <a:effectLst/>
                <a:uFillTx/>
                <a:latin typeface="Times New Roman"/>
              </a:endParaRPr>
            </a:p>
          </p:txBody>
        </p:sp>
        <p:sp>
          <p:nvSpPr>
            <p:cNvPr id="126" name=""/>
            <p:cNvSpPr/>
            <p:nvPr/>
          </p:nvSpPr>
          <p:spPr>
            <a:xfrm>
              <a:off x="620712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a:off x="6206400" y="501804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28" name=""/>
            <p:cNvSpPr/>
            <p:nvPr/>
          </p:nvSpPr>
          <p:spPr>
            <a:xfrm>
              <a:off x="685008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9" name=""/>
            <p:cNvSpPr/>
            <p:nvPr/>
          </p:nvSpPr>
          <p:spPr>
            <a:xfrm>
              <a:off x="6849360" y="501804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30" name=""/>
            <p:cNvSpPr/>
            <p:nvPr/>
          </p:nvSpPr>
          <p:spPr>
            <a:xfrm>
              <a:off x="7429680" y="5013360"/>
              <a:ext cx="201600" cy="165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1" name=""/>
            <p:cNvSpPr/>
            <p:nvPr/>
          </p:nvSpPr>
          <p:spPr>
            <a:xfrm>
              <a:off x="7428960" y="501804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32" name=""/>
            <p:cNvSpPr/>
            <p:nvPr/>
          </p:nvSpPr>
          <p:spPr>
            <a:xfrm>
              <a:off x="620712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3" name=""/>
            <p:cNvSpPr/>
            <p:nvPr/>
          </p:nvSpPr>
          <p:spPr>
            <a:xfrm>
              <a:off x="6206400" y="518328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34" name=""/>
            <p:cNvSpPr/>
            <p:nvPr/>
          </p:nvSpPr>
          <p:spPr>
            <a:xfrm>
              <a:off x="685008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a:off x="6849360" y="518328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36" name=""/>
            <p:cNvSpPr/>
            <p:nvPr/>
          </p:nvSpPr>
          <p:spPr>
            <a:xfrm>
              <a:off x="7429680" y="5178600"/>
              <a:ext cx="20160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7428960" y="5183280"/>
              <a:ext cx="210960" cy="1681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185</a:t>
              </a:r>
              <a:endParaRPr b="0" lang="en-US" sz="1100" strike="noStrike" u="none">
                <a:solidFill>
                  <a:srgbClr val="000000"/>
                </a:solidFill>
                <a:effectLst/>
                <a:uFillTx/>
                <a:latin typeface="Times New Roman"/>
              </a:endParaRPr>
            </a:p>
          </p:txBody>
        </p:sp>
        <p:sp>
          <p:nvSpPr>
            <p:cNvPr id="138" name=""/>
            <p:cNvSpPr/>
            <p:nvPr/>
          </p:nvSpPr>
          <p:spPr>
            <a:xfrm>
              <a:off x="5238720" y="5335560"/>
              <a:ext cx="90792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6215040" y="5335560"/>
              <a:ext cx="254160" cy="163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5238720" y="5489640"/>
              <a:ext cx="880920" cy="1648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a:off x="5182920" y="5486400"/>
              <a:ext cx="43344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 = Breaker</a:t>
              </a:r>
              <a:endParaRPr b="0" lang="en-US" sz="700" strike="noStrike" u="none">
                <a:solidFill>
                  <a:srgbClr val="000000"/>
                </a:solidFill>
                <a:effectLst/>
                <a:uFillTx/>
                <a:latin typeface="Times New Roman"/>
              </a:endParaRPr>
            </a:p>
          </p:txBody>
        </p:sp>
        <p:sp>
          <p:nvSpPr>
            <p:cNvPr id="142" name=""/>
            <p:cNvSpPr/>
            <p:nvPr/>
          </p:nvSpPr>
          <p:spPr>
            <a:xfrm>
              <a:off x="5185800" y="5608800"/>
              <a:ext cx="110124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GSU = Generator Step-up Unit</a:t>
              </a:r>
              <a:endParaRPr b="0" lang="en-US" sz="700" strike="noStrike" u="none">
                <a:solidFill>
                  <a:srgbClr val="000000"/>
                </a:solidFill>
                <a:effectLst/>
                <a:uFillTx/>
                <a:latin typeface="Times New Roman"/>
              </a:endParaRPr>
            </a:p>
          </p:txBody>
        </p:sp>
        <p:sp>
          <p:nvSpPr>
            <p:cNvPr id="143" name=""/>
            <p:cNvSpPr/>
            <p:nvPr/>
          </p:nvSpPr>
          <p:spPr>
            <a:xfrm flipH="1">
              <a:off x="8094240" y="3103560"/>
              <a:ext cx="1587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4" name=""/>
            <p:cNvSpPr/>
            <p:nvPr/>
          </p:nvSpPr>
          <p:spPr>
            <a:xfrm>
              <a:off x="7931160" y="3005280"/>
              <a:ext cx="158760" cy="19656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7993080" y="3046320"/>
              <a:ext cx="54000" cy="109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7992720" y="304956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47" name=""/>
            <p:cNvSpPr/>
            <p:nvPr/>
          </p:nvSpPr>
          <p:spPr>
            <a:xfrm flipH="1">
              <a:off x="7532280" y="3103560"/>
              <a:ext cx="4050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48" name=""/>
            <p:cNvSpPr/>
            <p:nvPr/>
          </p:nvSpPr>
          <p:spPr>
            <a:xfrm>
              <a:off x="7532640" y="3103560"/>
              <a:ext cx="1800" cy="203040"/>
            </a:xfrm>
            <a:custGeom>
              <a:avLst/>
              <a:gdLst/>
              <a:ahLst/>
              <a:rect l="l" t="t" r="r" b="b"/>
              <a:pathLst>
                <a:path w="0" h="258">
                  <a:moveTo>
                    <a:pt x="0" y="258"/>
                  </a:moveTo>
                  <a:lnTo>
                    <a:pt x="0" y="62"/>
                  </a:lnTo>
                  <a:lnTo>
                    <a:pt x="0" y="0"/>
                  </a:lnTo>
                </a:path>
              </a:pathLst>
            </a:custGeom>
            <a:noFill/>
            <a:ln w="792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flipH="1">
              <a:off x="7532280" y="3600360"/>
              <a:ext cx="40500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0" name=""/>
            <p:cNvSpPr/>
            <p:nvPr/>
          </p:nvSpPr>
          <p:spPr>
            <a:xfrm>
              <a:off x="7334280" y="3103560"/>
              <a:ext cx="119160" cy="398520"/>
            </a:xfrm>
            <a:custGeom>
              <a:avLst/>
              <a:gdLst/>
              <a:ahLst/>
              <a:rect l="l" t="t" r="r" b="b"/>
              <a:pathLst>
                <a:path w="149" h="503">
                  <a:moveTo>
                    <a:pt x="149" y="0"/>
                  </a:moveTo>
                  <a:lnTo>
                    <a:pt x="50" y="0"/>
                  </a:lnTo>
                  <a:lnTo>
                    <a:pt x="30" y="0"/>
                  </a:lnTo>
                  <a:lnTo>
                    <a:pt x="20" y="12"/>
                  </a:lnTo>
                  <a:lnTo>
                    <a:pt x="9" y="25"/>
                  </a:lnTo>
                  <a:lnTo>
                    <a:pt x="0" y="49"/>
                  </a:lnTo>
                  <a:lnTo>
                    <a:pt x="0" y="62"/>
                  </a:lnTo>
                  <a:lnTo>
                    <a:pt x="0" y="86"/>
                  </a:lnTo>
                  <a:lnTo>
                    <a:pt x="9" y="99"/>
                  </a:lnTo>
                  <a:lnTo>
                    <a:pt x="20" y="111"/>
                  </a:lnTo>
                  <a:lnTo>
                    <a:pt x="30" y="123"/>
                  </a:lnTo>
                  <a:lnTo>
                    <a:pt x="50" y="123"/>
                  </a:lnTo>
                  <a:lnTo>
                    <a:pt x="30" y="134"/>
                  </a:lnTo>
                  <a:lnTo>
                    <a:pt x="20" y="134"/>
                  </a:lnTo>
                  <a:lnTo>
                    <a:pt x="9" y="148"/>
                  </a:lnTo>
                  <a:lnTo>
                    <a:pt x="0" y="171"/>
                  </a:lnTo>
                  <a:lnTo>
                    <a:pt x="0" y="196"/>
                  </a:lnTo>
                  <a:lnTo>
                    <a:pt x="0" y="209"/>
                  </a:lnTo>
                  <a:lnTo>
                    <a:pt x="9" y="221"/>
                  </a:lnTo>
                  <a:lnTo>
                    <a:pt x="20" y="247"/>
                  </a:lnTo>
                  <a:lnTo>
                    <a:pt x="30" y="247"/>
                  </a:lnTo>
                  <a:lnTo>
                    <a:pt x="50" y="258"/>
                  </a:lnTo>
                  <a:lnTo>
                    <a:pt x="30" y="258"/>
                  </a:lnTo>
                  <a:lnTo>
                    <a:pt x="20" y="258"/>
                  </a:lnTo>
                  <a:lnTo>
                    <a:pt x="9" y="283"/>
                  </a:lnTo>
                  <a:lnTo>
                    <a:pt x="0" y="295"/>
                  </a:lnTo>
                  <a:lnTo>
                    <a:pt x="0" y="320"/>
                  </a:lnTo>
                  <a:lnTo>
                    <a:pt x="0" y="332"/>
                  </a:lnTo>
                  <a:lnTo>
                    <a:pt x="9" y="357"/>
                  </a:lnTo>
                  <a:lnTo>
                    <a:pt x="20" y="368"/>
                  </a:lnTo>
                  <a:lnTo>
                    <a:pt x="30" y="368"/>
                  </a:lnTo>
                  <a:lnTo>
                    <a:pt x="50" y="380"/>
                  </a:lnTo>
                  <a:lnTo>
                    <a:pt x="30" y="380"/>
                  </a:lnTo>
                  <a:lnTo>
                    <a:pt x="20" y="394"/>
                  </a:lnTo>
                  <a:lnTo>
                    <a:pt x="9" y="405"/>
                  </a:lnTo>
                  <a:lnTo>
                    <a:pt x="0" y="418"/>
                  </a:lnTo>
                  <a:lnTo>
                    <a:pt x="0" y="442"/>
                  </a:lnTo>
                  <a:lnTo>
                    <a:pt x="0" y="454"/>
                  </a:lnTo>
                  <a:lnTo>
                    <a:pt x="9" y="479"/>
                  </a:lnTo>
                  <a:lnTo>
                    <a:pt x="20" y="491"/>
                  </a:lnTo>
                  <a:lnTo>
                    <a:pt x="30" y="503"/>
                  </a:lnTo>
                  <a:lnTo>
                    <a:pt x="50" y="503"/>
                  </a:lnTo>
                  <a:lnTo>
                    <a:pt x="149" y="503"/>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 name=""/>
            <p:cNvSpPr/>
            <p:nvPr/>
          </p:nvSpPr>
          <p:spPr>
            <a:xfrm>
              <a:off x="7128000" y="3103560"/>
              <a:ext cx="126720" cy="398520"/>
            </a:xfrm>
            <a:custGeom>
              <a:avLst/>
              <a:gdLst/>
              <a:ahLst/>
              <a:rect l="l" t="t" r="r" b="b"/>
              <a:pathLst>
                <a:path w="160" h="503">
                  <a:moveTo>
                    <a:pt x="0" y="0"/>
                  </a:moveTo>
                  <a:lnTo>
                    <a:pt x="100" y="0"/>
                  </a:lnTo>
                  <a:lnTo>
                    <a:pt x="120" y="0"/>
                  </a:lnTo>
                  <a:lnTo>
                    <a:pt x="130" y="12"/>
                  </a:lnTo>
                  <a:lnTo>
                    <a:pt x="139" y="25"/>
                  </a:lnTo>
                  <a:lnTo>
                    <a:pt x="150" y="49"/>
                  </a:lnTo>
                  <a:lnTo>
                    <a:pt x="160" y="62"/>
                  </a:lnTo>
                  <a:lnTo>
                    <a:pt x="150" y="86"/>
                  </a:lnTo>
                  <a:lnTo>
                    <a:pt x="139" y="99"/>
                  </a:lnTo>
                  <a:lnTo>
                    <a:pt x="130" y="111"/>
                  </a:lnTo>
                  <a:lnTo>
                    <a:pt x="120" y="123"/>
                  </a:lnTo>
                  <a:lnTo>
                    <a:pt x="100" y="123"/>
                  </a:lnTo>
                  <a:lnTo>
                    <a:pt x="120" y="134"/>
                  </a:lnTo>
                  <a:lnTo>
                    <a:pt x="130" y="134"/>
                  </a:lnTo>
                  <a:lnTo>
                    <a:pt x="139" y="148"/>
                  </a:lnTo>
                  <a:lnTo>
                    <a:pt x="150" y="171"/>
                  </a:lnTo>
                  <a:lnTo>
                    <a:pt x="160" y="196"/>
                  </a:lnTo>
                  <a:lnTo>
                    <a:pt x="150" y="209"/>
                  </a:lnTo>
                  <a:lnTo>
                    <a:pt x="139" y="221"/>
                  </a:lnTo>
                  <a:lnTo>
                    <a:pt x="130" y="247"/>
                  </a:lnTo>
                  <a:lnTo>
                    <a:pt x="120" y="247"/>
                  </a:lnTo>
                  <a:lnTo>
                    <a:pt x="100" y="258"/>
                  </a:lnTo>
                  <a:lnTo>
                    <a:pt x="120" y="258"/>
                  </a:lnTo>
                  <a:lnTo>
                    <a:pt x="130" y="258"/>
                  </a:lnTo>
                  <a:lnTo>
                    <a:pt x="139" y="283"/>
                  </a:lnTo>
                  <a:lnTo>
                    <a:pt x="150" y="295"/>
                  </a:lnTo>
                  <a:lnTo>
                    <a:pt x="160" y="320"/>
                  </a:lnTo>
                  <a:lnTo>
                    <a:pt x="150" y="332"/>
                  </a:lnTo>
                  <a:lnTo>
                    <a:pt x="139" y="357"/>
                  </a:lnTo>
                  <a:lnTo>
                    <a:pt x="130" y="368"/>
                  </a:lnTo>
                  <a:lnTo>
                    <a:pt x="120" y="368"/>
                  </a:lnTo>
                  <a:lnTo>
                    <a:pt x="100" y="380"/>
                  </a:lnTo>
                  <a:lnTo>
                    <a:pt x="120" y="380"/>
                  </a:lnTo>
                  <a:lnTo>
                    <a:pt x="130" y="394"/>
                  </a:lnTo>
                  <a:lnTo>
                    <a:pt x="139" y="405"/>
                  </a:lnTo>
                  <a:lnTo>
                    <a:pt x="150" y="418"/>
                  </a:lnTo>
                  <a:lnTo>
                    <a:pt x="160" y="442"/>
                  </a:lnTo>
                  <a:lnTo>
                    <a:pt x="150" y="454"/>
                  </a:lnTo>
                  <a:lnTo>
                    <a:pt x="139" y="479"/>
                  </a:lnTo>
                  <a:lnTo>
                    <a:pt x="130" y="491"/>
                  </a:lnTo>
                  <a:lnTo>
                    <a:pt x="120" y="503"/>
                  </a:lnTo>
                  <a:lnTo>
                    <a:pt x="100" y="503"/>
                  </a:lnTo>
                  <a:lnTo>
                    <a:pt x="0" y="503"/>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2" name=""/>
            <p:cNvSpPr/>
            <p:nvPr/>
          </p:nvSpPr>
          <p:spPr>
            <a:xfrm>
              <a:off x="7120080" y="3513240"/>
              <a:ext cx="415800" cy="88920"/>
            </a:xfrm>
            <a:prstGeom prst="rect">
              <a:avLst/>
            </a:prstGeom>
            <a:no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53" name=""/>
            <p:cNvSpPr/>
            <p:nvPr/>
          </p:nvSpPr>
          <p:spPr>
            <a:xfrm>
              <a:off x="7120800" y="3514680"/>
              <a:ext cx="24624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GSU1A</a:t>
              </a:r>
              <a:endParaRPr b="0" lang="en-US" sz="600" strike="noStrike" u="none">
                <a:solidFill>
                  <a:srgbClr val="000000"/>
                </a:solidFill>
                <a:effectLst/>
                <a:uFillTx/>
                <a:latin typeface="Times New Roman"/>
              </a:endParaRPr>
            </a:p>
          </p:txBody>
        </p:sp>
        <p:sp>
          <p:nvSpPr>
            <p:cNvPr id="154" name=""/>
            <p:cNvSpPr/>
            <p:nvPr/>
          </p:nvSpPr>
          <p:spPr>
            <a:xfrm>
              <a:off x="7322760" y="3514680"/>
              <a:ext cx="21672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,1B,1C</a:t>
              </a:r>
              <a:endParaRPr b="0" lang="en-US" sz="600" strike="noStrike" u="none">
                <a:solidFill>
                  <a:srgbClr val="000000"/>
                </a:solidFill>
                <a:effectLst/>
                <a:uFillTx/>
                <a:latin typeface="Times New Roman"/>
              </a:endParaRPr>
            </a:p>
          </p:txBody>
        </p:sp>
        <p:sp>
          <p:nvSpPr>
            <p:cNvPr id="155" name=""/>
            <p:cNvSpPr/>
            <p:nvPr/>
          </p:nvSpPr>
          <p:spPr>
            <a:xfrm>
              <a:off x="6969240" y="3200400"/>
              <a:ext cx="160200" cy="2062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6" name=""/>
            <p:cNvSpPr/>
            <p:nvPr/>
          </p:nvSpPr>
          <p:spPr>
            <a:xfrm>
              <a:off x="7024680" y="3238560"/>
              <a:ext cx="54000" cy="1112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7" name=""/>
            <p:cNvSpPr/>
            <p:nvPr/>
          </p:nvSpPr>
          <p:spPr>
            <a:xfrm>
              <a:off x="7024320" y="32432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58" name=""/>
            <p:cNvSpPr/>
            <p:nvPr/>
          </p:nvSpPr>
          <p:spPr>
            <a:xfrm flipH="1">
              <a:off x="7532640" y="4095720"/>
              <a:ext cx="30024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9" name=""/>
            <p:cNvSpPr/>
            <p:nvPr/>
          </p:nvSpPr>
          <p:spPr>
            <a:xfrm flipH="1">
              <a:off x="6888240" y="4095720"/>
              <a:ext cx="64440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0" name=""/>
            <p:cNvSpPr/>
            <p:nvPr/>
          </p:nvSpPr>
          <p:spPr>
            <a:xfrm flipH="1">
              <a:off x="6818040" y="3306600"/>
              <a:ext cx="158760" cy="1800"/>
            </a:xfrm>
            <a:prstGeom prst="line">
              <a:avLst/>
            </a:prstGeom>
            <a:ln w="792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1" name=""/>
            <p:cNvSpPr/>
            <p:nvPr/>
          </p:nvSpPr>
          <p:spPr>
            <a:xfrm>
              <a:off x="6969240" y="3998880"/>
              <a:ext cx="160200" cy="19512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7024680" y="4038480"/>
              <a:ext cx="54000" cy="1098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7024320" y="404172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64" name=""/>
            <p:cNvSpPr/>
            <p:nvPr/>
          </p:nvSpPr>
          <p:spPr>
            <a:xfrm>
              <a:off x="6810480" y="3005280"/>
              <a:ext cx="1440" cy="12855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flipH="1">
              <a:off x="6484680" y="4095720"/>
              <a:ext cx="237960" cy="1440"/>
            </a:xfrm>
            <a:prstGeom prst="line">
              <a:avLst/>
            </a:prstGeom>
            <a:ln w="792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6" name=""/>
            <p:cNvSpPr/>
            <p:nvPr/>
          </p:nvSpPr>
          <p:spPr>
            <a:xfrm>
              <a:off x="6485040" y="3005280"/>
              <a:ext cx="1440" cy="1285560"/>
            </a:xfrm>
            <a:prstGeom prst="line">
              <a:avLst/>
            </a:prstGeom>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 name=""/>
            <p:cNvSpPr/>
            <p:nvPr/>
          </p:nvSpPr>
          <p:spPr>
            <a:xfrm>
              <a:off x="6407280" y="4290840"/>
              <a:ext cx="160200" cy="20484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8" name=""/>
            <p:cNvSpPr/>
            <p:nvPr/>
          </p:nvSpPr>
          <p:spPr>
            <a:xfrm>
              <a:off x="6461280" y="4330800"/>
              <a:ext cx="5400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9" name=""/>
            <p:cNvSpPr/>
            <p:nvPr/>
          </p:nvSpPr>
          <p:spPr>
            <a:xfrm>
              <a:off x="6460920" y="433404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70" name=""/>
            <p:cNvSpPr/>
            <p:nvPr/>
          </p:nvSpPr>
          <p:spPr>
            <a:xfrm>
              <a:off x="8037360" y="4006800"/>
              <a:ext cx="158760" cy="195480"/>
            </a:xfrm>
            <a:prstGeom prst="rect">
              <a:avLst/>
            </a:prstGeom>
            <a:solidFill>
              <a:srgbClr val="ffffff"/>
            </a:solidFill>
            <a:ln w="79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a:off x="8099280" y="4044960"/>
              <a:ext cx="52560" cy="10944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2" name=""/>
            <p:cNvSpPr/>
            <p:nvPr/>
          </p:nvSpPr>
          <p:spPr>
            <a:xfrm>
              <a:off x="8097480" y="4048200"/>
              <a:ext cx="59760" cy="10692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000000"/>
                  </a:solidFill>
                  <a:effectLst/>
                  <a:uFillTx/>
                  <a:latin typeface="Times New Roman"/>
                </a:rPr>
                <a:t>B</a:t>
              </a:r>
              <a:endParaRPr b="0" lang="en-US" sz="700" strike="noStrike" u="none">
                <a:solidFill>
                  <a:srgbClr val="000000"/>
                </a:solidFill>
                <a:effectLst/>
                <a:uFillTx/>
                <a:latin typeface="Times New Roman"/>
              </a:endParaRPr>
            </a:p>
          </p:txBody>
        </p:sp>
        <p:sp>
          <p:nvSpPr>
            <p:cNvPr id="173" name=""/>
            <p:cNvSpPr/>
            <p:nvPr/>
          </p:nvSpPr>
          <p:spPr>
            <a:xfrm>
              <a:off x="7921800" y="3902040"/>
              <a:ext cx="118800" cy="388800"/>
            </a:xfrm>
            <a:custGeom>
              <a:avLst/>
              <a:gdLst/>
              <a:ahLst/>
              <a:rect l="l" t="t" r="r" b="b"/>
              <a:pathLst>
                <a:path w="150" h="490">
                  <a:moveTo>
                    <a:pt x="150" y="0"/>
                  </a:moveTo>
                  <a:lnTo>
                    <a:pt x="50" y="0"/>
                  </a:lnTo>
                  <a:lnTo>
                    <a:pt x="30" y="0"/>
                  </a:lnTo>
                  <a:lnTo>
                    <a:pt x="20" y="11"/>
                  </a:lnTo>
                  <a:lnTo>
                    <a:pt x="9" y="23"/>
                  </a:lnTo>
                  <a:lnTo>
                    <a:pt x="0" y="36"/>
                  </a:lnTo>
                  <a:lnTo>
                    <a:pt x="0" y="62"/>
                  </a:lnTo>
                  <a:lnTo>
                    <a:pt x="0" y="73"/>
                  </a:lnTo>
                  <a:lnTo>
                    <a:pt x="9" y="97"/>
                  </a:lnTo>
                  <a:lnTo>
                    <a:pt x="20" y="110"/>
                  </a:lnTo>
                  <a:lnTo>
                    <a:pt x="30" y="110"/>
                  </a:lnTo>
                  <a:lnTo>
                    <a:pt x="50" y="121"/>
                  </a:lnTo>
                  <a:lnTo>
                    <a:pt x="30" y="121"/>
                  </a:lnTo>
                  <a:lnTo>
                    <a:pt x="20" y="134"/>
                  </a:lnTo>
                  <a:lnTo>
                    <a:pt x="9" y="147"/>
                  </a:lnTo>
                  <a:lnTo>
                    <a:pt x="0" y="158"/>
                  </a:lnTo>
                  <a:lnTo>
                    <a:pt x="0" y="182"/>
                  </a:lnTo>
                  <a:lnTo>
                    <a:pt x="0" y="196"/>
                  </a:lnTo>
                  <a:lnTo>
                    <a:pt x="9" y="219"/>
                  </a:lnTo>
                  <a:lnTo>
                    <a:pt x="20" y="233"/>
                  </a:lnTo>
                  <a:lnTo>
                    <a:pt x="30" y="244"/>
                  </a:lnTo>
                  <a:lnTo>
                    <a:pt x="50" y="244"/>
                  </a:lnTo>
                  <a:lnTo>
                    <a:pt x="30" y="244"/>
                  </a:lnTo>
                  <a:lnTo>
                    <a:pt x="20" y="256"/>
                  </a:lnTo>
                  <a:lnTo>
                    <a:pt x="9" y="269"/>
                  </a:lnTo>
                  <a:lnTo>
                    <a:pt x="0" y="281"/>
                  </a:lnTo>
                  <a:lnTo>
                    <a:pt x="0" y="306"/>
                  </a:lnTo>
                  <a:lnTo>
                    <a:pt x="0" y="330"/>
                  </a:lnTo>
                  <a:lnTo>
                    <a:pt x="9" y="343"/>
                  </a:lnTo>
                  <a:lnTo>
                    <a:pt x="20" y="355"/>
                  </a:lnTo>
                  <a:lnTo>
                    <a:pt x="30" y="368"/>
                  </a:lnTo>
                  <a:lnTo>
                    <a:pt x="50" y="368"/>
                  </a:lnTo>
                  <a:lnTo>
                    <a:pt x="30" y="368"/>
                  </a:lnTo>
                  <a:lnTo>
                    <a:pt x="20" y="380"/>
                  </a:lnTo>
                  <a:lnTo>
                    <a:pt x="9" y="391"/>
                  </a:lnTo>
                  <a:lnTo>
                    <a:pt x="0" y="416"/>
                  </a:lnTo>
                  <a:lnTo>
                    <a:pt x="0" y="428"/>
                  </a:lnTo>
                  <a:lnTo>
                    <a:pt x="0" y="453"/>
                  </a:lnTo>
                  <a:lnTo>
                    <a:pt x="9" y="466"/>
                  </a:lnTo>
                  <a:lnTo>
                    <a:pt x="20" y="477"/>
                  </a:lnTo>
                  <a:lnTo>
                    <a:pt x="30" y="490"/>
                  </a:lnTo>
                  <a:lnTo>
                    <a:pt x="50" y="490"/>
                  </a:lnTo>
                  <a:lnTo>
                    <a:pt x="150" y="490"/>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a:off x="7723080" y="3902040"/>
              <a:ext cx="119160" cy="388800"/>
            </a:xfrm>
            <a:custGeom>
              <a:avLst/>
              <a:gdLst/>
              <a:ahLst/>
              <a:rect l="l" t="t" r="r" b="b"/>
              <a:pathLst>
                <a:path w="151" h="490">
                  <a:moveTo>
                    <a:pt x="0" y="0"/>
                  </a:moveTo>
                  <a:lnTo>
                    <a:pt x="101" y="0"/>
                  </a:lnTo>
                  <a:lnTo>
                    <a:pt x="110" y="0"/>
                  </a:lnTo>
                  <a:lnTo>
                    <a:pt x="130" y="11"/>
                  </a:lnTo>
                  <a:lnTo>
                    <a:pt x="140" y="23"/>
                  </a:lnTo>
                  <a:lnTo>
                    <a:pt x="140" y="36"/>
                  </a:lnTo>
                  <a:lnTo>
                    <a:pt x="151" y="62"/>
                  </a:lnTo>
                  <a:lnTo>
                    <a:pt x="140" y="73"/>
                  </a:lnTo>
                  <a:lnTo>
                    <a:pt x="140" y="97"/>
                  </a:lnTo>
                  <a:lnTo>
                    <a:pt x="130" y="110"/>
                  </a:lnTo>
                  <a:lnTo>
                    <a:pt x="110" y="110"/>
                  </a:lnTo>
                  <a:lnTo>
                    <a:pt x="101" y="121"/>
                  </a:lnTo>
                  <a:lnTo>
                    <a:pt x="110" y="121"/>
                  </a:lnTo>
                  <a:lnTo>
                    <a:pt x="130" y="134"/>
                  </a:lnTo>
                  <a:lnTo>
                    <a:pt x="140" y="147"/>
                  </a:lnTo>
                  <a:lnTo>
                    <a:pt x="140" y="158"/>
                  </a:lnTo>
                  <a:lnTo>
                    <a:pt x="151" y="182"/>
                  </a:lnTo>
                  <a:lnTo>
                    <a:pt x="140" y="196"/>
                  </a:lnTo>
                  <a:lnTo>
                    <a:pt x="140" y="219"/>
                  </a:lnTo>
                  <a:lnTo>
                    <a:pt x="130" y="233"/>
                  </a:lnTo>
                  <a:lnTo>
                    <a:pt x="110" y="244"/>
                  </a:lnTo>
                  <a:lnTo>
                    <a:pt x="101" y="244"/>
                  </a:lnTo>
                  <a:lnTo>
                    <a:pt x="110" y="244"/>
                  </a:lnTo>
                  <a:lnTo>
                    <a:pt x="130" y="256"/>
                  </a:lnTo>
                  <a:lnTo>
                    <a:pt x="140" y="269"/>
                  </a:lnTo>
                  <a:lnTo>
                    <a:pt x="140" y="281"/>
                  </a:lnTo>
                  <a:lnTo>
                    <a:pt x="151" y="306"/>
                  </a:lnTo>
                  <a:lnTo>
                    <a:pt x="140" y="330"/>
                  </a:lnTo>
                  <a:lnTo>
                    <a:pt x="140" y="343"/>
                  </a:lnTo>
                  <a:lnTo>
                    <a:pt x="130" y="355"/>
                  </a:lnTo>
                  <a:lnTo>
                    <a:pt x="110" y="368"/>
                  </a:lnTo>
                  <a:lnTo>
                    <a:pt x="101" y="368"/>
                  </a:lnTo>
                  <a:lnTo>
                    <a:pt x="110" y="368"/>
                  </a:lnTo>
                  <a:lnTo>
                    <a:pt x="130" y="380"/>
                  </a:lnTo>
                  <a:lnTo>
                    <a:pt x="140" y="391"/>
                  </a:lnTo>
                  <a:lnTo>
                    <a:pt x="140" y="416"/>
                  </a:lnTo>
                  <a:lnTo>
                    <a:pt x="151" y="428"/>
                  </a:lnTo>
                  <a:lnTo>
                    <a:pt x="140" y="453"/>
                  </a:lnTo>
                  <a:lnTo>
                    <a:pt x="140" y="466"/>
                  </a:lnTo>
                  <a:lnTo>
                    <a:pt x="130" y="477"/>
                  </a:lnTo>
                  <a:lnTo>
                    <a:pt x="110" y="490"/>
                  </a:lnTo>
                  <a:lnTo>
                    <a:pt x="101" y="490"/>
                  </a:lnTo>
                  <a:lnTo>
                    <a:pt x="0" y="490"/>
                  </a:lnTo>
                </a:path>
              </a:pathLst>
            </a:custGeom>
            <a:noFill/>
            <a:ln w="14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5" name=""/>
            <p:cNvSpPr/>
            <p:nvPr/>
          </p:nvSpPr>
          <p:spPr>
            <a:xfrm>
              <a:off x="7810560" y="4300560"/>
              <a:ext cx="176040" cy="88920"/>
            </a:xfrm>
            <a:prstGeom prst="rect">
              <a:avLst/>
            </a:prstGeom>
            <a:noFill/>
            <a:ln w="0">
              <a:noFill/>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76" name=""/>
            <p:cNvSpPr/>
            <p:nvPr/>
          </p:nvSpPr>
          <p:spPr>
            <a:xfrm>
              <a:off x="7810920" y="4302000"/>
              <a:ext cx="191160" cy="918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Times New Roman"/>
                </a:rPr>
                <a:t>GSU2</a:t>
              </a:r>
              <a:endParaRPr b="0" lang="en-US" sz="600" strike="noStrike" u="none">
                <a:solidFill>
                  <a:srgbClr val="000000"/>
                </a:solidFill>
                <a:effectLst/>
                <a:uFillTx/>
                <a:latin typeface="Times New Roman"/>
              </a:endParaRPr>
            </a:p>
          </p:txBody>
        </p:sp>
      </p:grpSp>
      <p:sp>
        <p:nvSpPr>
          <p:cNvPr id="4" name="PlaceHolder 3"/>
          <p:cNvSpPr>
            <a:spLocks noGrp="1"/>
          </p:cNvSpPr>
          <p:nvPr>
            <p:ph type="sldNum" idx="1"/>
          </p:nvPr>
        </p:nvSpPr>
        <p:spPr/>
        <p:txBody>
          <a:bodyPr/>
          <a:p>
            <a:fld id="{B17E6F17-7352-46B3-AD62-32CFFDA492BA}"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Performance Results</a:t>
            </a:r>
            <a:endParaRPr b="0" lang="en-US" sz="2000" strike="noStrike" u="none">
              <a:solidFill>
                <a:srgbClr val="000000"/>
              </a:solidFill>
              <a:effectLst/>
              <a:uFillTx/>
              <a:latin typeface="Times New Roman"/>
            </a:endParaRPr>
          </a:p>
        </p:txBody>
      </p:sp>
      <p:sp>
        <p:nvSpPr>
          <p:cNvPr id="17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graphicFrame>
        <p:nvGraphicFramePr>
          <p:cNvPr id="179" name=""/>
          <p:cNvGraphicFramePr/>
          <p:nvPr/>
        </p:nvGraphicFramePr>
        <p:xfrm>
          <a:off x="1600200" y="1989000"/>
          <a:ext cx="6019920" cy="3268800"/>
        </p:xfrm>
        <a:graphic>
          <a:graphicData uri="http://schemas.openxmlformats.org/presentationml/2006/ole">
            <p:oleObj progId="Excel.Sheet.12" r:id="rId1" spid="">
              <p:embed/>
              <p:pic>
                <p:nvPicPr>
                  <p:cNvPr id="180" name="" descr=""/>
                  <p:cNvPicPr/>
                  <p:nvPr/>
                </p:nvPicPr>
                <p:blipFill>
                  <a:blip r:embed="rId2"/>
                  <a:stretch/>
                </p:blipFill>
                <p:spPr>
                  <a:xfrm>
                    <a:off x="1600200" y="1989000"/>
                    <a:ext cx="6019920" cy="3268800"/>
                  </a:xfrm>
                  <a:prstGeom prst="rect">
                    <a:avLst/>
                  </a:prstGeom>
                  <a:noFill/>
                  <a:ln w="0">
                    <a:noFill/>
                  </a:ln>
                </p:spPr>
              </p:pic>
            </p:oleObj>
          </a:graphicData>
        </a:graphic>
      </p:graphicFrame>
      <p:sp>
        <p:nvSpPr>
          <p:cNvPr id="3" name="PlaceHolder 2"/>
          <p:cNvSpPr>
            <a:spLocks noGrp="1"/>
          </p:cNvSpPr>
          <p:nvPr>
            <p:ph type="sldNum" idx="1"/>
          </p:nvPr>
        </p:nvSpPr>
        <p:spPr/>
        <p:txBody>
          <a:bodyPr/>
          <a:p>
            <a:fld id="{3F1E55A1-500F-4A69-AA04-D879F781376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14190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Ben Rogers</cp:lastModifiedBy>
  <cp:lastPrinted>2000-09-27T16:16:14Z</cp:lastPrinted>
  <dcterms:modified xsi:type="dcterms:W3CDTF">2000-09-27T18:23:02Z</dcterms:modified>
  <cp:revision>527</cp:revision>
  <dc:subject/>
  <dc:title>No Slide Title</dc:title>
</cp:coreProperties>
</file>