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_rels/presentation.xml.rels" ContentType="application/vnd.openxmlformats-package.relationships+xml"/>
  <Override PartName="/ppt/media/image1.wmf" ContentType="image/x-wmf"/>
  <Override PartName="/ppt/media/image2.wmf" ContentType="image/x-wmf"/>
  <Override PartName="/ppt/media/image3.wmf" ContentType="image/x-wmf"/>
  <Override PartName="/ppt/media/image4.wmf" ContentType="image/x-wmf"/>
  <Override PartName="/ppt/media/image8.jpeg" ContentType="image/jpeg"/>
  <Override PartName="/ppt/media/image5.jpeg" ContentType="image/jpeg"/>
  <Override PartName="/ppt/media/image6.wmf" ContentType="image/x-wmf"/>
  <Override PartName="/ppt/media/image10.wmf" ContentType="image/x-wmf"/>
  <Override PartName="/ppt/media/image7.wmf" ContentType="image/x-wmf"/>
  <Override PartName="/ppt/media/image9.png" ContentType="image/png"/>
  <Override PartName="/ppt/media/image11.jpeg" ContentType="image/jpeg"/>
  <Override PartName="/ppt/embeddings/oleObject1.docx" ContentType="application/vnd.openxmlformats-officedocument.wordprocessingml.document"/>
  <Override PartName="/ppt/slides/_rels/slide54.xml.rels" ContentType="application/vnd.openxmlformats-package.relationships+xml"/>
  <Override PartName="/ppt/slides/_rels/slide53.xml.rels" ContentType="application/vnd.openxmlformats-package.relationships+xml"/>
  <Override PartName="/ppt/slides/_rels/slide16.xml.rels" ContentType="application/vnd.openxmlformats-package.relationships+xml"/>
  <Override PartName="/ppt/slides/_rels/slide55.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2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61.xml.rels" ContentType="application/vnd.openxmlformats-package.relationships+xml"/>
  <Override PartName="/ppt/slides/_rels/slide19.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56.xml.rels" ContentType="application/vnd.openxmlformats-package.relationships+xml"/>
  <Override PartName="/ppt/slides/_rels/slide10.xml.rels" ContentType="application/vnd.openxmlformats-package.relationships+xml"/>
  <Override PartName="/ppt/slides/_rels/slide47.xml.rels" ContentType="application/vnd.openxmlformats-package.relationships+xml"/>
  <Override PartName="/ppt/slides/_rels/slide14.xml.rels" ContentType="application/vnd.openxmlformats-package.relationships+xml"/>
  <Override PartName="/ppt/slides/_rels/slide49.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8.xml.rels" ContentType="application/vnd.openxmlformats-package.relationships+xml"/>
  <Override PartName="/ppt/slides/_rels/slide57.xml.rels" ContentType="application/vnd.openxmlformats-package.relationships+xml"/>
  <Override PartName="/ppt/slides/_rels/slide3.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60.xml.rels" ContentType="application/vnd.openxmlformats-package.relationships+xml"/>
  <Override PartName="/ppt/slides/_rels/slide4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7.xml.rels" ContentType="application/vnd.openxmlformats-package.relationships+xml"/>
  <Override PartName="/ppt/slides/_rels/slide15.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46.xml.rels" ContentType="application/vnd.openxmlformats-package.relationships+xml"/>
  <Override PartName="/ppt/slides/_rels/slide5.xml.rels" ContentType="application/vnd.openxmlformats-package.relationships+xml"/>
  <Override PartName="/ppt/slides/_rels/slide22.xml.rels" ContentType="application/vnd.openxmlformats-package.relationships+xml"/>
  <Override PartName="/ppt/slides/_rels/slide59.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50.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slide56.xml" ContentType="application/vnd.openxmlformats-officedocument.presentationml.slide+xml"/>
  <Override PartName="/ppt/slides/slide55.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4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61.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9144000" cy="6858000"/>
  <p:notesSz cx="6994525" cy="928052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trike="noStrike" u="none">
                <a:solidFill>
                  <a:srgbClr val="000000"/>
                </a:solidFill>
                <a:effectLst/>
                <a:uFillTx/>
                <a:latin typeface="Times New Roman"/>
              </a:rPr>
              <a:t>Click to edit the title text format</a:t>
            </a:r>
            <a:endParaRPr b="0" lang="en-US" sz="2800" strike="noStrike" u="none">
              <a:solidFill>
                <a:srgbClr val="000000"/>
              </a:solidFill>
              <a:effectLst/>
              <a:uFillTx/>
              <a:latin typeface="Times New Roman"/>
            </a:endParaRPr>
          </a:p>
        </p:txBody>
      </p:sp>
      <p:sp>
        <p:nvSpPr>
          <p:cNvPr id="1" name="PlaceHolder 2"/>
          <p:cNvSpPr>
            <a:spLocks noGrp="1"/>
          </p:cNvSpPr>
          <p:nvPr>
            <p:ph type="body"/>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Click to edit the outline text format</a:t>
            </a:r>
            <a:endParaRPr b="0" lang="en-US" sz="2000" strike="noStrike" u="none">
              <a:solidFill>
                <a:srgbClr val="000000"/>
              </a:solidFill>
              <a:effectLst/>
              <a:uFillTx/>
              <a:latin typeface="Times New Roman"/>
            </a:endParaRPr>
          </a:p>
          <a:p>
            <a:pPr lvl="1" marL="743040" indent="-285840">
              <a:spcBef>
                <a:spcPts val="49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Second Outline Level</a:t>
            </a:r>
            <a:endParaRPr b="0" lang="en-US" sz="2000" strike="noStrike" u="none">
              <a:solidFill>
                <a:srgbClr val="000000"/>
              </a:solidFill>
              <a:effectLst/>
              <a:uFillTx/>
              <a:latin typeface="Times New Roman"/>
            </a:endParaRPr>
          </a:p>
          <a:p>
            <a:pPr lvl="2" marL="11430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Third Outline Level</a:t>
            </a:r>
            <a:endParaRPr b="0" lang="en-US" sz="2000" strike="noStrike" u="none">
              <a:solidFill>
                <a:srgbClr val="000000"/>
              </a:solidFill>
              <a:effectLst/>
              <a:uFillTx/>
              <a:latin typeface="Times New Roman"/>
            </a:endParaRPr>
          </a:p>
          <a:p>
            <a:pPr lvl="3" marL="16002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Fourth Outline Level</a:t>
            </a:r>
            <a:endParaRPr b="0" lang="en-US" sz="2000" strike="noStrike" u="none">
              <a:solidFill>
                <a:srgbClr val="000000"/>
              </a:solidFill>
              <a:effectLst/>
              <a:uFillTx/>
              <a:latin typeface="Times New Roman"/>
            </a:endParaRPr>
          </a:p>
          <a:p>
            <a:pPr lvl="4" marL="20574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Fifth Outline Level</a:t>
            </a:r>
            <a:endParaRPr b="0" lang="en-US" sz="2000" strike="noStrike" u="none">
              <a:solidFill>
                <a:srgbClr val="000000"/>
              </a:solidFill>
              <a:effectLst/>
              <a:uFillTx/>
              <a:latin typeface="Times New Roman"/>
            </a:endParaRPr>
          </a:p>
          <a:p>
            <a:pPr lvl="5"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Sixth Outline Level</a:t>
            </a:r>
            <a:endParaRPr b="0" lang="en-US" sz="2000" strike="noStrike" u="none">
              <a:solidFill>
                <a:srgbClr val="000000"/>
              </a:solidFill>
              <a:effectLst/>
              <a:uFillTx/>
              <a:latin typeface="Times New Roman"/>
            </a:endParaRPr>
          </a:p>
          <a:p>
            <a:pPr lvl="6"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Seventh Outline Level</a:t>
            </a:r>
            <a:endParaRPr b="0" lang="en-US" sz="2000" strike="noStrike" u="none">
              <a:solidFill>
                <a:srgbClr val="000000"/>
              </a:solidFill>
              <a:effectLst/>
              <a:uFillTx/>
              <a:latin typeface="Times New Roman"/>
            </a:endParaRPr>
          </a:p>
        </p:txBody>
      </p:sp>
      <p:sp>
        <p:nvSpPr>
          <p:cNvPr id="2" name="PlaceHolder 3"/>
          <p:cNvSpPr>
            <a:spLocks noGrp="1"/>
          </p:cNvSpPr>
          <p:nvPr>
            <p:ph type="sldNum" idx="1"/>
          </p:nvPr>
        </p:nvSpPr>
        <p:spPr>
          <a:xfrm>
            <a:off x="6553080" y="6397560"/>
            <a:ext cx="1905120" cy="457200"/>
          </a:xfrm>
          <a:prstGeom prst="rect">
            <a:avLst/>
          </a:prstGeom>
          <a:noFill/>
          <a:ln w="0">
            <a:noFill/>
          </a:ln>
        </p:spPr>
        <p:txBody>
          <a:bodyPr lIns="90000" rIns="90000" tIns="46800" bIns="46800" anchor="t">
            <a:noAutofit/>
          </a:bodyPr>
          <a:lstStyle>
            <a:lvl1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1000" strike="noStrike" u="none">
                <a:solidFill>
                  <a:srgbClr val="000000"/>
                </a:solidFill>
                <a:effectLst/>
                <a:uFillTx/>
                <a:latin typeface="Arial"/>
              </a:defRPr>
            </a:lvl1pPr>
          </a:lstStyle>
          <a:p>
            <a: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47326975-0A26-4F8F-89D2-772780D869DF}" type="slidenum">
              <a:rPr b="0" lang="en-US" sz="1000" strike="noStrike" u="none">
                <a:solidFill>
                  <a:srgbClr val="000000"/>
                </a:solidFill>
                <a:effectLst/>
                <a:uFillTx/>
                <a:latin typeface="Arial"/>
              </a:rPr>
              <a:t>&lt;number&gt;</a:t>
            </a:fld>
            <a:endParaRPr b="0" lang="en-US" sz="1000" strike="noStrike" u="none">
              <a:solidFill>
                <a:srgbClr val="000000"/>
              </a:solidFill>
              <a:effectLst/>
              <a:uFillTx/>
              <a:latin typeface="Times New Roman"/>
            </a:endParaRPr>
          </a:p>
        </p:txBody>
      </p:sp>
      <p:sp>
        <p:nvSpPr>
          <p:cNvPr id="3" name=""/>
          <p:cNvSpPr/>
          <p:nvPr/>
        </p:nvSpPr>
        <p:spPr>
          <a:xfrm>
            <a:off x="685800" y="606600"/>
            <a:ext cx="777240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
        <p:nvSpPr>
          <p:cNvPr id="4" name=""/>
          <p:cNvSpPr/>
          <p:nvPr/>
        </p:nvSpPr>
        <p:spPr>
          <a:xfrm>
            <a:off x="1143000" y="606600"/>
            <a:ext cx="1981080" cy="0"/>
          </a:xfrm>
          <a:prstGeom prst="line">
            <a:avLst/>
          </a:prstGeom>
          <a:ln w="63360">
            <a:solidFill>
              <a:srgbClr val="3333cc"/>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
        <p:nvSpPr>
          <p:cNvPr id="5" name=""/>
          <p:cNvSpPr/>
          <p:nvPr/>
        </p:nvSpPr>
        <p:spPr>
          <a:xfrm>
            <a:off x="7467480" y="378000"/>
            <a:ext cx="1067040" cy="23148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56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900" strike="noStrike" u="none">
                <a:solidFill>
                  <a:srgbClr val="000000"/>
                </a:solidFill>
                <a:effectLst/>
                <a:uFillTx/>
                <a:latin typeface="Arial"/>
              </a:rPr>
              <a:t>CONFIDENTIAL</a:t>
            </a:r>
            <a:endParaRPr b="0" lang="en-US" sz="900" strike="noStrike" u="none">
              <a:solidFill>
                <a:srgbClr val="000000"/>
              </a:solidFill>
              <a:effectLst/>
              <a:uFillTx/>
              <a:latin typeface="Times New Roman"/>
            </a:endParaRPr>
          </a:p>
        </p:txBody>
      </p:sp>
      <p:sp>
        <p:nvSpPr>
          <p:cNvPr id="6" name=""/>
          <p:cNvSpPr/>
          <p:nvPr/>
        </p:nvSpPr>
        <p:spPr>
          <a:xfrm flipV="1">
            <a:off x="838080" y="6397200"/>
            <a:ext cx="6705720" cy="3240"/>
          </a:xfrm>
          <a:prstGeom prst="line">
            <a:avLst/>
          </a:prstGeom>
          <a:ln w="9360">
            <a:solidFill>
              <a:srgbClr val="000000"/>
            </a:solidFill>
            <a:miter/>
          </a:ln>
        </p:spPr>
        <p:style>
          <a:lnRef idx="0"/>
          <a:fillRef idx="0"/>
          <a:effectRef idx="0"/>
          <a:fontRef idx="minor"/>
        </p:style>
        <p:txBody>
          <a:bodyPr lIns="90000" rIns="90000" tIns="-43560" bIns="-43560" anchor="ctr">
            <a:noAutofit/>
          </a:bodyPr>
          <a:p>
            <a:endParaRPr b="0" lang="en-US" sz="2400" strike="noStrike" u="none">
              <a:solidFill>
                <a:srgbClr val="000000"/>
              </a:solidFill>
              <a:effectLst/>
              <a:uFillTx/>
              <a:latin typeface="Times New Roman"/>
            </a:endParaRPr>
          </a:p>
        </p:txBody>
      </p:sp>
      <p:sp>
        <p:nvSpPr>
          <p:cNvPr id="7" name=""/>
          <p:cNvSpPr/>
          <p:nvPr/>
        </p:nvSpPr>
        <p:spPr>
          <a:xfrm>
            <a:off x="8077320" y="6397560"/>
            <a:ext cx="53316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pic>
        <p:nvPicPr>
          <p:cNvPr id="8" name="" descr=""/>
          <p:cNvPicPr/>
          <p:nvPr/>
        </p:nvPicPr>
        <p:blipFill>
          <a:blip r:embed="rId2"/>
          <a:srcRect l="-56" t="0" r="-56" b="0"/>
          <a:stretch/>
        </p:blipFill>
        <p:spPr>
          <a:xfrm>
            <a:off x="7467480" y="6093000"/>
            <a:ext cx="731880" cy="579240"/>
          </a:xfrm>
          <a:prstGeom prst="rect">
            <a:avLst/>
          </a:prstGeom>
          <a:solidFill>
            <a:srgbClr val="ffffff"/>
          </a:solidFill>
          <a:ln w="0">
            <a:noFill/>
          </a:ln>
        </p:spPr>
      </p:pic>
      <p:sp>
        <p:nvSpPr>
          <p:cNvPr id="9" name=""/>
          <p:cNvSpPr/>
          <p:nvPr/>
        </p:nvSpPr>
        <p:spPr>
          <a:xfrm>
            <a:off x="685800" y="1523880"/>
            <a:ext cx="777240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p:bg>
      <p:bgPr>
        <a:solidFill>
          <a:srgbClr val="ffffff"/>
        </a:solidFill>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trike="noStrike" u="none">
                <a:solidFill>
                  <a:srgbClr val="000000"/>
                </a:solidFill>
                <a:effectLst/>
                <a:uFillTx/>
                <a:latin typeface="Times New Roman"/>
              </a:rPr>
              <a:t>Click to edit the title text format</a:t>
            </a:r>
            <a:endParaRPr b="0" lang="en-US" sz="2800" strike="noStrike" u="none">
              <a:solidFill>
                <a:srgbClr val="000000"/>
              </a:solidFill>
              <a:effectLst/>
              <a:uFillTx/>
              <a:latin typeface="Times New Roman"/>
            </a:endParaRPr>
          </a:p>
        </p:txBody>
      </p:sp>
      <p:sp>
        <p:nvSpPr>
          <p:cNvPr id="11" name="PlaceHolder 2"/>
          <p:cNvSpPr>
            <a:spLocks noGrp="1"/>
          </p:cNvSpPr>
          <p:nvPr>
            <p:ph type="body"/>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Click to edit the outline text format</a:t>
            </a:r>
            <a:endParaRPr b="0" lang="en-US" sz="2000" strike="noStrike" u="none">
              <a:solidFill>
                <a:srgbClr val="000000"/>
              </a:solidFill>
              <a:effectLst/>
              <a:uFillTx/>
              <a:latin typeface="Times New Roman"/>
            </a:endParaRPr>
          </a:p>
          <a:p>
            <a:pPr lvl="1" marL="743040" indent="-285840">
              <a:spcBef>
                <a:spcPts val="49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Second Outline Level</a:t>
            </a:r>
            <a:endParaRPr b="0" lang="en-US" sz="2000" strike="noStrike" u="none">
              <a:solidFill>
                <a:srgbClr val="000000"/>
              </a:solidFill>
              <a:effectLst/>
              <a:uFillTx/>
              <a:latin typeface="Times New Roman"/>
            </a:endParaRPr>
          </a:p>
          <a:p>
            <a:pPr lvl="2" marL="11430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Third Outline Level</a:t>
            </a:r>
            <a:endParaRPr b="0" lang="en-US" sz="2000" strike="noStrike" u="none">
              <a:solidFill>
                <a:srgbClr val="000000"/>
              </a:solidFill>
              <a:effectLst/>
              <a:uFillTx/>
              <a:latin typeface="Times New Roman"/>
            </a:endParaRPr>
          </a:p>
          <a:p>
            <a:pPr lvl="3" marL="16002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Fourth Outline Level</a:t>
            </a:r>
            <a:endParaRPr b="0" lang="en-US" sz="2000" strike="noStrike" u="none">
              <a:solidFill>
                <a:srgbClr val="000000"/>
              </a:solidFill>
              <a:effectLst/>
              <a:uFillTx/>
              <a:latin typeface="Times New Roman"/>
            </a:endParaRPr>
          </a:p>
          <a:p>
            <a:pPr lvl="4" marL="2057400" indent="-228600">
              <a:spcBef>
                <a:spcPts val="499"/>
              </a:spcBef>
              <a:buClr>
                <a:srgbClr val="3333cc"/>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Fifth Outline Level</a:t>
            </a:r>
            <a:endParaRPr b="0" lang="en-US" sz="2000" strike="noStrike" u="none">
              <a:solidFill>
                <a:srgbClr val="000000"/>
              </a:solidFill>
              <a:effectLst/>
              <a:uFillTx/>
              <a:latin typeface="Times New Roman"/>
            </a:endParaRPr>
          </a:p>
          <a:p>
            <a:pPr lvl="5"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Sixth Outline Level</a:t>
            </a:r>
            <a:endParaRPr b="0" lang="en-US" sz="2000" strike="noStrike" u="none">
              <a:solidFill>
                <a:srgbClr val="000000"/>
              </a:solidFill>
              <a:effectLst/>
              <a:uFillTx/>
              <a:latin typeface="Times New Roman"/>
            </a:endParaRPr>
          </a:p>
          <a:p>
            <a:pPr lvl="6" marL="2057400" indent="-228600">
              <a:spcBef>
                <a:spcPts val="49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Seventh Outline Level</a:t>
            </a:r>
            <a:endParaRPr b="0" lang="en-US" sz="2000" strike="noStrike" u="none">
              <a:solidFill>
                <a:srgbClr val="000000"/>
              </a:solidFill>
              <a:effectLst/>
              <a:uFillTx/>
              <a:latin typeface="Times New Roman"/>
            </a:endParaRPr>
          </a:p>
        </p:txBody>
      </p:sp>
      <p:sp>
        <p:nvSpPr>
          <p:cNvPr id="12" name="PlaceHolder 3"/>
          <p:cNvSpPr>
            <a:spLocks noGrp="1"/>
          </p:cNvSpPr>
          <p:nvPr>
            <p:ph type="sldNum" idx="2"/>
          </p:nvPr>
        </p:nvSpPr>
        <p:spPr>
          <a:xfrm>
            <a:off x="6553080" y="6397560"/>
            <a:ext cx="1905120" cy="457200"/>
          </a:xfrm>
          <a:prstGeom prst="rect">
            <a:avLst/>
          </a:prstGeom>
          <a:noFill/>
          <a:ln w="0">
            <a:noFill/>
          </a:ln>
        </p:spPr>
        <p:txBody>
          <a:bodyPr lIns="90000" rIns="90000" tIns="46800" bIns="46800" anchor="t">
            <a:noAutofit/>
          </a:bodyPr>
          <a:lstStyle>
            <a:lvl1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1000" strike="noStrike" u="none">
                <a:solidFill>
                  <a:srgbClr val="000000"/>
                </a:solidFill>
                <a:effectLst/>
                <a:uFillTx/>
                <a:latin typeface="Arial"/>
              </a:defRPr>
            </a:lvl1pPr>
          </a:lstStyle>
          <a:p>
            <a:pPr indent="0" algn="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97494A59-9A73-4312-8324-331B3A85FB56}" type="slidenum">
              <a:rPr b="0" lang="en-US" sz="1000" strike="noStrike" u="none">
                <a:solidFill>
                  <a:srgbClr val="000000"/>
                </a:solidFill>
                <a:effectLst/>
                <a:uFillTx/>
                <a:latin typeface="Arial"/>
              </a:rPr>
              <a:t>&lt;number&gt;</a:t>
            </a:fld>
            <a:endParaRPr b="0" lang="en-US" sz="1000" strike="noStrike" u="none">
              <a:solidFill>
                <a:srgbClr val="000000"/>
              </a:solidFill>
              <a:effectLst/>
              <a:uFillTx/>
              <a:latin typeface="Times New Roman"/>
            </a:endParaRPr>
          </a:p>
        </p:txBody>
      </p:sp>
      <p:sp>
        <p:nvSpPr>
          <p:cNvPr id="13" name=""/>
          <p:cNvSpPr/>
          <p:nvPr/>
        </p:nvSpPr>
        <p:spPr>
          <a:xfrm>
            <a:off x="685800" y="606600"/>
            <a:ext cx="777240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
        <p:nvSpPr>
          <p:cNvPr id="14" name=""/>
          <p:cNvSpPr/>
          <p:nvPr/>
        </p:nvSpPr>
        <p:spPr>
          <a:xfrm>
            <a:off x="1143000" y="606600"/>
            <a:ext cx="1981080" cy="0"/>
          </a:xfrm>
          <a:prstGeom prst="line">
            <a:avLst/>
          </a:prstGeom>
          <a:ln w="63360">
            <a:solidFill>
              <a:srgbClr val="3333cc"/>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
        <p:nvSpPr>
          <p:cNvPr id="5" name=""/>
          <p:cNvSpPr/>
          <p:nvPr/>
        </p:nvSpPr>
        <p:spPr>
          <a:xfrm>
            <a:off x="7467480" y="378000"/>
            <a:ext cx="1067040" cy="23148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56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900" strike="noStrike" u="none">
                <a:solidFill>
                  <a:srgbClr val="000000"/>
                </a:solidFill>
                <a:effectLst/>
                <a:uFillTx/>
                <a:latin typeface="Arial"/>
              </a:rPr>
              <a:t>CONFIDENTIAL</a:t>
            </a:r>
            <a:endParaRPr b="0" lang="en-US" sz="900" strike="noStrike" u="none">
              <a:solidFill>
                <a:srgbClr val="000000"/>
              </a:solidFill>
              <a:effectLst/>
              <a:uFillTx/>
              <a:latin typeface="Times New Roman"/>
            </a:endParaRPr>
          </a:p>
        </p:txBody>
      </p:sp>
      <p:sp>
        <p:nvSpPr>
          <p:cNvPr id="15" name=""/>
          <p:cNvSpPr/>
          <p:nvPr/>
        </p:nvSpPr>
        <p:spPr>
          <a:xfrm flipV="1">
            <a:off x="838080" y="6397200"/>
            <a:ext cx="6705720" cy="3240"/>
          </a:xfrm>
          <a:prstGeom prst="line">
            <a:avLst/>
          </a:prstGeom>
          <a:ln w="9360">
            <a:solidFill>
              <a:srgbClr val="000000"/>
            </a:solidFill>
            <a:miter/>
          </a:ln>
        </p:spPr>
        <p:style>
          <a:lnRef idx="0"/>
          <a:fillRef idx="0"/>
          <a:effectRef idx="0"/>
          <a:fontRef idx="minor"/>
        </p:style>
        <p:txBody>
          <a:bodyPr lIns="90000" rIns="90000" tIns="-43560" bIns="-43560" anchor="ctr">
            <a:noAutofit/>
          </a:bodyPr>
          <a:p>
            <a:endParaRPr b="0" lang="en-US" sz="2400" strike="noStrike" u="none">
              <a:solidFill>
                <a:srgbClr val="000000"/>
              </a:solidFill>
              <a:effectLst/>
              <a:uFillTx/>
              <a:latin typeface="Times New Roman"/>
            </a:endParaRPr>
          </a:p>
        </p:txBody>
      </p:sp>
      <p:sp>
        <p:nvSpPr>
          <p:cNvPr id="16" name=""/>
          <p:cNvSpPr/>
          <p:nvPr/>
        </p:nvSpPr>
        <p:spPr>
          <a:xfrm>
            <a:off x="8077320" y="6397560"/>
            <a:ext cx="53316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pic>
        <p:nvPicPr>
          <p:cNvPr id="17" name="" descr=""/>
          <p:cNvPicPr/>
          <p:nvPr/>
        </p:nvPicPr>
        <p:blipFill>
          <a:blip r:embed="rId2"/>
          <a:srcRect l="-56" t="0" r="-56" b="0"/>
          <a:stretch/>
        </p:blipFill>
        <p:spPr>
          <a:xfrm>
            <a:off x="7467480" y="6093000"/>
            <a:ext cx="731880" cy="579240"/>
          </a:xfrm>
          <a:prstGeom prst="rect">
            <a:avLst/>
          </a:prstGeom>
          <a:solidFill>
            <a:srgbClr val="ffffff"/>
          </a:solidFill>
          <a:ln w="0">
            <a:noFill/>
          </a:ln>
        </p:spPr>
      </p:pic>
      <p:sp>
        <p:nvSpPr>
          <p:cNvPr id="18" name=""/>
          <p:cNvSpPr/>
          <p:nvPr/>
        </p:nvSpPr>
        <p:spPr>
          <a:xfrm>
            <a:off x="685800" y="1523880"/>
            <a:ext cx="7772400" cy="0"/>
          </a:xfrm>
          <a:prstGeom prst="line">
            <a:avLst/>
          </a:prstGeom>
          <a:ln w="9360">
            <a:solidFill>
              <a:srgbClr val="000000"/>
            </a:solidFill>
            <a:miter/>
          </a:ln>
        </p:spPr>
        <p:style>
          <a:lnRef idx="0"/>
          <a:fillRef idx="0"/>
          <a:effectRef idx="0"/>
          <a:fontRef idx="minor"/>
        </p:style>
        <p:txBody>
          <a:bodyPr lIns="90000" rIns="90000" tIns="-46800" bIns="-46800" anchor="ctr">
            <a:noAutofit/>
          </a:bodyPr>
          <a:p>
            <a:endParaRPr b="0" lang="en-US" sz="24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1">
    <p:bg>
      <p:bgPr>
        <a:solidFill>
          <a:srgbClr val="ffffff"/>
        </a:solidFill>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85640"/>
            <a:ext cx="77724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trike="noStrike" u="none">
                <a:solidFill>
                  <a:srgbClr val="000000"/>
                </a:solidFill>
                <a:effectLst/>
                <a:uFillTx/>
                <a:latin typeface="Times New Roman"/>
              </a:rPr>
              <a:t>Click to edit the title text format</a:t>
            </a:r>
            <a:endParaRPr b="0" lang="en-US" sz="2800" strike="noStrike" u="none">
              <a:solidFill>
                <a:srgbClr val="000000"/>
              </a:solidFill>
              <a:effectLst/>
              <a:uFillTx/>
              <a:latin typeface="Times New Roman"/>
            </a:endParaRPr>
          </a:p>
        </p:txBody>
      </p:sp>
      <p:sp>
        <p:nvSpPr>
          <p:cNvPr id="20" name="PlaceHolder 2"/>
          <p:cNvSpPr>
            <a:spLocks noGrp="1"/>
          </p:cNvSpPr>
          <p:nvPr>
            <p:ph type="ftr" idx="3"/>
          </p:nvPr>
        </p:nvSpPr>
        <p:spPr>
          <a:xfrm>
            <a:off x="3124080" y="6248520"/>
            <a:ext cx="2895840" cy="457200"/>
          </a:xfrm>
          <a:prstGeom prst="rect">
            <a:avLst/>
          </a:prstGeom>
          <a:noFill/>
          <a:ln w="0">
            <a:noFill/>
          </a:ln>
        </p:spPr>
        <p:txBody>
          <a:bodyPr lIns="90000" rIns="90000" tIns="46800" bIns="46800" anchor="t">
            <a:noAutofit/>
          </a:bodyPr>
          <a:lstStyle>
            <a:lvl1pPr marL="216000"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800" strike="noStrike" u="none">
                <a:solidFill>
                  <a:srgbClr val="000000"/>
                </a:solidFill>
                <a:effectLst/>
                <a:uFillTx/>
                <a:latin typeface="Times New Roman"/>
              </a:defRPr>
            </a:lvl1pPr>
          </a:lstStyle>
          <a:p>
            <a:pPr marL="216000"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800" strike="noStrike" u="none">
                <a:solidFill>
                  <a:srgbClr val="000000"/>
                </a:solidFill>
                <a:effectLst/>
                <a:uFillTx/>
                <a:latin typeface="Times New Roman"/>
              </a:rPr>
              <a:t>Peakers.ppt</a:t>
            </a:r>
            <a:endParaRPr b="0" lang="en-US" sz="800" strike="noStrike" u="none">
              <a:solidFill>
                <a:srgbClr val="000000"/>
              </a:solidFill>
              <a:effectLst/>
              <a:uFillTx/>
              <a:latin typeface="Times New Roman"/>
            </a:endParaRPr>
          </a:p>
        </p:txBody>
      </p:sp>
      <p:sp>
        <p:nvSpPr>
          <p:cNvPr id="21" name="PlaceHolder 3"/>
          <p:cNvSpPr>
            <a:spLocks noGrp="1"/>
          </p:cNvSpPr>
          <p:nvPr>
            <p:ph type="sldNum" idx="4"/>
          </p:nvPr>
        </p:nvSpPr>
        <p:spPr>
          <a:xfrm>
            <a:off x="6553080" y="6248520"/>
            <a:ext cx="1905120" cy="457200"/>
          </a:xfrm>
          <a:prstGeom prst="rect">
            <a:avLst/>
          </a:prstGeom>
          <a:noFill/>
          <a:ln w="0">
            <a:noFill/>
          </a:ln>
        </p:spPr>
        <p:txBody>
          <a:bodyPr lIns="90000" rIns="90000" tIns="46800" bIns="46800" anchor="t">
            <a:noAutofit/>
          </a:bodyPr>
          <a:lstStyle>
            <a:lvl1pPr marL="216000"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en-US" sz="1000" strike="noStrike" u="none">
                <a:solidFill>
                  <a:srgbClr val="000000"/>
                </a:solidFill>
                <a:effectLst/>
                <a:uFillTx/>
                <a:latin typeface="Times New Roman"/>
              </a:defRPr>
            </a:lvl1pPr>
          </a:lstStyle>
          <a:p>
            <a:pPr marL="216000"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BF8F708-C2AE-4E3C-B8B3-1A46AECF21B2}" type="slidenum">
              <a:rPr b="0" lang="en-US" sz="1000" strike="noStrike" u="none">
                <a:solidFill>
                  <a:srgbClr val="000000"/>
                </a:solidFill>
                <a:effectLst/>
                <a:uFillTx/>
                <a:latin typeface="Times New Roman"/>
              </a:rPr>
              <a:t>&lt;number&gt;</a:t>
            </a:fld>
            <a:endParaRPr b="0" lang="en-US" sz="1000" strike="noStrike" u="none">
              <a:solidFill>
                <a:srgbClr val="000000"/>
              </a:solidFill>
              <a:effectLst/>
              <a:uFillTx/>
              <a:latin typeface="Times New Roman"/>
            </a:endParaRPr>
          </a:p>
        </p:txBody>
      </p:sp>
      <p:sp>
        <p:nvSpPr>
          <p:cNvPr id="22"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indent="0" algn="ctr">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Click to edit the outline text format</a:t>
            </a:r>
            <a:endParaRPr b="0" lang="en-US" sz="2000" strike="noStrike" u="none">
              <a:solidFill>
                <a:srgbClr val="000000"/>
              </a:solidFill>
              <a:effectLst/>
              <a:uFillTx/>
              <a:latin typeface="Times New Roman"/>
            </a:endParaRPr>
          </a:p>
          <a:p>
            <a:pPr lvl="1" marL="457200" indent="0" algn="ct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Times New Roman"/>
              </a:rPr>
              <a:t>Second Outline Level</a:t>
            </a:r>
            <a:endParaRPr b="0" lang="en-US" sz="1800" strike="noStrike" u="none">
              <a:solidFill>
                <a:srgbClr val="000000"/>
              </a:solidFill>
              <a:effectLst/>
              <a:uFillTx/>
              <a:latin typeface="Times New Roman"/>
            </a:endParaRPr>
          </a:p>
          <a:p>
            <a:pPr lvl="2" marL="914400" algn="ctr">
              <a:spcBef>
                <a:spcPts val="400"/>
              </a:spcBef>
              <a:buClr>
                <a:srgbClr val="3333cc"/>
              </a:buClr>
              <a:buFont typeface="Times New Roman"/>
              <a:buChar char="–"/>
              <a:tabLst>
                <a:tab algn="l" pos="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Times New Roman"/>
              </a:rPr>
              <a:t>Third Outline Level</a:t>
            </a:r>
            <a:endParaRPr b="0" lang="en-US" sz="1600" strike="noStrike" u="none">
              <a:solidFill>
                <a:srgbClr val="000000"/>
              </a:solidFill>
              <a:effectLst/>
              <a:uFillTx/>
              <a:latin typeface="Times New Roman"/>
            </a:endParaRPr>
          </a:p>
          <a:p>
            <a:pPr lvl="3" marL="1371600" algn="ctr">
              <a:spcBef>
                <a:spcPts val="349"/>
              </a:spcBef>
              <a:buClr>
                <a:srgbClr val="3333cc"/>
              </a:buClr>
              <a:buFont typeface="Times New Roman"/>
              <a:buChar char="»"/>
              <a:tabLst>
                <a:tab algn="l" pos="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Fourth Outline Level</a:t>
            </a:r>
            <a:endParaRPr b="0" lang="en-US" sz="1400" strike="noStrike" u="none">
              <a:solidFill>
                <a:srgbClr val="000000"/>
              </a:solidFill>
              <a:effectLst/>
              <a:uFillTx/>
              <a:latin typeface="Times New Roman"/>
            </a:endParaRPr>
          </a:p>
          <a:p>
            <a:pPr lvl="4" marL="1828800" algn="ctr">
              <a:spcBef>
                <a:spcPts val="349"/>
              </a:spcBef>
              <a:buClr>
                <a:srgbClr val="3333cc"/>
              </a:buClr>
              <a:buFont typeface="Times New Roman"/>
              <a:buChar char="-"/>
              <a:tabLst>
                <a:tab algn="l" pos="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Fifth Outline Level</a:t>
            </a:r>
            <a:endParaRPr b="0" lang="en-US" sz="1400" strike="noStrike" u="none">
              <a:solidFill>
                <a:srgbClr val="000000"/>
              </a:solidFill>
              <a:effectLst/>
              <a:uFillTx/>
              <a:latin typeface="Times New Roman"/>
            </a:endParaRPr>
          </a:p>
          <a:p>
            <a:pPr lvl="5" marL="1828800">
              <a:spcBef>
                <a:spcPts val="34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Sixth Outline Level</a:t>
            </a:r>
            <a:endParaRPr b="0" lang="en-US" sz="1400" strike="noStrike" u="none">
              <a:solidFill>
                <a:srgbClr val="000000"/>
              </a:solidFill>
              <a:effectLst/>
              <a:uFillTx/>
              <a:latin typeface="Times New Roman"/>
            </a:endParaRPr>
          </a:p>
          <a:p>
            <a:pPr lvl="6" marL="1828800">
              <a:spcBef>
                <a:spcPts val="349"/>
              </a:spcBef>
              <a:buClr>
                <a:srgbClr val="000000"/>
              </a:buClr>
              <a:buFont typeface="Times New Roman"/>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Seventh Outline Level</a:t>
            </a:r>
            <a:endParaRPr b="0" lang="en-US" sz="1400" strike="noStrike" u="none">
              <a:solidFill>
                <a:srgbClr val="000000"/>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sldMaster>
</file>

<file path=ppt/slides/_rels/slide1.xml.rels><?xml version="1.0" encoding="UTF-8"?>
<Relationships xmlns="http://schemas.openxmlformats.org/package/2006/relationships"><Relationship Id="rId1" Type="http://schemas.openxmlformats.org/officeDocument/2006/relationships/package" Target="../embeddings/oleObject1.docx"/><Relationship Id="rId2" Type="http://schemas.openxmlformats.org/officeDocument/2006/relationships/image" Target="../media/image2.wmf"/><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package" Target="../embeddings/oleObject1.docx"/><Relationship Id="rId2" Type="http://schemas.openxmlformats.org/officeDocument/2006/relationships/image" Target="../media/image3.wmf"/><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6.wmf"/><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7.wmf"/><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2.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23" name=""/>
          <p:cNvGraphicFramePr/>
          <p:nvPr/>
        </p:nvGraphicFramePr>
        <p:xfrm>
          <a:off x="3276720" y="1295280"/>
          <a:ext cx="2514600" cy="2444760"/>
        </p:xfrm>
        <a:graphic>
          <a:graphicData uri="http://schemas.openxmlformats.org/presentationml/2006/ole">
            <p:oleObj progId="Word.Document.12" r:id="rId1" spid="">
              <p:embed/>
              <p:pic>
                <p:nvPicPr>
                  <p:cNvPr id="24" name="" descr=""/>
                  <p:cNvPicPr/>
                  <p:nvPr/>
                </p:nvPicPr>
                <p:blipFill>
                  <a:blip r:embed="rId2"/>
                  <a:stretch/>
                </p:blipFill>
                <p:spPr>
                  <a:xfrm>
                    <a:off x="3276720" y="1295280"/>
                    <a:ext cx="2514600" cy="2444760"/>
                  </a:xfrm>
                  <a:prstGeom prst="rect">
                    <a:avLst/>
                  </a:prstGeom>
                  <a:noFill/>
                  <a:ln w="0">
                    <a:noFill/>
                  </a:ln>
                </p:spPr>
              </p:pic>
            </p:oleObj>
          </a:graphicData>
        </a:graphic>
      </p:graphicFrame>
      <p:sp>
        <p:nvSpPr>
          <p:cNvPr id="25" name=""/>
          <p:cNvSpPr/>
          <p:nvPr/>
        </p:nvSpPr>
        <p:spPr>
          <a:xfrm>
            <a:off x="1143000" y="4343400"/>
            <a:ext cx="205740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September 26, 2000</a:t>
            </a:r>
            <a:endParaRPr b="0" lang="en-US" sz="1400" strike="noStrike" u="none">
              <a:solidFill>
                <a:srgbClr val="000000"/>
              </a:solidFill>
              <a:effectLst/>
              <a:uFillTx/>
              <a:latin typeface="Times New Roman"/>
            </a:endParaRPr>
          </a:p>
        </p:txBody>
      </p:sp>
      <p:sp>
        <p:nvSpPr>
          <p:cNvPr id="26" name=""/>
          <p:cNvSpPr/>
          <p:nvPr/>
        </p:nvSpPr>
        <p:spPr>
          <a:xfrm>
            <a:off x="6095880" y="4343400"/>
            <a:ext cx="2514600" cy="2768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7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trike="noStrike" u="none">
                <a:solidFill>
                  <a:srgbClr val="000000"/>
                </a:solidFill>
                <a:effectLst/>
                <a:uFillTx/>
                <a:latin typeface="Arial"/>
              </a:rPr>
              <a:t>Confidential &amp; Proprietary</a:t>
            </a:r>
            <a:endParaRPr b="0" lang="en-US" sz="1200" strike="noStrike" u="none">
              <a:solidFill>
                <a:srgbClr val="000000"/>
              </a:solidFill>
              <a:effectLst/>
              <a:uFillTx/>
              <a:latin typeface="Times New Roman"/>
            </a:endParaRPr>
          </a:p>
        </p:txBody>
      </p:sp>
      <p:sp>
        <p:nvSpPr>
          <p:cNvPr id="27" name=""/>
          <p:cNvSpPr/>
          <p:nvPr/>
        </p:nvSpPr>
        <p:spPr>
          <a:xfrm>
            <a:off x="1143000" y="5410080"/>
            <a:ext cx="6248520" cy="81792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Arial"/>
              </a:rPr>
              <a:t>Management Presentation</a:t>
            </a:r>
            <a:endParaRPr b="0" lang="en-US" sz="1600" strike="noStrike" u="none">
              <a:solidFill>
                <a:srgbClr val="000000"/>
              </a:solidFill>
              <a:effectLst/>
              <a:uFillTx/>
              <a:latin typeface="Times New Roman"/>
            </a:endParaRPr>
          </a:p>
          <a:p>
            <a:pPr>
              <a:lnSpc>
                <a:spcPct val="100000"/>
              </a:lnSpc>
              <a:spcBef>
                <a:spcPts val="9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trike="noStrike" u="none">
                <a:solidFill>
                  <a:srgbClr val="000000"/>
                </a:solidFill>
                <a:effectLst/>
                <a:uFillTx/>
                <a:latin typeface="Arial"/>
              </a:rPr>
              <a:t>Enron Generation Overview</a:t>
            </a:r>
            <a:endParaRPr b="0" lang="en-US" sz="2400" strike="noStrike" u="none">
              <a:solidFill>
                <a:srgbClr val="000000"/>
              </a:solidFill>
              <a:effectLst/>
              <a:uFillTx/>
              <a:latin typeface="Times New Roman"/>
            </a:endParaRPr>
          </a:p>
        </p:txBody>
      </p:sp>
    </p:spTree>
  </p:cSld>
  <p:transition>
    <p:random/>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Warranty Provisions</a:t>
            </a:r>
            <a:endParaRPr b="0" lang="en-US" sz="2400" strike="noStrike" u="none">
              <a:solidFill>
                <a:srgbClr val="000000"/>
              </a:solidFill>
              <a:effectLst/>
              <a:uFillTx/>
              <a:latin typeface="Times New Roman"/>
            </a:endParaRPr>
          </a:p>
        </p:txBody>
      </p:sp>
      <p:sp>
        <p:nvSpPr>
          <p:cNvPr id="52"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indent="0">
              <a:spcBef>
                <a:spcPts val="4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Arial"/>
            </a:endParaRPr>
          </a:p>
        </p:txBody>
      </p:sp>
      <p:sp>
        <p:nvSpPr>
          <p:cNvPr id="53"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C41CDB3-E4E2-479B-9911-86D238E3B703}"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Regional Overview</a:t>
            </a:r>
            <a:endParaRPr b="0" lang="en-US" sz="2400" strike="noStrike" u="none">
              <a:solidFill>
                <a:srgbClr val="000000"/>
              </a:solidFill>
              <a:effectLst/>
              <a:uFillTx/>
              <a:latin typeface="Times New Roman"/>
            </a:endParaRPr>
          </a:p>
        </p:txBody>
      </p:sp>
      <p:sp>
        <p:nvSpPr>
          <p:cNvPr id="55"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graphicFrame>
        <p:nvGraphicFramePr>
          <p:cNvPr id="56" name=""/>
          <p:cNvGraphicFramePr/>
          <p:nvPr/>
        </p:nvGraphicFramePr>
        <p:xfrm>
          <a:off x="1981080" y="1676520"/>
          <a:ext cx="4757760" cy="4356000"/>
        </p:xfrm>
        <a:graphic>
          <a:graphicData uri="http://schemas.openxmlformats.org/presentationml/2006/ole">
            <p:oleObj progId="Word.Document.12" r:id="rId1" spid="">
              <p:embed/>
              <p:pic>
                <p:nvPicPr>
                  <p:cNvPr id="57" name="" descr=""/>
                  <p:cNvPicPr/>
                  <p:nvPr/>
                </p:nvPicPr>
                <p:blipFill>
                  <a:blip r:embed="rId2"/>
                  <a:stretch/>
                </p:blipFill>
                <p:spPr>
                  <a:xfrm>
                    <a:off x="1981080" y="1676520"/>
                    <a:ext cx="4757760" cy="4356000"/>
                  </a:xfrm>
                  <a:prstGeom prst="rect">
                    <a:avLst/>
                  </a:prstGeom>
                  <a:noFill/>
                  <a:ln w="0">
                    <a:noFill/>
                  </a:ln>
                </p:spPr>
              </p:pic>
            </p:oleObj>
          </a:graphicData>
        </a:graphic>
      </p:graphicFrame>
      <p:sp>
        <p:nvSpPr>
          <p:cNvPr id="3" name="PlaceHolder 2"/>
          <p:cNvSpPr>
            <a:spLocks noGrp="1"/>
          </p:cNvSpPr>
          <p:nvPr>
            <p:ph type="sldNum" idx="1"/>
          </p:nvPr>
        </p:nvSpPr>
        <p:spPr/>
        <p:txBody>
          <a:bodyPr/>
          <a:p>
            <a:fld id="{B405EF2B-954D-4FE1-AD44-0B5A48D55450}"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Overview</a:t>
            </a:r>
            <a:endParaRPr b="0" lang="en-US" sz="2400" strike="noStrike" u="none">
              <a:solidFill>
                <a:srgbClr val="000000"/>
              </a:solidFill>
              <a:effectLst/>
              <a:uFillTx/>
              <a:latin typeface="Times New Roman"/>
            </a:endParaRPr>
          </a:p>
        </p:txBody>
      </p:sp>
      <p:sp>
        <p:nvSpPr>
          <p:cNvPr id="5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pic>
        <p:nvPicPr>
          <p:cNvPr id="60" name="gleason" descr=""/>
          <p:cNvPicPr/>
          <p:nvPr/>
        </p:nvPicPr>
        <p:blipFill>
          <a:blip r:embed="rId1"/>
          <a:stretch/>
        </p:blipFill>
        <p:spPr>
          <a:xfrm>
            <a:off x="609480" y="1676520"/>
            <a:ext cx="8077320" cy="4419360"/>
          </a:xfrm>
          <a:prstGeom prst="rect">
            <a:avLst/>
          </a:prstGeom>
          <a:noFill/>
          <a:ln w="0">
            <a:noFill/>
          </a:ln>
        </p:spPr>
      </p:pic>
      <p:sp>
        <p:nvSpPr>
          <p:cNvPr id="3" name="PlaceHolder 2"/>
          <p:cNvSpPr>
            <a:spLocks noGrp="1"/>
          </p:cNvSpPr>
          <p:nvPr>
            <p:ph type="sldNum" idx="1"/>
          </p:nvPr>
        </p:nvSpPr>
        <p:spPr/>
        <p:txBody>
          <a:bodyPr/>
          <a:p>
            <a:fld id="{05CC82B0-2664-4998-9886-3DE950494123}" type="slidenum">
              <a:t>12</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Layout</a:t>
            </a:r>
            <a:endParaRPr b="0" lang="en-US" sz="2400" strike="noStrike" u="none">
              <a:solidFill>
                <a:srgbClr val="000000"/>
              </a:solidFill>
              <a:effectLst/>
              <a:uFillTx/>
              <a:latin typeface="Times New Roman"/>
            </a:endParaRPr>
          </a:p>
        </p:txBody>
      </p:sp>
      <p:sp>
        <p:nvSpPr>
          <p:cNvPr id="62"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map of site by CAD file from Hoff - Plot survey</a:t>
            </a:r>
            <a:endParaRPr b="0" lang="en-US" sz="2000" strike="noStrike" u="none">
              <a:solidFill>
                <a:srgbClr val="000000"/>
              </a:solidFill>
              <a:effectLst/>
              <a:uFillTx/>
              <a:latin typeface="Times New Roman"/>
            </a:endParaRPr>
          </a:p>
        </p:txBody>
      </p:sp>
      <p:sp>
        <p:nvSpPr>
          <p:cNvPr id="63"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BADDDB28-0591-4A0A-8E07-3CC050FAB940}"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Plant Picture</a:t>
            </a:r>
            <a:endParaRPr b="0" lang="en-US" sz="2400" strike="noStrike" u="none">
              <a:solidFill>
                <a:srgbClr val="000000"/>
              </a:solidFill>
              <a:effectLst/>
              <a:uFillTx/>
              <a:latin typeface="Times New Roman"/>
            </a:endParaRPr>
          </a:p>
        </p:txBody>
      </p:sp>
      <p:sp>
        <p:nvSpPr>
          <p:cNvPr id="65"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picture from Don Miller</a:t>
            </a:r>
            <a:endParaRPr b="0" lang="en-US" sz="2000" strike="noStrike" u="none">
              <a:solidFill>
                <a:srgbClr val="000000"/>
              </a:solidFill>
              <a:effectLst/>
              <a:uFillTx/>
              <a:latin typeface="Times New Roman"/>
            </a:endParaRPr>
          </a:p>
        </p:txBody>
      </p:sp>
      <p:sp>
        <p:nvSpPr>
          <p:cNvPr id="6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255C45A4-9ED0-4425-BDBC-7089EA46AE25}"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Interconnection Agreements</a:t>
            </a:r>
            <a:endParaRPr b="0" lang="en-US" sz="2400" strike="noStrike" u="none">
              <a:solidFill>
                <a:srgbClr val="000000"/>
              </a:solidFill>
              <a:effectLst/>
              <a:uFillTx/>
              <a:latin typeface="Times New Roman"/>
            </a:endParaRPr>
          </a:p>
        </p:txBody>
      </p:sp>
      <p:sp>
        <p:nvSpPr>
          <p:cNvPr id="68" name="PlaceHolder 2"/>
          <p:cNvSpPr>
            <a:spLocks noGrp="1"/>
          </p:cNvSpPr>
          <p:nvPr>
            <p:ph/>
          </p:nvPr>
        </p:nvSpPr>
        <p:spPr>
          <a:xfrm>
            <a:off x="1143000" y="175248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Interconnected to a 500 kV TVA line that traverses the site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Shelby Interconnection Upgrade - See Interconnection Agreement Sec. 4.8</a:t>
            </a:r>
            <a:endParaRPr b="0" lang="en-US" sz="18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TVA found that in the absence of the Gleason Plant a Network Upgrade would have been needed in 2009</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Gleason Power provided actual upgrade costs of &lt;Amount&gt;</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Gleason receives monthly credits equal to any network, firm point-to -point, or non-firm point-to-point transmission charges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On 12/31/09 TVA will reimburse Gleason Power the difference between original capital cost and sum of monthly transmission credits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Transmission credits have totaled &lt;Amount&gt; through &lt;Date&gt;</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Projected credits from present to 12/31/09 are &lt;Amount&gt;</a:t>
            </a:r>
            <a:endParaRPr b="0" lang="en-US" sz="1600" strike="noStrike" u="none">
              <a:solidFill>
                <a:srgbClr val="000000"/>
              </a:solidFill>
              <a:effectLst/>
              <a:uFillTx/>
              <a:latin typeface="Times New Roman"/>
            </a:endParaRPr>
          </a:p>
        </p:txBody>
      </p:sp>
      <p:sp>
        <p:nvSpPr>
          <p:cNvPr id="6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8A694475-C973-4A8C-82E4-B5ACA9C36FE5}" type="slidenum">
              <a:t>15</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 name="PlaceHolder 1"/>
          <p:cNvSpPr>
            <a:spLocks noGrp="1"/>
          </p:cNvSpPr>
          <p:nvPr>
            <p:ph type="title"/>
          </p:nvPr>
        </p:nvSpPr>
        <p:spPr>
          <a:xfrm>
            <a:off x="685800" y="91404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Gas Transportation</a:t>
            </a:r>
            <a:endParaRPr b="0" lang="en-US" sz="2400" strike="noStrike" u="none">
              <a:solidFill>
                <a:srgbClr val="000000"/>
              </a:solidFill>
              <a:effectLst/>
              <a:uFillTx/>
              <a:latin typeface="Times New Roman"/>
            </a:endParaRPr>
          </a:p>
        </p:txBody>
      </p:sp>
      <p:sp>
        <p:nvSpPr>
          <p:cNvPr id="7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72" name="PlaceHolder 2"/>
          <p:cNvSpPr>
            <a:spLocks noGrp="1"/>
          </p:cNvSpPr>
          <p:nvPr>
            <p:ph/>
          </p:nvPr>
        </p:nvSpPr>
        <p:spPr>
          <a:xfrm>
            <a:off x="228600" y="1523880"/>
            <a:ext cx="5486400" cy="4569120"/>
          </a:xfrm>
          <a:prstGeom prst="rect">
            <a:avLst/>
          </a:prstGeom>
          <a:noFill/>
          <a:ln w="0">
            <a:noFill/>
          </a:ln>
        </p:spPr>
        <p:txBody>
          <a:bodyPr lIns="90000" rIns="90000" tIns="46800" bIns="46800" anchor="t">
            <a:normAutofit fontScale="85000" lnSpcReduction="9999"/>
          </a:bodyPr>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Pipeline: ANR Pipeline</a:t>
            </a:r>
            <a:endParaRPr b="0" lang="en-US" sz="12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Delivery Point: ANR ML2</a:t>
            </a:r>
            <a:endParaRPr b="0" lang="en-US" sz="1200" strike="noStrike" u="none">
              <a:solidFill>
                <a:srgbClr val="000000"/>
              </a:solidFill>
              <a:effectLst/>
              <a:uFillTx/>
              <a:latin typeface="Times New Roman"/>
            </a:endParaRPr>
          </a:p>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trike="noStrike" u="none">
                <a:solidFill>
                  <a:srgbClr val="000000"/>
                </a:solidFill>
                <a:effectLst/>
                <a:uFillTx/>
                <a:latin typeface="Times New Roman"/>
              </a:rPr>
              <a:t>Base Contract</a:t>
            </a:r>
            <a:r>
              <a:rPr b="0" lang="en-US" sz="1600" strike="noStrike" u="none">
                <a:solidFill>
                  <a:srgbClr val="000000"/>
                </a:solidFill>
                <a:effectLst/>
                <a:uFillTx/>
                <a:latin typeface="Times New Roman"/>
              </a:rPr>
              <a:t>:</a:t>
            </a:r>
            <a:endParaRPr b="0" lang="en-US" sz="16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Service: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ITS-3/IPLS</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Term:</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10 years (Apr.-Oct.)</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Volume: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93,000 MMBtu/d</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Rate: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$.1122 plus fuel from Chicago or SE LA</a:t>
            </a:r>
            <a:endParaRPr b="0" lang="en-US" sz="1200" strike="noStrike" u="none">
              <a:solidFill>
                <a:srgbClr val="000000"/>
              </a:solidFill>
              <a:effectLst/>
              <a:uFillTx/>
              <a:latin typeface="Times New Roman"/>
            </a:endParaRPr>
          </a:p>
          <a:p>
            <a:pPr lvl="1" marL="743040" indent="-285840">
              <a:spcBef>
                <a:spcPts val="30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$.0322 plus fuel from Gleason Plant-gate to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Brownsville hub</a:t>
            </a:r>
            <a:endParaRPr b="0" lang="en-US" sz="1200" strike="noStrike" u="none">
              <a:solidFill>
                <a:srgbClr val="000000"/>
              </a:solidFill>
              <a:effectLst/>
              <a:uFillTx/>
              <a:latin typeface="Times New Roman"/>
            </a:endParaRPr>
          </a:p>
          <a:p>
            <a:pPr lvl="1" marL="743040" indent="-285840">
              <a:spcBef>
                <a:spcPts val="30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$.0222 plus fuel from Brownsville Hub to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Gleason Plant - gate</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Fuel:</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0.0% on Backhaul; 2.69% on forward haul</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Receipt Points:</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SE Area, LA/Joliet, Il. Brownsville Hub,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Gleason Plant-gate</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Balancing:</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$.02 per MMBtu/d balancing up to 93,000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MMBtu years 1 to 10 </a:t>
            </a:r>
            <a:endParaRPr b="0" lang="en-US" sz="12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trike="noStrike" u="none">
                <a:solidFill>
                  <a:srgbClr val="000000"/>
                </a:solidFill>
                <a:effectLst/>
                <a:uFillTx/>
                <a:latin typeface="Times New Roman"/>
              </a:rPr>
              <a:t>Backup Contract</a:t>
            </a:r>
            <a:r>
              <a:rPr b="0" lang="en-US" sz="1600" strike="noStrike" u="none">
                <a:solidFill>
                  <a:srgbClr val="000000"/>
                </a:solidFill>
                <a:effectLst/>
                <a:uFillTx/>
                <a:latin typeface="Times New Roman"/>
              </a:rPr>
              <a:t>: </a:t>
            </a:r>
            <a:r>
              <a:rPr b="0" lang="en-US" sz="1200" strike="noStrike" u="none">
                <a:solidFill>
                  <a:srgbClr val="000000"/>
                </a:solidFill>
                <a:effectLst/>
                <a:uFillTx/>
                <a:latin typeface="Times New Roman"/>
              </a:rPr>
              <a:t>None in place; however, capacity release or seasonal firm can be utilized</a:t>
            </a:r>
            <a:endParaRPr b="0" lang="en-US" sz="12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trike="noStrike" u="none">
                <a:solidFill>
                  <a:srgbClr val="000000"/>
                </a:solidFill>
                <a:effectLst/>
                <a:uFillTx/>
                <a:latin typeface="Times New Roman"/>
              </a:rPr>
              <a:t>Balancing</a:t>
            </a:r>
            <a:r>
              <a:rPr b="0" lang="en-US" sz="1600" strike="noStrike" u="none">
                <a:solidFill>
                  <a:srgbClr val="000000"/>
                </a:solidFill>
                <a:effectLst/>
                <a:uFillTx/>
                <a:latin typeface="Times New Roman"/>
              </a:rPr>
              <a:t>: </a:t>
            </a:r>
            <a:r>
              <a:rPr b="0" lang="en-US" sz="1200" strike="noStrike" u="none">
                <a:solidFill>
                  <a:srgbClr val="000000"/>
                </a:solidFill>
                <a:effectLst/>
                <a:uFillTx/>
                <a:latin typeface="Times New Roman"/>
              </a:rPr>
              <a:t> IPLS service subject to economic dispatching and pipeline operational conditions; Balancing in-kind; Allows for uneven hourly flow at plant delivery point with even 24 hour supply flow</a:t>
            </a:r>
            <a:endParaRPr b="0" lang="en-US" sz="12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trike="noStrike" u="none">
                <a:solidFill>
                  <a:srgbClr val="000000"/>
                </a:solidFill>
                <a:effectLst/>
                <a:uFillTx/>
                <a:latin typeface="Times New Roman"/>
              </a:rPr>
              <a:t>Other</a:t>
            </a:r>
            <a:r>
              <a:rPr b="0" lang="en-US" sz="1400" strike="noStrike" u="none">
                <a:solidFill>
                  <a:srgbClr val="000000"/>
                </a:solidFill>
                <a:effectLst/>
                <a:uFillTx/>
                <a:latin typeface="Times New Roman"/>
              </a:rPr>
              <a:t>: </a:t>
            </a:r>
            <a:r>
              <a:rPr b="0" lang="en-US" sz="1200" strike="noStrike" u="none">
                <a:solidFill>
                  <a:srgbClr val="000000"/>
                </a:solidFill>
                <a:effectLst/>
                <a:uFillTx/>
                <a:latin typeface="Times New Roman"/>
              </a:rPr>
              <a:t>ANR will maintain lateral and meter for $6,000 year; ANR will construct interconnect and own hot tap &amp; EMS; Reasonable effort to provide 560 pressure.  If pressure below 560 on day Genco nominates gas using IT agmnt, ANR will waive IPLS for volumes parked</a:t>
            </a:r>
            <a:endParaRPr b="0" lang="en-US" sz="1200" strike="noStrike" u="none">
              <a:solidFill>
                <a:srgbClr val="000000"/>
              </a:solidFill>
              <a:effectLst/>
              <a:uFillTx/>
              <a:latin typeface="Times New Roman"/>
            </a:endParaRPr>
          </a:p>
          <a:p>
            <a:pPr marL="343080" indent="0">
              <a:spcBef>
                <a:spcPts val="300"/>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200" strike="noStrike" u="none">
              <a:solidFill>
                <a:srgbClr val="000000"/>
              </a:solidFill>
              <a:effectLst/>
              <a:uFillTx/>
              <a:latin typeface="Times New Roman"/>
            </a:endParaRPr>
          </a:p>
          <a:p>
            <a:pPr lvl="1" marL="743040" indent="0">
              <a:spcBef>
                <a:spcPts val="34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400" strike="noStrike" u="none">
              <a:solidFill>
                <a:srgbClr val="000000"/>
              </a:solidFill>
              <a:effectLst/>
              <a:uFillTx/>
              <a:latin typeface="Times New Roman"/>
            </a:endParaRPr>
          </a:p>
          <a:p>
            <a:pPr lvl="1" marL="743040" indent="0">
              <a:spcBef>
                <a:spcPts val="34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400" strike="noStrike" u="none">
              <a:solidFill>
                <a:srgbClr val="000000"/>
              </a:solidFill>
              <a:effectLst/>
              <a:uFillTx/>
              <a:latin typeface="Times New Roman"/>
            </a:endParaRPr>
          </a:p>
        </p:txBody>
      </p:sp>
      <p:pic>
        <p:nvPicPr>
          <p:cNvPr id="73" name="" descr=""/>
          <p:cNvPicPr/>
          <p:nvPr/>
        </p:nvPicPr>
        <p:blipFill>
          <a:blip r:embed="rId1"/>
          <a:stretch/>
        </p:blipFill>
        <p:spPr>
          <a:xfrm>
            <a:off x="5715000" y="1600200"/>
            <a:ext cx="3200400" cy="4343400"/>
          </a:xfrm>
          <a:prstGeom prst="rect">
            <a:avLst/>
          </a:prstGeom>
          <a:noFill/>
          <a:ln w="0">
            <a:noFill/>
          </a:ln>
        </p:spPr>
      </p:pic>
      <p:sp>
        <p:nvSpPr>
          <p:cNvPr id="4" name="PlaceHolder 3"/>
          <p:cNvSpPr>
            <a:spLocks noGrp="1"/>
          </p:cNvSpPr>
          <p:nvPr>
            <p:ph type="sldNum" idx="1"/>
          </p:nvPr>
        </p:nvSpPr>
        <p:spPr/>
        <p:txBody>
          <a:bodyPr/>
          <a:p>
            <a:fld id="{885D7640-7CFB-411A-8FE1-971C8A30529F}"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Power Markets Opportunities</a:t>
            </a:r>
            <a:endParaRPr b="0" lang="en-US" sz="2400" strike="noStrike" u="none">
              <a:solidFill>
                <a:srgbClr val="000000"/>
              </a:solidFill>
              <a:effectLst/>
              <a:uFillTx/>
              <a:latin typeface="Times New Roman"/>
            </a:endParaRPr>
          </a:p>
        </p:txBody>
      </p:sp>
      <p:sp>
        <p:nvSpPr>
          <p:cNvPr id="75"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Gleason Power I, L.L.C. is qualified as a exempt wholesale generator (“EWG”) under the Public Utilities Holding Company Act of 1935, thus the plant has the authority to sell energy and capacity at market-based rates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Plant’s location in TVA and its access to the eastern U.S. electricity market provides sales opportunities in the wholesale power markets</a:t>
            </a:r>
            <a:endParaRPr b="0" lang="en-US" sz="1800" strike="noStrike" u="none">
              <a:solidFill>
                <a:srgbClr val="000000"/>
              </a:solidFill>
              <a:effectLst/>
              <a:uFillTx/>
              <a:latin typeface="Times New Roman"/>
            </a:endParaRPr>
          </a:p>
        </p:txBody>
      </p:sp>
      <p:sp>
        <p:nvSpPr>
          <p:cNvPr id="7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1B4330A0-59F2-4A01-BD5B-88C85BA773F7}"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Control Area Status</a:t>
            </a:r>
            <a:endParaRPr b="0" lang="en-US" sz="2400" strike="noStrike" u="none">
              <a:solidFill>
                <a:srgbClr val="000000"/>
              </a:solidFill>
              <a:effectLst/>
              <a:uFillTx/>
              <a:latin typeface="Times New Roman"/>
            </a:endParaRPr>
          </a:p>
        </p:txBody>
      </p:sp>
      <p:sp>
        <p:nvSpPr>
          <p:cNvPr id="78"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control area is designated ENGL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Gleason Plant has been designated a control area in accordance with NERC policy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area designation is valuable for point to point power sales, scheduling of power and parking and hubbing</a:t>
            </a:r>
            <a:endParaRPr b="0" lang="en-US" sz="1800" strike="noStrike" u="none">
              <a:solidFill>
                <a:srgbClr val="000000"/>
              </a:solidFill>
              <a:effectLst/>
              <a:uFillTx/>
              <a:latin typeface="Times New Roman"/>
            </a:endParaRPr>
          </a:p>
        </p:txBody>
      </p:sp>
      <p:sp>
        <p:nvSpPr>
          <p:cNvPr id="7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B392D1EE-9F3F-488A-9641-F592F458B1EE}"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Expansion/Conversion Opportunity</a:t>
            </a:r>
            <a:endParaRPr b="0" lang="en-US" sz="2400" strike="noStrike" u="none">
              <a:solidFill>
                <a:srgbClr val="000000"/>
              </a:solidFill>
              <a:effectLst/>
              <a:uFillTx/>
              <a:latin typeface="Times New Roman"/>
            </a:endParaRPr>
          </a:p>
        </p:txBody>
      </p:sp>
      <p:sp>
        <p:nvSpPr>
          <p:cNvPr id="81"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Gleason Plant has been designed to facilitate a future plant expansion or conversion to combined-cycle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An interconnect request for conversion has been filed with TVA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Permit timeline estimate?</a:t>
            </a:r>
            <a:endParaRPr b="0" lang="en-US" sz="1800" strike="noStrike" u="none">
              <a:solidFill>
                <a:srgbClr val="000000"/>
              </a:solidFill>
              <a:effectLst/>
              <a:uFillTx/>
              <a:latin typeface="Times New Roman"/>
            </a:endParaRPr>
          </a:p>
        </p:txBody>
      </p:sp>
      <p:sp>
        <p:nvSpPr>
          <p:cNvPr id="8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88999457-A500-425A-8D3C-0150DEE55083}" type="slidenum">
              <a:t>19</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Times New Roman"/>
              </a:rPr>
              <a:t>Table of Contents</a:t>
            </a:r>
            <a:endParaRPr b="0" lang="en-US" sz="2400" strike="noStrike" u="none">
              <a:solidFill>
                <a:srgbClr val="000000"/>
              </a:solidFill>
              <a:effectLst/>
              <a:uFillTx/>
              <a:latin typeface="Times New Roman"/>
            </a:endParaRPr>
          </a:p>
        </p:txBody>
      </p:sp>
      <p:sp>
        <p:nvSpPr>
          <p:cNvPr id="29" name="PlaceHolder 2"/>
          <p:cNvSpPr>
            <a:spLocks noGrp="1"/>
          </p:cNvSpPr>
          <p:nvPr>
            <p:ph/>
          </p:nvPr>
        </p:nvSpPr>
        <p:spPr>
          <a:xfrm>
            <a:off x="1143000" y="1978200"/>
            <a:ext cx="3314880" cy="4114800"/>
          </a:xfrm>
          <a:prstGeom prst="rect">
            <a:avLst/>
          </a:prstGeom>
          <a:noFill/>
          <a:ln w="0">
            <a:noFill/>
          </a:ln>
        </p:spPr>
        <p:txBody>
          <a:bodyPr lIns="90000" rIns="90000" tIns="46800" bIns="46800" anchor="t">
            <a:normAutofit/>
          </a:bodyPr>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Overall Transaction Investment Merits</a:t>
            </a:r>
            <a:endParaRPr b="0" lang="en-US" sz="1600" strike="noStrike" u="none">
              <a:solidFill>
                <a:srgbClr val="000000"/>
              </a:solidFill>
              <a:effectLst/>
              <a:uFillTx/>
              <a:latin typeface="Times New Roman"/>
            </a:endParaRPr>
          </a:p>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Peakers:</a:t>
            </a:r>
            <a:endParaRPr b="0" lang="en-US" sz="16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Generation Overview</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Facility Strengths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Development Timeline</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Equipment Overview</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Regional Overview</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Site Overview</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Site Layout</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Plant Picture</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Performance Results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Warranty Provisions</a:t>
            </a:r>
            <a:endParaRPr b="0" lang="en-US" sz="1400" strike="noStrike" u="none">
              <a:solidFill>
                <a:srgbClr val="000000"/>
              </a:solidFill>
              <a:effectLst/>
              <a:uFillTx/>
              <a:latin typeface="Times New Roman"/>
            </a:endParaRPr>
          </a:p>
        </p:txBody>
      </p:sp>
      <p:sp>
        <p:nvSpPr>
          <p:cNvPr id="30" name="PlaceHolder 3"/>
          <p:cNvSpPr>
            <a:spLocks noGrp="1"/>
          </p:cNvSpPr>
          <p:nvPr>
            <p:ph/>
          </p:nvPr>
        </p:nvSpPr>
        <p:spPr>
          <a:xfrm>
            <a:off x="4609800" y="2742840"/>
            <a:ext cx="3314520" cy="3349800"/>
          </a:xfrm>
          <a:prstGeom prst="rect">
            <a:avLst/>
          </a:prstGeom>
          <a:noFill/>
          <a:ln w="0">
            <a:noFill/>
          </a:ln>
        </p:spPr>
        <p:txBody>
          <a:bodyPr lIns="90000" rIns="90000" tIns="46800" bIns="46800" anchor="t">
            <a:normAutofit/>
          </a:bodyPr>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Plant Org. Chart</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Interconnection Agreements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Gas Supply &amp; Transportation</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Power Markets Opportunities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Control Area Status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Expansion / Conversion Details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O&amp;M Costs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State/Local Taxes</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Legal/Lease Structures</a:t>
            </a:r>
            <a:endParaRPr b="0" lang="en-US" sz="1400" strike="noStrike" u="none">
              <a:solidFill>
                <a:srgbClr val="000000"/>
              </a:solidFill>
              <a:effectLst/>
              <a:uFillTx/>
              <a:latin typeface="Times New Roman"/>
            </a:endParaRPr>
          </a:p>
        </p:txBody>
      </p:sp>
      <p:sp>
        <p:nvSpPr>
          <p:cNvPr id="5" name="PlaceHolder 4"/>
          <p:cNvSpPr>
            <a:spLocks noGrp="1"/>
          </p:cNvSpPr>
          <p:nvPr>
            <p:ph type="sldNum" idx="1"/>
          </p:nvPr>
        </p:nvSpPr>
        <p:spPr/>
        <p:txBody>
          <a:bodyPr/>
          <a:p>
            <a:fld id="{2EBB6225-0906-44AC-B383-8B33E18F4A7C}"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O&amp;M Costs</a:t>
            </a:r>
            <a:endParaRPr b="0" lang="en-US" sz="2400" strike="noStrike" u="none">
              <a:solidFill>
                <a:srgbClr val="000000"/>
              </a:solidFill>
              <a:effectLst/>
              <a:uFillTx/>
              <a:latin typeface="Times New Roman"/>
            </a:endParaRPr>
          </a:p>
        </p:txBody>
      </p:sp>
      <p:sp>
        <p:nvSpPr>
          <p:cNvPr id="84"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Variable O&amp;M of $1.50 </a:t>
            </a:r>
            <a:r>
              <a:rPr b="0" lang="en-US" sz="1400" strike="noStrike" u="none">
                <a:solidFill>
                  <a:srgbClr val="000000"/>
                </a:solidFill>
                <a:effectLst/>
                <a:uFillTx/>
                <a:latin typeface="Arial"/>
              </a:rPr>
              <a:t>($/MWh) - includes estimates on water costs and variable maintenance expenditures</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Fixed O&amp;M of $1,242 </a:t>
            </a:r>
            <a:r>
              <a:rPr b="0" lang="en-US" sz="1400" strike="noStrike" u="none">
                <a:solidFill>
                  <a:srgbClr val="000000"/>
                </a:solidFill>
                <a:effectLst/>
                <a:uFillTx/>
                <a:latin typeface="Arial"/>
              </a:rPr>
              <a:t>($000) - includes estimates of payroll expenses and other fixed O&amp;M</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Major Maintenance of $3,000 </a:t>
            </a:r>
            <a:r>
              <a:rPr b="0" lang="en-US" sz="1400" strike="noStrike" u="none">
                <a:solidFill>
                  <a:srgbClr val="000000"/>
                </a:solidFill>
                <a:effectLst/>
                <a:uFillTx/>
                <a:latin typeface="Arial"/>
              </a:rPr>
              <a:t>($/Start/Turbine) - includes estimated accrual for future major maintenance on a per turbine basis, assuming 100 starts/year</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Owner’s Expense of $322 </a:t>
            </a:r>
            <a:r>
              <a:rPr b="0" lang="en-US" sz="1400" strike="noStrike" u="none">
                <a:solidFill>
                  <a:srgbClr val="000000"/>
                </a:solidFill>
                <a:effectLst/>
                <a:uFillTx/>
                <a:latin typeface="Arial"/>
              </a:rPr>
              <a:t>($000) - includes estimates of insurance, utilities, interconnection fees, gas pipeline metering costs and miscellaneous expenses</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Property Tax Liability of $92 </a:t>
            </a:r>
            <a:r>
              <a:rPr b="0" lang="en-US" sz="1400" strike="noStrike" u="none">
                <a:solidFill>
                  <a:srgbClr val="000000"/>
                </a:solidFill>
                <a:effectLst/>
                <a:uFillTx/>
                <a:latin typeface="Arial"/>
              </a:rPr>
              <a:t>($000) - may vary based on abatement programs and other local issues</a:t>
            </a:r>
            <a:endParaRPr b="0" lang="en-US" sz="1400" strike="noStrike" u="none">
              <a:solidFill>
                <a:srgbClr val="000000"/>
              </a:solidFill>
              <a:effectLst/>
              <a:uFillTx/>
              <a:latin typeface="Times New Roman"/>
            </a:endParaRPr>
          </a:p>
        </p:txBody>
      </p:sp>
      <p:sp>
        <p:nvSpPr>
          <p:cNvPr id="85"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A79C9319-9FE0-4A57-8049-D5F04AA46F00}"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State/Local Taxes</a:t>
            </a:r>
            <a:endParaRPr b="0" lang="en-US" sz="2400" strike="noStrike" u="none">
              <a:solidFill>
                <a:srgbClr val="000000"/>
              </a:solidFill>
              <a:effectLst/>
              <a:uFillTx/>
              <a:latin typeface="Times New Roman"/>
            </a:endParaRPr>
          </a:p>
        </p:txBody>
      </p:sp>
      <p:sp>
        <p:nvSpPr>
          <p:cNvPr id="87"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See Patrick Malloy’s Group</a:t>
            </a:r>
            <a:endParaRPr b="0" lang="en-US" sz="1800" strike="noStrike" u="none">
              <a:solidFill>
                <a:srgbClr val="000000"/>
              </a:solidFill>
              <a:effectLst/>
              <a:uFillTx/>
              <a:latin typeface="Times New Roman"/>
            </a:endParaRPr>
          </a:p>
        </p:txBody>
      </p:sp>
      <p:sp>
        <p:nvSpPr>
          <p:cNvPr id="88"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16E78D1A-5E82-4C1B-8F98-66C8CA3A57CF}" type="slidenum">
              <a:t>21</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Legal/Lease Structures</a:t>
            </a:r>
            <a:endParaRPr b="0" lang="en-US" sz="2400" strike="noStrike" u="none">
              <a:solidFill>
                <a:srgbClr val="000000"/>
              </a:solidFill>
              <a:effectLst/>
              <a:uFillTx/>
              <a:latin typeface="Times New Roman"/>
            </a:endParaRPr>
          </a:p>
        </p:txBody>
      </p:sp>
      <p:sp>
        <p:nvSpPr>
          <p:cNvPr id="90"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60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Owned by Gleason Power I, L.L.C., a Delaware limited liability (“GPI”)</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GPI is owned 100% by ENA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GPI leases the facility (including the real property) from the Industrial Development Board of Weakley County for a term of 15 years beginning on September 16,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GPI has the right to buy the facility at any time during the term of the lease or within 90 days after the expiration thereof for $500.00</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9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4D286920-E7E0-4024-8EBD-7191F9A7C98D}" type="slidenum">
              <a:t>22</a:t>
            </a:fld>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2" name="PlaceHolder 1"/>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lgn="ctr">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600" strike="noStrike" u="none">
                <a:solidFill>
                  <a:srgbClr val="000000"/>
                </a:solidFill>
                <a:effectLst/>
                <a:uFillTx/>
                <a:latin typeface="Times New Roman"/>
              </a:rPr>
              <a:t>Project Wheatland</a:t>
            </a:r>
            <a:endParaRPr b="0" lang="en-US" sz="3600" strike="noStrike" u="none">
              <a:solidFill>
                <a:srgbClr val="000000"/>
              </a:solidFill>
              <a:effectLst/>
              <a:uFillTx/>
              <a:latin typeface="Times New Roman"/>
            </a:endParaRPr>
          </a:p>
        </p:txBody>
      </p:sp>
      <p:sp>
        <p:nvSpPr>
          <p:cNvPr id="93"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3" name="PlaceHolder 2"/>
          <p:cNvSpPr>
            <a:spLocks noGrp="1"/>
          </p:cNvSpPr>
          <p:nvPr>
            <p:ph type="sldNum" idx="1"/>
          </p:nvPr>
        </p:nvSpPr>
        <p:spPr/>
        <p:txBody>
          <a:bodyPr/>
          <a:p>
            <a:fld id="{CE0B04BD-3623-4002-B0E2-3B02A54B7ABB}" type="slidenum">
              <a:t>23</a:t>
            </a:fld>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Generation Overview</a:t>
            </a:r>
            <a:endParaRPr b="0" lang="en-US" sz="2400" strike="noStrike" u="none">
              <a:solidFill>
                <a:srgbClr val="000000"/>
              </a:solidFill>
              <a:effectLst/>
              <a:uFillTx/>
              <a:latin typeface="Times New Roman"/>
            </a:endParaRPr>
          </a:p>
        </p:txBody>
      </p:sp>
      <p:sp>
        <p:nvSpPr>
          <p:cNvPr id="95"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Plant Description: 508 MW (nominal) natural gas-fired, simple cycle merchant generation facility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 West Fork Land Development Company, L.L.C., a indirect wholly-owned subsidiary of Enron North America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Located on an approximate 60-acre tract of land at 480 North Hall Road in Wheatland, Indiana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Southern ECAR subregion of ECAR</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Gas interconnect: Midwestern Gas (Midwestern Pipeline - Westfork Interconnect)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Power interconnect: IPL (Petersburg - Breed 345kV) / CIN (Qualitech - Gibson 345 kV)</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9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4B520FA2-E0BB-4E68-8375-9E728EB2633E}"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Facility Strengths</a:t>
            </a:r>
            <a:endParaRPr b="0" lang="en-US" sz="2400" strike="noStrike" u="none">
              <a:solidFill>
                <a:srgbClr val="000000"/>
              </a:solidFill>
              <a:effectLst/>
              <a:uFillTx/>
              <a:latin typeface="Times New Roman"/>
            </a:endParaRPr>
          </a:p>
        </p:txBody>
      </p:sp>
      <p:sp>
        <p:nvSpPr>
          <p:cNvPr id="98" name="PlaceHolder 2"/>
          <p:cNvSpPr>
            <a:spLocks noGrp="1"/>
          </p:cNvSpPr>
          <p:nvPr>
            <p:ph/>
          </p:nvPr>
        </p:nvSpPr>
        <p:spPr>
          <a:xfrm>
            <a:off x="1143000" y="1828440"/>
            <a:ext cx="6781680" cy="4264200"/>
          </a:xfrm>
          <a:prstGeom prst="rect">
            <a:avLst/>
          </a:prstGeom>
          <a:noFill/>
          <a:ln w="0">
            <a:noFill/>
          </a:ln>
        </p:spPr>
        <p:txBody>
          <a:bodyPr lIns="90000" rIns="90000" tIns="46800" bIns="46800" anchor="t">
            <a:normAutofit/>
          </a:bodyPr>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9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100" name=""/>
          <p:cNvSpPr/>
          <p:nvPr/>
        </p:nvSpPr>
        <p:spPr>
          <a:xfrm>
            <a:off x="1143000" y="1978200"/>
            <a:ext cx="6781680" cy="4114800"/>
          </a:xfrm>
          <a:prstGeom prst="rect">
            <a:avLst/>
          </a:prstGeom>
          <a:noFill/>
          <a:ln w="0">
            <a:noFill/>
          </a:ln>
        </p:spPr>
        <p:style>
          <a:lnRef idx="0"/>
          <a:fillRef idx="0"/>
          <a:effectRef idx="0"/>
          <a:fontRef idx="minor"/>
        </p:style>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Has a “first-mover advantage opportunity” in a key Midwest market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ECAR has historically experienced extreme power price volatility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Ideally suited to capitalize on gas/power arbitrage opportunities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Expansion potential at existing sites</a:t>
            </a:r>
            <a:endParaRPr b="0" lang="en-US" sz="18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Site has room for additional gas turbines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Technology of turbines allows for easy expansion opportunities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Access to sufficient water usage</a:t>
            </a:r>
            <a:endParaRPr b="0" lang="en-US" sz="16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0D414877-22F7-409F-804D-A17A84EA4B46}" type="slidenum">
              <a:t>25</a:t>
            </a:fld>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Development/Historical Timeline</a:t>
            </a:r>
            <a:endParaRPr b="0" lang="en-US" sz="2400" strike="noStrike" u="none">
              <a:solidFill>
                <a:srgbClr val="000000"/>
              </a:solidFill>
              <a:effectLst/>
              <a:uFillTx/>
              <a:latin typeface="Times New Roman"/>
            </a:endParaRPr>
          </a:p>
        </p:txBody>
      </p:sp>
      <p:sp>
        <p:nvSpPr>
          <p:cNvPr id="102"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Land Optioned:</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February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Rezoning Permit:</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July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Receipt of Air Permit:</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September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Land Purchased:</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October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Start of Construction: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October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Testing:</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May 2000</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Commercial Operation: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June 2000</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03"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90003FD1-30AA-4BEE-94B3-8795A8760561}" type="slidenum">
              <a:t>26</a:t>
            </a:fld>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Equipment Overview</a:t>
            </a:r>
            <a:endParaRPr b="0" lang="en-US" sz="2400" strike="noStrike" u="none">
              <a:solidFill>
                <a:srgbClr val="000000"/>
              </a:solidFill>
              <a:effectLst/>
              <a:uFillTx/>
              <a:latin typeface="Times New Roman"/>
            </a:endParaRPr>
          </a:p>
        </p:txBody>
      </p:sp>
      <p:sp>
        <p:nvSpPr>
          <p:cNvPr id="105" name="PlaceHolder 2"/>
          <p:cNvSpPr>
            <a:spLocks noGrp="1"/>
          </p:cNvSpPr>
          <p:nvPr>
            <p:ph/>
          </p:nvPr>
        </p:nvSpPr>
        <p:spPr>
          <a:xfrm>
            <a:off x="1143000" y="1676520"/>
            <a:ext cx="6781680" cy="4416480"/>
          </a:xfrm>
          <a:prstGeom prst="rect">
            <a:avLst/>
          </a:prstGeom>
          <a:noFill/>
          <a:ln w="0">
            <a:noFill/>
          </a:ln>
        </p:spPr>
        <p:txBody>
          <a:bodyPr lIns="90000" rIns="90000" tIns="46800" bIns="46800" anchor="t">
            <a:normAutofit fontScale="92500" lnSpcReduction="9999"/>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Four Westinghouse Model 501 D5A gas turbines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Each rated at approximately 127 MW (nominal)</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Approximately 450 gpm water usage during operation</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Water is supplied by an owned lake, adjacent to the site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Equipment: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Configuration:</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Transformers: ABB</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EVAP Coolers: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Foggers: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System:</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Circuit Breakers: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Primary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Secondary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Winding Setup: 2 or 3</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0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F2D79983-ECA7-4EA8-A344-A9EBE4760B4C}" type="slidenum">
              <a:t>27</a:t>
            </a:fld>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Performance Results</a:t>
            </a:r>
            <a:endParaRPr b="0" lang="en-US" sz="2400" strike="noStrike" u="none">
              <a:solidFill>
                <a:srgbClr val="000000"/>
              </a:solidFill>
              <a:effectLst/>
              <a:uFillTx/>
              <a:latin typeface="Times New Roman"/>
            </a:endParaRPr>
          </a:p>
        </p:txBody>
      </p:sp>
      <p:sp>
        <p:nvSpPr>
          <p:cNvPr id="108"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See Mitch Robinson</a:t>
            </a:r>
            <a:endParaRPr b="0" lang="en-US" sz="1800" strike="noStrike" u="none">
              <a:solidFill>
                <a:srgbClr val="000000"/>
              </a:solidFill>
              <a:effectLst/>
              <a:uFillTx/>
              <a:latin typeface="Times New Roman"/>
            </a:endParaRPr>
          </a:p>
        </p:txBody>
      </p:sp>
      <p:sp>
        <p:nvSpPr>
          <p:cNvPr id="10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6A7EC35-223C-4603-B563-E7A6FDEE9191}"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Warranty Provisions</a:t>
            </a:r>
            <a:endParaRPr b="0" lang="en-US" sz="2400" strike="noStrike" u="none">
              <a:solidFill>
                <a:srgbClr val="000000"/>
              </a:solidFill>
              <a:effectLst/>
              <a:uFillTx/>
              <a:latin typeface="Times New Roman"/>
            </a:endParaRPr>
          </a:p>
        </p:txBody>
      </p:sp>
      <p:sp>
        <p:nvSpPr>
          <p:cNvPr id="111"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indent="0">
              <a:spcBef>
                <a:spcPts val="4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Arial"/>
            </a:endParaRPr>
          </a:p>
        </p:txBody>
      </p:sp>
      <p:sp>
        <p:nvSpPr>
          <p:cNvPr id="11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5AD95760-7CEC-4F72-9EE8-D8DA322876BB}" type="slidenum">
              <a:t>29</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Times New Roman"/>
              </a:rPr>
              <a:t>Transaction Investment Merits</a:t>
            </a:r>
            <a:endParaRPr b="0" lang="en-US" sz="2400" strike="noStrike" u="none">
              <a:solidFill>
                <a:srgbClr val="000000"/>
              </a:solidFill>
              <a:effectLst/>
              <a:uFillTx/>
              <a:latin typeface="Times New Roman"/>
            </a:endParaRPr>
          </a:p>
        </p:txBody>
      </p:sp>
      <p:sp>
        <p:nvSpPr>
          <p:cNvPr id="32"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First Mover Advantage in Midwest and Southeast Markets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Portfolio of Assets with Extensive Market Reach</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Attractive Power Market Fundamentals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Each Plant is currently its own Control Area and has the hardware to created new control area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Peaking Plants Ideal for Power Marketing</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Peakers located at favorable points along the gas grid</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Significant Upside Potential with Conversion Capabilities</a:t>
            </a:r>
            <a:endParaRPr b="0" lang="en-US" sz="18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37EBDE2C-8259-4F0B-8004-3CB5EFBC4940}" type="slidenum">
              <a:t>3</a:t>
            </a:fld>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3"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Regional Overview</a:t>
            </a:r>
            <a:endParaRPr b="0" lang="en-US" sz="2400" strike="noStrike" u="none">
              <a:solidFill>
                <a:srgbClr val="000000"/>
              </a:solidFill>
              <a:effectLst/>
              <a:uFillTx/>
              <a:latin typeface="Times New Roman"/>
            </a:endParaRPr>
          </a:p>
        </p:txBody>
      </p:sp>
      <p:sp>
        <p:nvSpPr>
          <p:cNvPr id="11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pic>
        <p:nvPicPr>
          <p:cNvPr id="115" name="" descr=""/>
          <p:cNvPicPr/>
          <p:nvPr/>
        </p:nvPicPr>
        <p:blipFill>
          <a:blip r:embed="rId1"/>
          <a:stretch/>
        </p:blipFill>
        <p:spPr>
          <a:xfrm>
            <a:off x="2743200" y="1676520"/>
            <a:ext cx="3192480" cy="4647960"/>
          </a:xfrm>
          <a:prstGeom prst="rect">
            <a:avLst/>
          </a:prstGeom>
          <a:noFill/>
          <a:ln w="0">
            <a:noFill/>
          </a:ln>
        </p:spPr>
      </p:pic>
      <p:sp>
        <p:nvSpPr>
          <p:cNvPr id="3" name="PlaceHolder 2"/>
          <p:cNvSpPr>
            <a:spLocks noGrp="1"/>
          </p:cNvSpPr>
          <p:nvPr>
            <p:ph type="sldNum" idx="1"/>
          </p:nvPr>
        </p:nvSpPr>
        <p:spPr/>
        <p:txBody>
          <a:bodyPr/>
          <a:p>
            <a:fld id="{37C4D52F-88F2-42E5-A402-D40DA63B9273}" type="slidenum">
              <a:t>30</a:t>
            </a:fld>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Overview</a:t>
            </a:r>
            <a:endParaRPr b="0" lang="en-US" sz="2400" strike="noStrike" u="none">
              <a:solidFill>
                <a:srgbClr val="000000"/>
              </a:solidFill>
              <a:effectLst/>
              <a:uFillTx/>
              <a:latin typeface="Times New Roman"/>
            </a:endParaRPr>
          </a:p>
        </p:txBody>
      </p:sp>
      <p:sp>
        <p:nvSpPr>
          <p:cNvPr id="11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pic>
        <p:nvPicPr>
          <p:cNvPr id="118" name="wheatland" descr=""/>
          <p:cNvPicPr/>
          <p:nvPr/>
        </p:nvPicPr>
        <p:blipFill>
          <a:blip r:embed="rId1"/>
          <a:stretch/>
        </p:blipFill>
        <p:spPr>
          <a:xfrm>
            <a:off x="1295280" y="1752480"/>
            <a:ext cx="6400800" cy="4498920"/>
          </a:xfrm>
          <a:prstGeom prst="rect">
            <a:avLst/>
          </a:prstGeom>
          <a:noFill/>
          <a:ln w="0">
            <a:noFill/>
          </a:ln>
        </p:spPr>
      </p:pic>
      <p:sp>
        <p:nvSpPr>
          <p:cNvPr id="3" name="PlaceHolder 2"/>
          <p:cNvSpPr>
            <a:spLocks noGrp="1"/>
          </p:cNvSpPr>
          <p:nvPr>
            <p:ph type="sldNum" idx="1"/>
          </p:nvPr>
        </p:nvSpPr>
        <p:spPr/>
        <p:txBody>
          <a:bodyPr/>
          <a:p>
            <a:fld id="{53A3111E-DADF-48FF-B02A-F908BF1E1BD6}"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Layout</a:t>
            </a:r>
            <a:endParaRPr b="0" lang="en-US" sz="2400" strike="noStrike" u="none">
              <a:solidFill>
                <a:srgbClr val="000000"/>
              </a:solidFill>
              <a:effectLst/>
              <a:uFillTx/>
              <a:latin typeface="Times New Roman"/>
            </a:endParaRPr>
          </a:p>
        </p:txBody>
      </p:sp>
      <p:sp>
        <p:nvSpPr>
          <p:cNvPr id="120"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map of site by CAD file from Hoff - Plot survey</a:t>
            </a:r>
            <a:endParaRPr b="0" lang="en-US" sz="2000" strike="noStrike" u="none">
              <a:solidFill>
                <a:srgbClr val="000000"/>
              </a:solidFill>
              <a:effectLst/>
              <a:uFillTx/>
              <a:latin typeface="Times New Roman"/>
            </a:endParaRPr>
          </a:p>
        </p:txBody>
      </p:sp>
      <p:sp>
        <p:nvSpPr>
          <p:cNvPr id="12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20BA5F9A-2554-42CE-9C15-428C78EED48E}" type="slidenum">
              <a:t>32</a:t>
            </a:fld>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Plant Picture</a:t>
            </a:r>
            <a:endParaRPr b="0" lang="en-US" sz="2400" strike="noStrike" u="none">
              <a:solidFill>
                <a:srgbClr val="000000"/>
              </a:solidFill>
              <a:effectLst/>
              <a:uFillTx/>
              <a:latin typeface="Times New Roman"/>
            </a:endParaRPr>
          </a:p>
        </p:txBody>
      </p:sp>
      <p:sp>
        <p:nvSpPr>
          <p:cNvPr id="123"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picture from Don Miller</a:t>
            </a:r>
            <a:endParaRPr b="0" lang="en-US" sz="2000" strike="noStrike" u="none">
              <a:solidFill>
                <a:srgbClr val="000000"/>
              </a:solidFill>
              <a:effectLst/>
              <a:uFillTx/>
              <a:latin typeface="Times New Roman"/>
            </a:endParaRPr>
          </a:p>
        </p:txBody>
      </p:sp>
      <p:sp>
        <p:nvSpPr>
          <p:cNvPr id="12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264E5F7-D521-4C1D-BBB2-E7D260880D76}" type="slidenum">
              <a:t>33</a:t>
            </a:fld>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Interconnection Agreements</a:t>
            </a:r>
            <a:endParaRPr b="0" lang="en-US" sz="2400" strike="noStrike" u="none">
              <a:solidFill>
                <a:srgbClr val="000000"/>
              </a:solidFill>
              <a:effectLst/>
              <a:uFillTx/>
              <a:latin typeface="Times New Roman"/>
            </a:endParaRPr>
          </a:p>
        </p:txBody>
      </p:sp>
      <p:sp>
        <p:nvSpPr>
          <p:cNvPr id="12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127" name="PlaceHolder 2"/>
          <p:cNvSpPr>
            <a:spLocks noGrp="1"/>
          </p:cNvSpPr>
          <p:nvPr>
            <p:ph/>
          </p:nvPr>
        </p:nvSpPr>
        <p:spPr>
          <a:xfrm>
            <a:off x="1142640" y="1978200"/>
            <a:ext cx="7086600" cy="4114800"/>
          </a:xfrm>
          <a:prstGeom prst="rect">
            <a:avLst/>
          </a:prstGeom>
          <a:noFill/>
          <a:ln w="0">
            <a:noFill/>
          </a:ln>
        </p:spPr>
        <p:txBody>
          <a:bodyPr lIns="91440" rIns="91440" tIns="45720" bIns="4572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Interconnected to two 345 kV lines. The  plant has an interconnect agreement with both Cinergy Services Inc. (“Cinergy”), and Indianapolis Power &amp; Light (“IPL”). With the dual interconnect, the plant has the option of dispatching into the Cinergy or IPL systems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Both Cinergy and IPL allow scheduling of energy into and out of each control area, giving the Wheatland Plant the option of generating power or filling the scheduled energy delivery from the market when market economics warrant. This enables playing day ahead vs intra-day hourly market to maximize optionality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This added flexibility ensures that the plant is reserved for operation only during periods of economic dispatch </a:t>
            </a:r>
            <a:endParaRPr b="0" lang="en-US" sz="1800" strike="noStrike" u="none">
              <a:solidFill>
                <a:srgbClr val="000000"/>
              </a:solidFill>
              <a:effectLst/>
              <a:uFillTx/>
              <a:latin typeface="Times New Roman"/>
            </a:endParaRPr>
          </a:p>
          <a:p>
            <a:pPr marL="343080" indent="0">
              <a:lnSpc>
                <a:spcPct val="100000"/>
              </a:lnSpc>
              <a:spcBef>
                <a:spcPts val="499"/>
              </a:spcBef>
              <a:spcAft>
                <a:spcPts val="499"/>
              </a:spcAft>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FDA6AE17-4A73-4C25-B70B-DBDC44A2F8EB}" type="slidenum">
              <a:t>34</a:t>
            </a:fld>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Gas Transportation</a:t>
            </a:r>
            <a:endParaRPr b="0" lang="en-US" sz="2400" strike="noStrike" u="none">
              <a:solidFill>
                <a:srgbClr val="000000"/>
              </a:solidFill>
              <a:effectLst/>
              <a:uFillTx/>
              <a:latin typeface="Times New Roman"/>
            </a:endParaRPr>
          </a:p>
        </p:txBody>
      </p:sp>
      <p:sp>
        <p:nvSpPr>
          <p:cNvPr id="12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pic>
        <p:nvPicPr>
          <p:cNvPr id="130" name="" descr=""/>
          <p:cNvPicPr/>
          <p:nvPr/>
        </p:nvPicPr>
        <p:blipFill>
          <a:blip r:embed="rId1"/>
          <a:stretch/>
        </p:blipFill>
        <p:spPr>
          <a:xfrm>
            <a:off x="5181480" y="1905120"/>
            <a:ext cx="3705480" cy="4038480"/>
          </a:xfrm>
          <a:prstGeom prst="rect">
            <a:avLst/>
          </a:prstGeom>
          <a:noFill/>
          <a:ln w="0">
            <a:noFill/>
          </a:ln>
        </p:spPr>
      </p:pic>
      <p:sp>
        <p:nvSpPr>
          <p:cNvPr id="131" name="PlaceHolder 2"/>
          <p:cNvSpPr>
            <a:spLocks noGrp="1"/>
          </p:cNvSpPr>
          <p:nvPr>
            <p:ph/>
          </p:nvPr>
        </p:nvSpPr>
        <p:spPr>
          <a:xfrm>
            <a:off x="380880" y="1523880"/>
            <a:ext cx="4724640" cy="4569120"/>
          </a:xfrm>
          <a:prstGeom prst="rect">
            <a:avLst/>
          </a:prstGeom>
          <a:noFill/>
          <a:ln w="0">
            <a:noFill/>
          </a:ln>
        </p:spPr>
        <p:txBody>
          <a:bodyPr lIns="90000" rIns="90000" tIns="46800" bIns="46800" anchor="t">
            <a:normAutofit fontScale="92500" lnSpcReduction="9999"/>
          </a:bodyPr>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Times New Roman"/>
              </a:rPr>
              <a:t>Pipeline: Midwestern Gas Transmission</a:t>
            </a:r>
            <a:endParaRPr b="0" lang="en-US" sz="1600" strike="noStrike" u="none">
              <a:solidFill>
                <a:srgbClr val="000000"/>
              </a:solidFill>
              <a:effectLst/>
              <a:uFillTx/>
              <a:latin typeface="Times New Roman"/>
            </a:endParaRPr>
          </a:p>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Times New Roman"/>
              </a:rPr>
              <a:t>Delivery Point: Plant-Gate</a:t>
            </a:r>
            <a:endParaRPr b="0" lang="en-US" sz="1600" strike="noStrike" u="none">
              <a:solidFill>
                <a:srgbClr val="000000"/>
              </a:solidFill>
              <a:effectLst/>
              <a:uFillTx/>
              <a:latin typeface="Times New Roman"/>
            </a:endParaRPr>
          </a:p>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Base Contract</a:t>
            </a:r>
            <a:r>
              <a:rPr b="0" lang="en-US" sz="1600" strike="noStrike" u="none">
                <a:solidFill>
                  <a:srgbClr val="000000"/>
                </a:solidFill>
                <a:effectLst/>
                <a:uFillTx/>
                <a:latin typeface="Times New Roman"/>
              </a:rPr>
              <a:t>:</a:t>
            </a:r>
            <a:endParaRPr b="0" lang="en-US" sz="16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Term:</a:t>
            </a:r>
            <a:r>
              <a:rPr b="0" lang="en-US" sz="1400" strike="noStrike" u="none">
                <a:solidFill>
                  <a:srgbClr val="000000"/>
                </a:solidFill>
                <a:effectLst/>
                <a:uFillTx/>
                <a:latin typeface="Times New Roman"/>
              </a:rPr>
              <a:t>	</a:t>
            </a:r>
            <a:r>
              <a:rPr b="0" lang="en-US" sz="1400" strike="noStrike" u="none">
                <a:solidFill>
                  <a:srgbClr val="000000"/>
                </a:solidFill>
                <a:effectLst/>
                <a:uFillTx/>
                <a:latin typeface="Times New Roman"/>
              </a:rPr>
              <a:t>8 years (Apr-Oct)</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Volume:</a:t>
            </a:r>
            <a:r>
              <a:rPr b="0" lang="en-US" sz="1400" strike="noStrike" u="none">
                <a:solidFill>
                  <a:srgbClr val="000000"/>
                </a:solidFill>
                <a:effectLst/>
                <a:uFillTx/>
                <a:latin typeface="Times New Roman"/>
              </a:rPr>
              <a:t>	</a:t>
            </a:r>
            <a:r>
              <a:rPr b="0" lang="en-US" sz="1400" strike="noStrike" u="none">
                <a:solidFill>
                  <a:srgbClr val="000000"/>
                </a:solidFill>
                <a:effectLst/>
                <a:uFillTx/>
                <a:latin typeface="Times New Roman"/>
              </a:rPr>
              <a:t>85, 920 MMBtu/d</a:t>
            </a:r>
            <a:endParaRPr b="0" lang="en-US" sz="1400" strike="noStrike" u="none">
              <a:solidFill>
                <a:srgbClr val="000000"/>
              </a:solidFill>
              <a:effectLst/>
              <a:uFillTx/>
              <a:latin typeface="Times New Roman"/>
            </a:endParaRPr>
          </a:p>
          <a:p>
            <a:pPr marL="343080" indent="-343080">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Contract Interruptible</a:t>
            </a:r>
            <a:r>
              <a:rPr b="0" lang="en-US" sz="1600" strike="noStrike" u="none">
                <a:solidFill>
                  <a:srgbClr val="000000"/>
                </a:solidFill>
                <a:effectLst/>
                <a:uFillTx/>
                <a:latin typeface="Times New Roman"/>
              </a:rPr>
              <a:t>:</a:t>
            </a:r>
            <a:endParaRPr b="0" lang="en-US" sz="16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Rate: 1st 3 Bcf - $0.0708 MMBtu/d</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Rate: 3 to 5 Bcf - $0.0422 MMBtu/d</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Rate: 5 Bcf &amp; Up - Max. Tariff Rate</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Volume Commit:  None</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Receipt Points:  MGT - Joliet &amp; TGP - Portland</a:t>
            </a:r>
            <a:endParaRPr b="0" lang="en-US" sz="1400" strike="noStrike" u="none">
              <a:solidFill>
                <a:srgbClr val="000000"/>
              </a:solidFill>
              <a:effectLst/>
              <a:uFillTx/>
              <a:latin typeface="Times New Roman"/>
            </a:endParaRPr>
          </a:p>
          <a:p>
            <a:pPr lvl="1" marL="743040" indent="-285840">
              <a:spcBef>
                <a:spcPts val="349"/>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Fuel:  0.05% on Backhaul; 1.0% on forward haul</a:t>
            </a:r>
            <a:endParaRPr b="0" lang="en-US" sz="14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Backup Contract</a:t>
            </a:r>
            <a:r>
              <a:rPr b="0" lang="en-US" sz="1600" strike="noStrike" u="none">
                <a:solidFill>
                  <a:srgbClr val="000000"/>
                </a:solidFill>
                <a:effectLst/>
                <a:uFillTx/>
                <a:latin typeface="Times New Roman"/>
              </a:rPr>
              <a:t>: </a:t>
            </a:r>
            <a:r>
              <a:rPr b="0" lang="en-US" sz="1200" strike="noStrike" u="none">
                <a:solidFill>
                  <a:srgbClr val="000000"/>
                </a:solidFill>
                <a:effectLst/>
                <a:uFillTx/>
                <a:latin typeface="Times New Roman"/>
              </a:rPr>
              <a:t>None in place; however, capacity release or seasonal firm can be utilized under the terms of the deal</a:t>
            </a:r>
            <a:endParaRPr b="0" lang="en-US" sz="1200" strike="noStrike" u="none">
              <a:solidFill>
                <a:srgbClr val="000000"/>
              </a:solidFill>
              <a:effectLst/>
              <a:uFillTx/>
              <a:latin typeface="Times New Roman"/>
            </a:endParaRPr>
          </a:p>
          <a:p>
            <a:pPr marL="343080" indent="-343080">
              <a:spcBef>
                <a:spcPts val="3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trike="noStrike" u="none">
                <a:solidFill>
                  <a:srgbClr val="000000"/>
                </a:solidFill>
                <a:effectLst/>
                <a:uFillTx/>
                <a:latin typeface="Times New Roman"/>
              </a:rPr>
              <a:t>Balancing</a:t>
            </a:r>
            <a:r>
              <a:rPr b="0" lang="en-US" sz="1600" strike="noStrike" u="none">
                <a:solidFill>
                  <a:srgbClr val="000000"/>
                </a:solidFill>
                <a:effectLst/>
                <a:uFillTx/>
                <a:latin typeface="Times New Roman"/>
              </a:rPr>
              <a:t>: </a:t>
            </a:r>
            <a:r>
              <a:rPr b="0" lang="en-US" sz="1200" strike="noStrike" u="none">
                <a:solidFill>
                  <a:srgbClr val="000000"/>
                </a:solidFill>
                <a:effectLst/>
                <a:uFillTx/>
                <a:latin typeface="Times New Roman"/>
              </a:rPr>
              <a:t>Free via OBA. Subject to tariff imbalance parameters (5% end of month; 10 % daily imbalance limit if daily variance implemented)  Allows for uneven hourly flow at plant delivery point with even 24 hour supply subject to pipeline operating conditions  </a:t>
            </a:r>
            <a:endParaRPr b="0" lang="en-US" sz="1200" strike="noStrike" u="none">
              <a:solidFill>
                <a:srgbClr val="000000"/>
              </a:solidFill>
              <a:effectLst/>
              <a:uFillTx/>
              <a:latin typeface="Times New Roman"/>
            </a:endParaRPr>
          </a:p>
          <a:p>
            <a:pPr lvl="1" marL="743040" indent="0">
              <a:spcBef>
                <a:spcPts val="34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400" strike="noStrike" u="none">
              <a:solidFill>
                <a:srgbClr val="000000"/>
              </a:solidFill>
              <a:effectLst/>
              <a:uFillTx/>
              <a:latin typeface="Times New Roman"/>
            </a:endParaRPr>
          </a:p>
          <a:p>
            <a:pPr lvl="1" marL="743040" indent="0">
              <a:spcBef>
                <a:spcPts val="34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E1752EDF-C0CB-493D-AD21-03E1D948C60D}" type="slidenum">
              <a:t>35</a:t>
            </a:fld>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Power Markets Opportunities</a:t>
            </a:r>
            <a:endParaRPr b="0" lang="en-US" sz="2400" strike="noStrike" u="none">
              <a:solidFill>
                <a:srgbClr val="000000"/>
              </a:solidFill>
              <a:effectLst/>
              <a:uFillTx/>
              <a:latin typeface="Times New Roman"/>
            </a:endParaRPr>
          </a:p>
        </p:txBody>
      </p:sp>
      <p:sp>
        <p:nvSpPr>
          <p:cNvPr id="133"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West Fork Land Development Company, L.L.C., is qualified as an EWG, and has the authority to sell energy and capacity at market-based rates. The Wheatland Plant’s location in Southern ECAR, and its access to the eastern U.S. electricity market will provide sales opportunities in the wholesale power markets.</a:t>
            </a:r>
            <a:endParaRPr b="0" lang="en-US" sz="1800" strike="noStrike" u="none">
              <a:solidFill>
                <a:srgbClr val="000000"/>
              </a:solidFill>
              <a:effectLst/>
              <a:uFillTx/>
              <a:latin typeface="Times New Roman"/>
            </a:endParaRPr>
          </a:p>
        </p:txBody>
      </p:sp>
      <p:sp>
        <p:nvSpPr>
          <p:cNvPr id="13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F23E9B8E-898D-47B6-AE94-056C9EA12B09}" type="slidenum">
              <a:t>36</a:t>
            </a:fld>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Control Area Status</a:t>
            </a:r>
            <a:endParaRPr b="0" lang="en-US" sz="2400" strike="noStrike" u="none">
              <a:solidFill>
                <a:srgbClr val="000000"/>
              </a:solidFill>
              <a:effectLst/>
              <a:uFillTx/>
              <a:latin typeface="Times New Roman"/>
            </a:endParaRPr>
          </a:p>
        </p:txBody>
      </p:sp>
      <p:sp>
        <p:nvSpPr>
          <p:cNvPr id="136"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control area is designated ENWI and ENWC.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Wheatland Plant has been designated as two control areas in accordance with NERC policy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area designation is valuable for point to point power sales, scheduling of power and parking and hubbing</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3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F71D8A72-B5EA-4EEF-9E47-E99F32A6B3E4}" type="slidenum">
              <a:t>37</a:t>
            </a:fld>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Expansion/Conversion Opportunity</a:t>
            </a:r>
            <a:endParaRPr b="0" lang="en-US" sz="2400" strike="noStrike" u="none">
              <a:solidFill>
                <a:srgbClr val="000000"/>
              </a:solidFill>
              <a:effectLst/>
              <a:uFillTx/>
              <a:latin typeface="Times New Roman"/>
            </a:endParaRPr>
          </a:p>
        </p:txBody>
      </p:sp>
      <p:sp>
        <p:nvSpPr>
          <p:cNvPr id="139"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Has been designed to facilitate a future expansion or conversion to combined-cycle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Permit timeline estimate?</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40"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28EAE92-EB56-48C3-A5B1-8C60D2176762}" type="slidenum">
              <a:t>38</a:t>
            </a:fld>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O&amp;M Costs</a:t>
            </a:r>
            <a:endParaRPr b="0" lang="en-US" sz="2400" strike="noStrike" u="none">
              <a:solidFill>
                <a:srgbClr val="000000"/>
              </a:solidFill>
              <a:effectLst/>
              <a:uFillTx/>
              <a:latin typeface="Times New Roman"/>
            </a:endParaRPr>
          </a:p>
        </p:txBody>
      </p:sp>
      <p:sp>
        <p:nvSpPr>
          <p:cNvPr id="142"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Variable O&amp;M of $3.00 </a:t>
            </a:r>
            <a:r>
              <a:rPr b="0" lang="en-US" sz="1400" strike="noStrike" u="none">
                <a:solidFill>
                  <a:srgbClr val="000000"/>
                </a:solidFill>
                <a:effectLst/>
                <a:uFillTx/>
                <a:latin typeface="Arial"/>
              </a:rPr>
              <a:t>($/MWh)</a:t>
            </a:r>
            <a:r>
              <a:rPr b="0" lang="en-US" sz="1800" strike="noStrike" u="none">
                <a:solidFill>
                  <a:srgbClr val="000000"/>
                </a:solidFill>
                <a:effectLst/>
                <a:uFillTx/>
                <a:latin typeface="Arial"/>
              </a:rPr>
              <a:t> </a:t>
            </a:r>
            <a:r>
              <a:rPr b="0" lang="en-US" sz="1400" strike="noStrike" u="none">
                <a:solidFill>
                  <a:srgbClr val="000000"/>
                </a:solidFill>
                <a:effectLst/>
                <a:uFillTx/>
                <a:latin typeface="Arial"/>
              </a:rPr>
              <a:t>- includes estimates on water costs and variable maintenance expenditures</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Fixed O&amp;M of $1,516 </a:t>
            </a:r>
            <a:r>
              <a:rPr b="0" lang="en-US" sz="1400" strike="noStrike" u="none">
                <a:solidFill>
                  <a:srgbClr val="000000"/>
                </a:solidFill>
                <a:effectLst/>
                <a:uFillTx/>
                <a:latin typeface="Arial"/>
              </a:rPr>
              <a:t>($000) - includes estimates of payroll expenses and other fixed O&amp;M</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Major Maintenance of $1,500 </a:t>
            </a:r>
            <a:r>
              <a:rPr b="0" lang="en-US" sz="1400" strike="noStrike" u="none">
                <a:solidFill>
                  <a:srgbClr val="000000"/>
                </a:solidFill>
                <a:effectLst/>
                <a:uFillTx/>
                <a:latin typeface="Arial"/>
              </a:rPr>
              <a:t>($/Start/Turbine) - includes estimated accrual for future major maintenance on a per turbine basis, assuming 100 starts/year</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Owner’s Expense of $306 </a:t>
            </a:r>
            <a:r>
              <a:rPr b="0" lang="en-US" sz="1400" strike="noStrike" u="none">
                <a:solidFill>
                  <a:srgbClr val="000000"/>
                </a:solidFill>
                <a:effectLst/>
                <a:uFillTx/>
                <a:latin typeface="Arial"/>
              </a:rPr>
              <a:t>($000) - includes estimates of insurance, utilities, interconnection fees, gas pipeline metering costs and miscellaneous expenses</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Property Tax Liability of $203 </a:t>
            </a:r>
            <a:r>
              <a:rPr b="0" lang="en-US" sz="1400" strike="noStrike" u="none">
                <a:solidFill>
                  <a:srgbClr val="000000"/>
                </a:solidFill>
                <a:effectLst/>
                <a:uFillTx/>
                <a:latin typeface="Arial"/>
              </a:rPr>
              <a:t>($000) - may vary based on abatement programs and other local issues</a:t>
            </a:r>
            <a:endParaRPr b="0" lang="en-US" sz="1400" strike="noStrike" u="none">
              <a:solidFill>
                <a:srgbClr val="000000"/>
              </a:solidFill>
              <a:effectLst/>
              <a:uFillTx/>
              <a:latin typeface="Times New Roman"/>
            </a:endParaRPr>
          </a:p>
        </p:txBody>
      </p:sp>
      <p:sp>
        <p:nvSpPr>
          <p:cNvPr id="143"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C40D8D95-8F41-4B7F-BF34-005A38491F68}" type="slidenum">
              <a:t>39</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 name="PlaceHolder 1"/>
          <p:cNvSpPr>
            <a:spLocks noGrp="1"/>
          </p:cNvSpPr>
          <p:nvPr>
            <p:ph/>
          </p:nvPr>
        </p:nvSpPr>
        <p:spPr>
          <a:xfrm>
            <a:off x="1143000" y="1676520"/>
            <a:ext cx="6781680" cy="4340160"/>
          </a:xfrm>
          <a:prstGeom prst="rect">
            <a:avLst/>
          </a:prstGeom>
          <a:noFill/>
          <a:ln w="0">
            <a:noFill/>
          </a:ln>
        </p:spPr>
        <p:txBody>
          <a:bodyPr lIns="90000" rIns="90000" tIns="46800" bIns="46800" anchor="t">
            <a:normAutofit/>
          </a:bodyPr>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lgn="ctr">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600" strike="noStrike" u="none">
                <a:solidFill>
                  <a:srgbClr val="000000"/>
                </a:solidFill>
                <a:effectLst/>
                <a:uFillTx/>
                <a:latin typeface="Times New Roman"/>
              </a:rPr>
              <a:t>Project Gleason</a:t>
            </a:r>
            <a:endParaRPr b="0" lang="en-US" sz="3600" strike="noStrike" u="none">
              <a:solidFill>
                <a:srgbClr val="000000"/>
              </a:solidFill>
              <a:effectLst/>
              <a:uFillTx/>
              <a:latin typeface="Times New Roman"/>
            </a:endParaRPr>
          </a:p>
        </p:txBody>
      </p:sp>
      <p:sp>
        <p:nvSpPr>
          <p:cNvPr id="3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3" name="PlaceHolder 2"/>
          <p:cNvSpPr>
            <a:spLocks noGrp="1"/>
          </p:cNvSpPr>
          <p:nvPr>
            <p:ph type="sldNum" idx="1"/>
          </p:nvPr>
        </p:nvSpPr>
        <p:spPr/>
        <p:txBody>
          <a:bodyPr/>
          <a:p>
            <a:fld id="{2947F2AD-9A43-4507-93D8-710782D761D1}" type="slidenum">
              <a:t>4</a:t>
            </a:fld>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State/Local Taxes</a:t>
            </a:r>
            <a:endParaRPr b="0" lang="en-US" sz="2400" strike="noStrike" u="none">
              <a:solidFill>
                <a:srgbClr val="000000"/>
              </a:solidFill>
              <a:effectLst/>
              <a:uFillTx/>
              <a:latin typeface="Times New Roman"/>
            </a:endParaRPr>
          </a:p>
        </p:txBody>
      </p:sp>
      <p:sp>
        <p:nvSpPr>
          <p:cNvPr id="145"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See Patrick Malloy’s Group</a:t>
            </a:r>
            <a:endParaRPr b="0" lang="en-US" sz="1800" strike="noStrike" u="none">
              <a:solidFill>
                <a:srgbClr val="000000"/>
              </a:solidFill>
              <a:effectLst/>
              <a:uFillTx/>
              <a:latin typeface="Times New Roman"/>
            </a:endParaRPr>
          </a:p>
        </p:txBody>
      </p:sp>
      <p:sp>
        <p:nvSpPr>
          <p:cNvPr id="14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C14CC2BF-8060-493E-AFA8-796B6D0CF44A}" type="slidenum">
              <a:t>40</a:t>
            </a:fld>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Legal/Lease Structures</a:t>
            </a:r>
            <a:endParaRPr b="0" lang="en-US" sz="2400" strike="noStrike" u="none">
              <a:solidFill>
                <a:srgbClr val="000000"/>
              </a:solidFill>
              <a:effectLst/>
              <a:uFillTx/>
              <a:latin typeface="Times New Roman"/>
            </a:endParaRPr>
          </a:p>
        </p:txBody>
      </p:sp>
      <p:sp>
        <p:nvSpPr>
          <p:cNvPr id="148"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60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Owned by West Fork Land Development Company, L.L.C., a Delaware limited liability company (“WF”)</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lake which provides water to the project is owned by Lake Acquisition Company, L.L.C., a Delaware limited liability company (“Lake”)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Both Lake and WF are owned 100% by ENA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Lake and WF have entered into a lease pursuant to which WF leases the lake property to WF</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WF has fee simple ownership in the facility (including the real property)</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4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Wheatland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E033D9F3-2E06-4D84-AA76-CAD8D1CC3148}" type="slidenum">
              <a:t>41</a:t>
            </a:fld>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PlaceHolder 1"/>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600" strike="noStrike" u="none">
              <a:solidFill>
                <a:srgbClr val="000000"/>
              </a:solidFill>
              <a:effectLst/>
              <a:uFillTx/>
              <a:latin typeface="Times New Roman"/>
            </a:endParaRPr>
          </a:p>
          <a:p>
            <a:pPr marL="343080" indent="-343080" algn="ctr">
              <a:spcBef>
                <a:spcPts val="90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600" strike="noStrike" u="none">
                <a:solidFill>
                  <a:srgbClr val="000000"/>
                </a:solidFill>
                <a:effectLst/>
                <a:uFillTx/>
                <a:latin typeface="Times New Roman"/>
              </a:rPr>
              <a:t>Project Lincoln Center</a:t>
            </a:r>
            <a:endParaRPr b="0" lang="en-US" sz="3600" strike="noStrike" u="none">
              <a:solidFill>
                <a:srgbClr val="000000"/>
              </a:solidFill>
              <a:effectLst/>
              <a:uFillTx/>
              <a:latin typeface="Times New Roman"/>
            </a:endParaRPr>
          </a:p>
        </p:txBody>
      </p:sp>
      <p:sp>
        <p:nvSpPr>
          <p:cNvPr id="15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3" name="PlaceHolder 2"/>
          <p:cNvSpPr>
            <a:spLocks noGrp="1"/>
          </p:cNvSpPr>
          <p:nvPr>
            <p:ph type="sldNum" idx="1"/>
          </p:nvPr>
        </p:nvSpPr>
        <p:spPr/>
        <p:txBody>
          <a:bodyPr/>
          <a:p>
            <a:fld id="{1717D3C2-9F51-4437-A2A7-7E6801B764E8}" type="slidenum">
              <a:t>42</a:t>
            </a:fld>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Generation Overview</a:t>
            </a:r>
            <a:endParaRPr b="0" lang="en-US" sz="2400" strike="noStrike" u="none">
              <a:solidFill>
                <a:srgbClr val="000000"/>
              </a:solidFill>
              <a:effectLst/>
              <a:uFillTx/>
              <a:latin typeface="Times New Roman"/>
            </a:endParaRPr>
          </a:p>
        </p:txBody>
      </p:sp>
      <p:sp>
        <p:nvSpPr>
          <p:cNvPr id="153"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Plant Description: 656 MW (nominal) natural gas-fired, simple cycle power generation facility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 Des Plaines Green Land Development, L.L.C., an indirect wholly owned subsidiary of Enron North America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Located on 50 acres of land at 27155 South Kankakee Street in Manhattan, Illinois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Sits directly across from the Commonwealth Edison Wilton Center substation (“ComEd Substation”)</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Gas interconnect: Northern Border (Northern Border Pipeline - near Manhattan South Interconnect)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Power interconnect: Com Ed (Lincoln Center - Wilton Center 345 kV Radial Tie)</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5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C8887C13-7476-4054-8A3B-26CBA6B6C1F6}" type="slidenum">
              <a:t>43</a:t>
            </a:fld>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Facility Strengths</a:t>
            </a:r>
            <a:endParaRPr b="0" lang="en-US" sz="2400" strike="noStrike" u="none">
              <a:solidFill>
                <a:srgbClr val="000000"/>
              </a:solidFill>
              <a:effectLst/>
              <a:uFillTx/>
              <a:latin typeface="Times New Roman"/>
            </a:endParaRPr>
          </a:p>
        </p:txBody>
      </p:sp>
      <p:sp>
        <p:nvSpPr>
          <p:cNvPr id="156" name="PlaceHolder 2"/>
          <p:cNvSpPr>
            <a:spLocks noGrp="1"/>
          </p:cNvSpPr>
          <p:nvPr>
            <p:ph/>
          </p:nvPr>
        </p:nvSpPr>
        <p:spPr>
          <a:xfrm>
            <a:off x="1143000" y="1828440"/>
            <a:ext cx="6781680" cy="4264200"/>
          </a:xfrm>
          <a:prstGeom prst="rect">
            <a:avLst/>
          </a:prstGeom>
          <a:noFill/>
          <a:ln w="0">
            <a:noFill/>
          </a:ln>
        </p:spPr>
        <p:txBody>
          <a:bodyPr lIns="90000" rIns="90000" tIns="46800" bIns="46800" anchor="t">
            <a:normAutofit/>
          </a:bodyPr>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57" name=""/>
          <p:cNvSpPr/>
          <p:nvPr/>
        </p:nvSpPr>
        <p:spPr>
          <a:xfrm>
            <a:off x="1143000" y="1752480"/>
            <a:ext cx="6781680" cy="4340520"/>
          </a:xfrm>
          <a:prstGeom prst="rect">
            <a:avLst/>
          </a:prstGeom>
          <a:noFill/>
          <a:ln w="0">
            <a:noFill/>
          </a:ln>
        </p:spPr>
        <p:style>
          <a:lnRef idx="0"/>
          <a:fillRef idx="0"/>
          <a:effectRef idx="0"/>
          <a:fontRef idx="minor"/>
        </p:style>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Has a “first-mover advantage opportunity” in a key Midwest market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MAIN and Chicago area has historically experienced extreme power price volatility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Flexible gas arrangements in Chicago area allow access to ANR Pipeline Company and Northern Border Pipeline Company and other arbitrage opportunities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Expansion potential at existing sites</a:t>
            </a:r>
            <a:endParaRPr b="0" lang="en-US" sz="18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Site has room for additional gas turbines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Technology of turbines allows for easy expansion opportunities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Access to sufficient water usage</a:t>
            </a:r>
            <a:endParaRPr b="0" lang="en-US" sz="1600" strike="noStrike" u="none">
              <a:solidFill>
                <a:srgbClr val="000000"/>
              </a:solidFill>
              <a:effectLst/>
              <a:uFillTx/>
              <a:latin typeface="Times New Roman"/>
            </a:endParaRPr>
          </a:p>
        </p:txBody>
      </p:sp>
      <p:sp>
        <p:nvSpPr>
          <p:cNvPr id="158"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ADAB1130-4F29-424E-9001-8885C0443953}" type="slidenum">
              <a:t>44</a:t>
            </a:fld>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9"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Development/Historical Timeline</a:t>
            </a:r>
            <a:endParaRPr b="0" lang="en-US" sz="2400" strike="noStrike" u="none">
              <a:solidFill>
                <a:srgbClr val="000000"/>
              </a:solidFill>
              <a:effectLst/>
              <a:uFillTx/>
              <a:latin typeface="Times New Roman"/>
            </a:endParaRPr>
          </a:p>
        </p:txBody>
      </p:sp>
      <p:sp>
        <p:nvSpPr>
          <p:cNvPr id="160"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Land Purchased:</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December 1998</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Rezoning/Special Use Permit:</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May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Receipt of Air Permit:</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August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Start of Construction: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September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Testing:</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May 2000</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Commercial Operation: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June 2000</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6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BB9C3A5B-D0B6-46A0-8D20-BE5DCC7F9A5D}" type="slidenum">
              <a:t>45</a:t>
            </a:fld>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Equipment Overview</a:t>
            </a:r>
            <a:endParaRPr b="0" lang="en-US" sz="2400" strike="noStrike" u="none">
              <a:solidFill>
                <a:srgbClr val="000000"/>
              </a:solidFill>
              <a:effectLst/>
              <a:uFillTx/>
              <a:latin typeface="Times New Roman"/>
            </a:endParaRPr>
          </a:p>
        </p:txBody>
      </p:sp>
      <p:sp>
        <p:nvSpPr>
          <p:cNvPr id="163" name="PlaceHolder 2"/>
          <p:cNvSpPr>
            <a:spLocks noGrp="1"/>
          </p:cNvSpPr>
          <p:nvPr>
            <p:ph/>
          </p:nvPr>
        </p:nvSpPr>
        <p:spPr>
          <a:xfrm>
            <a:off x="1143000" y="1752120"/>
            <a:ext cx="6781680" cy="4340520"/>
          </a:xfrm>
          <a:prstGeom prst="rect">
            <a:avLst/>
          </a:prstGeom>
          <a:noFill/>
          <a:ln w="0">
            <a:noFill/>
          </a:ln>
        </p:spPr>
        <p:txBody>
          <a:bodyPr lIns="90000" rIns="90000" tIns="46800" bIns="46800" anchor="t">
            <a:normAutofit lnSpcReduction="9999"/>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Turbine Manufacturer : General Electric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Turbine Model: 7EA gas turbines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Each rated at approximately 82 MW (nominal)</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Equipment: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Configuration:</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Transformers: ABB</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EVAP Coolers: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Foggers: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System: GE Mark V</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Circuit Breakers: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Primary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Secondary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Winding Setup: 2 or 3</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6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82B310C4-7EA1-4AC5-B202-46C54A0C3BD6}" type="slidenum">
              <a:t>46</a:t>
            </a:fld>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Performance Results</a:t>
            </a:r>
            <a:endParaRPr b="0" lang="en-US" sz="2400" strike="noStrike" u="none">
              <a:solidFill>
                <a:srgbClr val="000000"/>
              </a:solidFill>
              <a:effectLst/>
              <a:uFillTx/>
              <a:latin typeface="Times New Roman"/>
            </a:endParaRPr>
          </a:p>
        </p:txBody>
      </p:sp>
      <p:sp>
        <p:nvSpPr>
          <p:cNvPr id="166"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(See Mitch Robinson)</a:t>
            </a:r>
            <a:endParaRPr b="0" lang="en-US" sz="1800" strike="noStrike" u="none">
              <a:solidFill>
                <a:srgbClr val="000000"/>
              </a:solidFill>
              <a:effectLst/>
              <a:uFillTx/>
              <a:latin typeface="Times New Roman"/>
            </a:endParaRPr>
          </a:p>
        </p:txBody>
      </p:sp>
      <p:sp>
        <p:nvSpPr>
          <p:cNvPr id="16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33F7E06E-ED8C-45EA-9EA7-3E611E9CE250}"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Warranty Provisions</a:t>
            </a:r>
            <a:endParaRPr b="0" lang="en-US" sz="2400" strike="noStrike" u="none">
              <a:solidFill>
                <a:srgbClr val="000000"/>
              </a:solidFill>
              <a:effectLst/>
              <a:uFillTx/>
              <a:latin typeface="Times New Roman"/>
            </a:endParaRPr>
          </a:p>
        </p:txBody>
      </p:sp>
      <p:sp>
        <p:nvSpPr>
          <p:cNvPr id="169"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indent="0">
              <a:spcBef>
                <a:spcPts val="4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Arial"/>
            </a:endParaRPr>
          </a:p>
        </p:txBody>
      </p:sp>
      <p:sp>
        <p:nvSpPr>
          <p:cNvPr id="170"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C5C78739-F3AE-4EBB-BABF-98D166D2F179}" type="slidenum">
              <a:t>48</a:t>
            </a:fld>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Regional Overview</a:t>
            </a:r>
            <a:endParaRPr b="0" lang="en-US" sz="2400" strike="noStrike" u="none">
              <a:solidFill>
                <a:srgbClr val="000000"/>
              </a:solidFill>
              <a:effectLst/>
              <a:uFillTx/>
              <a:latin typeface="Times New Roman"/>
            </a:endParaRPr>
          </a:p>
        </p:txBody>
      </p:sp>
      <p:sp>
        <p:nvSpPr>
          <p:cNvPr id="17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grpSp>
        <p:nvGrpSpPr>
          <p:cNvPr id="173" name=""/>
          <p:cNvGrpSpPr/>
          <p:nvPr/>
        </p:nvGrpSpPr>
        <p:grpSpPr>
          <a:xfrm>
            <a:off x="2666880" y="1676520"/>
            <a:ext cx="3810240" cy="4572000"/>
            <a:chOff x="2666880" y="1676520"/>
            <a:chExt cx="3810240" cy="4572000"/>
          </a:xfrm>
        </p:grpSpPr>
        <p:pic>
          <p:nvPicPr>
            <p:cNvPr id="174" name="" descr=""/>
            <p:cNvPicPr/>
            <p:nvPr/>
          </p:nvPicPr>
          <p:blipFill>
            <a:blip r:embed="rId1"/>
            <a:stretch/>
          </p:blipFill>
          <p:spPr>
            <a:xfrm>
              <a:off x="2666880" y="1676520"/>
              <a:ext cx="3810240" cy="4572000"/>
            </a:xfrm>
            <a:prstGeom prst="rect">
              <a:avLst/>
            </a:prstGeom>
            <a:noFill/>
            <a:ln w="0">
              <a:noFill/>
            </a:ln>
          </p:spPr>
        </p:pic>
        <p:sp>
          <p:nvSpPr>
            <p:cNvPr id="175" name=""/>
            <p:cNvSpPr/>
            <p:nvPr/>
          </p:nvSpPr>
          <p:spPr>
            <a:xfrm>
              <a:off x="5842080" y="3958200"/>
              <a:ext cx="63000" cy="69120"/>
            </a:xfrm>
            <a:custGeom>
              <a:avLst/>
              <a:gdLst/>
              <a:ahLst/>
              <a:rect l="l" t="t" r="r" b="b"/>
              <a:pathLst>
                <a:path w="120" h="158">
                  <a:moveTo>
                    <a:pt x="59" y="0"/>
                  </a:moveTo>
                  <a:lnTo>
                    <a:pt x="45" y="60"/>
                  </a:lnTo>
                  <a:lnTo>
                    <a:pt x="0" y="60"/>
                  </a:lnTo>
                  <a:lnTo>
                    <a:pt x="37" y="98"/>
                  </a:lnTo>
                  <a:lnTo>
                    <a:pt x="23" y="158"/>
                  </a:lnTo>
                  <a:lnTo>
                    <a:pt x="59" y="120"/>
                  </a:lnTo>
                  <a:lnTo>
                    <a:pt x="98" y="158"/>
                  </a:lnTo>
                  <a:lnTo>
                    <a:pt x="84" y="98"/>
                  </a:lnTo>
                  <a:lnTo>
                    <a:pt x="120" y="60"/>
                  </a:lnTo>
                  <a:lnTo>
                    <a:pt x="76" y="60"/>
                  </a:lnTo>
                  <a:lnTo>
                    <a:pt x="59" y="0"/>
                  </a:lnTo>
                  <a:close/>
                </a:path>
              </a:pathLst>
            </a:custGeom>
            <a:solidFill>
              <a:srgbClr val="6699ff"/>
            </a:solidFill>
            <a:ln w="6840">
              <a:solidFill>
                <a:srgbClr val="ffffff"/>
              </a:solidFill>
              <a:round/>
            </a:ln>
          </p:spPr>
          <p:style>
            <a:lnRef idx="0"/>
            <a:fillRef idx="0"/>
            <a:effectRef idx="0"/>
            <a:fontRef idx="minor"/>
          </p:style>
          <p:txBody>
            <a:bodyPr lIns="90000" rIns="90000" tIns="22320" bIns="22320" anchor="t">
              <a:noAutofit/>
            </a:bodyPr>
            <a:p>
              <a:endParaRPr b="0" lang="en-US" sz="2400" strike="noStrike" u="none">
                <a:solidFill>
                  <a:srgbClr val="000000"/>
                </a:solidFill>
                <a:effectLst/>
                <a:uFillTx/>
                <a:latin typeface="Times New Roman"/>
              </a:endParaRPr>
            </a:p>
          </p:txBody>
        </p:sp>
        <p:sp>
          <p:nvSpPr>
            <p:cNvPr id="176" name=""/>
            <p:cNvSpPr/>
            <p:nvPr/>
          </p:nvSpPr>
          <p:spPr>
            <a:xfrm>
              <a:off x="4433040" y="3963600"/>
              <a:ext cx="1440720" cy="162360"/>
            </a:xfrm>
            <a:custGeom>
              <a:avLst/>
              <a:gdLst/>
              <a:ahLst/>
              <a:rect l="l" t="t" r="r" b="b"/>
              <a:pathLst>
                <a:path w="1901" h="407">
                  <a:moveTo>
                    <a:pt x="0" y="0"/>
                  </a:moveTo>
                  <a:lnTo>
                    <a:pt x="0" y="67"/>
                  </a:lnTo>
                  <a:lnTo>
                    <a:pt x="0" y="67"/>
                  </a:lnTo>
                  <a:lnTo>
                    <a:pt x="0" y="170"/>
                  </a:lnTo>
                  <a:lnTo>
                    <a:pt x="0" y="407"/>
                  </a:lnTo>
                  <a:lnTo>
                    <a:pt x="824" y="407"/>
                  </a:lnTo>
                  <a:lnTo>
                    <a:pt x="824" y="407"/>
                  </a:lnTo>
                  <a:lnTo>
                    <a:pt x="1178" y="407"/>
                  </a:lnTo>
                  <a:lnTo>
                    <a:pt x="1413" y="407"/>
                  </a:lnTo>
                  <a:lnTo>
                    <a:pt x="1413" y="170"/>
                  </a:lnTo>
                  <a:lnTo>
                    <a:pt x="1901" y="67"/>
                  </a:lnTo>
                  <a:lnTo>
                    <a:pt x="1413" y="67"/>
                  </a:lnTo>
                  <a:lnTo>
                    <a:pt x="1413" y="0"/>
                  </a:lnTo>
                  <a:lnTo>
                    <a:pt x="1178" y="0"/>
                  </a:lnTo>
                  <a:lnTo>
                    <a:pt x="824" y="0"/>
                  </a:lnTo>
                  <a:lnTo>
                    <a:pt x="824" y="0"/>
                  </a:lnTo>
                  <a:lnTo>
                    <a:pt x="0" y="0"/>
                  </a:lnTo>
                  <a:close/>
                </a:path>
              </a:pathLst>
            </a:custGeom>
            <a:solidFill>
              <a:srgbClr val="6699ff"/>
            </a:solidFill>
            <a:ln w="0">
              <a:noFill/>
            </a:ln>
          </p:spPr>
          <p:style>
            <a:lnRef idx="0"/>
            <a:fillRef idx="0"/>
            <a:effectRef idx="0"/>
            <a:fontRef idx="minor"/>
          </p:style>
          <p:txBody>
            <a:bodyPr lIns="90000" rIns="90000" tIns="46800" bIns="46800" anchor="t">
              <a:noAutofit/>
            </a:bodyPr>
            <a:p>
              <a:endParaRPr b="0" lang="en-US" sz="2400" strike="noStrike" u="none">
                <a:solidFill>
                  <a:srgbClr val="000000"/>
                </a:solidFill>
                <a:effectLst/>
                <a:uFillTx/>
                <a:latin typeface="Times New Roman"/>
              </a:endParaRPr>
            </a:p>
          </p:txBody>
        </p:sp>
        <p:sp>
          <p:nvSpPr>
            <p:cNvPr id="177" name=""/>
            <p:cNvSpPr/>
            <p:nvPr/>
          </p:nvSpPr>
          <p:spPr>
            <a:xfrm>
              <a:off x="4479840" y="4000680"/>
              <a:ext cx="1159920" cy="153000"/>
            </a:xfrm>
            <a:prstGeom prst="rect">
              <a:avLst/>
            </a:prstGeom>
            <a:noFill/>
            <a:ln w="0">
              <a:noFill/>
            </a:ln>
          </p:spPr>
          <p:style>
            <a:lnRef idx="0"/>
            <a:fillRef idx="0"/>
            <a:effectRef idx="0"/>
            <a:fontRef idx="minor"/>
          </p:style>
          <p:txBody>
            <a:bodyPr wrap="none"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000" strike="noStrike" u="none">
                  <a:solidFill>
                    <a:srgbClr val="ffffff"/>
                  </a:solidFill>
                  <a:effectLst/>
                  <a:uFillTx/>
                  <a:latin typeface="Times New Roman"/>
                </a:rPr>
                <a:t>Lincoln Energy Center</a:t>
              </a:r>
              <a:endParaRPr b="0" lang="en-US" sz="1000" strike="noStrike" u="none">
                <a:solidFill>
                  <a:srgbClr val="000000"/>
                </a:solidFill>
                <a:effectLst/>
                <a:uFillTx/>
                <a:latin typeface="Times New Roman"/>
              </a:endParaRPr>
            </a:p>
          </p:txBody>
        </p:sp>
        <p:sp>
          <p:nvSpPr>
            <p:cNvPr id="178" name=""/>
            <p:cNvSpPr/>
            <p:nvPr/>
          </p:nvSpPr>
          <p:spPr>
            <a:xfrm>
              <a:off x="3231360" y="2885040"/>
              <a:ext cx="63000" cy="69120"/>
            </a:xfrm>
            <a:custGeom>
              <a:avLst/>
              <a:gdLst/>
              <a:ahLst/>
              <a:rect l="l" t="t" r="r" b="b"/>
              <a:pathLst>
                <a:path w="120" h="158">
                  <a:moveTo>
                    <a:pt x="58" y="0"/>
                  </a:moveTo>
                  <a:lnTo>
                    <a:pt x="44" y="60"/>
                  </a:lnTo>
                  <a:lnTo>
                    <a:pt x="0" y="60"/>
                  </a:lnTo>
                  <a:lnTo>
                    <a:pt x="36" y="98"/>
                  </a:lnTo>
                  <a:lnTo>
                    <a:pt x="22" y="158"/>
                  </a:lnTo>
                  <a:lnTo>
                    <a:pt x="58" y="120"/>
                  </a:lnTo>
                  <a:lnTo>
                    <a:pt x="97" y="158"/>
                  </a:lnTo>
                  <a:lnTo>
                    <a:pt x="83" y="98"/>
                  </a:lnTo>
                  <a:lnTo>
                    <a:pt x="120" y="60"/>
                  </a:lnTo>
                  <a:lnTo>
                    <a:pt x="75" y="60"/>
                  </a:lnTo>
                  <a:lnTo>
                    <a:pt x="58" y="0"/>
                  </a:lnTo>
                  <a:close/>
                </a:path>
              </a:pathLst>
            </a:custGeom>
            <a:solidFill>
              <a:srgbClr val="6699ff"/>
            </a:solidFill>
            <a:ln w="6840">
              <a:solidFill>
                <a:srgbClr val="ffffff"/>
              </a:solidFill>
              <a:round/>
            </a:ln>
          </p:spPr>
          <p:style>
            <a:lnRef idx="0"/>
            <a:fillRef idx="0"/>
            <a:effectRef idx="0"/>
            <a:fontRef idx="minor"/>
          </p:style>
          <p:txBody>
            <a:bodyPr lIns="90000" rIns="90000" tIns="22320" bIns="22320" anchor="t">
              <a:noAutofit/>
            </a:bodyPr>
            <a:p>
              <a:endParaRPr b="0" lang="en-US" sz="2400" strike="noStrike" u="none">
                <a:solidFill>
                  <a:srgbClr val="000000"/>
                </a:solidFill>
                <a:effectLst/>
                <a:uFillTx/>
                <a:latin typeface="Times New Roman"/>
              </a:endParaRPr>
            </a:p>
          </p:txBody>
        </p:sp>
        <p:sp>
          <p:nvSpPr>
            <p:cNvPr id="179" name=""/>
            <p:cNvSpPr/>
            <p:nvPr/>
          </p:nvSpPr>
          <p:spPr>
            <a:xfrm>
              <a:off x="3278160" y="2549520"/>
              <a:ext cx="1230480" cy="371520"/>
            </a:xfrm>
            <a:custGeom>
              <a:avLst/>
              <a:gdLst/>
              <a:ahLst/>
              <a:rect l="l" t="t" r="r" b="b"/>
              <a:pathLst>
                <a:path w="1608" h="1043">
                  <a:moveTo>
                    <a:pt x="179" y="0"/>
                  </a:moveTo>
                  <a:lnTo>
                    <a:pt x="179" y="250"/>
                  </a:lnTo>
                  <a:lnTo>
                    <a:pt x="179" y="250"/>
                  </a:lnTo>
                  <a:lnTo>
                    <a:pt x="179" y="355"/>
                  </a:lnTo>
                  <a:lnTo>
                    <a:pt x="179" y="428"/>
                  </a:lnTo>
                  <a:lnTo>
                    <a:pt x="416" y="428"/>
                  </a:lnTo>
                  <a:lnTo>
                    <a:pt x="0" y="1043"/>
                  </a:lnTo>
                  <a:lnTo>
                    <a:pt x="773" y="428"/>
                  </a:lnTo>
                  <a:lnTo>
                    <a:pt x="1608" y="428"/>
                  </a:lnTo>
                  <a:lnTo>
                    <a:pt x="1608" y="355"/>
                  </a:lnTo>
                  <a:lnTo>
                    <a:pt x="1608" y="250"/>
                  </a:lnTo>
                  <a:lnTo>
                    <a:pt x="1608" y="250"/>
                  </a:lnTo>
                  <a:lnTo>
                    <a:pt x="1608" y="0"/>
                  </a:lnTo>
                  <a:lnTo>
                    <a:pt x="773" y="0"/>
                  </a:lnTo>
                  <a:lnTo>
                    <a:pt x="416" y="0"/>
                  </a:lnTo>
                  <a:lnTo>
                    <a:pt x="416" y="0"/>
                  </a:lnTo>
                  <a:lnTo>
                    <a:pt x="179" y="0"/>
                  </a:lnTo>
                  <a:close/>
                </a:path>
              </a:pathLst>
            </a:custGeom>
            <a:solidFill>
              <a:srgbClr val="6699ff"/>
            </a:solidFill>
            <a:ln w="0">
              <a:noFill/>
            </a:ln>
          </p:spPr>
          <p:style>
            <a:lnRef idx="0"/>
            <a:fillRef idx="0"/>
            <a:effectRef idx="0"/>
            <a:fontRef idx="minor"/>
          </p:style>
          <p:txBody>
            <a:bodyPr lIns="90000" rIns="90000" tIns="46800" bIns="46800" anchor="t">
              <a:noAutofit/>
            </a:bodyPr>
            <a:p>
              <a:endParaRPr b="0" lang="en-US" sz="2400" strike="noStrike" u="none">
                <a:solidFill>
                  <a:srgbClr val="000000"/>
                </a:solidFill>
                <a:effectLst/>
                <a:uFillTx/>
                <a:latin typeface="Times New Roman"/>
              </a:endParaRPr>
            </a:p>
          </p:txBody>
        </p:sp>
        <p:sp>
          <p:nvSpPr>
            <p:cNvPr id="180" name=""/>
            <p:cNvSpPr/>
            <p:nvPr/>
          </p:nvSpPr>
          <p:spPr>
            <a:xfrm>
              <a:off x="3473640" y="2568600"/>
              <a:ext cx="1159920" cy="153000"/>
            </a:xfrm>
            <a:prstGeom prst="rect">
              <a:avLst/>
            </a:prstGeom>
            <a:noFill/>
            <a:ln w="0">
              <a:noFill/>
            </a:ln>
          </p:spPr>
          <p:style>
            <a:lnRef idx="0"/>
            <a:fillRef idx="0"/>
            <a:effectRef idx="0"/>
            <a:fontRef idx="minor"/>
          </p:style>
          <p:txBody>
            <a:bodyPr wrap="none" lIns="0" rIns="0" tIns="0" bIns="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000" strike="noStrike" u="none">
                  <a:solidFill>
                    <a:srgbClr val="ffffff"/>
                  </a:solidFill>
                  <a:effectLst/>
                  <a:uFillTx/>
                  <a:latin typeface="Times New Roman"/>
                </a:rPr>
                <a:t>Lincoln Energy Center</a:t>
              </a:r>
              <a:endParaRPr b="0" lang="en-US" sz="1000" strike="noStrike" u="none">
                <a:solidFill>
                  <a:srgbClr val="000000"/>
                </a:solidFill>
                <a:effectLst/>
                <a:uFillTx/>
                <a:latin typeface="Times New Roman"/>
              </a:endParaRPr>
            </a:p>
          </p:txBody>
        </p:sp>
      </p:grpSp>
      <p:sp>
        <p:nvSpPr>
          <p:cNvPr id="3" name="PlaceHolder 2"/>
          <p:cNvSpPr>
            <a:spLocks noGrp="1"/>
          </p:cNvSpPr>
          <p:nvPr>
            <p:ph type="sldNum" idx="1"/>
          </p:nvPr>
        </p:nvSpPr>
        <p:spPr/>
        <p:txBody>
          <a:bodyPr/>
          <a:p>
            <a:fld id="{A61D7992-2C07-40CF-8980-2CF5A060D15F}" type="slidenum">
              <a:t>49</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Generation Overview</a:t>
            </a:r>
            <a:endParaRPr b="0" lang="en-US" sz="2400" strike="noStrike" u="none">
              <a:solidFill>
                <a:srgbClr val="000000"/>
              </a:solidFill>
              <a:effectLst/>
              <a:uFillTx/>
              <a:latin typeface="Times New Roman"/>
            </a:endParaRPr>
          </a:p>
        </p:txBody>
      </p:sp>
      <p:sp>
        <p:nvSpPr>
          <p:cNvPr id="36"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Plant Description: 546 MW (nominal) natural gas-fired, simple cycle power generation facility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 Gleason Power I, L.L.C., </a:t>
            </a:r>
            <a:r>
              <a:rPr b="0" lang="en-US" sz="1800" strike="noStrike" u="none">
                <a:solidFill>
                  <a:srgbClr val="000000"/>
                </a:solidFill>
                <a:effectLst/>
                <a:uFillTx/>
                <a:latin typeface="Arial"/>
              </a:rPr>
              <a:t>an indirect wholly owned subsidiary of Enron North America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Located on an approximate 60 acre tract of land at 1156 James Mill road in Gleason, Tennessee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Located in the TVA subregion of SERC</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Gas interconnect: ANR (ANR Pipeline ML2-Weakley Interconnect)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Power interconnect: TVA (Johnsonville - Weakley 500kV)</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3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2BB05982-1E29-4665-9283-D30A93499F4D}" type="slidenum">
              <a:t>5</a:t>
            </a:fld>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1"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Overview</a:t>
            </a:r>
            <a:endParaRPr b="0" lang="en-US" sz="2400" strike="noStrike" u="none">
              <a:solidFill>
                <a:srgbClr val="000000"/>
              </a:solidFill>
              <a:effectLst/>
              <a:uFillTx/>
              <a:latin typeface="Times New Roman"/>
            </a:endParaRPr>
          </a:p>
        </p:txBody>
      </p:sp>
      <p:sp>
        <p:nvSpPr>
          <p:cNvPr id="18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pic>
        <p:nvPicPr>
          <p:cNvPr id="183" name="lincoln" descr=""/>
          <p:cNvPicPr/>
          <p:nvPr/>
        </p:nvPicPr>
        <p:blipFill>
          <a:blip r:embed="rId1"/>
          <a:stretch/>
        </p:blipFill>
        <p:spPr>
          <a:xfrm>
            <a:off x="1600200" y="1693800"/>
            <a:ext cx="6019920" cy="4651560"/>
          </a:xfrm>
          <a:prstGeom prst="rect">
            <a:avLst/>
          </a:prstGeom>
          <a:noFill/>
          <a:ln w="0">
            <a:noFill/>
          </a:ln>
        </p:spPr>
      </p:pic>
      <p:sp>
        <p:nvSpPr>
          <p:cNvPr id="3" name="PlaceHolder 2"/>
          <p:cNvSpPr>
            <a:spLocks noGrp="1"/>
          </p:cNvSpPr>
          <p:nvPr>
            <p:ph type="sldNum" idx="1"/>
          </p:nvPr>
        </p:nvSpPr>
        <p:spPr/>
        <p:txBody>
          <a:bodyPr/>
          <a:p>
            <a:fld id="{47786286-9024-4ED4-A633-EA8777FCD7B6}" type="slidenum">
              <a:t>50</a:t>
            </a:fld>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4"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Site Layout</a:t>
            </a:r>
            <a:endParaRPr b="0" lang="en-US" sz="2400" strike="noStrike" u="none">
              <a:solidFill>
                <a:srgbClr val="000000"/>
              </a:solidFill>
              <a:effectLst/>
              <a:uFillTx/>
              <a:latin typeface="Times New Roman"/>
            </a:endParaRPr>
          </a:p>
        </p:txBody>
      </p:sp>
      <p:sp>
        <p:nvSpPr>
          <p:cNvPr id="185"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map of site by CAD file from Hoff - Plot survey</a:t>
            </a:r>
            <a:endParaRPr b="0" lang="en-US" sz="2000" strike="noStrike" u="none">
              <a:solidFill>
                <a:srgbClr val="000000"/>
              </a:solidFill>
              <a:effectLst/>
              <a:uFillTx/>
              <a:latin typeface="Times New Roman"/>
            </a:endParaRPr>
          </a:p>
          <a:p>
            <a:pPr marL="343080" indent="0">
              <a:spcBef>
                <a:spcPts val="4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2000" strike="noStrike" u="none">
              <a:solidFill>
                <a:srgbClr val="000000"/>
              </a:solidFill>
              <a:effectLst/>
              <a:uFillTx/>
              <a:latin typeface="Times New Roman"/>
            </a:endParaRPr>
          </a:p>
        </p:txBody>
      </p:sp>
      <p:sp>
        <p:nvSpPr>
          <p:cNvPr id="186"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501F9849-A6DB-4235-9A9C-F324B623D57E}" type="slidenum">
              <a:t>51</a:t>
            </a:fld>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7"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Plant Picture</a:t>
            </a:r>
            <a:endParaRPr b="0" lang="en-US" sz="2400" strike="noStrike" u="none">
              <a:solidFill>
                <a:srgbClr val="000000"/>
              </a:solidFill>
              <a:effectLst/>
              <a:uFillTx/>
              <a:latin typeface="Times New Roman"/>
            </a:endParaRPr>
          </a:p>
        </p:txBody>
      </p:sp>
      <p:sp>
        <p:nvSpPr>
          <p:cNvPr id="188"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spcBef>
                <a:spcPts val="49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trike="noStrike" u="none">
                <a:solidFill>
                  <a:srgbClr val="000000"/>
                </a:solidFill>
                <a:effectLst/>
                <a:uFillTx/>
                <a:latin typeface="Times New Roman"/>
              </a:rPr>
              <a:t>Add picture from Don Miller</a:t>
            </a:r>
            <a:endParaRPr b="0" lang="en-US" sz="2000" strike="noStrike" u="none">
              <a:solidFill>
                <a:srgbClr val="000000"/>
              </a:solidFill>
              <a:effectLst/>
              <a:uFillTx/>
              <a:latin typeface="Times New Roman"/>
            </a:endParaRPr>
          </a:p>
          <a:p>
            <a:pPr marL="343080" indent="0">
              <a:spcBef>
                <a:spcPts val="499"/>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2000" strike="noStrike" u="none">
              <a:solidFill>
                <a:srgbClr val="000000"/>
              </a:solidFill>
              <a:effectLst/>
              <a:uFillTx/>
              <a:latin typeface="Times New Roman"/>
            </a:endParaRPr>
          </a:p>
        </p:txBody>
      </p:sp>
      <p:sp>
        <p:nvSpPr>
          <p:cNvPr id="189"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188DAB59-AB4D-45B1-8A61-2C7DCBD3B343}" type="slidenum">
              <a:t>52</a:t>
            </a:fld>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Contract Terms - Com Ed</a:t>
            </a:r>
            <a:endParaRPr b="0" lang="en-US" sz="2400" strike="noStrike" u="none">
              <a:solidFill>
                <a:srgbClr val="000000"/>
              </a:solidFill>
              <a:effectLst/>
              <a:uFillTx/>
              <a:latin typeface="Times New Roman"/>
            </a:endParaRPr>
          </a:p>
        </p:txBody>
      </p:sp>
      <p:sp>
        <p:nvSpPr>
          <p:cNvPr id="191"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owner of the Plant will be obligated to sell Capacity and Energy, for a pre-determined demand charge for the capacity and a stated “market price” for the energy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Sold to a third party for a term of two years (2001 and 2002), of which the energy will be sold between the dates of June 1</a:t>
            </a:r>
            <a:r>
              <a:rPr b="0" lang="en-US" sz="1800" strike="noStrike" u="none" baseline="30000">
                <a:solidFill>
                  <a:srgbClr val="000000"/>
                </a:solidFill>
                <a:effectLst/>
                <a:uFillTx/>
                <a:latin typeface="Arial"/>
              </a:rPr>
              <a:t>st</a:t>
            </a:r>
            <a:r>
              <a:rPr b="0" lang="en-US" sz="1800" strike="noStrike" u="none">
                <a:solidFill>
                  <a:srgbClr val="000000"/>
                </a:solidFill>
                <a:effectLst/>
                <a:uFillTx/>
                <a:latin typeface="Arial"/>
              </a:rPr>
              <a:t> to September 30</a:t>
            </a:r>
            <a:r>
              <a:rPr b="0" lang="en-US" sz="1800" strike="noStrike" u="none" baseline="30000">
                <a:solidFill>
                  <a:srgbClr val="000000"/>
                </a:solidFill>
                <a:effectLst/>
                <a:uFillTx/>
                <a:latin typeface="Arial"/>
              </a:rPr>
              <a:t>th</a:t>
            </a:r>
            <a:r>
              <a:rPr b="0" lang="en-US" sz="1800" strike="noStrike" u="none">
                <a:solidFill>
                  <a:srgbClr val="000000"/>
                </a:solidFill>
                <a:effectLst/>
                <a:uFillTx/>
                <a:latin typeface="Arial"/>
              </a:rPr>
              <a:t>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contract quantity calls for 600 MW’s of energy delivered to pre-determined delivery points by the owner of the facility and delivered in increments of 50, 75 or 150 MW blocks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Both parties shall abide by the permitted hours the Facility is able to run, which may change from time to time </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19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F352CD4-FC03-451F-BCCB-4FFAC635CFA3}" type="slidenum">
              <a:t>53</a:t>
            </a:fld>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3"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Interconnection Agreements</a:t>
            </a:r>
            <a:endParaRPr b="0" lang="en-US" sz="2400" strike="noStrike" u="none">
              <a:solidFill>
                <a:srgbClr val="000000"/>
              </a:solidFill>
              <a:effectLst/>
              <a:uFillTx/>
              <a:latin typeface="Times New Roman"/>
            </a:endParaRPr>
          </a:p>
        </p:txBody>
      </p:sp>
      <p:sp>
        <p:nvSpPr>
          <p:cNvPr id="194"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Interconnected directly to the ComEd Substation at the 345 kV level</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Five transmission lines to which it is connected: three 345 kV lines (ComEd) and two 765 kV lines (AEP)</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Each of the 765 kV lines has significant available transmission capacity during periods of peak load</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Direct access to Commonwealth Edison's service territory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Also, ComEd Substation has direct access to eastern markets (such as AEP) via the 765 kV line</a:t>
            </a:r>
            <a:endParaRPr b="0" lang="en-US" sz="1800" strike="noStrike" u="none">
              <a:solidFill>
                <a:srgbClr val="000000"/>
              </a:solidFill>
              <a:effectLst/>
              <a:uFillTx/>
              <a:latin typeface="Times New Roman"/>
            </a:endParaRPr>
          </a:p>
        </p:txBody>
      </p:sp>
      <p:sp>
        <p:nvSpPr>
          <p:cNvPr id="195"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963034FB-7A36-47E0-8460-DF508E837F43}" type="slidenum">
              <a:t>54</a:t>
            </a:fld>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6"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Gas Transportation</a:t>
            </a:r>
            <a:endParaRPr b="0" lang="en-US" sz="2400" strike="noStrike" u="none">
              <a:solidFill>
                <a:srgbClr val="000000"/>
              </a:solidFill>
              <a:effectLst/>
              <a:uFillTx/>
              <a:latin typeface="Times New Roman"/>
            </a:endParaRPr>
          </a:p>
        </p:txBody>
      </p:sp>
      <p:sp>
        <p:nvSpPr>
          <p:cNvPr id="19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198" name="PlaceHolder 2"/>
          <p:cNvSpPr>
            <a:spLocks noGrp="1"/>
          </p:cNvSpPr>
          <p:nvPr>
            <p:ph/>
          </p:nvPr>
        </p:nvSpPr>
        <p:spPr>
          <a:xfrm>
            <a:off x="456840" y="1828440"/>
            <a:ext cx="4000680" cy="4264200"/>
          </a:xfrm>
          <a:prstGeom prst="rect">
            <a:avLst/>
          </a:prstGeom>
          <a:noFill/>
          <a:ln w="0">
            <a:noFill/>
          </a:ln>
        </p:spPr>
        <p:txBody>
          <a:bodyPr lIns="90000" rIns="90000" tIns="46800" bIns="46800" anchor="t">
            <a:normAutofit/>
          </a:bodyPr>
          <a:p>
            <a:pPr marL="343080" indent="-343080">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Pipeline:</a:t>
            </a:r>
            <a:r>
              <a:rPr b="0" lang="en-US" sz="1400" strike="noStrike" u="none">
                <a:solidFill>
                  <a:srgbClr val="000000"/>
                </a:solidFill>
                <a:effectLst/>
                <a:uFillTx/>
                <a:latin typeface="Times New Roman"/>
              </a:rPr>
              <a:t>	</a:t>
            </a:r>
            <a:r>
              <a:rPr b="0" lang="en-US" sz="1400" strike="noStrike" u="none">
                <a:solidFill>
                  <a:srgbClr val="000000"/>
                </a:solidFill>
                <a:effectLst/>
                <a:uFillTx/>
                <a:latin typeface="Times New Roman"/>
              </a:rPr>
              <a:t>Northern Border</a:t>
            </a:r>
            <a:endParaRPr b="0" lang="en-US" sz="1400" strike="noStrike" u="none">
              <a:solidFill>
                <a:srgbClr val="000000"/>
              </a:solidFill>
              <a:effectLst/>
              <a:uFillTx/>
              <a:latin typeface="Times New Roman"/>
            </a:endParaRPr>
          </a:p>
          <a:p>
            <a:pPr marL="343080" indent="-343080">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400" strike="noStrike" u="none">
                <a:solidFill>
                  <a:srgbClr val="000000"/>
                </a:solidFill>
                <a:effectLst/>
                <a:uFillTx/>
                <a:latin typeface="Times New Roman"/>
              </a:rPr>
              <a:t>Delivery Point:</a:t>
            </a:r>
            <a:r>
              <a:rPr b="0" lang="en-US" sz="1400" strike="noStrike" u="none">
                <a:solidFill>
                  <a:srgbClr val="000000"/>
                </a:solidFill>
                <a:effectLst/>
                <a:uFillTx/>
                <a:latin typeface="Times New Roman"/>
              </a:rPr>
              <a:t>	</a:t>
            </a:r>
            <a:r>
              <a:rPr b="0" lang="en-US" sz="1400" strike="noStrike" u="none">
                <a:solidFill>
                  <a:srgbClr val="000000"/>
                </a:solidFill>
                <a:effectLst/>
                <a:uFillTx/>
                <a:latin typeface="Times New Roman"/>
              </a:rPr>
              <a:t>Manhattan Station</a:t>
            </a:r>
            <a:endParaRPr b="0" lang="en-US" sz="1400" strike="noStrike" u="none">
              <a:solidFill>
                <a:srgbClr val="000000"/>
              </a:solidFill>
              <a:effectLst/>
              <a:uFillTx/>
              <a:latin typeface="Times New Roman"/>
            </a:endParaRPr>
          </a:p>
          <a:p>
            <a:pPr marL="343080" indent="-343080">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Times New Roman"/>
              </a:rPr>
              <a:t>Base Contract</a:t>
            </a:r>
            <a:r>
              <a:rPr b="0" lang="en-US" sz="1400" strike="noStrike" u="none">
                <a:solidFill>
                  <a:srgbClr val="000000"/>
                </a:solidFill>
                <a:effectLst/>
                <a:uFillTx/>
                <a:latin typeface="Times New Roman"/>
              </a:rPr>
              <a:t>:</a:t>
            </a:r>
            <a:endParaRPr b="0" lang="en-US" sz="14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Service: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Delivered Deal</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Term:</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1 Year Term</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Volume: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115,000 MMBtu/d</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Rate:</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GDA + $.10 Delivered to Plant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Gate </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Fuel:</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0.00%</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Receipt Points:</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Delivered Deal to Plant Gate</a:t>
            </a:r>
            <a:endParaRPr b="0" lang="en-US" sz="1200" strike="noStrike" u="none">
              <a:solidFill>
                <a:srgbClr val="000000"/>
              </a:solidFill>
              <a:effectLst/>
              <a:uFillTx/>
              <a:latin typeface="Times New Roman"/>
            </a:endParaRPr>
          </a:p>
          <a:p>
            <a:pPr lvl="1" marL="743040" indent="-285840">
              <a:spcBef>
                <a:spcPts val="3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trike="noStrike" u="none">
                <a:solidFill>
                  <a:srgbClr val="000000"/>
                </a:solidFill>
                <a:effectLst/>
                <a:uFillTx/>
                <a:latin typeface="Times New Roman"/>
              </a:rPr>
              <a:t>Balancing:</a:t>
            </a:r>
            <a:r>
              <a:rPr b="0" lang="en-US" sz="1200" strike="noStrike" u="none">
                <a:solidFill>
                  <a:srgbClr val="000000"/>
                </a:solidFill>
                <a:effectLst/>
                <a:uFillTx/>
                <a:latin typeface="Times New Roman"/>
              </a:rPr>
              <a:t>	</a:t>
            </a:r>
            <a:r>
              <a:rPr b="0" lang="en-US" sz="1200" strike="noStrike" u="none">
                <a:solidFill>
                  <a:srgbClr val="000000"/>
                </a:solidFill>
                <a:effectLst/>
                <a:uFillTx/>
                <a:latin typeface="Times New Roman"/>
              </a:rPr>
              <a:t>Included as part of delivered price.  Additional cost if 50% of plant burn is requested intra-day.</a:t>
            </a:r>
            <a:endParaRPr b="0" lang="en-US" sz="1200" strike="noStrike" u="none">
              <a:solidFill>
                <a:srgbClr val="000000"/>
              </a:solidFill>
              <a:effectLst/>
              <a:uFillTx/>
              <a:latin typeface="Times New Roman"/>
            </a:endParaRPr>
          </a:p>
          <a:p>
            <a:pPr marL="343080" indent="-343080">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Times New Roman"/>
              </a:rPr>
              <a:t>Back-up Contract</a:t>
            </a:r>
            <a:r>
              <a:rPr b="0" lang="en-US" sz="1400" strike="noStrike" u="none">
                <a:solidFill>
                  <a:srgbClr val="000000"/>
                </a:solidFill>
                <a:effectLst/>
                <a:uFillTx/>
                <a:latin typeface="Times New Roman"/>
              </a:rPr>
              <a:t>:  ANR - IWS ($0.01) and IPLS ($0.03) for up to 115,000</a:t>
            </a:r>
            <a:endParaRPr b="0" lang="en-US" sz="1400" strike="noStrike" u="none">
              <a:solidFill>
                <a:srgbClr val="000000"/>
              </a:solidFill>
              <a:effectLst/>
              <a:uFillTx/>
              <a:latin typeface="Times New Roman"/>
            </a:endParaRPr>
          </a:p>
          <a:p>
            <a:pPr marL="343080" indent="-343080">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Times New Roman"/>
              </a:rPr>
              <a:t>Balancing</a:t>
            </a:r>
            <a:r>
              <a:rPr b="0" lang="en-US" sz="1400" strike="noStrike" u="none">
                <a:solidFill>
                  <a:srgbClr val="000000"/>
                </a:solidFill>
                <a:effectLst/>
                <a:uFillTx/>
                <a:latin typeface="Times New Roman"/>
              </a:rPr>
              <a:t>: Delivered Deal</a:t>
            </a:r>
            <a:endParaRPr b="0" lang="en-US" sz="1400" strike="noStrike" u="none">
              <a:solidFill>
                <a:srgbClr val="000000"/>
              </a:solidFill>
              <a:effectLst/>
              <a:uFillTx/>
              <a:latin typeface="Times New Roman"/>
            </a:endParaRPr>
          </a:p>
        </p:txBody>
      </p:sp>
      <p:pic>
        <p:nvPicPr>
          <p:cNvPr id="199" name="" descr=""/>
          <p:cNvPicPr/>
          <p:nvPr/>
        </p:nvPicPr>
        <p:blipFill>
          <a:blip r:embed="rId1"/>
          <a:stretch/>
        </p:blipFill>
        <p:spPr>
          <a:xfrm>
            <a:off x="5105520" y="1828800"/>
            <a:ext cx="3876480" cy="4114800"/>
          </a:xfrm>
          <a:prstGeom prst="rect">
            <a:avLst/>
          </a:prstGeom>
          <a:noFill/>
          <a:ln w="0">
            <a:noFill/>
          </a:ln>
        </p:spPr>
      </p:pic>
      <p:sp>
        <p:nvSpPr>
          <p:cNvPr id="4" name="PlaceHolder 3"/>
          <p:cNvSpPr>
            <a:spLocks noGrp="1"/>
          </p:cNvSpPr>
          <p:nvPr>
            <p:ph type="sldNum" idx="1"/>
          </p:nvPr>
        </p:nvSpPr>
        <p:spPr/>
        <p:txBody>
          <a:bodyPr/>
          <a:p>
            <a:fld id="{107646A6-D1E5-4917-A8A3-6A175445DB55}" type="slidenum">
              <a:t>55</a:t>
            </a:fld>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0"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Power Market Opportunities</a:t>
            </a:r>
            <a:endParaRPr b="0" lang="en-US" sz="2400" strike="noStrike" u="none">
              <a:solidFill>
                <a:srgbClr val="000000"/>
              </a:solidFill>
              <a:effectLst/>
              <a:uFillTx/>
              <a:latin typeface="Times New Roman"/>
            </a:endParaRPr>
          </a:p>
        </p:txBody>
      </p:sp>
      <p:sp>
        <p:nvSpPr>
          <p:cNvPr id="201"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Des Plaines Green Land Development, L.L.C. is qualified as an EWG, and has the authority to sell energy and capacity at market-based rates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Pursuant to a limited-term contractual agreement, the owner of the Lincoln Energy Center will be obligated to sell capacity and energy to a third party</a:t>
            </a:r>
            <a:endParaRPr b="0" lang="en-US" sz="1800" strike="noStrike" u="none">
              <a:solidFill>
                <a:srgbClr val="000000"/>
              </a:solidFill>
              <a:effectLst/>
              <a:uFillTx/>
              <a:latin typeface="Times New Roman"/>
            </a:endParaRPr>
          </a:p>
        </p:txBody>
      </p:sp>
      <p:sp>
        <p:nvSpPr>
          <p:cNvPr id="202"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2BD1224E-3B70-4B0E-8A3D-D87ABE9ACC76}" type="slidenum">
              <a:t>56</a:t>
            </a:fld>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Control Area Status</a:t>
            </a:r>
            <a:endParaRPr b="0" lang="en-US" sz="2400" strike="noStrike" u="none">
              <a:solidFill>
                <a:srgbClr val="000000"/>
              </a:solidFill>
              <a:effectLst/>
              <a:uFillTx/>
              <a:latin typeface="Times New Roman"/>
            </a:endParaRPr>
          </a:p>
        </p:txBody>
      </p:sp>
      <p:sp>
        <p:nvSpPr>
          <p:cNvPr id="204"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control area is designated ENLC. </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The Plant has been designated a control area in accordance with NERC policy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Area designation is valuable for point to point power sales, scheduling of power, and parking and hubbing</a:t>
            </a:r>
            <a:endParaRPr b="0" lang="en-US" sz="1800" strike="noStrike" u="none">
              <a:solidFill>
                <a:srgbClr val="000000"/>
              </a:solidFill>
              <a:effectLst/>
              <a:uFillTx/>
              <a:latin typeface="Times New Roman"/>
            </a:endParaRPr>
          </a:p>
        </p:txBody>
      </p:sp>
      <p:sp>
        <p:nvSpPr>
          <p:cNvPr id="205"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134A3C60-CE04-4C8C-91FE-E8A7E48236F2}" type="slidenum">
              <a:t>57</a:t>
            </a:fld>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Expansion/Conversion Details</a:t>
            </a:r>
            <a:endParaRPr b="0" lang="en-US" sz="2400" strike="noStrike" u="none">
              <a:solidFill>
                <a:srgbClr val="000000"/>
              </a:solidFill>
              <a:effectLst/>
              <a:uFillTx/>
              <a:latin typeface="Times New Roman"/>
            </a:endParaRPr>
          </a:p>
        </p:txBody>
      </p:sp>
      <p:sp>
        <p:nvSpPr>
          <p:cNvPr id="207"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de-DE" sz="1800" strike="noStrike" u="none">
                <a:solidFill>
                  <a:srgbClr val="000000"/>
                </a:solidFill>
                <a:effectLst/>
                <a:uFillTx/>
                <a:latin typeface="Arial"/>
              </a:rPr>
              <a:t>Has been designed to facilitate a future expansion or conversion to combined-cycle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Permit timeline estimate?</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208"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1C01A8AD-32D5-4BD4-ADF8-A1592F0B3013}" type="slidenum">
              <a:t>58</a:t>
            </a:fld>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O&amp;M Costs</a:t>
            </a:r>
            <a:endParaRPr b="0" lang="en-US" sz="2400" strike="noStrike" u="none">
              <a:solidFill>
                <a:srgbClr val="000000"/>
              </a:solidFill>
              <a:effectLst/>
              <a:uFillTx/>
              <a:latin typeface="Times New Roman"/>
            </a:endParaRPr>
          </a:p>
        </p:txBody>
      </p:sp>
      <p:sp>
        <p:nvSpPr>
          <p:cNvPr id="210"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Variable O&amp;M of $2.00 </a:t>
            </a:r>
            <a:r>
              <a:rPr b="0" lang="en-US" sz="1400" strike="noStrike" u="none">
                <a:solidFill>
                  <a:srgbClr val="000000"/>
                </a:solidFill>
                <a:effectLst/>
                <a:uFillTx/>
                <a:latin typeface="Arial"/>
              </a:rPr>
              <a:t>($/MWh) - includes estimates on water costs and variable maintenance expenditures</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Fixed O&amp;M of $1,449 </a:t>
            </a:r>
            <a:r>
              <a:rPr b="0" lang="en-US" sz="1400" strike="noStrike" u="none">
                <a:solidFill>
                  <a:srgbClr val="000000"/>
                </a:solidFill>
                <a:effectLst/>
                <a:uFillTx/>
                <a:latin typeface="Arial"/>
              </a:rPr>
              <a:t>($000) - includes estimates of payroll expenses and other fixed O&amp;M</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Major Maintenance of $1,000 </a:t>
            </a:r>
            <a:r>
              <a:rPr b="0" lang="en-US" sz="1400" strike="noStrike" u="none">
                <a:solidFill>
                  <a:srgbClr val="000000"/>
                </a:solidFill>
                <a:effectLst/>
                <a:uFillTx/>
                <a:latin typeface="Arial"/>
              </a:rPr>
              <a:t>($/Start/Turbine) - includes estimated accrual for future major maintenance on a per turbine basis, assuming 100 starts/year</a:t>
            </a:r>
            <a:endParaRPr b="0" lang="en-US" sz="1400" strike="noStrike" u="none">
              <a:solidFill>
                <a:srgbClr val="000000"/>
              </a:solidFill>
              <a:effectLst/>
              <a:uFillTx/>
              <a:latin typeface="Times New Roman"/>
            </a:endParaRPr>
          </a:p>
          <a:p>
            <a:pPr marL="343080" indent="-343080">
              <a:lnSpc>
                <a:spcPct val="100000"/>
              </a:lnSpc>
              <a:spcBef>
                <a:spcPts val="349"/>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Owner’s Expense of $401 </a:t>
            </a:r>
            <a:r>
              <a:rPr b="0" lang="en-US" sz="1400" strike="noStrike" u="none">
                <a:solidFill>
                  <a:srgbClr val="000000"/>
                </a:solidFill>
                <a:effectLst/>
                <a:uFillTx/>
                <a:latin typeface="Arial"/>
              </a:rPr>
              <a:t>($000) - includes estimates of insurance, utilities, interconnection fees, gas pipeline metering costs and miscellaneous expenses</a:t>
            </a:r>
            <a:endParaRPr b="0" lang="en-US" sz="1400" strike="noStrike" u="none">
              <a:solidFill>
                <a:srgbClr val="000000"/>
              </a:solidFill>
              <a:effectLst/>
              <a:uFillTx/>
              <a:latin typeface="Times New Roman"/>
            </a:endParaRPr>
          </a:p>
          <a:p>
            <a:pPr marL="343080" indent="-343080">
              <a:lnSpc>
                <a:spcPct val="100000"/>
              </a:lnSpc>
              <a:spcBef>
                <a:spcPts val="400"/>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Property Tax Liability of $334 </a:t>
            </a:r>
            <a:r>
              <a:rPr b="0" lang="en-US" sz="1400" strike="noStrike" u="none">
                <a:solidFill>
                  <a:srgbClr val="000000"/>
                </a:solidFill>
                <a:effectLst/>
                <a:uFillTx/>
                <a:latin typeface="Arial"/>
              </a:rPr>
              <a:t>($000) </a:t>
            </a:r>
            <a:r>
              <a:rPr b="0" lang="en-US" sz="1600" strike="noStrike" u="none">
                <a:solidFill>
                  <a:srgbClr val="000000"/>
                </a:solidFill>
                <a:effectLst/>
                <a:uFillTx/>
                <a:latin typeface="Arial"/>
              </a:rPr>
              <a:t>- may vary based on abatement programs and other local issues</a:t>
            </a:r>
            <a:endParaRPr b="0" lang="en-US" sz="1600" strike="noStrike" u="none">
              <a:solidFill>
                <a:srgbClr val="000000"/>
              </a:solidFill>
              <a:effectLst/>
              <a:uFillTx/>
              <a:latin typeface="Times New Roman"/>
            </a:endParaRPr>
          </a:p>
        </p:txBody>
      </p:sp>
      <p:sp>
        <p:nvSpPr>
          <p:cNvPr id="211"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885EEA1-76CF-4002-9463-40B503ABF776}" type="slidenum">
              <a:t>59</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Facility Strengths</a:t>
            </a:r>
            <a:endParaRPr b="0" lang="en-US" sz="2400" strike="noStrike" u="none">
              <a:solidFill>
                <a:srgbClr val="000000"/>
              </a:solidFill>
              <a:effectLst/>
              <a:uFillTx/>
              <a:latin typeface="Times New Roman"/>
            </a:endParaRPr>
          </a:p>
        </p:txBody>
      </p:sp>
      <p:sp>
        <p:nvSpPr>
          <p:cNvPr id="39" name="PlaceHolder 2"/>
          <p:cNvSpPr>
            <a:spLocks noGrp="1"/>
          </p:cNvSpPr>
          <p:nvPr>
            <p:ph/>
          </p:nvPr>
        </p:nvSpPr>
        <p:spPr>
          <a:xfrm>
            <a:off x="1143000" y="1828440"/>
            <a:ext cx="6781680" cy="4264200"/>
          </a:xfrm>
          <a:prstGeom prst="rect">
            <a:avLst/>
          </a:prstGeom>
          <a:noFill/>
          <a:ln w="0">
            <a:noFill/>
          </a:ln>
        </p:spPr>
        <p:txBody>
          <a:bodyPr lIns="90000" rIns="90000" tIns="46800" bIns="46800" anchor="t">
            <a:normAutofit/>
          </a:bodyPr>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0"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1" name=""/>
          <p:cNvSpPr/>
          <p:nvPr/>
        </p:nvSpPr>
        <p:spPr>
          <a:xfrm>
            <a:off x="1143000" y="1978200"/>
            <a:ext cx="6781680" cy="4114800"/>
          </a:xfrm>
          <a:prstGeom prst="rect">
            <a:avLst/>
          </a:prstGeom>
          <a:noFill/>
          <a:ln w="0">
            <a:noFill/>
          </a:ln>
        </p:spPr>
        <p:style>
          <a:lnRef idx="0"/>
          <a:fillRef idx="0"/>
          <a:effectRef idx="0"/>
          <a:fontRef idx="minor"/>
        </p:style>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Plant has a “first-mover advantage opportunity” inside TVA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TVA and the surrounding areas have historically experienced extreme power price volatility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Ideally suited to capitalize on gas/power arbitrage opportunities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Expansion potential at existing sites</a:t>
            </a:r>
            <a:endParaRPr b="0" lang="en-US" sz="18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Site has room for additional gas turbines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Technology of turbines allows for easy expansion opportunities</a:t>
            </a:r>
            <a:endParaRPr b="0" lang="en-US" sz="1600" strike="noStrike" u="none">
              <a:solidFill>
                <a:srgbClr val="000000"/>
              </a:solidFill>
              <a:effectLst/>
              <a:uFillTx/>
              <a:latin typeface="Times New Roman"/>
            </a:endParaRPr>
          </a:p>
          <a:p>
            <a:pPr lvl="1" marL="743040" indent="-285840">
              <a:lnSpc>
                <a:spcPct val="100000"/>
              </a:lnSpc>
              <a:spcBef>
                <a:spcPts val="400"/>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trike="noStrike" u="none">
                <a:solidFill>
                  <a:srgbClr val="000000"/>
                </a:solidFill>
                <a:effectLst/>
                <a:uFillTx/>
                <a:latin typeface="Arial"/>
              </a:rPr>
              <a:t>Access to sufficient water usage</a:t>
            </a:r>
            <a:endParaRPr b="0" lang="en-US" sz="1600" strike="noStrike" u="none">
              <a:solidFill>
                <a:srgbClr val="000000"/>
              </a:solidFill>
              <a:effectLst/>
              <a:uFillTx/>
              <a:latin typeface="Times New Roman"/>
            </a:endParaRPr>
          </a:p>
          <a:p>
            <a:pPr lvl="1" marL="743040" indent="-285840">
              <a:spcBef>
                <a:spcPts val="451"/>
              </a:spcBef>
              <a:buClr>
                <a:srgbClr val="3333cc"/>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E890F50-95EC-466F-B4DE-3B41FC97CF0E}" type="slidenum">
              <a:t>6</a:t>
            </a:fld>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State/Local Taxes</a:t>
            </a:r>
            <a:endParaRPr b="0" lang="en-US" sz="2400" strike="noStrike" u="none">
              <a:solidFill>
                <a:srgbClr val="000000"/>
              </a:solidFill>
              <a:effectLst/>
              <a:uFillTx/>
              <a:latin typeface="Times New Roman"/>
            </a:endParaRPr>
          </a:p>
        </p:txBody>
      </p:sp>
      <p:sp>
        <p:nvSpPr>
          <p:cNvPr id="213"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See Patrick Malloy’s Group</a:t>
            </a:r>
            <a:endParaRPr b="0" lang="en-US" sz="1800" strike="noStrike" u="none">
              <a:solidFill>
                <a:srgbClr val="000000"/>
              </a:solidFill>
              <a:effectLst/>
              <a:uFillTx/>
              <a:latin typeface="Times New Roman"/>
            </a:endParaRPr>
          </a:p>
        </p:txBody>
      </p:sp>
      <p:sp>
        <p:nvSpPr>
          <p:cNvPr id="21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69A9E1EB-FC2A-4CFF-86E8-0471DA4C9CD8}" type="slidenum">
              <a:t>60</a:t>
            </a:fld>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 Legal/Lease Structures</a:t>
            </a:r>
            <a:endParaRPr b="0" lang="en-US" sz="2400" strike="noStrike" u="none">
              <a:solidFill>
                <a:srgbClr val="000000"/>
              </a:solidFill>
              <a:effectLst/>
              <a:uFillTx/>
              <a:latin typeface="Times New Roman"/>
            </a:endParaRPr>
          </a:p>
        </p:txBody>
      </p:sp>
      <p:sp>
        <p:nvSpPr>
          <p:cNvPr id="216"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60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Owned by Des Plaines Green Land Development, L.L.C., a Delaware limited liability company (“DPGL”)</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Energy Finance Company, L.L.C., a Delaware limited liability company (“EFC”)</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Both DPGL and EFC are 100% owned by ENA</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DPGL has fee simple ownership of the facility (including the real property)</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DPGL and EFC have entered into an Equipment Sale Agreement</a:t>
            </a:r>
            <a:endParaRPr b="0" lang="en-US" sz="1800" strike="noStrike" u="none">
              <a:solidFill>
                <a:srgbClr val="000000"/>
              </a:solidFill>
              <a:effectLst/>
              <a:uFillTx/>
              <a:latin typeface="Times New Roman"/>
            </a:endParaRPr>
          </a:p>
        </p:txBody>
      </p:sp>
      <p:sp>
        <p:nvSpPr>
          <p:cNvPr id="21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Lincoln Center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D02AD73C-7F91-4994-AEE8-960925EB8C93}" type="slidenum">
              <a:t>61</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Development/Historical Timeline</a:t>
            </a:r>
            <a:endParaRPr b="0" lang="en-US" sz="2400" strike="noStrike" u="none">
              <a:solidFill>
                <a:srgbClr val="000000"/>
              </a:solidFill>
              <a:effectLst/>
              <a:uFillTx/>
              <a:latin typeface="Times New Roman"/>
            </a:endParaRPr>
          </a:p>
        </p:txBody>
      </p:sp>
      <p:sp>
        <p:nvSpPr>
          <p:cNvPr id="43"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Land Optioned:</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Land Purchased:</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Rezoning Permit: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Receipt of Air Permit:</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August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Start of Construction: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September 1999</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Testing:</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May 2000</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Commercial Operation:</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	</a:t>
            </a:r>
            <a:r>
              <a:rPr b="0" lang="en-US" sz="1800" strike="noStrike" u="none">
                <a:solidFill>
                  <a:srgbClr val="000000"/>
                </a:solidFill>
                <a:effectLst/>
                <a:uFillTx/>
                <a:latin typeface="Arial"/>
              </a:rPr>
              <a:t>June 2000</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4"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C94E0F1B-1485-487C-B9D4-69C01037F092}"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Equipment Overview</a:t>
            </a:r>
            <a:endParaRPr b="0" lang="en-US" sz="2400" strike="noStrike" u="none">
              <a:solidFill>
                <a:srgbClr val="000000"/>
              </a:solidFill>
              <a:effectLst/>
              <a:uFillTx/>
              <a:latin typeface="Times New Roman"/>
            </a:endParaRPr>
          </a:p>
        </p:txBody>
      </p:sp>
      <p:sp>
        <p:nvSpPr>
          <p:cNvPr id="46" name="PlaceHolder 2"/>
          <p:cNvSpPr>
            <a:spLocks noGrp="1"/>
          </p:cNvSpPr>
          <p:nvPr>
            <p:ph/>
          </p:nvPr>
        </p:nvSpPr>
        <p:spPr>
          <a:xfrm>
            <a:off x="1143000" y="1752120"/>
            <a:ext cx="6781680" cy="4340520"/>
          </a:xfrm>
          <a:prstGeom prst="rect">
            <a:avLst/>
          </a:prstGeom>
          <a:noFill/>
          <a:ln w="0">
            <a:noFill/>
          </a:ln>
        </p:spPr>
        <p:txBody>
          <a:bodyPr lIns="90000" rIns="90000" tIns="46800" bIns="46800" anchor="t">
            <a:normAutofit lnSpcReduction="9999"/>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One Westinghouse Model 501 FC gas turbine</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Two Westinghouse Model 501 FD gas turbines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Rated at 182 MW and 182 MW, respectively (nominal)</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Equipment:</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Switchyard Configuration:</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Transformers: ABB</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EVAP Coolers: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Foggers: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Control System: WDPF</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Circuit Breakers: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Primary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Secondary Voltages:</a:t>
            </a:r>
            <a:endParaRPr b="0" lang="en-US" sz="1800" strike="noStrike" u="none">
              <a:solidFill>
                <a:srgbClr val="000000"/>
              </a:solidFill>
              <a:effectLst/>
              <a:uFillTx/>
              <a:latin typeface="Times New Roman"/>
            </a:endParaRPr>
          </a:p>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Winding Setup: 2 or 3</a:t>
            </a: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a:p>
            <a:pPr marL="343080" indent="0">
              <a:lnSpc>
                <a:spcPct val="100000"/>
              </a:lnSpc>
              <a:spcBef>
                <a:spcPts val="451"/>
              </a:spcBef>
              <a:buNone/>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trike="noStrike" u="none">
              <a:solidFill>
                <a:srgbClr val="000000"/>
              </a:solidFill>
              <a:effectLst/>
              <a:uFillTx/>
              <a:latin typeface="Times New Roman"/>
            </a:endParaRPr>
          </a:p>
        </p:txBody>
      </p:sp>
      <p:sp>
        <p:nvSpPr>
          <p:cNvPr id="47"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46D9ABAB-3FA4-47BA-84B3-7712602BDB02}"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987120"/>
            <a:ext cx="7772400" cy="609480"/>
          </a:xfrm>
          <a:prstGeom prst="rect">
            <a:avLst/>
          </a:prstGeom>
          <a:noFill/>
          <a:ln w="0">
            <a:noFill/>
          </a:ln>
        </p:spPr>
        <p:txBody>
          <a:bodyPr lIns="90000" rIns="90000" tIns="46800" bIns="4680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trike="noStrike" u="none">
                <a:solidFill>
                  <a:srgbClr val="000000"/>
                </a:solidFill>
                <a:effectLst/>
                <a:uFillTx/>
                <a:latin typeface="Arial"/>
              </a:rPr>
              <a:t>Performance Results</a:t>
            </a:r>
            <a:endParaRPr b="0" lang="en-US" sz="2400" strike="noStrike" u="none">
              <a:solidFill>
                <a:srgbClr val="000000"/>
              </a:solidFill>
              <a:effectLst/>
              <a:uFillTx/>
              <a:latin typeface="Times New Roman"/>
            </a:endParaRPr>
          </a:p>
        </p:txBody>
      </p:sp>
      <p:sp>
        <p:nvSpPr>
          <p:cNvPr id="49" name="PlaceHolder 2"/>
          <p:cNvSpPr>
            <a:spLocks noGrp="1"/>
          </p:cNvSpPr>
          <p:nvPr>
            <p:ph/>
          </p:nvPr>
        </p:nvSpPr>
        <p:spPr>
          <a:xfrm>
            <a:off x="1143000" y="1978200"/>
            <a:ext cx="6781680" cy="4114800"/>
          </a:xfrm>
          <a:prstGeom prst="rect">
            <a:avLst/>
          </a:prstGeom>
          <a:noFill/>
          <a:ln w="0">
            <a:noFill/>
          </a:ln>
        </p:spPr>
        <p:txBody>
          <a:bodyPr lIns="90000" rIns="90000" tIns="46800" bIns="46800" anchor="t">
            <a:normAutofit/>
          </a:bodyPr>
          <a:p>
            <a:pPr marL="343080" indent="-343080">
              <a:lnSpc>
                <a:spcPct val="100000"/>
              </a:lnSpc>
              <a:spcBef>
                <a:spcPts val="451"/>
              </a:spcBef>
              <a:buClr>
                <a:srgbClr val="3333cc"/>
              </a:buClr>
              <a:buFont typeface="Monotype Sort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trike="noStrike" u="none">
                <a:solidFill>
                  <a:srgbClr val="000000"/>
                </a:solidFill>
                <a:effectLst/>
                <a:uFillTx/>
                <a:latin typeface="Arial"/>
              </a:rPr>
              <a:t>Add Mitch Robinson</a:t>
            </a:r>
            <a:endParaRPr b="0" lang="en-US" sz="1800" strike="noStrike" u="none">
              <a:solidFill>
                <a:srgbClr val="000000"/>
              </a:solidFill>
              <a:effectLst/>
              <a:uFillTx/>
              <a:latin typeface="Times New Roman"/>
            </a:endParaRPr>
          </a:p>
        </p:txBody>
      </p:sp>
      <p:sp>
        <p:nvSpPr>
          <p:cNvPr id="50" name=""/>
          <p:cNvSpPr/>
          <p:nvPr/>
        </p:nvSpPr>
        <p:spPr>
          <a:xfrm>
            <a:off x="1066680" y="609480"/>
            <a:ext cx="5562720" cy="307440"/>
          </a:xfrm>
          <a:prstGeom prst="rect">
            <a:avLst/>
          </a:prstGeom>
          <a:noFill/>
          <a:ln w="0">
            <a:noFill/>
          </a:ln>
        </p:spPr>
        <p:style>
          <a:lnRef idx="0"/>
          <a:fillRef idx="0"/>
          <a:effectRef idx="0"/>
          <a:fontRef idx="minor"/>
        </p:style>
        <p:txBody>
          <a:bodyPr lIns="90000" rIns="90000" tIns="46800" bIns="46800" anchor="t">
            <a:spAutoFit/>
          </a:bodyPr>
          <a:p>
            <a:pPr>
              <a:lnSpc>
                <a:spcPct val="100000"/>
              </a:lnSpc>
              <a:spcBef>
                <a:spcPts val="8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trike="noStrike" u="none">
                <a:solidFill>
                  <a:srgbClr val="000000"/>
                </a:solidFill>
                <a:effectLst/>
                <a:uFillTx/>
                <a:latin typeface="Arial"/>
              </a:rPr>
              <a:t>Gleason Overview</a:t>
            </a:r>
            <a:endParaRPr b="0" lang="en-US" sz="1400" strike="noStrike" u="none">
              <a:solidFill>
                <a:srgbClr val="000000"/>
              </a:solidFill>
              <a:effectLst/>
              <a:uFillTx/>
              <a:latin typeface="Times New Roman"/>
            </a:endParaRPr>
          </a:p>
        </p:txBody>
      </p:sp>
      <p:sp>
        <p:nvSpPr>
          <p:cNvPr id="4" name="PlaceHolder 3"/>
          <p:cNvSpPr>
            <a:spLocks noGrp="1"/>
          </p:cNvSpPr>
          <p:nvPr>
            <p:ph type="sldNum" idx="1"/>
          </p:nvPr>
        </p:nvSpPr>
        <p:spPr/>
        <p:txBody>
          <a:bodyPr/>
          <a:p>
            <a:fld id="{3DDDAB82-16CF-413C-AFEF-A22610482F8B}"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13689</TotalTime>
  <Application>LibreOffice/25.2.7.0.0$Linux_X86_64 LibreOffice_project/c3912edc4c615b55f2051310c417e592ac3ce905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1998-03-06T18:15:04Z</dcterms:created>
  <dc:creator>sdick</dc:creator>
  <dc:description/>
  <dc:language>en-US</dc:language>
  <cp:lastModifiedBy>Ben Rogers</cp:lastModifiedBy>
  <cp:lastPrinted>2000-09-26T20:07:49Z</cp:lastPrinted>
  <dcterms:modified xsi:type="dcterms:W3CDTF">2000-09-26T21:46:28Z</dcterms:modified>
  <cp:revision>475</cp:revision>
  <dc:subject/>
  <dc:title>No Slide Title</dc:title>
</cp:coreProperties>
</file>