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embeddings/oleObject1.docx" ContentType="application/vnd.openxmlformats-officedocument.wordprocessingml.documen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B6AD523-95C5-44DF-8810-A0255D1A9EA1}"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35F79CA-08FE-4B8F-8D53-5A68687E4CF8}"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25,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Management Presentation</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Generation Overview</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4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May be taken out since it’s not relevant for Wheatland plant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50A84C5-87D1-4519-9A87-14DCC1307309}"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4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is interconnected to a 500 kV TVA line that traverses the site</a:t>
            </a:r>
            <a:endParaRPr b="0" lang="en-US" sz="1800" strike="noStrike" u="none">
              <a:solidFill>
                <a:srgbClr val="000000"/>
              </a:solidFill>
              <a:effectLst/>
              <a:uFillTx/>
              <a:latin typeface="Times New Roman"/>
            </a:endParaRPr>
          </a:p>
        </p:txBody>
      </p:sp>
      <p:sp>
        <p:nvSpPr>
          <p:cNvPr id="4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1F089B2-7A08-4CE1-838A-583AA34763D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49" name="PlaceHolder 2"/>
          <p:cNvSpPr>
            <a:spLocks noGrp="1"/>
          </p:cNvSpPr>
          <p:nvPr>
            <p:ph/>
          </p:nvPr>
        </p:nvSpPr>
        <p:spPr>
          <a:xfrm>
            <a:off x="1143000" y="1984320"/>
            <a:ext cx="6781680" cy="441648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is permitted to use only natural gas as its fuel source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interconnected to a interstate natural gas pipeline system which traverses the site and is owned and operated by ANR Pipeline Company (“ANR”)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Gleason Power I, L.L.C. and ANR each own, operate and maintain specified portions of the interconnection facilities as defined in the facilities agreement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each of these agreements ends on February 28, 2010.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interruptible transportation service agreement and the interruptible gas parking and lending service agreement will continue on a month-to-month basis after February 28, 2010, until terminated by either party</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563BB98-EB3E-4E04-99F7-5C21C0E9460F}"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Markets Opportunities</a:t>
            </a:r>
            <a:endParaRPr b="0" lang="en-US" sz="2400" strike="noStrike" u="none">
              <a:solidFill>
                <a:srgbClr val="000000"/>
              </a:solidFill>
              <a:effectLst/>
              <a:uFillTx/>
              <a:latin typeface="Times New Roman"/>
            </a:endParaRPr>
          </a:p>
        </p:txBody>
      </p:sp>
      <p:sp>
        <p:nvSpPr>
          <p:cNvPr id="5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Gleason Power I, L.L.C. is qualified as a exempt wholesale generator (“EWG”) under the Public Utilities Holding Company Act of 1935, thus the plant has the authority to sell energy and capacity at market-based rates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Plant’s location in TVA and its access to the eastern U.S. electricity market provides sales opportunities in the wholesale power markets</a:t>
            </a:r>
            <a:endParaRPr b="0" lang="en-US" sz="1800" strike="noStrike" u="none">
              <a:solidFill>
                <a:srgbClr val="000000"/>
              </a:solidFill>
              <a:effectLst/>
              <a:uFillTx/>
              <a:latin typeface="Times New Roman"/>
            </a:endParaRPr>
          </a:p>
        </p:txBody>
      </p:sp>
      <p:sp>
        <p:nvSpPr>
          <p:cNvPr id="5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17C8E7B-D6D2-49A6-898C-E03E076BF411}"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Status</a:t>
            </a:r>
            <a:endParaRPr b="0" lang="en-US" sz="2400" strike="noStrike" u="none">
              <a:solidFill>
                <a:srgbClr val="000000"/>
              </a:solidFill>
              <a:effectLst/>
              <a:uFillTx/>
              <a:latin typeface="Times New Roman"/>
            </a:endParaRPr>
          </a:p>
        </p:txBody>
      </p:sp>
      <p:sp>
        <p:nvSpPr>
          <p:cNvPr id="5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control area is designated ENGL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been designated a control area in accordance with NERC policy</a:t>
            </a:r>
            <a:endParaRPr b="0" lang="en-US" sz="1800" strike="noStrike" u="none">
              <a:solidFill>
                <a:srgbClr val="000000"/>
              </a:solidFill>
              <a:effectLst/>
              <a:uFillTx/>
              <a:latin typeface="Times New Roman"/>
            </a:endParaRPr>
          </a:p>
        </p:txBody>
      </p:sp>
      <p:sp>
        <p:nvSpPr>
          <p:cNvPr id="5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E24C8D0-E812-422A-ABDB-BCB78494BB88}"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5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been designed to facilitate a future plant expansion or conversion to combined-cycle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An interconnect request for conversion has been filed with TVA</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heat rate will go from 10,900 Btu/kWh to ______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output of the plant will go from 546 MW (nominal) to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conversion of the Gleason plant will take approximately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availability?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 timeline estimate?</a:t>
            </a:r>
            <a:endParaRPr b="0" lang="en-US" sz="1800" strike="noStrike" u="none">
              <a:solidFill>
                <a:srgbClr val="000000"/>
              </a:solidFill>
              <a:effectLst/>
              <a:uFillTx/>
              <a:latin typeface="Times New Roman"/>
            </a:endParaRPr>
          </a:p>
        </p:txBody>
      </p:sp>
      <p:sp>
        <p:nvSpPr>
          <p:cNvPr id="5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36756C9-1E6E-42FA-8528-F54F2561514C}"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6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Variable O&amp;M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of $1.50 includes estimates on water costs and variable maintenance expenditures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O&amp;M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$1,242 includes estimates of payroll expenses and other fixed O&amp;M</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 Maintenance </a:t>
            </a:r>
            <a:r>
              <a:rPr b="0" lang="en-US" sz="1400" strike="noStrike" u="none">
                <a:solidFill>
                  <a:srgbClr val="000000"/>
                </a:solidFill>
                <a:effectLst/>
                <a:uFillTx/>
                <a:latin typeface="Arial"/>
              </a:rPr>
              <a:t>($/Start/Turbine)</a:t>
            </a:r>
            <a:r>
              <a:rPr b="0" lang="en-US" sz="1800" strike="noStrike" u="none">
                <a:solidFill>
                  <a:srgbClr val="000000"/>
                </a:solidFill>
                <a:effectLst/>
                <a:uFillTx/>
                <a:latin typeface="Arial"/>
              </a:rPr>
              <a:t> of $3,000 includes estimated accrual for future major maintenance on a per turbine basis, assuming 100 starts/year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Estimated Owner’s Expense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$322 includes estimates of insurance, utilities, interconnection fees, gas pipeline metering costs and miscellaneous expenses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Property Tax Liability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$92 may vary based on abatement programs and other local issues</a:t>
            </a:r>
            <a:endParaRPr b="0" lang="en-US" sz="1800" strike="noStrike" u="none">
              <a:solidFill>
                <a:srgbClr val="000000"/>
              </a:solidFill>
              <a:effectLst/>
              <a:uFillTx/>
              <a:latin typeface="Times New Roman"/>
            </a:endParaRPr>
          </a:p>
        </p:txBody>
      </p:sp>
      <p:sp>
        <p:nvSpPr>
          <p:cNvPr id="6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F18F801-0CB3-46D0-83C6-5232E72E2DE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6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2E85AAE-1911-4136-BD5F-72BABE288DBE}"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6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See Stuart Zisman</a:t>
            </a:r>
            <a:endParaRPr b="0" lang="en-US" sz="2000" strike="noStrike" u="none">
              <a:solidFill>
                <a:srgbClr val="000000"/>
              </a:solidFill>
              <a:effectLst/>
              <a:uFillTx/>
              <a:latin typeface="Times New Roman"/>
            </a:endParaRPr>
          </a:p>
        </p:txBody>
      </p:sp>
      <p:sp>
        <p:nvSpPr>
          <p:cNvPr id="6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EC13DEA-FA3D-4B47-B646-734446C03E03}"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Wheatland</a:t>
            </a:r>
            <a:endParaRPr b="0" lang="en-US" sz="3600" strike="noStrike" u="none">
              <a:solidFill>
                <a:srgbClr val="000000"/>
              </a:solidFill>
              <a:effectLst/>
              <a:uFillTx/>
              <a:latin typeface="Times New Roman"/>
            </a:endParaRPr>
          </a:p>
        </p:txBody>
      </p:sp>
      <p:sp>
        <p:nvSpPr>
          <p:cNvPr id="7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DA313A8-49CE-41D4-AE4F-2DC4433CC117}"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911160"/>
            <a:ext cx="7772400" cy="609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Table of Contents - Peakers</a:t>
            </a:r>
            <a:endParaRPr b="0" lang="en-US" sz="2400" strike="noStrike" u="none">
              <a:solidFill>
                <a:srgbClr val="000000"/>
              </a:solidFill>
              <a:effectLst/>
              <a:uFillTx/>
              <a:latin typeface="Times New Roman"/>
            </a:endParaRPr>
          </a:p>
        </p:txBody>
      </p:sp>
      <p:sp>
        <p:nvSpPr>
          <p:cNvPr id="20" name="PlaceHolder 2"/>
          <p:cNvSpPr>
            <a:spLocks noGrp="1"/>
          </p:cNvSpPr>
          <p:nvPr>
            <p:ph/>
          </p:nvPr>
        </p:nvSpPr>
        <p:spPr>
          <a:xfrm>
            <a:off x="1143000" y="1676520"/>
            <a:ext cx="6781680" cy="4340160"/>
          </a:xfrm>
          <a:prstGeom prst="rect">
            <a:avLst/>
          </a:prstGeom>
          <a:noFill/>
          <a:ln w="0">
            <a:noFill/>
          </a:ln>
        </p:spPr>
        <p:txBody>
          <a:bodyPr lIns="90000" rIns="90000" tIns="46800" bIns="46800" anchor="t">
            <a:normAutofit fontScale="85000" lnSpcReduction="9999"/>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Generation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Key Sales Points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Development History</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Equipment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Infrastructure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Construction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Terms (EPC) &amp; Warranty Provisions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Performance Results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Interconnection Agreements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Supply &amp; Transportation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Review of Power Markets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Control Area Status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Expansion / Conversion Details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O&amp;M Costs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State/Local Taxes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Legal/Lease Structures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601AD87-39D5-4906-BEA3-87A7B14817D5}"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7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a 508 MW (nominal) natural gas-fired, simple cycle merchant generation facility (the “Wheatland Plant”)</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Owned by West Fork Land Development Company, L.L.C., a direct, wholly-owned subsidiary of Enron North America</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Located on an approximate 60-acre tract of land at 480 North Hall Road in Wheatland, Indiana</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Southern ECAR subregion of ECAR</a:t>
            </a:r>
            <a:endParaRPr b="0" lang="en-US" sz="1800" strike="noStrike" u="none">
              <a:solidFill>
                <a:srgbClr val="000000"/>
              </a:solidFill>
              <a:effectLst/>
              <a:uFillTx/>
              <a:latin typeface="Times New Roman"/>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C1D9A99-8767-4935-8628-4DA9405160C5}"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75"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77"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has a “first-mover advantage opportunity” in a key Midwest market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Plant provides geographic diversification with critical mass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Target markets have historically experienced extreme power price volatility due to tight reserve margins, transmission constraints, and susceptibility to outages of large-scale units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Ideally suited to capitalize on gas/power arbitrage opportunities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Expansion potential at existing sites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Conversion capability to combined cycle at all sites</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F6DAEEB-2A5D-4B98-A795-49BA7EBC95D6}"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7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for Timeline or Map</a:t>
            </a:r>
            <a:endParaRPr b="0" lang="en-US" sz="1800" strike="noStrike" u="none">
              <a:solidFill>
                <a:srgbClr val="000000"/>
              </a:solidFill>
              <a:effectLst/>
              <a:uFillTx/>
              <a:latin typeface="Times New Roman"/>
            </a:endParaRPr>
          </a:p>
        </p:txBody>
      </p:sp>
      <p:sp>
        <p:nvSpPr>
          <p:cNvPr id="8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3EB566A-6200-4B5B-9AF5-3314633DE216}"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Consists of four Westinghouse Model 501 D5A gas turbines, each rated at approximately 127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load, the Wheatland Plant is able to achieve a net heat rate of approximately 11,500 Btu/kWh, HHV, and a net capacity of approximately 480 MW</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Approximately 450 gpm water usage during operation. Water is supplied by an owned lake, adjacent to the site</a:t>
            </a:r>
            <a:endParaRPr b="0" lang="en-US" sz="18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D377FF4-89C5-4E0C-8764-66969C5DB264}"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Robinson</a:t>
            </a:r>
            <a:endParaRPr b="0" lang="en-US" sz="18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F886E56-21CD-4948-A9F0-AFB652799FB7}"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8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map and 100 feet overview of facility, pipeline, water</a:t>
            </a:r>
            <a:endParaRPr b="0" lang="en-US" sz="1800" strike="noStrike" u="none">
              <a:solidFill>
                <a:srgbClr val="000000"/>
              </a:solidFill>
              <a:effectLst/>
              <a:uFillTx/>
              <a:latin typeface="Times New Roman"/>
            </a:endParaRPr>
          </a:p>
        </p:txBody>
      </p:sp>
      <p:sp>
        <p:nvSpPr>
          <p:cNvPr id="8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724017C-18E5-4317-B335-308845146000}"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9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May be taken out since it’s not relevant for Wheatland plant</a:t>
            </a:r>
            <a:endParaRPr b="0" lang="en-US" sz="1800" strike="noStrike" u="none">
              <a:solidFill>
                <a:srgbClr val="000000"/>
              </a:solidFill>
              <a:effectLst/>
              <a:uFillTx/>
              <a:latin typeface="Times New Roman"/>
            </a:endParaRPr>
          </a:p>
        </p:txBody>
      </p:sp>
      <p:sp>
        <p:nvSpPr>
          <p:cNvPr id="9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F0D5B34-BAB3-4756-892B-895E552B832D}"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9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95"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Interconnected to two 345 kV lines. The  plant has an interconnect agreement with both Cinergy Services Inc. (“Cinergy”), and Indianapolis Power &amp; Light (“IPL”). With the dual interconnect, the plant has the option of dispatching into the Cinergy or IPL systems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Both Cinergy and IPL allow scheduling of energy into and out of each control area, giving the Wheatland Plant the option of generating power or filling the scheduled energy delivery from the market when market economics warrant. This enables playing day ahead vs intra-day hourly market to maximize optionality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This added flexibility ensures that the plant is reserved for operation only during periods of economic dispatch </a:t>
            </a:r>
            <a:endParaRPr b="0" lang="en-US" sz="18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CE509E7-311C-4F31-9492-FC9641AA36E2}"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9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Permitted to use natural gas as its fuel source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Interconnected to Midwestern Gas Transmission Company (“Midwestern Gas”), a natural gas pipeline system owned by Tennessee Gas Pipeline Company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the interruptible gas transportation agreement and associated transportation rate began on April 1, 2000, continues through March 31, 2008 and will continue on a month-to-month basis until terminated upon thirty days notice by either party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 can be purchased at Chicago city-gate hub or from Gulf Coast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9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3DF232E-88C6-46F5-9D38-B971DF2CB22B}"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Markets Opportunities</a:t>
            </a:r>
            <a:endParaRPr b="0" lang="en-US" sz="2400" strike="noStrike" u="none">
              <a:solidFill>
                <a:srgbClr val="000000"/>
              </a:solidFill>
              <a:effectLst/>
              <a:uFillTx/>
              <a:latin typeface="Times New Roman"/>
            </a:endParaRPr>
          </a:p>
        </p:txBody>
      </p:sp>
      <p:sp>
        <p:nvSpPr>
          <p:cNvPr id="10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West Fork Land Development Company, L.L.C., is qualified as an EWG, and has the authority to sell energy and capacity at market-based rates. The Wheatland Plant’s location in Southern ECAR, and its access to the eastern U.S. electricity market will provide sales opportunities in the wholesale power markets.</a:t>
            </a:r>
            <a:endParaRPr b="0" lang="en-US" sz="1800" strike="noStrike" u="none">
              <a:solidFill>
                <a:srgbClr val="000000"/>
              </a:solidFill>
              <a:effectLst/>
              <a:uFillTx/>
              <a:latin typeface="Times New Roman"/>
            </a:endParaRPr>
          </a:p>
        </p:txBody>
      </p:sp>
      <p:sp>
        <p:nvSpPr>
          <p:cNvPr id="10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58DB564-3E25-4F77-A2DC-3E523169E27C}"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Gleason</a:t>
            </a:r>
            <a:endParaRPr b="0" lang="en-US" sz="3600" strike="noStrike" u="none">
              <a:solidFill>
                <a:srgbClr val="000000"/>
              </a:solidFill>
              <a:effectLst/>
              <a:uFillTx/>
              <a:latin typeface="Times New Roman"/>
            </a:endParaRPr>
          </a:p>
        </p:txBody>
      </p:sp>
      <p:sp>
        <p:nvSpPr>
          <p:cNvPr id="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5B69C71-BC82-4E09-8D8F-33D7DA44A2DA}"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Status</a:t>
            </a:r>
            <a:endParaRPr b="0" lang="en-US" sz="2400" strike="noStrike" u="none">
              <a:solidFill>
                <a:srgbClr val="000000"/>
              </a:solidFill>
              <a:effectLst/>
              <a:uFillTx/>
              <a:latin typeface="Times New Roman"/>
            </a:endParaRPr>
          </a:p>
        </p:txBody>
      </p:sp>
      <p:sp>
        <p:nvSpPr>
          <p:cNvPr id="10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control area is designated ENWI and ENWC. The Wheatland Plant has been designated as two control areas in accordance with NERC policy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What is the benefit of having control area?</a:t>
            </a:r>
            <a:endParaRPr b="0" lang="en-US" sz="1800" strike="noStrike" u="none">
              <a:solidFill>
                <a:srgbClr val="000000"/>
              </a:solidFill>
              <a:effectLst/>
              <a:uFillTx/>
              <a:latin typeface="Times New Roman"/>
            </a:endParaRPr>
          </a:p>
        </p:txBody>
      </p:sp>
      <p:sp>
        <p:nvSpPr>
          <p:cNvPr id="10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BB8F47D-C2BE-457B-95D0-094B73FC1C53}"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10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has been designed to facilitate a future expansion or conversion to combined-cycle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heat rate will go from 11,500 Btu/kWh to ______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output of the plant will go from 508 MW (nominal) to 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conversion of the Gleason plant will take approximately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availability?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 timeline estimate?</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0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6F9EAEF-09D6-4C8D-88A4-8E8D629C5E69}"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10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Variable O&amp;M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$3.00</a:t>
            </a:r>
            <a:r>
              <a:rPr b="0" lang="en-US" sz="1800" strike="noStrike" u="none">
                <a:solidFill>
                  <a:srgbClr val="000000"/>
                </a:solidFill>
                <a:effectLst/>
                <a:uFillTx/>
                <a:latin typeface="Arial"/>
              </a:rPr>
              <a:t> includes estimates on water costs and variable maintenance expenditures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O&amp;M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$1,516</a:t>
            </a:r>
            <a:r>
              <a:rPr b="0" lang="en-US" sz="1800" strike="noStrike" u="none">
                <a:solidFill>
                  <a:srgbClr val="000000"/>
                </a:solidFill>
                <a:effectLst/>
                <a:uFillTx/>
                <a:latin typeface="Arial"/>
              </a:rPr>
              <a:t> includes estimates of payroll expenses and other fixed O&amp;M</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 Maintenance </a:t>
            </a:r>
            <a:r>
              <a:rPr b="0" lang="en-US" sz="1400" strike="noStrike" u="none">
                <a:solidFill>
                  <a:srgbClr val="000000"/>
                </a:solidFill>
                <a:effectLst/>
                <a:uFillTx/>
                <a:latin typeface="Arial"/>
              </a:rPr>
              <a:t>($/Start/Turbine)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$1,500</a:t>
            </a:r>
            <a:r>
              <a:rPr b="0" lang="en-US" sz="1800" strike="noStrike" u="none">
                <a:solidFill>
                  <a:srgbClr val="000000"/>
                </a:solidFill>
                <a:effectLst/>
                <a:uFillTx/>
                <a:latin typeface="Arial"/>
              </a:rPr>
              <a:t> includes estimated accrual for future major maintenance on a per turbine basis, assuming 100 starts/year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Owner’s Expense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$306</a:t>
            </a:r>
            <a:r>
              <a:rPr b="0" lang="en-US" sz="1800" strike="noStrike" u="none">
                <a:solidFill>
                  <a:srgbClr val="000000"/>
                </a:solidFill>
                <a:effectLst/>
                <a:uFillTx/>
                <a:latin typeface="Arial"/>
              </a:rPr>
              <a:t> includes estimates of insurance, utilities, interconnection fees, gas pipeline metering costs and miscellaneous expenses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Property Tax Liability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$203</a:t>
            </a:r>
            <a:r>
              <a:rPr b="0" lang="en-US" sz="1800" strike="noStrike" u="none">
                <a:solidFill>
                  <a:srgbClr val="000000"/>
                </a:solidFill>
                <a:effectLst/>
                <a:uFillTx/>
                <a:latin typeface="Arial"/>
              </a:rPr>
              <a:t> may vary based on abatement programs and other local issues</a:t>
            </a:r>
            <a:endParaRPr b="0" lang="en-US" sz="1800" strike="noStrike" u="none">
              <a:solidFill>
                <a:srgbClr val="000000"/>
              </a:solidFill>
              <a:effectLst/>
              <a:uFillTx/>
              <a:latin typeface="Times New Roman"/>
            </a:endParaRPr>
          </a:p>
        </p:txBody>
      </p:sp>
      <p:sp>
        <p:nvSpPr>
          <p:cNvPr id="11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584677F-60E9-46D9-8C15-FDD0FA260597}"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11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Patrick Malloy’s Group</a:t>
            </a:r>
            <a:endParaRPr b="0" lang="en-US" sz="1800" strike="noStrike" u="none">
              <a:solidFill>
                <a:srgbClr val="000000"/>
              </a:solidFill>
              <a:effectLst/>
              <a:uFillTx/>
              <a:latin typeface="Times New Roman"/>
            </a:endParaRPr>
          </a:p>
        </p:txBody>
      </p:sp>
      <p:sp>
        <p:nvSpPr>
          <p:cNvPr id="11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3B8CF1B-1109-4B3F-8334-95BA61A09A91}"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11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Stuart Zisman</a:t>
            </a:r>
            <a:endParaRPr b="0" lang="en-US" sz="1800" strike="noStrike" u="none">
              <a:solidFill>
                <a:srgbClr val="000000"/>
              </a:solidFill>
              <a:effectLst/>
              <a:uFillTx/>
              <a:latin typeface="Times New Roman"/>
            </a:endParaRPr>
          </a:p>
        </p:txBody>
      </p:sp>
      <p:sp>
        <p:nvSpPr>
          <p:cNvPr id="11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F84B88F-1DBC-4FD9-B4A2-9FABD9954816}"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Lincoln Center</a:t>
            </a:r>
            <a:endParaRPr b="0" lang="en-US" sz="3600" strike="noStrike" u="none">
              <a:solidFill>
                <a:srgbClr val="000000"/>
              </a:solidFill>
              <a:effectLst/>
              <a:uFillTx/>
              <a:latin typeface="Times New Roman"/>
            </a:endParaRPr>
          </a:p>
        </p:txBody>
      </p:sp>
      <p:sp>
        <p:nvSpPr>
          <p:cNvPr id="11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D1913DB-782E-40CA-A1A7-2339FCB725DB}"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12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a 656 MW (nominal) natural gas-fired, simple cycle power generation facility (the “Lincoln Energy Center”)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Owned by Des Plaines Green Land Development, L.L.C., an indirect wholly owned subsidiary of Enron North America</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is located on 50 acres of land at 27155 South Kankakee Street in Manhattan, Illinois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site sits directly across from the Commonwealth Edison Wilton Center substation (“ComEd Substation”)</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2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E7FCB7F-3FB6-4103-8642-47463189B977}"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123"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24" name=""/>
          <p:cNvSpPr/>
          <p:nvPr/>
        </p:nvSpPr>
        <p:spPr>
          <a:xfrm>
            <a:off x="1143000" y="1752480"/>
            <a:ext cx="6781680" cy="43405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Center Plant has a “first-mover advantage opportunity” in a key Midwest market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Plant provides geographic diversification with critical mass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Target markets have historically experienced extreme power price volatility due to tight reserve margins, transmission constraints, and susceptibility to outages of large-scale units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Ideally suited to capitalize on gas/power arbitrage opportunities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Flexible gas arrangements in Chicago area allow access to ANR Pipeline Company and Northern Border Pipeline Company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Expansion potential at existing sites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Conversion capability to combined cycle at all sites</a:t>
            </a:r>
            <a:endParaRPr b="0" lang="en-US" sz="1600" strike="noStrike" u="none">
              <a:solidFill>
                <a:srgbClr val="000000"/>
              </a:solidFill>
              <a:effectLst/>
              <a:uFillTx/>
              <a:latin typeface="Times New Roman"/>
            </a:endParaRPr>
          </a:p>
        </p:txBody>
      </p:sp>
      <p:sp>
        <p:nvSpPr>
          <p:cNvPr id="1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FE85C52-946E-4290-A692-9959DB7B1C15}"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12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NEPCO, an indirect wholly owned subsidiary of Enron Corp., designed and constructed the facility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for Timeline or Map</a:t>
            </a:r>
            <a:endParaRPr b="0" lang="en-US" sz="1800" strike="noStrike" u="none">
              <a:solidFill>
                <a:srgbClr val="000000"/>
              </a:solidFill>
              <a:effectLst/>
              <a:uFillTx/>
              <a:latin typeface="Times New Roman"/>
            </a:endParaRPr>
          </a:p>
        </p:txBody>
      </p:sp>
      <p:sp>
        <p:nvSpPr>
          <p:cNvPr id="1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6535D62-0006-481E-9384-2B539FEE13BF}"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13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consists of eight General Electric Model 7EA gas turbines, each rated at approximately 82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operation, the plant is able to achieve a net heat rate of approximately 11,900 Btu/kWh (HHV)</a:t>
            </a:r>
            <a:endParaRPr b="0" lang="en-US" sz="1800" strike="noStrike" u="none">
              <a:solidFill>
                <a:srgbClr val="000000"/>
              </a:solidFill>
              <a:effectLst/>
              <a:uFillTx/>
              <a:latin typeface="Times New Roman"/>
            </a:endParaRPr>
          </a:p>
        </p:txBody>
      </p:sp>
      <p:sp>
        <p:nvSpPr>
          <p:cNvPr id="13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E05D8C7-49D5-4BAC-BD44-36073CF454E2}"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2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a 546 MW (nominal) natural gas-fired, simple cycle power generation facility (the “Gleason Plant”) owned by Gleason Power I, L.L.C., </a:t>
            </a:r>
            <a:r>
              <a:rPr b="0" lang="en-US" sz="1800" strike="noStrike" u="none">
                <a:solidFill>
                  <a:srgbClr val="000000"/>
                </a:solidFill>
                <a:effectLst/>
                <a:uFillTx/>
                <a:latin typeface="Arial"/>
              </a:rPr>
              <a:t>an indirect wholly owned subsidiary of Enron North America</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is located on an approximate 60 acre tract of land at 1156 James Mill road in Gleason, Tennessee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located in the TVA subregion of SERC</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6468CC2-0FAA-4179-8CC5-FF792FD2320D}"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13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Robinson)</a:t>
            </a:r>
            <a:endParaRPr b="0" lang="en-US" sz="1800" strike="noStrike" u="none">
              <a:solidFill>
                <a:srgbClr val="000000"/>
              </a:solidFill>
              <a:effectLst/>
              <a:uFillTx/>
              <a:latin typeface="Times New Roman"/>
            </a:endParaRPr>
          </a:p>
        </p:txBody>
      </p:sp>
      <p:sp>
        <p:nvSpPr>
          <p:cNvPr id="13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B746C09-7325-4759-A288-1A1C85CD393C}"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13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map of site</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3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E936448-7610-4AD3-B6AB-373CBA164415}"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13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Do we want to include specifics about the Com Ed contract?</a:t>
            </a:r>
            <a:endParaRPr b="0" lang="en-US" sz="1800" strike="noStrike" u="none">
              <a:solidFill>
                <a:srgbClr val="000000"/>
              </a:solidFill>
              <a:effectLst/>
              <a:uFillTx/>
              <a:latin typeface="Times New Roman"/>
            </a:endParaRPr>
          </a:p>
        </p:txBody>
      </p:sp>
      <p:sp>
        <p:nvSpPr>
          <p:cNvPr id="14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F70BF93-4846-4089-806A-62E38C875F2D}"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14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is interconnected directly to the ComEd Substation at the 345 kV level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ComEd Substation has five transmission lines to which it is connected: three 345 kV lines (ComEd) and two 765 kV lines (AEP)</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Each of the 765 kV lines has significant available transmission capacity during periods of peak load</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addition to the direct access to Commonwealth Edison's service territory, the ComEd Substation has direct access to eastern markets (such as AEP) via the 765 kV line</a:t>
            </a:r>
            <a:endParaRPr b="0" lang="en-US" sz="1800" strike="noStrike" u="none">
              <a:solidFill>
                <a:srgbClr val="000000"/>
              </a:solidFill>
              <a:effectLst/>
              <a:uFillTx/>
              <a:latin typeface="Times New Roman"/>
            </a:endParaRPr>
          </a:p>
        </p:txBody>
      </p:sp>
      <p:sp>
        <p:nvSpPr>
          <p:cNvPr id="14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1EDD706-AF1C-4FC0-B087-FB1DA60C52C6}"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14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the interruptible gas transportation agreement began on March 1, 2000 and continues until February 28, 2002</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interconnected to a natural gas pipeline system owned by Northern Border Pipeline Company (“Northern Border”)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 Plaines Greenland Development, L.L.C. and Northern Border each own, operate and maintain specified portions of the interconnection facilities as defined in the interconnect agreement</a:t>
            </a:r>
            <a:endParaRPr b="0" lang="en-US" sz="1800" strike="noStrike" u="none">
              <a:solidFill>
                <a:srgbClr val="000000"/>
              </a:solidFill>
              <a:effectLst/>
              <a:uFillTx/>
              <a:latin typeface="Times New Roman"/>
            </a:endParaRPr>
          </a:p>
        </p:txBody>
      </p:sp>
      <p:sp>
        <p:nvSpPr>
          <p:cNvPr id="14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085B59D-41BF-4628-B79A-AD890E8E04B1}"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Market Opportunities</a:t>
            </a:r>
            <a:endParaRPr b="0" lang="en-US" sz="2400" strike="noStrike" u="none">
              <a:solidFill>
                <a:srgbClr val="000000"/>
              </a:solidFill>
              <a:effectLst/>
              <a:uFillTx/>
              <a:latin typeface="Times New Roman"/>
            </a:endParaRPr>
          </a:p>
        </p:txBody>
      </p:sp>
      <p:sp>
        <p:nvSpPr>
          <p:cNvPr id="14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 Plaines Green Land Development, L.L.C. is qualified as an EWG, and has the authority to sell energy and capacity at market-based rates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Pursuant to a limited-term contractual agreement, the owner of the Lincoln Energy Center will be obligated to sell capacity and energy to a third party</a:t>
            </a:r>
            <a:endParaRPr b="0" lang="en-US" sz="1800" strike="noStrike" u="none">
              <a:solidFill>
                <a:srgbClr val="000000"/>
              </a:solidFill>
              <a:effectLst/>
              <a:uFillTx/>
              <a:latin typeface="Times New Roman"/>
            </a:endParaRPr>
          </a:p>
        </p:txBody>
      </p:sp>
      <p:sp>
        <p:nvSpPr>
          <p:cNvPr id="14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2AC2055-A82F-4CF5-8706-A23FC989679F}"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Status</a:t>
            </a:r>
            <a:endParaRPr b="0" lang="en-US" sz="2400" strike="noStrike" u="none">
              <a:solidFill>
                <a:srgbClr val="000000"/>
              </a:solidFill>
              <a:effectLst/>
              <a:uFillTx/>
              <a:latin typeface="Times New Roman"/>
            </a:endParaRPr>
          </a:p>
        </p:txBody>
      </p:sp>
      <p:sp>
        <p:nvSpPr>
          <p:cNvPr id="15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control area is designated ENLC. The Lincoln Energy Center has been designated a control area in accordance with NERC policy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Control Area designation is valuable for point to point power sales, scheduling of power, and parking and hubbing</a:t>
            </a:r>
            <a:endParaRPr b="0" lang="en-US" sz="1800" strike="noStrike" u="none">
              <a:solidFill>
                <a:srgbClr val="000000"/>
              </a:solidFill>
              <a:effectLst/>
              <a:uFillTx/>
              <a:latin typeface="Times New Roman"/>
            </a:endParaRPr>
          </a:p>
        </p:txBody>
      </p:sp>
      <p:sp>
        <p:nvSpPr>
          <p:cNvPr id="1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E528838-F4D8-4DC2-88B9-390A494681FA}"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15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de-DE" sz="1800" strike="noStrike" u="none">
                <a:solidFill>
                  <a:srgbClr val="000000"/>
                </a:solidFill>
                <a:effectLst/>
                <a:uFillTx/>
                <a:latin typeface="Arial"/>
              </a:rPr>
              <a:t>The Lincoln Energy Center has been designed to facilitate a future expansion or conversion to combined-cycle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heat rate will go from 11,900 Btu/kWh to ______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output of the plant will go from 656 MW (nominal) to 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conversion of the Gleason plant will take approximately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availability?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 timeline estimate?</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5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0C086D4-F0F0-4BBD-A716-BA7859D3A21E}"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15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Variable O&amp;M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$2.00</a:t>
            </a:r>
            <a:r>
              <a:rPr b="0" lang="en-US" sz="1800" strike="noStrike" u="none">
                <a:solidFill>
                  <a:srgbClr val="000000"/>
                </a:solidFill>
                <a:effectLst/>
                <a:uFillTx/>
                <a:latin typeface="Arial"/>
              </a:rPr>
              <a:t> includes estimates on water costs and variable maintenance expenditures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O&amp;M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$1,449</a:t>
            </a:r>
            <a:r>
              <a:rPr b="0" lang="en-US" sz="1800" strike="noStrike" u="none">
                <a:solidFill>
                  <a:srgbClr val="000000"/>
                </a:solidFill>
                <a:effectLst/>
                <a:uFillTx/>
                <a:latin typeface="Arial"/>
              </a:rPr>
              <a:t> includes estimates of payroll expenses and other fixed O&amp;M</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 Maintenance </a:t>
            </a:r>
            <a:r>
              <a:rPr b="0" lang="en-US" sz="1400" strike="noStrike" u="none">
                <a:solidFill>
                  <a:srgbClr val="000000"/>
                </a:solidFill>
                <a:effectLst/>
                <a:uFillTx/>
                <a:latin typeface="Arial"/>
              </a:rPr>
              <a:t>($/Start/Turbine)</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$1,000</a:t>
            </a:r>
            <a:r>
              <a:rPr b="0" lang="en-US" sz="1800" strike="noStrike" u="none">
                <a:solidFill>
                  <a:srgbClr val="000000"/>
                </a:solidFill>
                <a:effectLst/>
                <a:uFillTx/>
                <a:latin typeface="Arial"/>
              </a:rPr>
              <a:t> includes estimated accrual for future major maintenance on a per turbine basis, assuming 100 starts/year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Owner’s Expense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$401</a:t>
            </a:r>
            <a:r>
              <a:rPr b="0" lang="en-US" sz="1800" strike="noStrike" u="none">
                <a:solidFill>
                  <a:srgbClr val="000000"/>
                </a:solidFill>
                <a:effectLst/>
                <a:uFillTx/>
                <a:latin typeface="Arial"/>
              </a:rPr>
              <a:t> includes estimates of insurance, utilities, interconnection fees, gas pipeline metering costs and miscellaneous expenses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Property Tax Liability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$334</a:t>
            </a:r>
            <a:r>
              <a:rPr b="0" lang="en-US" sz="1800" strike="noStrike" u="none">
                <a:solidFill>
                  <a:srgbClr val="000000"/>
                </a:solidFill>
                <a:effectLst/>
                <a:uFillTx/>
                <a:latin typeface="Arial"/>
              </a:rPr>
              <a:t> may vary based on abatement programs and other local issues</a:t>
            </a:r>
            <a:endParaRPr b="0" lang="en-US" sz="1800" strike="noStrike" u="none">
              <a:solidFill>
                <a:srgbClr val="000000"/>
              </a:solidFill>
              <a:effectLst/>
              <a:uFillTx/>
              <a:latin typeface="Times New Roman"/>
            </a:endParaRPr>
          </a:p>
        </p:txBody>
      </p:sp>
      <p:sp>
        <p:nvSpPr>
          <p:cNvPr id="15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BA79805-7668-4E1C-B061-E94E0D17AA8E}"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16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Patrick Malloy’s Group</a:t>
            </a:r>
            <a:endParaRPr b="0" lang="en-US" sz="1800" strike="noStrike" u="none">
              <a:solidFill>
                <a:srgbClr val="000000"/>
              </a:solidFill>
              <a:effectLst/>
              <a:uFillTx/>
              <a:latin typeface="Times New Roman"/>
            </a:endParaRPr>
          </a:p>
        </p:txBody>
      </p:sp>
      <p:sp>
        <p:nvSpPr>
          <p:cNvPr id="16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F82A6F3-CD03-4818-BB31-6D702CF44FA7}"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27"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29"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a “first-mover advantage opportunity” in a key Midwest market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Plant provides geographic diversification with critical mass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Target markets have historically experienced extreme power price volatility due to tight reserve margins, transmission constraints, and susceptibility to outages of large-scale units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Ideally suited to capitalize on gas/power arbitrage opportunities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Expansion potential at existing sites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Conversion capability to combined cycle at all sites</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5B61CB6-2147-457A-8633-2E2F5BBB126C}"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16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Stuart Zisman</a:t>
            </a:r>
            <a:endParaRPr b="0" lang="en-US" sz="1800" strike="noStrike" u="none">
              <a:solidFill>
                <a:srgbClr val="000000"/>
              </a:solidFill>
              <a:effectLst/>
              <a:uFillTx/>
              <a:latin typeface="Times New Roman"/>
            </a:endParaRPr>
          </a:p>
        </p:txBody>
      </p:sp>
      <p:sp>
        <p:nvSpPr>
          <p:cNvPr id="16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8DE5178-C7D1-4531-84F9-9409954B7317}" type="slidenum">
              <a:t>50</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3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for Timeline or Map</a:t>
            </a:r>
            <a:endParaRPr b="0" lang="en-US" sz="1800" strike="noStrike" u="none">
              <a:solidFill>
                <a:srgbClr val="000000"/>
              </a:solidFill>
              <a:effectLst/>
              <a:uFillTx/>
              <a:latin typeface="Times New Roman"/>
            </a:endParaRPr>
          </a:p>
        </p:txBody>
      </p:sp>
      <p:sp>
        <p:nvSpPr>
          <p:cNvPr id="3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739CBA4-78B6-477A-9AF2-1452F003D48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3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consists of one Westinghouse Model 501 FC gas turbine and two Westinghouse Model 501 FD gas turbines, rated at 182 MW and 182 MW, respectively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operation, the Gleason Plant is able to achieve a net heat rate of approximately 10,900 Btu/kWh (HHV)</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49B4B0A-4FE1-4216-B669-34E70970ABF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3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Mitch Robinson</a:t>
            </a:r>
            <a:endParaRPr b="0" lang="en-US" sz="1800" strike="noStrike" u="none">
              <a:solidFill>
                <a:srgbClr val="000000"/>
              </a:solidFill>
              <a:effectLst/>
              <a:uFillTx/>
              <a:latin typeface="Times New Roman"/>
            </a:endParaRPr>
          </a:p>
        </p:txBody>
      </p:sp>
      <p:sp>
        <p:nvSpPr>
          <p:cNvPr id="3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BD29810-DE68-41EC-98D9-0E74EAA2EE6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4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Add map of site</a:t>
            </a:r>
            <a:endParaRPr b="0" lang="en-US" sz="20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393A9AA-E764-4056-84BC-0DD715592E0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12216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Ben Rogers</cp:lastModifiedBy>
  <cp:lastPrinted>2000-09-22T18:32:35Z</cp:lastPrinted>
  <dcterms:modified xsi:type="dcterms:W3CDTF">2000-09-24T18:56:10Z</dcterms:modified>
  <cp:revision>417</cp:revision>
  <dc:subject/>
  <dc:title>No Slide Title</dc:title>
</cp:coreProperties>
</file>