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_rels/presentation.xml.rels" ContentType="application/vnd.openxmlformats-package.relationships+xml"/>
  <Override PartName="/ppt/media/image1.wmf" ContentType="image/x-wmf"/>
  <Override PartName="/ppt/media/image2.wmf" ContentType="image/x-wmf"/>
  <Override PartName="/ppt/embeddings/oleObject1.docx" ContentType="application/vnd.openxmlformats-officedocument.wordprocessingml.document"/>
  <Override PartName="/ppt/slides/slide29.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14.xml" ContentType="application/vnd.openxmlformats-officedocument.presentationml.slide+xml"/>
  <Override PartName="/ppt/slides/slide6.xml" ContentType="application/vnd.openxmlformats-officedocument.presentationml.slide+xml"/>
  <Override PartName="/ppt/slides/slide15.xml" ContentType="application/vnd.openxmlformats-officedocument.presentationml.slide+xml"/>
  <Override PartName="/ppt/slides/slide7.xml" ContentType="application/vnd.openxmlformats-officedocument.presentationml.slide+xml"/>
  <Override PartName="/ppt/slides/slide1.xml" ContentType="application/vnd.openxmlformats-officedocument.presentationml.slide+xml"/>
  <Override PartName="/ppt/slides/slide46.xml" ContentType="application/vnd.openxmlformats-officedocument.presentationml.slide+xml"/>
  <Override PartName="/ppt/slides/slide16.xml" ContentType="application/vnd.openxmlformats-officedocument.presentationml.slide+xml"/>
  <Override PartName="/ppt/slides/slide8.xml" ContentType="application/vnd.openxmlformats-officedocument.presentationml.slide+xml"/>
  <Override PartName="/ppt/slides/slide2.xml" ContentType="application/vnd.openxmlformats-officedocument.presentationml.slide+xml"/>
  <Override PartName="/ppt/slides/slide10.xml" ContentType="application/vnd.openxmlformats-officedocument.presentationml.slide+xml"/>
  <Override PartName="/ppt/slides/slide47.xml" ContentType="application/vnd.openxmlformats-officedocument.presentationml.slide+xml"/>
  <Override PartName="/ppt/slides/slide17.xml" ContentType="application/vnd.openxmlformats-officedocument.presentationml.slide+xml"/>
  <Override PartName="/ppt/slides/slide9.xml" ContentType="application/vnd.openxmlformats-officedocument.presentationml.slide+xml"/>
  <Override PartName="/ppt/slides/slide3.xml" ContentType="application/vnd.openxmlformats-officedocument.presentationml.slide+xml"/>
  <Override PartName="/ppt/slides/slide11.xml" ContentType="application/vnd.openxmlformats-officedocument.presentationml.slide+xml"/>
  <Override PartName="/ppt/slides/slide48.xml" ContentType="application/vnd.openxmlformats-officedocument.presentationml.slide+xml"/>
  <Override PartName="/ppt/slides/slide20.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_rels/slide18.xml.rels" ContentType="application/vnd.openxmlformats-package.relationships+xml"/>
  <Override PartName="/ppt/slides/_rels/slide12.xml.rels" ContentType="application/vnd.openxmlformats-package.relationships+xml"/>
  <Override PartName="/ppt/slides/_rels/slide49.xml.rels" ContentType="application/vnd.openxmlformats-package.relationships+xml"/>
  <Override PartName="/ppt/slides/_rels/slide21.xml.rels" ContentType="application/vnd.openxmlformats-package.relationships+xml"/>
  <Override PartName="/ppt/slides/_rels/slide4.xml.rels" ContentType="application/vnd.openxmlformats-package.relationships+xml"/>
  <Override PartName="/ppt/slides/_rels/slide19.xml.rels" ContentType="application/vnd.openxmlformats-package.relationships+xml"/>
  <Override PartName="/ppt/slides/_rels/slide22.xml.rels" ContentType="application/vnd.openxmlformats-package.relationships+xml"/>
  <Override PartName="/ppt/slides/_rels/slide5.xml.rels" ContentType="application/vnd.openxmlformats-package.relationships+xml"/>
  <Override PartName="/ppt/slides/_rels/slide23.xml.rels" ContentType="application/vnd.openxmlformats-package.relationships+xml"/>
  <Override PartName="/ppt/slides/_rels/slide6.xml.rels" ContentType="application/vnd.openxmlformats-package.relationships+xml"/>
  <Override PartName="/ppt/slides/_rels/slide24.xml.rels" ContentType="application/vnd.openxmlformats-package.relationships+xml"/>
  <Override PartName="/ppt/slides/_rels/slide7.xml.rels" ContentType="application/vnd.openxmlformats-package.relationships+xml"/>
  <Override PartName="/ppt/slides/_rels/slide25.xml.rels" ContentType="application/vnd.openxmlformats-package.relationships+xml"/>
  <Override PartName="/ppt/slides/_rels/slide8.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13.xml.rels" ContentType="application/vnd.openxmlformats-package.relationships+xml"/>
  <Override PartName="/ppt/slides/_rels/slide50.xml.rels" ContentType="application/vnd.openxmlformats-package.relationships+xml"/>
  <Override PartName="/ppt/slides/_rels/slide45.xml.rels" ContentType="application/vnd.openxmlformats-package.relationships+xml"/>
  <Override PartName="/ppt/slides/_rels/slide47.xml.rels" ContentType="application/vnd.openxmlformats-package.relationships+xml"/>
  <Override PartName="/ppt/slides/_rels/slide10.xml.rels" ContentType="application/vnd.openxmlformats-package.relationships+xml"/>
  <Override PartName="/ppt/slides/_rels/slide46.xml.rels" ContentType="application/vnd.openxmlformats-package.relationships+xml"/>
  <Override PartName="/ppt/slides/_rels/slide9.xml.rels" ContentType="application/vnd.openxmlformats-package.relationships+xml"/>
  <Override PartName="/ppt/slides/_rels/slide26.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27.xml.rels" ContentType="application/vnd.openxmlformats-package.relationships+xml"/>
  <Override PartName="/ppt/slides/_rels/slide16.xml.rels" ContentType="application/vnd.openxmlformats-package.relationships+xml"/>
  <Override PartName="/ppt/slides/_rels/slide1.xml.rels" ContentType="application/vnd.openxmlformats-package.relationships+xml"/>
  <Override PartName="/ppt/slides/_rels/slide36.xml.rels" ContentType="application/vnd.openxmlformats-package.relationships+xml"/>
  <Override PartName="/ppt/slides/_rels/slide28.xml.rels" ContentType="application/vnd.openxmlformats-package.relationships+xml"/>
  <Override PartName="/ppt/slides/_rels/slide17.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29.xml.rels" ContentType="application/vnd.openxmlformats-package.relationships+xml"/>
  <Override PartName="/ppt/slides/_rels/slide11.xml.rels" ContentType="application/vnd.openxmlformats-package.relationships+xml"/>
  <Override PartName="/ppt/slides/_rels/slide48.xml.rels" ContentType="application/vnd.openxmlformats-package.relationships+xml"/>
  <Override PartName="/ppt/slides/_rels/slide38.xml.rels" ContentType="application/vnd.openxmlformats-package.relationships+xml"/>
  <Override PartName="/ppt/slides/_rels/slide40.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34.xml.rels" ContentType="application/vnd.openxmlformats-package.relationships+xml"/>
  <Override PartName="/ppt/slides/_rels/slide35.xml.rels" ContentType="application/vnd.openxmlformats-package.relationships+xml"/>
  <Override PartName="/ppt/slides/_rels/slide41.xml.rels" ContentType="application/vnd.openxmlformats-package.relationships+xml"/>
  <Override PartName="/ppt/slides/_rels/slide39.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slide38.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39.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50.xml" ContentType="application/vnd.openxmlformats-officedocument.presentationml.slide+xml"/>
  <Override PartName="/ppt/slides/slide33.xml" ContentType="application/vnd.openxmlformats-officedocument.presentationml.slide+xml"/>
  <Override PartName="/ppt/slides/slide32.xml" ContentType="application/vnd.openxmlformats-officedocument.presentationml.slide+xml"/>
  <Override PartName="/ppt/slides/slide31.xml" ContentType="application/vnd.openxmlformats-officedocument.presentationml.slide+xml"/>
  <Override PartName="/ppt/slides/slide30.xml" ContentType="application/vnd.openxmlformats-officedocument.presentationml.slide+xml"/>
  <Override PartName="/ppt/slides/slide25.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13.xml" ContentType="application/vnd.openxmlformats-officedocument.presentationml.slide+xml"/>
  <Override PartName="/ppt/slides/slide5.xml" ContentType="application/vnd.openxmlformats-officedocument.presentationml.slide+xml"/>
  <Override PartName="/ppt/slides/slide19.xml" ContentType="application/vnd.openxmlformats-officedocument.presentationml.slide+xml"/>
  <Override PartName="/ppt/slides/slide21.xml" ContentType="application/vnd.openxmlformats-officedocument.presentationml.slide+xml"/>
  <Override PartName="/ppt/slides/slide49.xml" ContentType="application/vnd.openxmlformats-officedocument.presentationml.slide+xml"/>
  <Override PartName="/ppt/slides/slide12.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Lst>
  <p:sldSz cx="9144000" cy="6858000"/>
  <p:notesSz cx="6994525" cy="9280525"/>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30" Type="http://schemas.openxmlformats.org/officeDocument/2006/relationships/slide" Target="slides/slide28.xml"/><Relationship Id="rId31" Type="http://schemas.openxmlformats.org/officeDocument/2006/relationships/slide" Target="slides/slide29.xml"/><Relationship Id="rId32" Type="http://schemas.openxmlformats.org/officeDocument/2006/relationships/slide" Target="slides/slide30.xml"/><Relationship Id="rId33" Type="http://schemas.openxmlformats.org/officeDocument/2006/relationships/slide" Target="slides/slide31.xml"/><Relationship Id="rId34" Type="http://schemas.openxmlformats.org/officeDocument/2006/relationships/slide" Target="slides/slide32.xml"/><Relationship Id="rId35" Type="http://schemas.openxmlformats.org/officeDocument/2006/relationships/slide" Target="slides/slide33.xml"/><Relationship Id="rId36" Type="http://schemas.openxmlformats.org/officeDocument/2006/relationships/slide" Target="slides/slide34.xml"/><Relationship Id="rId37" Type="http://schemas.openxmlformats.org/officeDocument/2006/relationships/slide" Target="slides/slide35.xml"/><Relationship Id="rId38" Type="http://schemas.openxmlformats.org/officeDocument/2006/relationships/slide" Target="slides/slide36.xml"/><Relationship Id="rId39" Type="http://schemas.openxmlformats.org/officeDocument/2006/relationships/slide" Target="slides/slide37.xml"/><Relationship Id="rId40" Type="http://schemas.openxmlformats.org/officeDocument/2006/relationships/slide" Target="slides/slide38.xml"/><Relationship Id="rId41" Type="http://schemas.openxmlformats.org/officeDocument/2006/relationships/slide" Target="slides/slide39.xml"/><Relationship Id="rId42" Type="http://schemas.openxmlformats.org/officeDocument/2006/relationships/slide" Target="slides/slide40.xml"/><Relationship Id="rId43" Type="http://schemas.openxmlformats.org/officeDocument/2006/relationships/slide" Target="slides/slide41.xml"/><Relationship Id="rId44" Type="http://schemas.openxmlformats.org/officeDocument/2006/relationships/slide" Target="slides/slide42.xml"/><Relationship Id="rId45" Type="http://schemas.openxmlformats.org/officeDocument/2006/relationships/slide" Target="slides/slide43.xml"/><Relationship Id="rId46" Type="http://schemas.openxmlformats.org/officeDocument/2006/relationships/slide" Target="slides/slide44.xml"/><Relationship Id="rId47" Type="http://schemas.openxmlformats.org/officeDocument/2006/relationships/slide" Target="slides/slide45.xml"/><Relationship Id="rId48" Type="http://schemas.openxmlformats.org/officeDocument/2006/relationships/slide" Target="slides/slide46.xml"/><Relationship Id="rId49" Type="http://schemas.openxmlformats.org/officeDocument/2006/relationships/slide" Target="slides/slide47.xml"/><Relationship Id="rId50" Type="http://schemas.openxmlformats.org/officeDocument/2006/relationships/slide" Target="slides/slide48.xml"/><Relationship Id="rId51" Type="http://schemas.openxmlformats.org/officeDocument/2006/relationships/slide" Target="slides/slide49.xml"/><Relationship Id="rId52" Type="http://schemas.openxmlformats.org/officeDocument/2006/relationships/slide" Target="slides/slide50.xml"/><Relationship Id="rId53"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wmf"/>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Click to edit the title text format</a:t>
            </a:r>
            <a:endParaRPr b="0" lang="en-US" sz="2800" strike="noStrike" u="none">
              <a:solidFill>
                <a:srgbClr val="000000"/>
              </a:solidFill>
              <a:effectLst/>
              <a:uFillTx/>
              <a:latin typeface="Times New Roman"/>
            </a:endParaRPr>
          </a:p>
        </p:txBody>
      </p:sp>
      <p:sp>
        <p:nvSpPr>
          <p:cNvPr id="1" name="PlaceHolder 2"/>
          <p:cNvSpPr>
            <a:spLocks noGrp="1"/>
          </p:cNvSpPr>
          <p:nvPr>
            <p:ph type="body"/>
          </p:nvPr>
        </p:nvSpPr>
        <p:spPr>
          <a:xfrm>
            <a:off x="1143000" y="1978200"/>
            <a:ext cx="6781680" cy="4114800"/>
          </a:xfrm>
          <a:prstGeom prst="rect">
            <a:avLst/>
          </a:prstGeom>
          <a:noFill/>
          <a:ln w="0">
            <a:noFill/>
          </a:ln>
        </p:spPr>
        <p:txBody>
          <a:bodyPr lIns="90000" rIns="90000" tIns="46800" bIns="46800" anchor="t">
            <a:normAutofit/>
          </a:bodyPr>
          <a:p>
            <a:pPr marL="343080" indent="-343080">
              <a:spcBef>
                <a:spcPts val="49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Click to edit the outline text format</a:t>
            </a:r>
            <a:endParaRPr b="0" lang="en-US" sz="2000" strike="noStrike" u="none">
              <a:solidFill>
                <a:srgbClr val="000000"/>
              </a:solidFill>
              <a:effectLst/>
              <a:uFillTx/>
              <a:latin typeface="Times New Roman"/>
            </a:endParaRPr>
          </a:p>
          <a:p>
            <a:pPr lvl="1" marL="743040" indent="-285840">
              <a:spcBef>
                <a:spcPts val="499"/>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Second Outline Level</a:t>
            </a:r>
            <a:endParaRPr b="0" lang="en-US" sz="2000" strike="noStrike" u="none">
              <a:solidFill>
                <a:srgbClr val="000000"/>
              </a:solidFill>
              <a:effectLst/>
              <a:uFillTx/>
              <a:latin typeface="Times New Roman"/>
            </a:endParaRPr>
          </a:p>
          <a:p>
            <a:pPr lvl="2" marL="1143000" indent="-228600">
              <a:spcBef>
                <a:spcPts val="499"/>
              </a:spcBef>
              <a:buClr>
                <a:srgbClr val="3333cc"/>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Third Outline Level</a:t>
            </a:r>
            <a:endParaRPr b="0" lang="en-US" sz="2000" strike="noStrike" u="none">
              <a:solidFill>
                <a:srgbClr val="000000"/>
              </a:solidFill>
              <a:effectLst/>
              <a:uFillTx/>
              <a:latin typeface="Times New Roman"/>
            </a:endParaRPr>
          </a:p>
          <a:p>
            <a:pPr lvl="3" marL="1600200" indent="-228600">
              <a:spcBef>
                <a:spcPts val="499"/>
              </a:spcBef>
              <a:buClr>
                <a:srgbClr val="3333cc"/>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Fourth Outline Level</a:t>
            </a:r>
            <a:endParaRPr b="0" lang="en-US" sz="2000" strike="noStrike" u="none">
              <a:solidFill>
                <a:srgbClr val="000000"/>
              </a:solidFill>
              <a:effectLst/>
              <a:uFillTx/>
              <a:latin typeface="Times New Roman"/>
            </a:endParaRPr>
          </a:p>
          <a:p>
            <a:pPr lvl="4" marL="2057400" indent="-228600">
              <a:spcBef>
                <a:spcPts val="499"/>
              </a:spcBef>
              <a:buClr>
                <a:srgbClr val="3333cc"/>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Fifth Outline Level</a:t>
            </a:r>
            <a:endParaRPr b="0" lang="en-US" sz="2000" strike="noStrike" u="none">
              <a:solidFill>
                <a:srgbClr val="000000"/>
              </a:solidFill>
              <a:effectLst/>
              <a:uFillTx/>
              <a:latin typeface="Times New Roman"/>
            </a:endParaRPr>
          </a:p>
          <a:p>
            <a:pPr lvl="5" marL="2057400" indent="-22860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Sixth Outline Level</a:t>
            </a:r>
            <a:endParaRPr b="0" lang="en-US" sz="2000" strike="noStrike" u="none">
              <a:solidFill>
                <a:srgbClr val="000000"/>
              </a:solidFill>
              <a:effectLst/>
              <a:uFillTx/>
              <a:latin typeface="Times New Roman"/>
            </a:endParaRPr>
          </a:p>
          <a:p>
            <a:pPr lvl="6" marL="2057400" indent="-22860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Seventh Outline Level</a:t>
            </a:r>
            <a:endParaRPr b="0" lang="en-US" sz="2000" strike="noStrike" u="none">
              <a:solidFill>
                <a:srgbClr val="000000"/>
              </a:solidFill>
              <a:effectLst/>
              <a:uFillTx/>
              <a:latin typeface="Times New Roman"/>
            </a:endParaRPr>
          </a:p>
        </p:txBody>
      </p:sp>
      <p:sp>
        <p:nvSpPr>
          <p:cNvPr id="2" name="PlaceHolder 3"/>
          <p:cNvSpPr>
            <a:spLocks noGrp="1"/>
          </p:cNvSpPr>
          <p:nvPr>
            <p:ph type="sldNum" idx="1"/>
          </p:nvPr>
        </p:nvSpPr>
        <p:spPr>
          <a:xfrm>
            <a:off x="6553080" y="6397560"/>
            <a:ext cx="1905120" cy="457200"/>
          </a:xfrm>
          <a:prstGeom prst="rect">
            <a:avLst/>
          </a:prstGeom>
          <a:noFill/>
          <a:ln w="0">
            <a:noFill/>
          </a:ln>
        </p:spPr>
        <p:txBody>
          <a:bodyPr lIns="90000" rIns="90000" tIns="46800" bIns="46800" anchor="t">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000" strike="noStrike" u="none">
                <a:solidFill>
                  <a:srgbClr val="000000"/>
                </a:solidFill>
                <a:effectLst/>
                <a:uFillTx/>
                <a:latin typeface="Arial"/>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0B922EAB-21C1-429C-8C20-3A1CA151A235}" type="slidenum">
              <a:rPr b="0" lang="en-US" sz="1000" strike="noStrike" u="none">
                <a:solidFill>
                  <a:srgbClr val="000000"/>
                </a:solidFill>
                <a:effectLst/>
                <a:uFillTx/>
                <a:latin typeface="Arial"/>
              </a:rPr>
              <a:t>&lt;number&gt;</a:t>
            </a:fld>
            <a:endParaRPr b="0" lang="en-US" sz="1000" strike="noStrike" u="none">
              <a:solidFill>
                <a:srgbClr val="000000"/>
              </a:solidFill>
              <a:effectLst/>
              <a:uFillTx/>
              <a:latin typeface="Times New Roman"/>
            </a:endParaRPr>
          </a:p>
        </p:txBody>
      </p:sp>
      <p:sp>
        <p:nvSpPr>
          <p:cNvPr id="3" name=""/>
          <p:cNvSpPr/>
          <p:nvPr/>
        </p:nvSpPr>
        <p:spPr>
          <a:xfrm>
            <a:off x="685800" y="606600"/>
            <a:ext cx="77724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 name=""/>
          <p:cNvSpPr/>
          <p:nvPr/>
        </p:nvSpPr>
        <p:spPr>
          <a:xfrm>
            <a:off x="1143000" y="606600"/>
            <a:ext cx="1981080" cy="0"/>
          </a:xfrm>
          <a:prstGeom prst="line">
            <a:avLst/>
          </a:prstGeom>
          <a:ln w="63360">
            <a:solidFill>
              <a:srgbClr val="33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 name=""/>
          <p:cNvSpPr/>
          <p:nvPr/>
        </p:nvSpPr>
        <p:spPr>
          <a:xfrm>
            <a:off x="7467480" y="378000"/>
            <a:ext cx="106704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CONFIDENTIAL</a:t>
            </a:r>
            <a:endParaRPr b="0" lang="en-US" sz="900" strike="noStrike" u="none">
              <a:solidFill>
                <a:srgbClr val="000000"/>
              </a:solidFill>
              <a:effectLst/>
              <a:uFillTx/>
              <a:latin typeface="Times New Roman"/>
            </a:endParaRPr>
          </a:p>
        </p:txBody>
      </p:sp>
      <p:sp>
        <p:nvSpPr>
          <p:cNvPr id="6" name=""/>
          <p:cNvSpPr/>
          <p:nvPr/>
        </p:nvSpPr>
        <p:spPr>
          <a:xfrm flipV="1">
            <a:off x="838080" y="6397200"/>
            <a:ext cx="6705720" cy="3240"/>
          </a:xfrm>
          <a:prstGeom prst="line">
            <a:avLst/>
          </a:prstGeom>
          <a:ln w="9360">
            <a:solidFill>
              <a:srgbClr val="000000"/>
            </a:solidFill>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sp>
        <p:nvSpPr>
          <p:cNvPr id="7" name=""/>
          <p:cNvSpPr/>
          <p:nvPr/>
        </p:nvSpPr>
        <p:spPr>
          <a:xfrm>
            <a:off x="8077320" y="6397560"/>
            <a:ext cx="53316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pic>
        <p:nvPicPr>
          <p:cNvPr id="8" name="" descr=""/>
          <p:cNvPicPr/>
          <p:nvPr/>
        </p:nvPicPr>
        <p:blipFill>
          <a:blip r:embed="rId2"/>
          <a:srcRect l="-56" t="0" r="-56" b="0"/>
          <a:stretch/>
        </p:blipFill>
        <p:spPr>
          <a:xfrm>
            <a:off x="7467480" y="6093000"/>
            <a:ext cx="731880" cy="579240"/>
          </a:xfrm>
          <a:prstGeom prst="rect">
            <a:avLst/>
          </a:prstGeom>
          <a:solidFill>
            <a:srgbClr val="ffffff"/>
          </a:solidFill>
          <a:ln w="0">
            <a:noFill/>
          </a:ln>
        </p:spPr>
      </p:pic>
      <p:sp>
        <p:nvSpPr>
          <p:cNvPr id="9" name=""/>
          <p:cNvSpPr/>
          <p:nvPr/>
        </p:nvSpPr>
        <p:spPr>
          <a:xfrm>
            <a:off x="685800" y="1600200"/>
            <a:ext cx="77724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ffffff"/>
        </a:solidFill>
      </p:bgPr>
    </p:bg>
    <p:spTree>
      <p:nvGrpSpPr>
        <p:cNvPr id="1" name=""/>
        <p:cNvGrpSpPr/>
        <p:nvPr/>
      </p:nvGrpSpPr>
      <p:grpSpPr>
        <a:xfrm>
          <a:off x="0" y="0"/>
          <a:ext cx="0" cy="0"/>
          <a:chOff x="0" y="0"/>
          <a:chExt cx="0" cy="0"/>
        </a:xfrm>
      </p:grpSpPr>
      <p:sp>
        <p:nvSpPr>
          <p:cNvPr id="10" name="PlaceHolder 1"/>
          <p:cNvSpPr>
            <a:spLocks noGrp="1"/>
          </p:cNvSpPr>
          <p:nvPr>
            <p:ph type="title"/>
          </p:nvPr>
        </p:nvSpPr>
        <p:spPr>
          <a:xfrm>
            <a:off x="685800" y="22856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Click to edit the title text format</a:t>
            </a:r>
            <a:endParaRPr b="0" lang="en-US" sz="2800" strike="noStrike" u="none">
              <a:solidFill>
                <a:srgbClr val="000000"/>
              </a:solidFill>
              <a:effectLst/>
              <a:uFillTx/>
              <a:latin typeface="Times New Roman"/>
            </a:endParaRPr>
          </a:p>
        </p:txBody>
      </p:sp>
      <p:sp>
        <p:nvSpPr>
          <p:cNvPr id="11" name="PlaceHolder 2"/>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800" strike="noStrike" u="none">
                <a:solidFill>
                  <a:srgbClr val="000000"/>
                </a:solidFill>
                <a:effectLst/>
                <a:uFillTx/>
                <a:latin typeface="Times New Roman"/>
              </a:defRPr>
            </a:lvl1pPr>
          </a:lstStyle>
          <a:p>
            <a: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rPr>
              <a:t>Peakers.ppt</a:t>
            </a:r>
            <a:endParaRPr b="0" lang="en-US" sz="800" strike="noStrike" u="none">
              <a:solidFill>
                <a:srgbClr val="000000"/>
              </a:solidFill>
              <a:effectLst/>
              <a:uFillTx/>
              <a:latin typeface="Times New Roman"/>
            </a:endParaRPr>
          </a:p>
        </p:txBody>
      </p:sp>
      <p:sp>
        <p:nvSpPr>
          <p:cNvPr id="12" name="PlaceHolder 3"/>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000" strike="noStrike" u="none">
                <a:solidFill>
                  <a:srgbClr val="000000"/>
                </a:solidFill>
                <a:effectLst/>
                <a:uFillTx/>
                <a:latin typeface="Times New Roman"/>
              </a:defRPr>
            </a:lvl1pPr>
          </a:lstStyle>
          <a:p>
            <a: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0BD031B9-8915-4C18-A0C2-8E5C148BF86C}" type="slidenum">
              <a:rPr b="0" lang="en-US" sz="1000" strike="noStrike" u="none">
                <a:solidFill>
                  <a:srgbClr val="000000"/>
                </a:solidFill>
                <a:effectLst/>
                <a:uFillTx/>
                <a:latin typeface="Times New Roman"/>
              </a:rPr>
              <a:t>&lt;number&gt;</a:t>
            </a:fld>
            <a:endParaRPr b="0" lang="en-US" sz="1000" strike="noStrike" u="none">
              <a:solidFill>
                <a:srgbClr val="000000"/>
              </a:solidFill>
              <a:effectLst/>
              <a:uFillTx/>
              <a:latin typeface="Times New Roman"/>
            </a:endParaRPr>
          </a:p>
        </p:txBody>
      </p:sp>
      <p:sp>
        <p:nvSpPr>
          <p:cNvPr id="13" name="PlaceHolder 4"/>
          <p:cNvSpPr>
            <a:spLocks noGrp="1"/>
          </p:cNvSpPr>
          <p:nvPr>
            <p:ph type="body"/>
          </p:nvPr>
        </p:nvSpPr>
        <p:spPr>
          <a:xfrm>
            <a:off x="457200" y="1604520"/>
            <a:ext cx="8229240" cy="3977280"/>
          </a:xfrm>
          <a:prstGeom prst="rect">
            <a:avLst/>
          </a:prstGeom>
          <a:noFill/>
          <a:ln w="0">
            <a:noFill/>
          </a:ln>
        </p:spPr>
        <p:txBody>
          <a:bodyPr lIns="0" rIns="0" tIns="0" bIns="0" anchor="t">
            <a:normAutofit/>
          </a:bodyPr>
          <a:p>
            <a:pPr indent="0" algn="ct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Click to edit the outline text format</a:t>
            </a:r>
            <a:endParaRPr b="0" lang="en-US" sz="2000" strike="noStrike" u="none">
              <a:solidFill>
                <a:srgbClr val="000000"/>
              </a:solidFill>
              <a:effectLst/>
              <a:uFillTx/>
              <a:latin typeface="Times New Roman"/>
            </a:endParaRPr>
          </a:p>
          <a:p>
            <a:pPr lvl="1" marL="457200" indent="0" algn="ctr">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Second Outline Level</a:t>
            </a:r>
            <a:endParaRPr b="0" lang="en-US" sz="1800" strike="noStrike" u="none">
              <a:solidFill>
                <a:srgbClr val="000000"/>
              </a:solidFill>
              <a:effectLst/>
              <a:uFillTx/>
              <a:latin typeface="Times New Roman"/>
            </a:endParaRPr>
          </a:p>
          <a:p>
            <a:pPr lvl="2" marL="914400" algn="ctr">
              <a:spcBef>
                <a:spcPts val="400"/>
              </a:spcBef>
              <a:buClr>
                <a:srgbClr val="3333cc"/>
              </a:buClr>
              <a:buFont typeface="Times New Roman"/>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Third Outline Level</a:t>
            </a:r>
            <a:endParaRPr b="0" lang="en-US" sz="1600" strike="noStrike" u="none">
              <a:solidFill>
                <a:srgbClr val="000000"/>
              </a:solidFill>
              <a:effectLst/>
              <a:uFillTx/>
              <a:latin typeface="Times New Roman"/>
            </a:endParaRPr>
          </a:p>
          <a:p>
            <a:pPr lvl="3" marL="1371600" algn="ctr">
              <a:spcBef>
                <a:spcPts val="349"/>
              </a:spcBef>
              <a:buClr>
                <a:srgbClr val="3333cc"/>
              </a:buClr>
              <a:buFont typeface="Times New Roman"/>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Fourth Outline Level</a:t>
            </a:r>
            <a:endParaRPr b="0" lang="en-US" sz="1400" strike="noStrike" u="none">
              <a:solidFill>
                <a:srgbClr val="000000"/>
              </a:solidFill>
              <a:effectLst/>
              <a:uFillTx/>
              <a:latin typeface="Times New Roman"/>
            </a:endParaRPr>
          </a:p>
          <a:p>
            <a:pPr lvl="4" marL="1828800" algn="ctr">
              <a:spcBef>
                <a:spcPts val="349"/>
              </a:spcBef>
              <a:buClr>
                <a:srgbClr val="3333cc"/>
              </a:buClr>
              <a:buFont typeface="Times New Roman"/>
              <a:buChar char="-"/>
              <a:tabLst>
                <a:tab algn="l" pos="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Fifth Outline Level</a:t>
            </a:r>
            <a:endParaRPr b="0" lang="en-US" sz="1400" strike="noStrike" u="none">
              <a:solidFill>
                <a:srgbClr val="000000"/>
              </a:solidFill>
              <a:effectLst/>
              <a:uFillTx/>
              <a:latin typeface="Times New Roman"/>
            </a:endParaRPr>
          </a:p>
          <a:p>
            <a:pPr lvl="5" marL="182880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Sixth Outline Level</a:t>
            </a:r>
            <a:endParaRPr b="0" lang="en-US" sz="1400" strike="noStrike" u="none">
              <a:solidFill>
                <a:srgbClr val="000000"/>
              </a:solidFill>
              <a:effectLst/>
              <a:uFillTx/>
              <a:latin typeface="Times New Roman"/>
            </a:endParaRPr>
          </a:p>
          <a:p>
            <a:pPr lvl="6" marL="182880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Seventh Outline Level</a:t>
            </a:r>
            <a:endParaRPr b="0" lang="en-US" sz="1400" strike="noStrike" u="none">
              <a:solidFill>
                <a:srgbClr val="000000"/>
              </a:solidFill>
              <a:effectLst/>
              <a:uFillTx/>
              <a:latin typeface="Times New Roman"/>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2.wmf"/><Relationship Id="rId3"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14" name=""/>
          <p:cNvGraphicFramePr/>
          <p:nvPr/>
        </p:nvGraphicFramePr>
        <p:xfrm>
          <a:off x="3276720" y="1295280"/>
          <a:ext cx="2514600" cy="2444760"/>
        </p:xfrm>
        <a:graphic>
          <a:graphicData uri="http://schemas.openxmlformats.org/presentationml/2006/ole">
            <p:oleObj progId="Word.Document.12" r:id="rId1" spid="">
              <p:embed/>
              <p:pic>
                <p:nvPicPr>
                  <p:cNvPr id="15" name="" descr=""/>
                  <p:cNvPicPr/>
                  <p:nvPr/>
                </p:nvPicPr>
                <p:blipFill>
                  <a:blip r:embed="rId2"/>
                  <a:stretch/>
                </p:blipFill>
                <p:spPr>
                  <a:xfrm>
                    <a:off x="3276720" y="1295280"/>
                    <a:ext cx="2514600" cy="2444760"/>
                  </a:xfrm>
                  <a:prstGeom prst="rect">
                    <a:avLst/>
                  </a:prstGeom>
                  <a:noFill/>
                  <a:ln w="0">
                    <a:noFill/>
                  </a:ln>
                </p:spPr>
              </p:pic>
            </p:oleObj>
          </a:graphicData>
        </a:graphic>
      </p:graphicFrame>
      <p:sp>
        <p:nvSpPr>
          <p:cNvPr id="16" name=""/>
          <p:cNvSpPr/>
          <p:nvPr/>
        </p:nvSpPr>
        <p:spPr>
          <a:xfrm>
            <a:off x="1143000" y="4343400"/>
            <a:ext cx="20574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September 21, 2000</a:t>
            </a:r>
            <a:endParaRPr b="0" lang="en-US" sz="1400" strike="noStrike" u="none">
              <a:solidFill>
                <a:srgbClr val="000000"/>
              </a:solidFill>
              <a:effectLst/>
              <a:uFillTx/>
              <a:latin typeface="Times New Roman"/>
            </a:endParaRPr>
          </a:p>
        </p:txBody>
      </p:sp>
      <p:sp>
        <p:nvSpPr>
          <p:cNvPr id="17" name=""/>
          <p:cNvSpPr/>
          <p:nvPr/>
        </p:nvSpPr>
        <p:spPr>
          <a:xfrm>
            <a:off x="6095880" y="4343400"/>
            <a:ext cx="251460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Confidential &amp; Proprietary</a:t>
            </a:r>
            <a:endParaRPr b="0" lang="en-US" sz="1200" strike="noStrike" u="none">
              <a:solidFill>
                <a:srgbClr val="000000"/>
              </a:solidFill>
              <a:effectLst/>
              <a:uFillTx/>
              <a:latin typeface="Times New Roman"/>
            </a:endParaRPr>
          </a:p>
        </p:txBody>
      </p:sp>
      <p:sp>
        <p:nvSpPr>
          <p:cNvPr id="18" name=""/>
          <p:cNvSpPr/>
          <p:nvPr/>
        </p:nvSpPr>
        <p:spPr>
          <a:xfrm>
            <a:off x="1143000" y="5410080"/>
            <a:ext cx="6248520" cy="8179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Management Presentation</a:t>
            </a:r>
            <a:endParaRPr b="0" lang="en-US" sz="1600" strike="noStrike" u="none">
              <a:solidFill>
                <a:srgbClr val="000000"/>
              </a:solidFill>
              <a:effectLst/>
              <a:uFillTx/>
              <a:latin typeface="Times New Roman"/>
            </a:endParaRPr>
          </a:p>
          <a:p>
            <a:pPr>
              <a:lnSpc>
                <a:spcPct val="100000"/>
              </a:lnSpc>
              <a:spcBef>
                <a:spcPts val="9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Enron Generation Overview</a:t>
            </a:r>
            <a:endParaRPr b="0" lang="en-US" sz="2400" strike="noStrike" u="none">
              <a:solidFill>
                <a:srgbClr val="000000"/>
              </a:solidFill>
              <a:effectLst/>
              <a:uFillTx/>
              <a:latin typeface="Times New Roman"/>
            </a:endParaRPr>
          </a:p>
        </p:txBody>
      </p:sp>
    </p:spTree>
  </p:cSld>
  <p:transition>
    <p:random/>
  </p:transition>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2"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Performance Results</a:t>
            </a:r>
            <a:endParaRPr b="0" lang="en-US" sz="2400" strike="noStrike" u="none">
              <a:solidFill>
                <a:srgbClr val="000000"/>
              </a:solidFill>
              <a:effectLst/>
              <a:uFillTx/>
              <a:latin typeface="Times New Roman"/>
            </a:endParaRPr>
          </a:p>
        </p:txBody>
      </p:sp>
      <p:sp>
        <p:nvSpPr>
          <p:cNvPr id="43"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44"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07362289-9894-4499-A402-8C00161FCD0C}" type="slidenum">
              <a:t>10</a:t>
            </a:fld>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5"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Interconnection Agreements</a:t>
            </a:r>
            <a:endParaRPr b="0" lang="en-US" sz="2400" strike="noStrike" u="none">
              <a:solidFill>
                <a:srgbClr val="000000"/>
              </a:solidFill>
              <a:effectLst/>
              <a:uFillTx/>
              <a:latin typeface="Times New Roman"/>
            </a:endParaRPr>
          </a:p>
        </p:txBody>
      </p:sp>
      <p:sp>
        <p:nvSpPr>
          <p:cNvPr id="46"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Gleason Plant is interconnected to a 500 kV TVA line that traverses the site</a:t>
            </a:r>
            <a:endParaRPr b="0" lang="en-US" sz="1800" strike="noStrike" u="none">
              <a:solidFill>
                <a:srgbClr val="000000"/>
              </a:solidFill>
              <a:effectLst/>
              <a:uFillTx/>
              <a:latin typeface="Times New Roman"/>
            </a:endParaRPr>
          </a:p>
        </p:txBody>
      </p:sp>
      <p:sp>
        <p:nvSpPr>
          <p:cNvPr id="47"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A61C5550-61CA-41B4-A528-F89517140D71}" type="slidenum">
              <a:t>11</a:t>
            </a:fld>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Gas Supply &amp; Transportation</a:t>
            </a:r>
            <a:endParaRPr b="0" lang="en-US" sz="2400" strike="noStrike" u="none">
              <a:solidFill>
                <a:srgbClr val="000000"/>
              </a:solidFill>
              <a:effectLst/>
              <a:uFillTx/>
              <a:latin typeface="Times New Roman"/>
            </a:endParaRPr>
          </a:p>
        </p:txBody>
      </p:sp>
      <p:sp>
        <p:nvSpPr>
          <p:cNvPr id="49" name="PlaceHolder 2"/>
          <p:cNvSpPr>
            <a:spLocks noGrp="1"/>
          </p:cNvSpPr>
          <p:nvPr>
            <p:ph/>
          </p:nvPr>
        </p:nvSpPr>
        <p:spPr>
          <a:xfrm>
            <a:off x="1143000" y="1984320"/>
            <a:ext cx="6781680" cy="441648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Gleason Plant is permitted to use natural gas as its fuel source.  </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plant is interconnected to a natural gas pipeline system which traverses the site and is owned and operated by ANR Pipeline Company (“ANR”) </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Gleason Power I, L.L.C. and ANR each own, operate and maintain specified portions of the interconnection facilities as defined in the facilities agreement</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Gleason Power I, L.L.C. and ANR each own, operate and maintain specified portions of the interconnection facilities as defined in the facilities agreement</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term of each of these agreements ends on February 28, 2010.  </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interruptible transportation service agreement and the interruptible gas parking and lending service agreement will continue on a month-to-month basis after February 28, 2010, until terminated by either party.</a:t>
            </a:r>
            <a:endParaRPr b="0" lang="en-US" sz="1600" strike="noStrike" u="none">
              <a:solidFill>
                <a:srgbClr val="000000"/>
              </a:solidFill>
              <a:effectLst/>
              <a:uFillTx/>
              <a:latin typeface="Times New Roman"/>
            </a:endParaRPr>
          </a:p>
          <a:p>
            <a:pPr marL="34308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50"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B5E7F7FB-33B4-4A4E-9472-6C285A38DB9A}" type="slidenum">
              <a:t>12</a:t>
            </a:fld>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1"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Review of Power Markets</a:t>
            </a:r>
            <a:endParaRPr b="0" lang="en-US" sz="2400" strike="noStrike" u="none">
              <a:solidFill>
                <a:srgbClr val="000000"/>
              </a:solidFill>
              <a:effectLst/>
              <a:uFillTx/>
              <a:latin typeface="Times New Roman"/>
            </a:endParaRPr>
          </a:p>
        </p:txBody>
      </p:sp>
      <p:sp>
        <p:nvSpPr>
          <p:cNvPr id="52"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53"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CBC0BC0B-727A-41F4-8CBB-6BBBA510B81E}" type="slidenum">
              <a:t>13</a:t>
            </a:fld>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4"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 Control Area Outline</a:t>
            </a:r>
            <a:endParaRPr b="0" lang="en-US" sz="2400" strike="noStrike" u="none">
              <a:solidFill>
                <a:srgbClr val="000000"/>
              </a:solidFill>
              <a:effectLst/>
              <a:uFillTx/>
              <a:latin typeface="Times New Roman"/>
            </a:endParaRPr>
          </a:p>
        </p:txBody>
      </p:sp>
      <p:sp>
        <p:nvSpPr>
          <p:cNvPr id="55"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control area label is ENGL </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Gleason Plant has been designated a control area in accordance with NERC policy</a:t>
            </a:r>
            <a:endParaRPr b="0" lang="en-US" sz="1800" strike="noStrike" u="none">
              <a:solidFill>
                <a:srgbClr val="000000"/>
              </a:solidFill>
              <a:effectLst/>
              <a:uFillTx/>
              <a:latin typeface="Times New Roman"/>
            </a:endParaRPr>
          </a:p>
        </p:txBody>
      </p:sp>
      <p:sp>
        <p:nvSpPr>
          <p:cNvPr id="56"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44D4D3ED-B569-4B50-AF6A-676C6BB6837B}" type="slidenum">
              <a:t>14</a:t>
            </a:fld>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7"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 Expansion/Conversion Details</a:t>
            </a:r>
            <a:endParaRPr b="0" lang="en-US" sz="2400" strike="noStrike" u="none">
              <a:solidFill>
                <a:srgbClr val="000000"/>
              </a:solidFill>
              <a:effectLst/>
              <a:uFillTx/>
              <a:latin typeface="Times New Roman"/>
            </a:endParaRPr>
          </a:p>
        </p:txBody>
      </p:sp>
      <p:sp>
        <p:nvSpPr>
          <p:cNvPr id="58"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Gleason Plant has been designed to facilitate a future plant expansion or conversion to combined-cycle. An interconnect request for conversion has been filed with TVA</a:t>
            </a:r>
            <a:endParaRPr b="0" lang="en-US" sz="1800" strike="noStrike" u="none">
              <a:solidFill>
                <a:srgbClr val="000000"/>
              </a:solidFill>
              <a:effectLst/>
              <a:uFillTx/>
              <a:latin typeface="Times New Roman"/>
            </a:endParaRPr>
          </a:p>
        </p:txBody>
      </p:sp>
      <p:sp>
        <p:nvSpPr>
          <p:cNvPr id="59"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5D97260B-01BD-4C01-9DC2-643A5218F644}" type="slidenum">
              <a:t>15</a:t>
            </a:fld>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0"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 O&amp;M Costs</a:t>
            </a:r>
            <a:endParaRPr b="0" lang="en-US" sz="2400" strike="noStrike" u="none">
              <a:solidFill>
                <a:srgbClr val="000000"/>
              </a:solidFill>
              <a:effectLst/>
              <a:uFillTx/>
              <a:latin typeface="Times New Roman"/>
            </a:endParaRPr>
          </a:p>
        </p:txBody>
      </p:sp>
      <p:sp>
        <p:nvSpPr>
          <p:cNvPr id="61"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Estimated Variable O&amp;M </a:t>
            </a:r>
            <a:r>
              <a:rPr b="0" lang="en-US" sz="1400" strike="noStrike" u="none">
                <a:solidFill>
                  <a:srgbClr val="000000"/>
                </a:solidFill>
                <a:effectLst/>
                <a:uFillTx/>
                <a:latin typeface="Times New Roman"/>
              </a:rPr>
              <a:t>($/MWh)</a:t>
            </a:r>
            <a:r>
              <a:rPr b="0" lang="en-US" sz="1800" strike="noStrike" u="none">
                <a:solidFill>
                  <a:srgbClr val="000000"/>
                </a:solidFill>
                <a:effectLst/>
                <a:uFillTx/>
                <a:latin typeface="Times New Roman"/>
              </a:rPr>
              <a:t>:</a:t>
            </a:r>
            <a:r>
              <a:rPr b="0" lang="en-US" sz="1800" strike="noStrike" u="none">
                <a:solidFill>
                  <a:srgbClr val="000000"/>
                </a:solidFill>
                <a:effectLst/>
                <a:uFillTx/>
                <a:latin typeface="Times New Roman"/>
              </a:rPr>
              <a:t>	</a:t>
            </a:r>
            <a:r>
              <a:rPr b="0" lang="en-US" sz="1800" strike="noStrike" u="none">
                <a:solidFill>
                  <a:srgbClr val="000000"/>
                </a:solidFill>
                <a:effectLst/>
                <a:uFillTx/>
                <a:latin typeface="Times New Roman"/>
              </a:rPr>
              <a:t>$1.50</a:t>
            </a:r>
            <a:endParaRPr b="0" lang="en-US" sz="1800" strike="noStrike" u="none">
              <a:solidFill>
                <a:srgbClr val="000000"/>
              </a:solidFill>
              <a:effectLst/>
              <a:uFillTx/>
              <a:latin typeface="Times New Roman"/>
            </a:endParaRPr>
          </a:p>
          <a:p>
            <a:pPr marL="343080" indent="-343080">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Estimated Fixed O&amp;M </a:t>
            </a:r>
            <a:r>
              <a:rPr b="0" lang="en-US" sz="1400" strike="noStrike" u="none">
                <a:solidFill>
                  <a:srgbClr val="000000"/>
                </a:solidFill>
                <a:effectLst/>
                <a:uFillTx/>
                <a:latin typeface="Times New Roman"/>
              </a:rPr>
              <a:t>($000)</a:t>
            </a:r>
            <a:r>
              <a:rPr b="0" lang="en-US" sz="1800" strike="noStrike" u="none">
                <a:solidFill>
                  <a:srgbClr val="000000"/>
                </a:solidFill>
                <a:effectLst/>
                <a:uFillTx/>
                <a:latin typeface="Times New Roman"/>
              </a:rPr>
              <a:t>:</a:t>
            </a:r>
            <a:r>
              <a:rPr b="0" lang="en-US" sz="1800" strike="noStrike" u="none">
                <a:solidFill>
                  <a:srgbClr val="000000"/>
                </a:solidFill>
                <a:effectLst/>
                <a:uFillTx/>
                <a:latin typeface="Times New Roman"/>
              </a:rPr>
              <a:t>	</a:t>
            </a:r>
            <a:r>
              <a:rPr b="0" lang="en-US" sz="1800" strike="noStrike" u="none">
                <a:solidFill>
                  <a:srgbClr val="000000"/>
                </a:solidFill>
                <a:effectLst/>
                <a:uFillTx/>
                <a:latin typeface="Times New Roman"/>
              </a:rPr>
              <a:t>$1,242</a:t>
            </a:r>
            <a:endParaRPr b="0" lang="en-US" sz="1800" strike="noStrike" u="none">
              <a:solidFill>
                <a:srgbClr val="000000"/>
              </a:solidFill>
              <a:effectLst/>
              <a:uFillTx/>
              <a:latin typeface="Times New Roman"/>
            </a:endParaRPr>
          </a:p>
          <a:p>
            <a:pPr marL="343080" indent="-343080">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Major Maintenance </a:t>
            </a:r>
            <a:r>
              <a:rPr b="0" lang="en-US" sz="1400" strike="noStrike" u="none">
                <a:solidFill>
                  <a:srgbClr val="000000"/>
                </a:solidFill>
                <a:effectLst/>
                <a:uFillTx/>
                <a:latin typeface="Times New Roman"/>
              </a:rPr>
              <a:t>($/Start/Turbine):</a:t>
            </a:r>
            <a:r>
              <a:rPr b="0" lang="en-US" sz="1400" strike="noStrike" u="none">
                <a:solidFill>
                  <a:srgbClr val="000000"/>
                </a:solidFill>
                <a:effectLst/>
                <a:uFillTx/>
                <a:latin typeface="Times New Roman"/>
              </a:rPr>
              <a:t>	</a:t>
            </a:r>
            <a:r>
              <a:rPr b="0" lang="en-US" sz="1800" strike="noStrike" u="none">
                <a:solidFill>
                  <a:srgbClr val="000000"/>
                </a:solidFill>
                <a:effectLst/>
                <a:uFillTx/>
                <a:latin typeface="Times New Roman"/>
              </a:rPr>
              <a:t>$3,000</a:t>
            </a:r>
            <a:endParaRPr b="0" lang="en-US" sz="1800" strike="noStrike" u="none">
              <a:solidFill>
                <a:srgbClr val="000000"/>
              </a:solidFill>
              <a:effectLst/>
              <a:uFillTx/>
              <a:latin typeface="Times New Roman"/>
            </a:endParaRPr>
          </a:p>
          <a:p>
            <a:pPr marL="343080" indent="-343080">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Estimated Owner’s Expense </a:t>
            </a:r>
            <a:r>
              <a:rPr b="0" lang="en-US" sz="1400" strike="noStrike" u="none">
                <a:solidFill>
                  <a:srgbClr val="000000"/>
                </a:solidFill>
                <a:effectLst/>
                <a:uFillTx/>
                <a:latin typeface="Times New Roman"/>
              </a:rPr>
              <a:t>($000)</a:t>
            </a:r>
            <a:r>
              <a:rPr b="0" lang="en-US" sz="1800" strike="noStrike" u="none">
                <a:solidFill>
                  <a:srgbClr val="000000"/>
                </a:solidFill>
                <a:effectLst/>
                <a:uFillTx/>
                <a:latin typeface="Times New Roman"/>
              </a:rPr>
              <a:t>:</a:t>
            </a:r>
            <a:r>
              <a:rPr b="0" lang="en-US" sz="1800" strike="noStrike" u="none">
                <a:solidFill>
                  <a:srgbClr val="000000"/>
                </a:solidFill>
                <a:effectLst/>
                <a:uFillTx/>
                <a:latin typeface="Times New Roman"/>
              </a:rPr>
              <a:t>	</a:t>
            </a:r>
            <a:r>
              <a:rPr b="0" lang="en-US" sz="1800" strike="noStrike" u="none">
                <a:solidFill>
                  <a:srgbClr val="000000"/>
                </a:solidFill>
                <a:effectLst/>
                <a:uFillTx/>
                <a:latin typeface="Times New Roman"/>
              </a:rPr>
              <a:t>$322</a:t>
            </a:r>
            <a:endParaRPr b="0" lang="en-US" sz="1800" strike="noStrike" u="none">
              <a:solidFill>
                <a:srgbClr val="000000"/>
              </a:solidFill>
              <a:effectLst/>
              <a:uFillTx/>
              <a:latin typeface="Times New Roman"/>
            </a:endParaRPr>
          </a:p>
          <a:p>
            <a:pPr marL="343080" indent="-343080">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Property Tax Liability </a:t>
            </a:r>
            <a:r>
              <a:rPr b="0" lang="en-US" sz="1400" strike="noStrike" u="none">
                <a:solidFill>
                  <a:srgbClr val="000000"/>
                </a:solidFill>
                <a:effectLst/>
                <a:uFillTx/>
                <a:latin typeface="Times New Roman"/>
              </a:rPr>
              <a:t>($000)</a:t>
            </a:r>
            <a:r>
              <a:rPr b="0" lang="en-US" sz="1800" strike="noStrike" u="none">
                <a:solidFill>
                  <a:srgbClr val="000000"/>
                </a:solidFill>
                <a:effectLst/>
                <a:uFillTx/>
                <a:latin typeface="Times New Roman"/>
              </a:rPr>
              <a:t>:</a:t>
            </a:r>
            <a:r>
              <a:rPr b="0" lang="en-US" sz="1800" strike="noStrike" u="none">
                <a:solidFill>
                  <a:srgbClr val="000000"/>
                </a:solidFill>
                <a:effectLst/>
                <a:uFillTx/>
                <a:latin typeface="Times New Roman"/>
              </a:rPr>
              <a:t>	</a:t>
            </a:r>
            <a:r>
              <a:rPr b="0" lang="en-US" sz="1800" strike="noStrike" u="none">
                <a:solidFill>
                  <a:srgbClr val="000000"/>
                </a:solidFill>
                <a:effectLst/>
                <a:uFillTx/>
                <a:latin typeface="Times New Roman"/>
              </a:rPr>
              <a:t>$92</a:t>
            </a:r>
            <a:endParaRPr b="0" lang="en-US" sz="1800" strike="noStrike" u="none">
              <a:solidFill>
                <a:srgbClr val="000000"/>
              </a:solidFill>
              <a:effectLst/>
              <a:uFillTx/>
              <a:latin typeface="Times New Roman"/>
            </a:endParaRPr>
          </a:p>
        </p:txBody>
      </p:sp>
      <p:sp>
        <p:nvSpPr>
          <p:cNvPr id="62"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72757970-698F-4AE8-93D1-389E0972FD6E}" type="slidenum">
              <a:t>16</a:t>
            </a:fld>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3"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 State/Local Taxes</a:t>
            </a:r>
            <a:endParaRPr b="0" lang="en-US" sz="2400" strike="noStrike" u="none">
              <a:solidFill>
                <a:srgbClr val="000000"/>
              </a:solidFill>
              <a:effectLst/>
              <a:uFillTx/>
              <a:latin typeface="Times New Roman"/>
            </a:endParaRPr>
          </a:p>
        </p:txBody>
      </p:sp>
      <p:sp>
        <p:nvSpPr>
          <p:cNvPr id="64"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65"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A3252E31-FD6B-43A2-B3C4-7E7F927770A2}" type="slidenum">
              <a:t>17</a:t>
            </a:fld>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6"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 Legal/Lease Structures</a:t>
            </a:r>
            <a:endParaRPr b="0" lang="en-US" sz="2400" strike="noStrike" u="none">
              <a:solidFill>
                <a:srgbClr val="000000"/>
              </a:solidFill>
              <a:effectLst/>
              <a:uFillTx/>
              <a:latin typeface="Times New Roman"/>
            </a:endParaRPr>
          </a:p>
        </p:txBody>
      </p:sp>
      <p:sp>
        <p:nvSpPr>
          <p:cNvPr id="67"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68"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61AF69A0-6FAA-49E9-94ED-04A595376042}" type="slidenum">
              <a:t>18</a:t>
            </a:fld>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9" name="PlaceHolder 1"/>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spcBef>
                <a:spcPts val="9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600" strike="noStrike" u="none">
              <a:solidFill>
                <a:srgbClr val="000000"/>
              </a:solidFill>
              <a:effectLst/>
              <a:uFillTx/>
              <a:latin typeface="Times New Roman"/>
            </a:endParaRPr>
          </a:p>
          <a:p>
            <a:pPr marL="343080" indent="-343080">
              <a:spcBef>
                <a:spcPts val="9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600" strike="noStrike" u="none">
              <a:solidFill>
                <a:srgbClr val="000000"/>
              </a:solidFill>
              <a:effectLst/>
              <a:uFillTx/>
              <a:latin typeface="Times New Roman"/>
            </a:endParaRPr>
          </a:p>
          <a:p>
            <a:pPr marL="343080" indent="-343080" algn="ctr">
              <a:spcBef>
                <a:spcPts val="9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Times New Roman"/>
              </a:rPr>
              <a:t>Project Wheatland</a:t>
            </a:r>
            <a:endParaRPr b="0" lang="en-US" sz="3600" strike="noStrike" u="none">
              <a:solidFill>
                <a:srgbClr val="000000"/>
              </a:solidFill>
              <a:effectLst/>
              <a:uFillTx/>
              <a:latin typeface="Times New Roman"/>
            </a:endParaRPr>
          </a:p>
        </p:txBody>
      </p:sp>
      <p:sp>
        <p:nvSpPr>
          <p:cNvPr id="70"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F69B560D-C54C-4862-A916-5EC90C773290}" type="slidenum">
              <a:t>19</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 name="PlaceHolder 1"/>
          <p:cNvSpPr>
            <a:spLocks noGrp="1"/>
          </p:cNvSpPr>
          <p:nvPr>
            <p:ph type="title"/>
          </p:nvPr>
        </p:nvSpPr>
        <p:spPr>
          <a:xfrm>
            <a:off x="685800" y="911160"/>
            <a:ext cx="7772400" cy="6098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Table of Contents - Peakers</a:t>
            </a:r>
            <a:endParaRPr b="0" lang="en-US" sz="2400" strike="noStrike" u="none">
              <a:solidFill>
                <a:srgbClr val="000000"/>
              </a:solidFill>
              <a:effectLst/>
              <a:uFillTx/>
              <a:latin typeface="Times New Roman"/>
            </a:endParaRPr>
          </a:p>
        </p:txBody>
      </p:sp>
      <p:sp>
        <p:nvSpPr>
          <p:cNvPr id="20" name="PlaceHolder 2"/>
          <p:cNvSpPr>
            <a:spLocks noGrp="1"/>
          </p:cNvSpPr>
          <p:nvPr>
            <p:ph/>
          </p:nvPr>
        </p:nvSpPr>
        <p:spPr>
          <a:xfrm>
            <a:off x="1143000" y="1676520"/>
            <a:ext cx="6781680" cy="4340160"/>
          </a:xfrm>
          <a:prstGeom prst="rect">
            <a:avLst/>
          </a:prstGeom>
          <a:noFill/>
          <a:ln w="0">
            <a:noFill/>
          </a:ln>
        </p:spPr>
        <p:txBody>
          <a:bodyPr lIns="90000" rIns="90000" tIns="46800" bIns="46800" anchor="t">
            <a:normAutofit fontScale="85000" lnSpcReduction="9999"/>
          </a:bodyPr>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Generation Overview</a:t>
            </a:r>
            <a:endParaRPr b="0" lang="en-US" sz="1600" strike="noStrike" u="none">
              <a:solidFill>
                <a:srgbClr val="000000"/>
              </a:solidFill>
              <a:effectLst/>
              <a:uFillTx/>
              <a:latin typeface="Times New Roman"/>
            </a:endParaRPr>
          </a:p>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Key Sales Points</a:t>
            </a:r>
            <a:endParaRPr b="0" lang="en-US" sz="1600" strike="noStrike" u="none">
              <a:solidFill>
                <a:srgbClr val="000000"/>
              </a:solidFill>
              <a:effectLst/>
              <a:uFillTx/>
              <a:latin typeface="Times New Roman"/>
            </a:endParaRPr>
          </a:p>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Development History</a:t>
            </a:r>
            <a:endParaRPr b="0" lang="en-US" sz="1600" strike="noStrike" u="none">
              <a:solidFill>
                <a:srgbClr val="000000"/>
              </a:solidFill>
              <a:effectLst/>
              <a:uFillTx/>
              <a:latin typeface="Times New Roman"/>
            </a:endParaRPr>
          </a:p>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Equipment Overview</a:t>
            </a:r>
            <a:endParaRPr b="0" lang="en-US" sz="1600" strike="noStrike" u="none">
              <a:solidFill>
                <a:srgbClr val="000000"/>
              </a:solidFill>
              <a:effectLst/>
              <a:uFillTx/>
              <a:latin typeface="Times New Roman"/>
            </a:endParaRPr>
          </a:p>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Infrastructure Overview</a:t>
            </a:r>
            <a:endParaRPr b="0" lang="en-US" sz="1600" strike="noStrike" u="none">
              <a:solidFill>
                <a:srgbClr val="000000"/>
              </a:solidFill>
              <a:effectLst/>
              <a:uFillTx/>
              <a:latin typeface="Times New Roman"/>
            </a:endParaRPr>
          </a:p>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Construction Overview</a:t>
            </a:r>
            <a:endParaRPr b="0" lang="en-US" sz="1600" strike="noStrike" u="none">
              <a:solidFill>
                <a:srgbClr val="000000"/>
              </a:solidFill>
              <a:effectLst/>
              <a:uFillTx/>
              <a:latin typeface="Times New Roman"/>
            </a:endParaRPr>
          </a:p>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Contract Terms (EPC) &amp; Warranty Provisions</a:t>
            </a:r>
            <a:endParaRPr b="0" lang="en-US" sz="1600" strike="noStrike" u="none">
              <a:solidFill>
                <a:srgbClr val="000000"/>
              </a:solidFill>
              <a:effectLst/>
              <a:uFillTx/>
              <a:latin typeface="Times New Roman"/>
            </a:endParaRPr>
          </a:p>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Performance Results</a:t>
            </a:r>
            <a:endParaRPr b="0" lang="en-US" sz="1600" strike="noStrike" u="none">
              <a:solidFill>
                <a:srgbClr val="000000"/>
              </a:solidFill>
              <a:effectLst/>
              <a:uFillTx/>
              <a:latin typeface="Times New Roman"/>
            </a:endParaRPr>
          </a:p>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Interconnection Agreements</a:t>
            </a:r>
            <a:endParaRPr b="0" lang="en-US" sz="1600" strike="noStrike" u="none">
              <a:solidFill>
                <a:srgbClr val="000000"/>
              </a:solidFill>
              <a:effectLst/>
              <a:uFillTx/>
              <a:latin typeface="Times New Roman"/>
            </a:endParaRPr>
          </a:p>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Gas Supply &amp; Transportation</a:t>
            </a:r>
            <a:endParaRPr b="0" lang="en-US" sz="1600" strike="noStrike" u="none">
              <a:solidFill>
                <a:srgbClr val="000000"/>
              </a:solidFill>
              <a:effectLst/>
              <a:uFillTx/>
              <a:latin typeface="Times New Roman"/>
            </a:endParaRPr>
          </a:p>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Review of Power Markets</a:t>
            </a:r>
            <a:endParaRPr b="0" lang="en-US" sz="1600" strike="noStrike" u="none">
              <a:solidFill>
                <a:srgbClr val="000000"/>
              </a:solidFill>
              <a:effectLst/>
              <a:uFillTx/>
              <a:latin typeface="Times New Roman"/>
            </a:endParaRPr>
          </a:p>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Control Area Outline</a:t>
            </a:r>
            <a:endParaRPr b="0" lang="en-US" sz="1600" strike="noStrike" u="none">
              <a:solidFill>
                <a:srgbClr val="000000"/>
              </a:solidFill>
              <a:effectLst/>
              <a:uFillTx/>
              <a:latin typeface="Times New Roman"/>
            </a:endParaRPr>
          </a:p>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Expansion / Conversion Details</a:t>
            </a:r>
            <a:endParaRPr b="0" lang="en-US" sz="1600" strike="noStrike" u="none">
              <a:solidFill>
                <a:srgbClr val="000000"/>
              </a:solidFill>
              <a:effectLst/>
              <a:uFillTx/>
              <a:latin typeface="Times New Roman"/>
            </a:endParaRPr>
          </a:p>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O&amp;M Costs</a:t>
            </a:r>
            <a:endParaRPr b="0" lang="en-US" sz="1600" strike="noStrike" u="none">
              <a:solidFill>
                <a:srgbClr val="000000"/>
              </a:solidFill>
              <a:effectLst/>
              <a:uFillTx/>
              <a:latin typeface="Times New Roman"/>
            </a:endParaRPr>
          </a:p>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State/Local Taxes</a:t>
            </a:r>
            <a:endParaRPr b="0" lang="en-US" sz="1600" strike="noStrike" u="none">
              <a:solidFill>
                <a:srgbClr val="000000"/>
              </a:solidFill>
              <a:effectLst/>
              <a:uFillTx/>
              <a:latin typeface="Times New Roman"/>
            </a:endParaRPr>
          </a:p>
          <a:p>
            <a:pPr marL="343080" indent="-343080">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Legal/Lease Structures</a:t>
            </a:r>
            <a:endParaRPr b="0" lang="en-US" sz="1600" strike="noStrike" u="none">
              <a:solidFill>
                <a:srgbClr val="000000"/>
              </a:solidFill>
              <a:effectLst/>
              <a:uFillTx/>
              <a:latin typeface="Times New Roman"/>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FD7CA33B-DD4E-4703-BB44-B887846A4C4F}" type="slidenum">
              <a:t>2</a:t>
            </a:fld>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1"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Generation Overview</a:t>
            </a:r>
            <a:endParaRPr b="0" lang="en-US" sz="2400" strike="noStrike" u="none">
              <a:solidFill>
                <a:srgbClr val="000000"/>
              </a:solidFill>
              <a:effectLst/>
              <a:uFillTx/>
              <a:latin typeface="Times New Roman"/>
            </a:endParaRPr>
          </a:p>
        </p:txBody>
      </p:sp>
      <p:sp>
        <p:nvSpPr>
          <p:cNvPr id="72"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508 MW (nominal) natural gas-fired, simple cycle power generation facility (the “Wheatland Plant”) owned by West Fork Land Development Company, L.L.C.</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Wheatland Plant is located on an approximate 60-acre tract of land at 480 North Hall Road in Wheatland, Indiana</a:t>
            </a:r>
            <a:endParaRPr b="0" lang="en-US" sz="1800" strike="noStrike" u="none">
              <a:solidFill>
                <a:srgbClr val="000000"/>
              </a:solidFill>
              <a:effectLst/>
              <a:uFillTx/>
              <a:latin typeface="Times New Roman"/>
            </a:endParaRPr>
          </a:p>
          <a:p>
            <a:pPr marL="3430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73"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84D0DD7E-EF23-4D43-B454-77E65DA1893D}" type="slidenum">
              <a:t>20</a:t>
            </a:fld>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4"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Key Sales Point</a:t>
            </a:r>
            <a:endParaRPr b="0" lang="en-US" sz="2400" strike="noStrike" u="none">
              <a:solidFill>
                <a:srgbClr val="000000"/>
              </a:solidFill>
              <a:effectLst/>
              <a:uFillTx/>
              <a:latin typeface="Times New Roman"/>
            </a:endParaRPr>
          </a:p>
        </p:txBody>
      </p:sp>
      <p:sp>
        <p:nvSpPr>
          <p:cNvPr id="75" name="PlaceHolder 2"/>
          <p:cNvSpPr>
            <a:spLocks noGrp="1"/>
          </p:cNvSpPr>
          <p:nvPr>
            <p:ph/>
          </p:nvPr>
        </p:nvSpPr>
        <p:spPr>
          <a:xfrm>
            <a:off x="1143000" y="1828440"/>
            <a:ext cx="6781680" cy="4264200"/>
          </a:xfrm>
          <a:prstGeom prst="rect">
            <a:avLst/>
          </a:prstGeom>
          <a:noFill/>
          <a:ln w="0">
            <a:noFill/>
          </a:ln>
        </p:spPr>
        <p:txBody>
          <a:bodyPr lIns="90000" rIns="90000" tIns="46800" bIns="46800" anchor="t">
            <a:normAutofit/>
          </a:bodyPr>
          <a:p>
            <a:pPr marL="3430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76"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77" name=""/>
          <p:cNvSpPr/>
          <p:nvPr/>
        </p:nvSpPr>
        <p:spPr>
          <a:xfrm>
            <a:off x="1143000" y="1978200"/>
            <a:ext cx="6781680" cy="4114800"/>
          </a:xfrm>
          <a:prstGeom prst="rect">
            <a:avLst/>
          </a:prstGeom>
          <a:noFill/>
          <a:ln w="0">
            <a:noFill/>
          </a:ln>
        </p:spPr>
        <p:style>
          <a:lnRef idx="0"/>
          <a:fillRef idx="0"/>
          <a:effectRef idx="0"/>
          <a:fontRef idx="minor"/>
        </p:style>
        <p:txBody>
          <a:bodyPr lIns="90000" rIns="90000" tIns="46800" bIns="46800" anchor="t">
            <a:normAutofit/>
          </a:bodyPr>
          <a:p>
            <a:pPr marL="343080" indent="-343080">
              <a:spcBef>
                <a:spcPts val="49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Wheatland:</a:t>
            </a:r>
            <a:endParaRPr b="0" lang="en-US" sz="20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2FA84DFA-88AB-49F3-A33F-133E8937D665}" type="slidenum">
              <a:t>21</a:t>
            </a:fld>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8"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Development/Construction Overview</a:t>
            </a:r>
            <a:endParaRPr b="0" lang="en-US" sz="2400" strike="noStrike" u="none">
              <a:solidFill>
                <a:srgbClr val="000000"/>
              </a:solidFill>
              <a:effectLst/>
              <a:uFillTx/>
              <a:latin typeface="Times New Roman"/>
            </a:endParaRPr>
          </a:p>
        </p:txBody>
      </p:sp>
      <p:sp>
        <p:nvSpPr>
          <p:cNvPr id="79"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80"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203A0E31-DE34-4CB3-89F9-FB822F7D86BF}" type="slidenum">
              <a:t>22</a:t>
            </a:fld>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1"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Equipment Overview</a:t>
            </a:r>
            <a:endParaRPr b="0" lang="en-US" sz="2400" strike="noStrike" u="none">
              <a:solidFill>
                <a:srgbClr val="000000"/>
              </a:solidFill>
              <a:effectLst/>
              <a:uFillTx/>
              <a:latin typeface="Times New Roman"/>
            </a:endParaRPr>
          </a:p>
        </p:txBody>
      </p:sp>
      <p:sp>
        <p:nvSpPr>
          <p:cNvPr id="82"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Wheatland Plant consists of four Westinghouse Model 501 D5A gas turbines, each rated at approximately 127 MW (nominal)</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At 90 degrees Fahrenheit and at full operation, the Wheatland Plant is able to achieve a net heat rate of approximately 11,500 Btu/kWh (HHV)</a:t>
            </a:r>
            <a:endParaRPr b="0" lang="en-US" sz="1800" strike="noStrike" u="none">
              <a:solidFill>
                <a:srgbClr val="000000"/>
              </a:solidFill>
              <a:effectLst/>
              <a:uFillTx/>
              <a:latin typeface="Times New Roman"/>
            </a:endParaRPr>
          </a:p>
        </p:txBody>
      </p:sp>
      <p:sp>
        <p:nvSpPr>
          <p:cNvPr id="83"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159CDD69-C99A-4FC0-9411-7C6C18D2F9BF}" type="slidenum">
              <a:t>23</a:t>
            </a:fld>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4"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Infrastructure Overview</a:t>
            </a:r>
            <a:endParaRPr b="0" lang="en-US" sz="2400" strike="noStrike" u="none">
              <a:solidFill>
                <a:srgbClr val="000000"/>
              </a:solidFill>
              <a:effectLst/>
              <a:uFillTx/>
              <a:latin typeface="Times New Roman"/>
            </a:endParaRPr>
          </a:p>
        </p:txBody>
      </p:sp>
      <p:sp>
        <p:nvSpPr>
          <p:cNvPr id="85"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86"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B5DC9BC4-0562-47C5-9FF4-CF328D9CD6ED}" type="slidenum">
              <a:t>24</a:t>
            </a:fld>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7"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Contract Terms</a:t>
            </a:r>
            <a:endParaRPr b="0" lang="en-US" sz="2400" strike="noStrike" u="none">
              <a:solidFill>
                <a:srgbClr val="000000"/>
              </a:solidFill>
              <a:effectLst/>
              <a:uFillTx/>
              <a:latin typeface="Times New Roman"/>
            </a:endParaRPr>
          </a:p>
        </p:txBody>
      </p:sp>
      <p:sp>
        <p:nvSpPr>
          <p:cNvPr id="88"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89"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CDFBB687-9F45-437F-997A-795FDCAE13A4}" type="slidenum">
              <a:t>25</a:t>
            </a:fld>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0"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Performance Results</a:t>
            </a:r>
            <a:endParaRPr b="0" lang="en-US" sz="2400" strike="noStrike" u="none">
              <a:solidFill>
                <a:srgbClr val="000000"/>
              </a:solidFill>
              <a:effectLst/>
              <a:uFillTx/>
              <a:latin typeface="Times New Roman"/>
            </a:endParaRPr>
          </a:p>
        </p:txBody>
      </p:sp>
      <p:sp>
        <p:nvSpPr>
          <p:cNvPr id="91"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92"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8996D3BD-D504-41FF-98A5-2615DEFFFAD3}" type="slidenum">
              <a:t>26</a:t>
            </a:fld>
          </a:p>
        </p:txBody>
      </p:sp>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3"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Interconnection Agreements</a:t>
            </a:r>
            <a:endParaRPr b="0" lang="en-US" sz="2400" strike="noStrike" u="none">
              <a:solidFill>
                <a:srgbClr val="000000"/>
              </a:solidFill>
              <a:effectLst/>
              <a:uFillTx/>
              <a:latin typeface="Times New Roman"/>
            </a:endParaRPr>
          </a:p>
        </p:txBody>
      </p:sp>
      <p:sp>
        <p:nvSpPr>
          <p:cNvPr id="94"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Wheatland Plant is interconnected into two 345 kV lines, one of which is owned by Cinergy and the other is owned by IPL</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Wheatland Plant has an interconnect agreement with both Cinergy Services Inc. (“Cinergy”). and Indianapolis Power &amp; Light (“IPL”)</a:t>
            </a:r>
            <a:endParaRPr b="0" lang="en-US" sz="1800" strike="noStrike" u="none">
              <a:solidFill>
                <a:srgbClr val="000000"/>
              </a:solidFill>
              <a:effectLst/>
              <a:uFillTx/>
              <a:latin typeface="Times New Roman"/>
            </a:endParaRPr>
          </a:p>
          <a:p>
            <a:pPr marL="343080" indent="-343080">
              <a:lnSpc>
                <a:spcPct val="100000"/>
              </a:lnSpc>
              <a:spcBef>
                <a:spcPts val="49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Both Cinergy and IPL allow scheduling of energy into and out of each control area, giving the Wheatland plant the option of generating power or filling the scheduled energy delivery from the market when market economics warrant </a:t>
            </a:r>
            <a:endParaRPr b="0" lang="en-US" sz="2000" strike="noStrike" u="none">
              <a:solidFill>
                <a:srgbClr val="000000"/>
              </a:solidFill>
              <a:effectLst/>
              <a:uFillTx/>
              <a:latin typeface="Times New Roman"/>
            </a:endParaRPr>
          </a:p>
          <a:p>
            <a:pPr marL="343080" indent="-343080">
              <a:lnSpc>
                <a:spcPct val="100000"/>
              </a:lnSpc>
              <a:spcBef>
                <a:spcPts val="49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This added flexibility ensures that the plant is reserved for operation only during periods of economic dispatch</a:t>
            </a:r>
            <a:endParaRPr b="0" lang="en-US" sz="2000" strike="noStrike" u="none">
              <a:solidFill>
                <a:srgbClr val="000000"/>
              </a:solidFill>
              <a:effectLst/>
              <a:uFillTx/>
              <a:latin typeface="Times New Roman"/>
            </a:endParaRPr>
          </a:p>
          <a:p>
            <a:pPr marL="343080" indent="0">
              <a:lnSpc>
                <a:spcPct val="10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95"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E2FB3168-1767-4B6C-A3BA-648B4BDE2D48}" type="slidenum">
              <a:t>27</a:t>
            </a:fld>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6"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Gas Supply &amp; Transportation</a:t>
            </a:r>
            <a:endParaRPr b="0" lang="en-US" sz="2400" strike="noStrike" u="none">
              <a:solidFill>
                <a:srgbClr val="000000"/>
              </a:solidFill>
              <a:effectLst/>
              <a:uFillTx/>
              <a:latin typeface="Times New Roman"/>
            </a:endParaRPr>
          </a:p>
        </p:txBody>
      </p:sp>
      <p:sp>
        <p:nvSpPr>
          <p:cNvPr id="97"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Wheatland Plant is permitted to use natural gas as its fuel source</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plant is interconnected to Midwestern Gas Transmission Company (“Midwestern Gas”), a natural gas pipeline system owned by Tennessee Gas Pipeline Company</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term of the interruptible gas transportation agreement and associated transportation rate began on April 1, 2000, continues through March 31, 2008 and will continue on a month-to-month basis until terminated upon thirty days notice by either party</a:t>
            </a:r>
            <a:endParaRPr b="0" lang="en-US" sz="1800" strike="noStrike" u="none">
              <a:solidFill>
                <a:srgbClr val="000000"/>
              </a:solidFill>
              <a:effectLst/>
              <a:uFillTx/>
              <a:latin typeface="Times New Roman"/>
            </a:endParaRPr>
          </a:p>
          <a:p>
            <a:pPr marL="3430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98"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E39473D9-FEDA-493C-96C9-6E55610B401F}" type="slidenum">
              <a:t>28</a:t>
            </a:fld>
          </a:p>
        </p:txBody>
      </p:sp>
    </p:spTree>
  </p:cSld>
  <mc:AlternateContent>
    <mc:Choice Requires="p14">
      <p:transition spd="slow" p14:dur="2000"/>
    </mc:Choice>
    <mc:Fallback>
      <p:transition spd="slow"/>
    </mc:Fallback>
  </mc:AlternateContent>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9"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Review of Power Markets</a:t>
            </a:r>
            <a:endParaRPr b="0" lang="en-US" sz="2400" strike="noStrike" u="none">
              <a:solidFill>
                <a:srgbClr val="000000"/>
              </a:solidFill>
              <a:effectLst/>
              <a:uFillTx/>
              <a:latin typeface="Times New Roman"/>
            </a:endParaRPr>
          </a:p>
        </p:txBody>
      </p:sp>
      <p:sp>
        <p:nvSpPr>
          <p:cNvPr id="100"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101"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E502708D-3F37-48CA-A2A2-694AB21AFE00}" type="slidenum">
              <a:t>29</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 name="PlaceHolder 1"/>
          <p:cNvSpPr>
            <a:spLocks noGrp="1"/>
          </p:cNvSpPr>
          <p:nvPr>
            <p:ph/>
          </p:nvPr>
        </p:nvSpPr>
        <p:spPr>
          <a:xfrm>
            <a:off x="1143000" y="1676520"/>
            <a:ext cx="6781680" cy="4340160"/>
          </a:xfrm>
          <a:prstGeom prst="rect">
            <a:avLst/>
          </a:prstGeom>
          <a:noFill/>
          <a:ln w="0">
            <a:noFill/>
          </a:ln>
        </p:spPr>
        <p:txBody>
          <a:bodyPr lIns="90000" rIns="90000" tIns="46800" bIns="46800" anchor="t">
            <a:normAutofit/>
          </a:bodyPr>
          <a:p>
            <a:pPr marL="343080" indent="-343080">
              <a:spcBef>
                <a:spcPts val="9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600" strike="noStrike" u="none">
              <a:solidFill>
                <a:srgbClr val="000000"/>
              </a:solidFill>
              <a:effectLst/>
              <a:uFillTx/>
              <a:latin typeface="Times New Roman"/>
            </a:endParaRPr>
          </a:p>
          <a:p>
            <a:pPr marL="343080" indent="-343080">
              <a:spcBef>
                <a:spcPts val="9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600" strike="noStrike" u="none">
              <a:solidFill>
                <a:srgbClr val="000000"/>
              </a:solidFill>
              <a:effectLst/>
              <a:uFillTx/>
              <a:latin typeface="Times New Roman"/>
            </a:endParaRPr>
          </a:p>
          <a:p>
            <a:pPr marL="343080" indent="-343080" algn="ctr">
              <a:spcBef>
                <a:spcPts val="9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Times New Roman"/>
              </a:rPr>
              <a:t>Project Gleason</a:t>
            </a:r>
            <a:endParaRPr b="0" lang="en-US" sz="3600" strike="noStrike" u="none">
              <a:solidFill>
                <a:srgbClr val="000000"/>
              </a:solidFill>
              <a:effectLst/>
              <a:uFillTx/>
              <a:latin typeface="Times New Roman"/>
            </a:endParaRPr>
          </a:p>
        </p:txBody>
      </p:sp>
      <p:sp>
        <p:nvSpPr>
          <p:cNvPr id="22"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E96BC4F1-C7D5-46AC-8A7F-A916D0E3C330}" type="slidenum">
              <a:t>3</a:t>
            </a:fld>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2"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 Control Area Outline</a:t>
            </a:r>
            <a:endParaRPr b="0" lang="en-US" sz="2400" strike="noStrike" u="none">
              <a:solidFill>
                <a:srgbClr val="000000"/>
              </a:solidFill>
              <a:effectLst/>
              <a:uFillTx/>
              <a:latin typeface="Times New Roman"/>
            </a:endParaRPr>
          </a:p>
        </p:txBody>
      </p:sp>
      <p:sp>
        <p:nvSpPr>
          <p:cNvPr id="103"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ENWI and ENWC. The Wheatland Plant has been designated as two control areas in accordance with NERC policy</a:t>
            </a:r>
            <a:endParaRPr b="0" lang="en-US" sz="1800" strike="noStrike" u="none">
              <a:solidFill>
                <a:srgbClr val="000000"/>
              </a:solidFill>
              <a:effectLst/>
              <a:uFillTx/>
              <a:latin typeface="Times New Roman"/>
            </a:endParaRPr>
          </a:p>
        </p:txBody>
      </p:sp>
      <p:sp>
        <p:nvSpPr>
          <p:cNvPr id="104"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F018F24B-E0D9-4EA0-818D-DA0D896B1AC4}" type="slidenum">
              <a:t>30</a:t>
            </a:fld>
          </a:p>
        </p:txBody>
      </p:sp>
    </p:spTree>
  </p:cSld>
  <mc:AlternateContent>
    <mc:Choice Requires="p14">
      <p:transition spd="slow" p14:dur="2000"/>
    </mc:Choice>
    <mc:Fallback>
      <p:transition spd="slow"/>
    </mc:Fallback>
  </mc:AlternateContent>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5"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 Expansion/Conversion Details</a:t>
            </a:r>
            <a:endParaRPr b="0" lang="en-US" sz="2400" strike="noStrike" u="none">
              <a:solidFill>
                <a:srgbClr val="000000"/>
              </a:solidFill>
              <a:effectLst/>
              <a:uFillTx/>
              <a:latin typeface="Times New Roman"/>
            </a:endParaRPr>
          </a:p>
        </p:txBody>
      </p:sp>
      <p:sp>
        <p:nvSpPr>
          <p:cNvPr id="106"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Wheatland Plant has been designed to facilitate a future expansion or conversion to combined-cycle</a:t>
            </a:r>
            <a:endParaRPr b="0" lang="en-US" sz="1800" strike="noStrike" u="none">
              <a:solidFill>
                <a:srgbClr val="000000"/>
              </a:solidFill>
              <a:effectLst/>
              <a:uFillTx/>
              <a:latin typeface="Times New Roman"/>
            </a:endParaRPr>
          </a:p>
        </p:txBody>
      </p:sp>
      <p:sp>
        <p:nvSpPr>
          <p:cNvPr id="107"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25372E2E-4883-4743-A432-14BE09A841F1}" type="slidenum">
              <a:t>31</a:t>
            </a:fld>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8"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 O&amp;M Costs</a:t>
            </a:r>
            <a:endParaRPr b="0" lang="en-US" sz="2400" strike="noStrike" u="none">
              <a:solidFill>
                <a:srgbClr val="000000"/>
              </a:solidFill>
              <a:effectLst/>
              <a:uFillTx/>
              <a:latin typeface="Times New Roman"/>
            </a:endParaRPr>
          </a:p>
        </p:txBody>
      </p:sp>
      <p:sp>
        <p:nvSpPr>
          <p:cNvPr id="109"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Estimated Variable O&amp;M </a:t>
            </a:r>
            <a:r>
              <a:rPr b="0" lang="en-US" sz="1400" strike="noStrike" u="none">
                <a:solidFill>
                  <a:srgbClr val="000000"/>
                </a:solidFill>
                <a:effectLst/>
                <a:uFillTx/>
                <a:latin typeface="Times New Roman"/>
              </a:rPr>
              <a:t>($/MWh)</a:t>
            </a:r>
            <a:r>
              <a:rPr b="0" lang="en-US" sz="1800" strike="noStrike" u="none">
                <a:solidFill>
                  <a:srgbClr val="000000"/>
                </a:solidFill>
                <a:effectLst/>
                <a:uFillTx/>
                <a:latin typeface="Times New Roman"/>
              </a:rPr>
              <a:t>:</a:t>
            </a:r>
            <a:r>
              <a:rPr b="0" lang="en-US" sz="1800" strike="noStrike" u="none">
                <a:solidFill>
                  <a:srgbClr val="000000"/>
                </a:solidFill>
                <a:effectLst/>
                <a:uFillTx/>
                <a:latin typeface="Times New Roman"/>
              </a:rPr>
              <a:t>	</a:t>
            </a:r>
            <a:r>
              <a:rPr b="0" lang="en-US" sz="1800" strike="noStrike" u="none">
                <a:solidFill>
                  <a:srgbClr val="000000"/>
                </a:solidFill>
                <a:effectLst/>
                <a:uFillTx/>
                <a:latin typeface="Times New Roman"/>
              </a:rPr>
              <a:t>$3.00</a:t>
            </a:r>
            <a:endParaRPr b="0" lang="en-US" sz="1800" strike="noStrike" u="none">
              <a:solidFill>
                <a:srgbClr val="000000"/>
              </a:solidFill>
              <a:effectLst/>
              <a:uFillTx/>
              <a:latin typeface="Times New Roman"/>
            </a:endParaRPr>
          </a:p>
          <a:p>
            <a:pPr marL="343080" indent="-343080">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Estimated Fixed O&amp;M </a:t>
            </a:r>
            <a:r>
              <a:rPr b="0" lang="en-US" sz="1400" strike="noStrike" u="none">
                <a:solidFill>
                  <a:srgbClr val="000000"/>
                </a:solidFill>
                <a:effectLst/>
                <a:uFillTx/>
                <a:latin typeface="Times New Roman"/>
              </a:rPr>
              <a:t>($000)</a:t>
            </a:r>
            <a:r>
              <a:rPr b="0" lang="en-US" sz="1800" strike="noStrike" u="none">
                <a:solidFill>
                  <a:srgbClr val="000000"/>
                </a:solidFill>
                <a:effectLst/>
                <a:uFillTx/>
                <a:latin typeface="Times New Roman"/>
              </a:rPr>
              <a:t>:</a:t>
            </a:r>
            <a:r>
              <a:rPr b="0" lang="en-US" sz="1800" strike="noStrike" u="none">
                <a:solidFill>
                  <a:srgbClr val="000000"/>
                </a:solidFill>
                <a:effectLst/>
                <a:uFillTx/>
                <a:latin typeface="Times New Roman"/>
              </a:rPr>
              <a:t>	</a:t>
            </a:r>
            <a:r>
              <a:rPr b="0" lang="en-US" sz="1800" strike="noStrike" u="none">
                <a:solidFill>
                  <a:srgbClr val="000000"/>
                </a:solidFill>
                <a:effectLst/>
                <a:uFillTx/>
                <a:latin typeface="Times New Roman"/>
              </a:rPr>
              <a:t>$1,516</a:t>
            </a:r>
            <a:endParaRPr b="0" lang="en-US" sz="1800" strike="noStrike" u="none">
              <a:solidFill>
                <a:srgbClr val="000000"/>
              </a:solidFill>
              <a:effectLst/>
              <a:uFillTx/>
              <a:latin typeface="Times New Roman"/>
            </a:endParaRPr>
          </a:p>
          <a:p>
            <a:pPr marL="343080" indent="-343080">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Major Maintenance </a:t>
            </a:r>
            <a:r>
              <a:rPr b="0" lang="en-US" sz="1400" strike="noStrike" u="none">
                <a:solidFill>
                  <a:srgbClr val="000000"/>
                </a:solidFill>
                <a:effectLst/>
                <a:uFillTx/>
                <a:latin typeface="Times New Roman"/>
              </a:rPr>
              <a:t>($/Start/Turbine):</a:t>
            </a:r>
            <a:r>
              <a:rPr b="0" lang="en-US" sz="1400" strike="noStrike" u="none">
                <a:solidFill>
                  <a:srgbClr val="000000"/>
                </a:solidFill>
                <a:effectLst/>
                <a:uFillTx/>
                <a:latin typeface="Times New Roman"/>
              </a:rPr>
              <a:t>	</a:t>
            </a:r>
            <a:r>
              <a:rPr b="0" lang="en-US" sz="1800" strike="noStrike" u="none">
                <a:solidFill>
                  <a:srgbClr val="000000"/>
                </a:solidFill>
                <a:effectLst/>
                <a:uFillTx/>
                <a:latin typeface="Times New Roman"/>
              </a:rPr>
              <a:t>$1,500</a:t>
            </a:r>
            <a:endParaRPr b="0" lang="en-US" sz="1800" strike="noStrike" u="none">
              <a:solidFill>
                <a:srgbClr val="000000"/>
              </a:solidFill>
              <a:effectLst/>
              <a:uFillTx/>
              <a:latin typeface="Times New Roman"/>
            </a:endParaRPr>
          </a:p>
          <a:p>
            <a:pPr marL="343080" indent="-343080">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Estimated Owner’s Expense </a:t>
            </a:r>
            <a:r>
              <a:rPr b="0" lang="en-US" sz="1400" strike="noStrike" u="none">
                <a:solidFill>
                  <a:srgbClr val="000000"/>
                </a:solidFill>
                <a:effectLst/>
                <a:uFillTx/>
                <a:latin typeface="Times New Roman"/>
              </a:rPr>
              <a:t>($000)</a:t>
            </a:r>
            <a:r>
              <a:rPr b="0" lang="en-US" sz="1800" strike="noStrike" u="none">
                <a:solidFill>
                  <a:srgbClr val="000000"/>
                </a:solidFill>
                <a:effectLst/>
                <a:uFillTx/>
                <a:latin typeface="Times New Roman"/>
              </a:rPr>
              <a:t>:</a:t>
            </a:r>
            <a:r>
              <a:rPr b="0" lang="en-US" sz="1800" strike="noStrike" u="none">
                <a:solidFill>
                  <a:srgbClr val="000000"/>
                </a:solidFill>
                <a:effectLst/>
                <a:uFillTx/>
                <a:latin typeface="Times New Roman"/>
              </a:rPr>
              <a:t>	</a:t>
            </a:r>
            <a:r>
              <a:rPr b="0" lang="en-US" sz="1800" strike="noStrike" u="none">
                <a:solidFill>
                  <a:srgbClr val="000000"/>
                </a:solidFill>
                <a:effectLst/>
                <a:uFillTx/>
                <a:latin typeface="Times New Roman"/>
              </a:rPr>
              <a:t>$306</a:t>
            </a:r>
            <a:endParaRPr b="0" lang="en-US" sz="1800" strike="noStrike" u="none">
              <a:solidFill>
                <a:srgbClr val="000000"/>
              </a:solidFill>
              <a:effectLst/>
              <a:uFillTx/>
              <a:latin typeface="Times New Roman"/>
            </a:endParaRPr>
          </a:p>
          <a:p>
            <a:pPr marL="343080" indent="-343080">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Property Tax Liability </a:t>
            </a:r>
            <a:r>
              <a:rPr b="0" lang="en-US" sz="1400" strike="noStrike" u="none">
                <a:solidFill>
                  <a:srgbClr val="000000"/>
                </a:solidFill>
                <a:effectLst/>
                <a:uFillTx/>
                <a:latin typeface="Times New Roman"/>
              </a:rPr>
              <a:t>($000)</a:t>
            </a:r>
            <a:r>
              <a:rPr b="0" lang="en-US" sz="1800" strike="noStrike" u="none">
                <a:solidFill>
                  <a:srgbClr val="000000"/>
                </a:solidFill>
                <a:effectLst/>
                <a:uFillTx/>
                <a:latin typeface="Times New Roman"/>
              </a:rPr>
              <a:t>:</a:t>
            </a:r>
            <a:r>
              <a:rPr b="0" lang="en-US" sz="1800" strike="noStrike" u="none">
                <a:solidFill>
                  <a:srgbClr val="000000"/>
                </a:solidFill>
                <a:effectLst/>
                <a:uFillTx/>
                <a:latin typeface="Times New Roman"/>
              </a:rPr>
              <a:t>	</a:t>
            </a:r>
            <a:r>
              <a:rPr b="0" lang="en-US" sz="1800" strike="noStrike" u="none">
                <a:solidFill>
                  <a:srgbClr val="000000"/>
                </a:solidFill>
                <a:effectLst/>
                <a:uFillTx/>
                <a:latin typeface="Times New Roman"/>
              </a:rPr>
              <a:t>$203</a:t>
            </a:r>
            <a:endParaRPr b="0" lang="en-US" sz="1800" strike="noStrike" u="none">
              <a:solidFill>
                <a:srgbClr val="000000"/>
              </a:solidFill>
              <a:effectLst/>
              <a:uFillTx/>
              <a:latin typeface="Times New Roman"/>
            </a:endParaRPr>
          </a:p>
        </p:txBody>
      </p:sp>
      <p:sp>
        <p:nvSpPr>
          <p:cNvPr id="110"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043F8AD8-062A-41E0-8567-BA7E86F2AA71}" type="slidenum">
              <a:t>32</a:t>
            </a:fld>
          </a:p>
        </p:txBody>
      </p:sp>
    </p:spTree>
  </p:cSld>
  <mc:AlternateContent>
    <mc:Choice Requires="p14">
      <p:transition spd="slow" p14:dur="2000"/>
    </mc:Choice>
    <mc:Fallback>
      <p:transition spd="slow"/>
    </mc:Fallback>
  </mc:AlternateContent>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1"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 State/Local Taxes</a:t>
            </a:r>
            <a:endParaRPr b="0" lang="en-US" sz="2400" strike="noStrike" u="none">
              <a:solidFill>
                <a:srgbClr val="000000"/>
              </a:solidFill>
              <a:effectLst/>
              <a:uFillTx/>
              <a:latin typeface="Times New Roman"/>
            </a:endParaRPr>
          </a:p>
        </p:txBody>
      </p:sp>
      <p:sp>
        <p:nvSpPr>
          <p:cNvPr id="112"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113"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85F0D0A7-2447-490F-A604-E6F7CC78C663}" type="slidenum">
              <a:t>33</a:t>
            </a:fld>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4"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 Legal/Lease Structures</a:t>
            </a:r>
            <a:endParaRPr b="0" lang="en-US" sz="2400" strike="noStrike" u="none">
              <a:solidFill>
                <a:srgbClr val="000000"/>
              </a:solidFill>
              <a:effectLst/>
              <a:uFillTx/>
              <a:latin typeface="Times New Roman"/>
            </a:endParaRPr>
          </a:p>
        </p:txBody>
      </p:sp>
      <p:sp>
        <p:nvSpPr>
          <p:cNvPr id="115"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116"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Wheatland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457EEE8E-1B4E-4E79-B7C2-E09D878FD8C1}" type="slidenum">
              <a:t>34</a:t>
            </a:fld>
          </a:p>
        </p:txBody>
      </p:sp>
    </p:spTree>
  </p:cSld>
  <mc:AlternateContent>
    <mc:Choice Requires="p14">
      <p:transition spd="slow" p14:dur="2000"/>
    </mc:Choice>
    <mc:Fallback>
      <p:transition spd="slow"/>
    </mc:Fallback>
  </mc:AlternateContent>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7" name="PlaceHolder 1"/>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spcBef>
                <a:spcPts val="9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600" strike="noStrike" u="none">
              <a:solidFill>
                <a:srgbClr val="000000"/>
              </a:solidFill>
              <a:effectLst/>
              <a:uFillTx/>
              <a:latin typeface="Times New Roman"/>
            </a:endParaRPr>
          </a:p>
          <a:p>
            <a:pPr marL="343080" indent="-343080">
              <a:spcBef>
                <a:spcPts val="9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600" strike="noStrike" u="none">
              <a:solidFill>
                <a:srgbClr val="000000"/>
              </a:solidFill>
              <a:effectLst/>
              <a:uFillTx/>
              <a:latin typeface="Times New Roman"/>
            </a:endParaRPr>
          </a:p>
          <a:p>
            <a:pPr marL="343080" indent="-343080" algn="ctr">
              <a:spcBef>
                <a:spcPts val="9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Times New Roman"/>
              </a:rPr>
              <a:t>Project Lincoln Center</a:t>
            </a:r>
            <a:endParaRPr b="0" lang="en-US" sz="3600" strike="noStrike" u="none">
              <a:solidFill>
                <a:srgbClr val="000000"/>
              </a:solidFill>
              <a:effectLst/>
              <a:uFillTx/>
              <a:latin typeface="Times New Roman"/>
            </a:endParaRPr>
          </a:p>
        </p:txBody>
      </p:sp>
      <p:sp>
        <p:nvSpPr>
          <p:cNvPr id="118"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Center Overview</a:t>
            </a:r>
            <a:endParaRPr b="0" lang="en-US" sz="1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B791F2CA-6FCA-471C-BEB4-417EB2D0E3A4}" type="slidenum">
              <a:t>35</a:t>
            </a:fld>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9"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Generation Overview</a:t>
            </a:r>
            <a:endParaRPr b="0" lang="en-US" sz="2400" strike="noStrike" u="none">
              <a:solidFill>
                <a:srgbClr val="000000"/>
              </a:solidFill>
              <a:effectLst/>
              <a:uFillTx/>
              <a:latin typeface="Times New Roman"/>
            </a:endParaRPr>
          </a:p>
        </p:txBody>
      </p:sp>
      <p:sp>
        <p:nvSpPr>
          <p:cNvPr id="120"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656 MW (nominal) natural gas-fired, simple cycle power generation facility (the “Lincoln Energy Center”) owned by Des Plaines Green Land Development, L.L.C., an indirect wholly owned subsidiary of Enron North America</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Lincoln Energy Center consists of eight General Electric Model 7EA gas turbines, each rated at approximately 82 MW (nominal)</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Lincoln Energy Center is located on 50 acres of land at 27155 South Kankakee Street in Manhattan, Illinois</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site sits directly across from the Commonwealth Edison Wilton Center substation (“ComEd Substation”)</a:t>
            </a:r>
            <a:endParaRPr b="0" lang="en-US" sz="1800" strike="noStrike" u="none">
              <a:solidFill>
                <a:srgbClr val="000000"/>
              </a:solidFill>
              <a:effectLst/>
              <a:uFillTx/>
              <a:latin typeface="Times New Roman"/>
            </a:endParaRPr>
          </a:p>
          <a:p>
            <a:pPr marL="3430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121"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Center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4E96C074-37BA-4E5F-A021-DC16A32C49BA}" type="slidenum">
              <a:t>36</a:t>
            </a:fld>
          </a:p>
        </p:txBody>
      </p:sp>
    </p:spTree>
  </p:cSld>
  <mc:AlternateContent>
    <mc:Choice Requires="p14">
      <p:transition spd="slow" p14:dur="2000"/>
    </mc:Choice>
    <mc:Fallback>
      <p:transition spd="slow"/>
    </mc:Fallback>
  </mc:AlternateContent>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2"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Key Sales Point</a:t>
            </a:r>
            <a:endParaRPr b="0" lang="en-US" sz="2400" strike="noStrike" u="none">
              <a:solidFill>
                <a:srgbClr val="000000"/>
              </a:solidFill>
              <a:effectLst/>
              <a:uFillTx/>
              <a:latin typeface="Times New Roman"/>
            </a:endParaRPr>
          </a:p>
        </p:txBody>
      </p:sp>
      <p:sp>
        <p:nvSpPr>
          <p:cNvPr id="123" name="PlaceHolder 2"/>
          <p:cNvSpPr>
            <a:spLocks noGrp="1"/>
          </p:cNvSpPr>
          <p:nvPr>
            <p:ph/>
          </p:nvPr>
        </p:nvSpPr>
        <p:spPr>
          <a:xfrm>
            <a:off x="1143000" y="1828440"/>
            <a:ext cx="6781680" cy="4264200"/>
          </a:xfrm>
          <a:prstGeom prst="rect">
            <a:avLst/>
          </a:prstGeom>
          <a:noFill/>
          <a:ln w="0">
            <a:noFill/>
          </a:ln>
        </p:spPr>
        <p:txBody>
          <a:bodyPr lIns="90000" rIns="90000" tIns="46800" bIns="46800" anchor="t">
            <a:normAutofit/>
          </a:bodyPr>
          <a:p>
            <a:pPr marL="3430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124" name=""/>
          <p:cNvSpPr/>
          <p:nvPr/>
        </p:nvSpPr>
        <p:spPr>
          <a:xfrm>
            <a:off x="1143000" y="1978200"/>
            <a:ext cx="6781680" cy="4114800"/>
          </a:xfrm>
          <a:prstGeom prst="rect">
            <a:avLst/>
          </a:prstGeom>
          <a:noFill/>
          <a:ln w="0">
            <a:noFill/>
          </a:ln>
        </p:spPr>
        <p:style>
          <a:lnRef idx="0"/>
          <a:fillRef idx="0"/>
          <a:effectRef idx="0"/>
          <a:fontRef idx="minor"/>
        </p:style>
        <p:txBody>
          <a:bodyPr lIns="90000" rIns="90000" tIns="46800" bIns="46800" anchor="t">
            <a:normAutofit/>
          </a:bodyPr>
          <a:p>
            <a:pPr marL="343080" indent="-343080">
              <a:spcBef>
                <a:spcPts val="49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Pull from Investment Merits slide</a:t>
            </a:r>
            <a:endParaRPr b="0" lang="en-US" sz="2000" strike="noStrike" u="none">
              <a:solidFill>
                <a:srgbClr val="000000"/>
              </a:solidFill>
              <a:effectLst/>
              <a:uFillTx/>
              <a:latin typeface="Times New Roman"/>
            </a:endParaRPr>
          </a:p>
        </p:txBody>
      </p:sp>
      <p:sp>
        <p:nvSpPr>
          <p:cNvPr id="125"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Center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F14A7CAC-C76A-480B-A836-0C1DD187C93A}" type="slidenum">
              <a:t>37</a:t>
            </a:fld>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6"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Development/Construction Overview</a:t>
            </a:r>
            <a:endParaRPr b="0" lang="en-US" sz="2400" strike="noStrike" u="none">
              <a:solidFill>
                <a:srgbClr val="000000"/>
              </a:solidFill>
              <a:effectLst/>
              <a:uFillTx/>
              <a:latin typeface="Times New Roman"/>
            </a:endParaRPr>
          </a:p>
        </p:txBody>
      </p:sp>
      <p:sp>
        <p:nvSpPr>
          <p:cNvPr id="127"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NEPCO, an indirect wholly owned subsidiary of Enron Corp., designed and constructed the facility</a:t>
            </a:r>
            <a:endParaRPr b="0" lang="en-US" sz="1800" strike="noStrike" u="none">
              <a:solidFill>
                <a:srgbClr val="000000"/>
              </a:solidFill>
              <a:effectLst/>
              <a:uFillTx/>
              <a:latin typeface="Times New Roman"/>
            </a:endParaRPr>
          </a:p>
        </p:txBody>
      </p:sp>
      <p:sp>
        <p:nvSpPr>
          <p:cNvPr id="128"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Center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50E7F410-2255-4B3E-8B58-B6B23A657E87}" type="slidenum">
              <a:t>38</a:t>
            </a:fld>
          </a:p>
        </p:txBody>
      </p:sp>
    </p:spTree>
  </p:cSld>
  <mc:AlternateContent>
    <mc:Choice Requires="p14">
      <p:transition spd="slow" p14:dur="2000"/>
    </mc:Choice>
    <mc:Fallback>
      <p:transition spd="slow"/>
    </mc:Fallback>
  </mc:AlternateContent>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9"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Equipment Overview</a:t>
            </a:r>
            <a:endParaRPr b="0" lang="en-US" sz="2400" strike="noStrike" u="none">
              <a:solidFill>
                <a:srgbClr val="000000"/>
              </a:solidFill>
              <a:effectLst/>
              <a:uFillTx/>
              <a:latin typeface="Times New Roman"/>
            </a:endParaRPr>
          </a:p>
        </p:txBody>
      </p:sp>
      <p:sp>
        <p:nvSpPr>
          <p:cNvPr id="130"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Lincoln Energy Center consists of eight General Electric Model 7EA gas turbines, each rated at approximately 82 MW (nominal)</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At 90 degrees Fahrenheit and at full operation, the plant is able to achieve a net heat rate of approximately 11,900 Btu/kWh (HHV)</a:t>
            </a:r>
            <a:endParaRPr b="0" lang="en-US" sz="1800" strike="noStrike" u="none">
              <a:solidFill>
                <a:srgbClr val="000000"/>
              </a:solidFill>
              <a:effectLst/>
              <a:uFillTx/>
              <a:latin typeface="Times New Roman"/>
            </a:endParaRPr>
          </a:p>
        </p:txBody>
      </p:sp>
      <p:sp>
        <p:nvSpPr>
          <p:cNvPr id="131"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Center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C1F48EE9-8DEE-49BB-85A2-58659570CCD2}" type="slidenum">
              <a:t>39</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Generation Overview</a:t>
            </a:r>
            <a:endParaRPr b="0" lang="en-US" sz="2400" strike="noStrike" u="none">
              <a:solidFill>
                <a:srgbClr val="000000"/>
              </a:solidFill>
              <a:effectLst/>
              <a:uFillTx/>
              <a:latin typeface="Times New Roman"/>
            </a:endParaRPr>
          </a:p>
        </p:txBody>
      </p:sp>
      <p:sp>
        <p:nvSpPr>
          <p:cNvPr id="24"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546 MW (nominal) natural gas-fired, simple cycle power generation facility (the “Gleason Plant”) owned by Gleason Power I, L.L.C.</a:t>
            </a:r>
            <a:endParaRPr b="0" lang="en-US" sz="1800" strike="noStrike" u="none">
              <a:solidFill>
                <a:srgbClr val="000000"/>
              </a:solidFill>
              <a:effectLst/>
              <a:uFillTx/>
              <a:latin typeface="Times New Roman"/>
            </a:endParaRPr>
          </a:p>
        </p:txBody>
      </p:sp>
      <p:sp>
        <p:nvSpPr>
          <p:cNvPr id="25"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B751BEA0-455E-4EAB-B4CE-58140448ABE6}" type="slidenum">
              <a:t>4</a:t>
            </a:fld>
          </a:p>
        </p:txBody>
      </p:sp>
    </p:spTree>
  </p:cSld>
  <mc:AlternateContent>
    <mc:Choice Requires="p14">
      <p:transition spd="slow" p14:dur="2000"/>
    </mc:Choice>
    <mc:Fallback>
      <p:transition spd="slow"/>
    </mc:Fallback>
  </mc:AlternateContent>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2"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Infrastructure Overview</a:t>
            </a:r>
            <a:endParaRPr b="0" lang="en-US" sz="2400" strike="noStrike" u="none">
              <a:solidFill>
                <a:srgbClr val="000000"/>
              </a:solidFill>
              <a:effectLst/>
              <a:uFillTx/>
              <a:latin typeface="Times New Roman"/>
            </a:endParaRPr>
          </a:p>
        </p:txBody>
      </p:sp>
      <p:sp>
        <p:nvSpPr>
          <p:cNvPr id="133"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p:txBody>
      </p:sp>
      <p:sp>
        <p:nvSpPr>
          <p:cNvPr id="134"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Center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8ACB2BDC-E149-4ACA-8D07-59E200F2AE47}" type="slidenum">
              <a:t>40</a:t>
            </a:fld>
          </a:p>
        </p:txBody>
      </p:sp>
    </p:spTree>
  </p:cSld>
  <mc:AlternateContent>
    <mc:Choice Requires="p14">
      <p:transition spd="slow" p14:dur="2000"/>
    </mc:Choice>
    <mc:Fallback>
      <p:transition spd="slow"/>
    </mc:Fallback>
  </mc:AlternateContent>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5"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Contract Terms</a:t>
            </a:r>
            <a:endParaRPr b="0" lang="en-US" sz="2400" strike="noStrike" u="none">
              <a:solidFill>
                <a:srgbClr val="000000"/>
              </a:solidFill>
              <a:effectLst/>
              <a:uFillTx/>
              <a:latin typeface="Times New Roman"/>
            </a:endParaRPr>
          </a:p>
        </p:txBody>
      </p:sp>
      <p:sp>
        <p:nvSpPr>
          <p:cNvPr id="136"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137"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Center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B52A9661-508A-485E-9BC1-F700B329ECE9}" type="slidenum">
              <a:t>41</a:t>
            </a:fld>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8"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Performance Results</a:t>
            </a:r>
            <a:endParaRPr b="0" lang="en-US" sz="2400" strike="noStrike" u="none">
              <a:solidFill>
                <a:srgbClr val="000000"/>
              </a:solidFill>
              <a:effectLst/>
              <a:uFillTx/>
              <a:latin typeface="Times New Roman"/>
            </a:endParaRPr>
          </a:p>
        </p:txBody>
      </p:sp>
      <p:sp>
        <p:nvSpPr>
          <p:cNvPr id="139"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spcBef>
                <a:spcPts val="49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(See Mitch Robinson)</a:t>
            </a:r>
            <a:endParaRPr b="0" lang="en-US" sz="2000" strike="noStrike" u="none">
              <a:solidFill>
                <a:srgbClr val="000000"/>
              </a:solidFill>
              <a:effectLst/>
              <a:uFillTx/>
              <a:latin typeface="Times New Roman"/>
            </a:endParaRPr>
          </a:p>
        </p:txBody>
      </p:sp>
      <p:sp>
        <p:nvSpPr>
          <p:cNvPr id="140"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Center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48E9C373-A7C9-4EE2-8D60-C01DD3F199A1}" type="slidenum">
              <a:t>42</a:t>
            </a:fld>
          </a:p>
        </p:txBody>
      </p:sp>
    </p:spTree>
  </p:cSld>
  <mc:AlternateContent>
    <mc:Choice Requires="p14">
      <p:transition spd="slow" p14:dur="2000"/>
    </mc:Choice>
    <mc:Fallback>
      <p:transition spd="slow"/>
    </mc:Fallback>
  </mc:AlternateContent>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1"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Interconnection Agreements</a:t>
            </a:r>
            <a:endParaRPr b="0" lang="en-US" sz="2400" strike="noStrike" u="none">
              <a:solidFill>
                <a:srgbClr val="000000"/>
              </a:solidFill>
              <a:effectLst/>
              <a:uFillTx/>
              <a:latin typeface="Times New Roman"/>
            </a:endParaRPr>
          </a:p>
        </p:txBody>
      </p:sp>
      <p:sp>
        <p:nvSpPr>
          <p:cNvPr id="142"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Lincoln Energy Center is interconnected directly to the ComEd Substation at the 345 kV level</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ComEd Substation has five transmission lines to which it is connected: three 345 kV lines and two 765 kV lines</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Each of the 765 kV lines has significant available transmission capacity during periods of peak load</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In addition to the direct access to Commonwealth Edison's service territory, the ComEd Substation has direct access to eastern markets (such as AEP) via the 765 kV line</a:t>
            </a:r>
            <a:endParaRPr b="0" lang="en-US" sz="1800" strike="noStrike" u="none">
              <a:solidFill>
                <a:srgbClr val="000000"/>
              </a:solidFill>
              <a:effectLst/>
              <a:uFillTx/>
              <a:latin typeface="Times New Roman"/>
            </a:endParaRPr>
          </a:p>
        </p:txBody>
      </p:sp>
      <p:sp>
        <p:nvSpPr>
          <p:cNvPr id="143"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Center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921E2A62-6A42-4703-A6EB-C70F51D43641}" type="slidenum">
              <a:t>43</a:t>
            </a:fld>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4"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Gas Supply &amp; Transportation</a:t>
            </a:r>
            <a:endParaRPr b="0" lang="en-US" sz="2400" strike="noStrike" u="none">
              <a:solidFill>
                <a:srgbClr val="000000"/>
              </a:solidFill>
              <a:effectLst/>
              <a:uFillTx/>
              <a:latin typeface="Times New Roman"/>
            </a:endParaRPr>
          </a:p>
        </p:txBody>
      </p:sp>
      <p:sp>
        <p:nvSpPr>
          <p:cNvPr id="145"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term of the interruptible gas transportation agreement began on March 1, 2000 and continues until February 28, 2002</a:t>
            </a:r>
            <a:endParaRPr b="0" lang="en-US" sz="1800" strike="noStrike" u="none">
              <a:solidFill>
                <a:srgbClr val="000000"/>
              </a:solidFill>
              <a:effectLst/>
              <a:uFillTx/>
              <a:latin typeface="Times New Roman"/>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plant is interconnected to a natural gas pipeline system owned by Northern Border Pipeline Company (“Northern Border”)</a:t>
            </a:r>
            <a:endParaRPr b="0" lang="en-US" sz="1800" strike="noStrike" u="none">
              <a:solidFill>
                <a:srgbClr val="000000"/>
              </a:solidFill>
              <a:effectLst/>
              <a:uFillTx/>
              <a:latin typeface="Times New Roman"/>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Des Plaines Greenland Development, L.L.C. and Northern Border each own, operate and maintain specified portions of the interconnection facilities as defined in the interconnect agreement</a:t>
            </a:r>
            <a:endParaRPr b="0" lang="en-US" sz="1800" strike="noStrike" u="none">
              <a:solidFill>
                <a:srgbClr val="000000"/>
              </a:solidFill>
              <a:effectLst/>
              <a:uFillTx/>
              <a:latin typeface="Times New Roman"/>
            </a:endParaRPr>
          </a:p>
        </p:txBody>
      </p:sp>
      <p:sp>
        <p:nvSpPr>
          <p:cNvPr id="146"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Center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BA2F3223-E5FC-4C06-8D89-F7DA76B4FFDA}" type="slidenum">
              <a:t>44</a:t>
            </a:fld>
          </a:p>
        </p:txBody>
      </p:sp>
    </p:spTree>
  </p:cSld>
  <mc:AlternateContent>
    <mc:Choice Requires="p14">
      <p:transition spd="slow" p14:dur="2000"/>
    </mc:Choice>
    <mc:Fallback>
      <p:transition spd="slow"/>
    </mc:Fallback>
  </mc:AlternateContent>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7"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Review of Power Markets</a:t>
            </a:r>
            <a:endParaRPr b="0" lang="en-US" sz="2400" strike="noStrike" u="none">
              <a:solidFill>
                <a:srgbClr val="000000"/>
              </a:solidFill>
              <a:effectLst/>
              <a:uFillTx/>
              <a:latin typeface="Times New Roman"/>
            </a:endParaRPr>
          </a:p>
        </p:txBody>
      </p:sp>
      <p:sp>
        <p:nvSpPr>
          <p:cNvPr id="148"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spcBef>
                <a:spcPts val="49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(See Mitch Robinson)</a:t>
            </a:r>
            <a:endParaRPr b="0" lang="en-US" sz="2000" strike="noStrike" u="none">
              <a:solidFill>
                <a:srgbClr val="000000"/>
              </a:solidFill>
              <a:effectLst/>
              <a:uFillTx/>
              <a:latin typeface="Times New Roman"/>
            </a:endParaRPr>
          </a:p>
        </p:txBody>
      </p:sp>
      <p:sp>
        <p:nvSpPr>
          <p:cNvPr id="149"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Center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1E5C29BC-EA7F-4261-A541-23CE3E60F50C}" type="slidenum">
              <a:t>45</a:t>
            </a:fld>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0"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 Control Area Outline</a:t>
            </a:r>
            <a:endParaRPr b="0" lang="en-US" sz="2400" strike="noStrike" u="none">
              <a:solidFill>
                <a:srgbClr val="000000"/>
              </a:solidFill>
              <a:effectLst/>
              <a:uFillTx/>
              <a:latin typeface="Times New Roman"/>
            </a:endParaRPr>
          </a:p>
        </p:txBody>
      </p:sp>
      <p:sp>
        <p:nvSpPr>
          <p:cNvPr id="151"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ENLC. The Lincoln Energy Center has been designated a control area in accordance with NERC policy</a:t>
            </a:r>
            <a:endParaRPr b="0" lang="en-US" sz="1800" strike="noStrike" u="none">
              <a:solidFill>
                <a:srgbClr val="000000"/>
              </a:solidFill>
              <a:effectLst/>
              <a:uFillTx/>
              <a:latin typeface="Times New Roman"/>
            </a:endParaRPr>
          </a:p>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Control Area designation is valuable for point to point power sales, scheduling of power, and parking and hubbing</a:t>
            </a:r>
            <a:endParaRPr b="0" lang="en-US" sz="1800" strike="noStrike" u="none">
              <a:solidFill>
                <a:srgbClr val="000000"/>
              </a:solidFill>
              <a:effectLst/>
              <a:uFillTx/>
              <a:latin typeface="Times New Roman"/>
            </a:endParaRPr>
          </a:p>
        </p:txBody>
      </p:sp>
      <p:sp>
        <p:nvSpPr>
          <p:cNvPr id="152"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Center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2670E530-1468-4DE0-8D7F-4B4D3F72FE3D}" type="slidenum">
              <a:t>46</a:t>
            </a:fld>
          </a:p>
        </p:txBody>
      </p:sp>
    </p:spTree>
  </p:cSld>
  <mc:AlternateContent>
    <mc:Choice Requires="p14">
      <p:transition spd="slow" p14:dur="2000"/>
    </mc:Choice>
    <mc:Fallback>
      <p:transition spd="slow"/>
    </mc:Fallback>
  </mc:AlternateContent>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3"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 Expansion/Conversion Details</a:t>
            </a:r>
            <a:endParaRPr b="0" lang="en-US" sz="2400" strike="noStrike" u="none">
              <a:solidFill>
                <a:srgbClr val="000000"/>
              </a:solidFill>
              <a:effectLst/>
              <a:uFillTx/>
              <a:latin typeface="Times New Roman"/>
            </a:endParaRPr>
          </a:p>
        </p:txBody>
      </p:sp>
      <p:sp>
        <p:nvSpPr>
          <p:cNvPr id="154"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de-DE" sz="1800" strike="noStrike" u="none">
                <a:solidFill>
                  <a:srgbClr val="000000"/>
                </a:solidFill>
                <a:effectLst/>
                <a:uFillTx/>
                <a:latin typeface="Arial"/>
              </a:rPr>
              <a:t>The Lincoln Energy Center has been designed to facilitate a future expansion or conversion to combined-cycle</a:t>
            </a:r>
            <a:endParaRPr b="0" lang="en-US" sz="1800" strike="noStrike" u="none">
              <a:solidFill>
                <a:srgbClr val="000000"/>
              </a:solidFill>
              <a:effectLst/>
              <a:uFillTx/>
              <a:latin typeface="Times New Roman"/>
            </a:endParaRPr>
          </a:p>
        </p:txBody>
      </p:sp>
      <p:sp>
        <p:nvSpPr>
          <p:cNvPr id="155"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Center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B5A6767D-E6A6-4736-A6A2-D3F8996C5380}" type="slidenum">
              <a:t>47</a:t>
            </a:fld>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6"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 O&amp;M Costs</a:t>
            </a:r>
            <a:endParaRPr b="0" lang="en-US" sz="2400" strike="noStrike" u="none">
              <a:solidFill>
                <a:srgbClr val="000000"/>
              </a:solidFill>
              <a:effectLst/>
              <a:uFillTx/>
              <a:latin typeface="Times New Roman"/>
            </a:endParaRPr>
          </a:p>
        </p:txBody>
      </p:sp>
      <p:sp>
        <p:nvSpPr>
          <p:cNvPr id="157"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Estimated Variable O&amp;M </a:t>
            </a:r>
            <a:r>
              <a:rPr b="0" lang="en-US" sz="1400" strike="noStrike" u="none">
                <a:solidFill>
                  <a:srgbClr val="000000"/>
                </a:solidFill>
                <a:effectLst/>
                <a:uFillTx/>
                <a:latin typeface="Times New Roman"/>
              </a:rPr>
              <a:t>($/MWh)</a:t>
            </a:r>
            <a:r>
              <a:rPr b="0" lang="en-US" sz="1800" strike="noStrike" u="none">
                <a:solidFill>
                  <a:srgbClr val="000000"/>
                </a:solidFill>
                <a:effectLst/>
                <a:uFillTx/>
                <a:latin typeface="Times New Roman"/>
              </a:rPr>
              <a:t>:</a:t>
            </a:r>
            <a:r>
              <a:rPr b="0" lang="en-US" sz="1800" strike="noStrike" u="none">
                <a:solidFill>
                  <a:srgbClr val="000000"/>
                </a:solidFill>
                <a:effectLst/>
                <a:uFillTx/>
                <a:latin typeface="Times New Roman"/>
              </a:rPr>
              <a:t>	</a:t>
            </a:r>
            <a:r>
              <a:rPr b="0" lang="en-US" sz="1800" strike="noStrike" u="none">
                <a:solidFill>
                  <a:srgbClr val="000000"/>
                </a:solidFill>
                <a:effectLst/>
                <a:uFillTx/>
                <a:latin typeface="Times New Roman"/>
              </a:rPr>
              <a:t>$2.00</a:t>
            </a:r>
            <a:endParaRPr b="0" lang="en-US" sz="1800" strike="noStrike" u="none">
              <a:solidFill>
                <a:srgbClr val="000000"/>
              </a:solidFill>
              <a:effectLst/>
              <a:uFillTx/>
              <a:latin typeface="Times New Roman"/>
            </a:endParaRPr>
          </a:p>
          <a:p>
            <a:pPr marL="343080" indent="-343080">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Estimated Fixed O&amp;M </a:t>
            </a:r>
            <a:r>
              <a:rPr b="0" lang="en-US" sz="1400" strike="noStrike" u="none">
                <a:solidFill>
                  <a:srgbClr val="000000"/>
                </a:solidFill>
                <a:effectLst/>
                <a:uFillTx/>
                <a:latin typeface="Times New Roman"/>
              </a:rPr>
              <a:t>($000)</a:t>
            </a:r>
            <a:r>
              <a:rPr b="0" lang="en-US" sz="1800" strike="noStrike" u="none">
                <a:solidFill>
                  <a:srgbClr val="000000"/>
                </a:solidFill>
                <a:effectLst/>
                <a:uFillTx/>
                <a:latin typeface="Times New Roman"/>
              </a:rPr>
              <a:t>:</a:t>
            </a:r>
            <a:r>
              <a:rPr b="0" lang="en-US" sz="1800" strike="noStrike" u="none">
                <a:solidFill>
                  <a:srgbClr val="000000"/>
                </a:solidFill>
                <a:effectLst/>
                <a:uFillTx/>
                <a:latin typeface="Times New Roman"/>
              </a:rPr>
              <a:t>	</a:t>
            </a:r>
            <a:r>
              <a:rPr b="0" lang="en-US" sz="1800" strike="noStrike" u="none">
                <a:solidFill>
                  <a:srgbClr val="000000"/>
                </a:solidFill>
                <a:effectLst/>
                <a:uFillTx/>
                <a:latin typeface="Times New Roman"/>
              </a:rPr>
              <a:t>$1,449</a:t>
            </a:r>
            <a:endParaRPr b="0" lang="en-US" sz="1800" strike="noStrike" u="none">
              <a:solidFill>
                <a:srgbClr val="000000"/>
              </a:solidFill>
              <a:effectLst/>
              <a:uFillTx/>
              <a:latin typeface="Times New Roman"/>
            </a:endParaRPr>
          </a:p>
          <a:p>
            <a:pPr marL="343080" indent="-343080">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Major Maintenance </a:t>
            </a:r>
            <a:r>
              <a:rPr b="0" lang="en-US" sz="1400" strike="noStrike" u="none">
                <a:solidFill>
                  <a:srgbClr val="000000"/>
                </a:solidFill>
                <a:effectLst/>
                <a:uFillTx/>
                <a:latin typeface="Times New Roman"/>
              </a:rPr>
              <a:t>($/Start/Turbine):</a:t>
            </a:r>
            <a:r>
              <a:rPr b="0" lang="en-US" sz="1400" strike="noStrike" u="none">
                <a:solidFill>
                  <a:srgbClr val="000000"/>
                </a:solidFill>
                <a:effectLst/>
                <a:uFillTx/>
                <a:latin typeface="Times New Roman"/>
              </a:rPr>
              <a:t>	</a:t>
            </a:r>
            <a:r>
              <a:rPr b="0" lang="en-US" sz="1800" strike="noStrike" u="none">
                <a:solidFill>
                  <a:srgbClr val="000000"/>
                </a:solidFill>
                <a:effectLst/>
                <a:uFillTx/>
                <a:latin typeface="Times New Roman"/>
              </a:rPr>
              <a:t>$1,000</a:t>
            </a:r>
            <a:endParaRPr b="0" lang="en-US" sz="1800" strike="noStrike" u="none">
              <a:solidFill>
                <a:srgbClr val="000000"/>
              </a:solidFill>
              <a:effectLst/>
              <a:uFillTx/>
              <a:latin typeface="Times New Roman"/>
            </a:endParaRPr>
          </a:p>
          <a:p>
            <a:pPr marL="343080" indent="-343080">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Estimated Owner’s Expense </a:t>
            </a:r>
            <a:r>
              <a:rPr b="0" lang="en-US" sz="1400" strike="noStrike" u="none">
                <a:solidFill>
                  <a:srgbClr val="000000"/>
                </a:solidFill>
                <a:effectLst/>
                <a:uFillTx/>
                <a:latin typeface="Times New Roman"/>
              </a:rPr>
              <a:t>($000)</a:t>
            </a:r>
            <a:r>
              <a:rPr b="0" lang="en-US" sz="1800" strike="noStrike" u="none">
                <a:solidFill>
                  <a:srgbClr val="000000"/>
                </a:solidFill>
                <a:effectLst/>
                <a:uFillTx/>
                <a:latin typeface="Times New Roman"/>
              </a:rPr>
              <a:t>:</a:t>
            </a:r>
            <a:r>
              <a:rPr b="0" lang="en-US" sz="1800" strike="noStrike" u="none">
                <a:solidFill>
                  <a:srgbClr val="000000"/>
                </a:solidFill>
                <a:effectLst/>
                <a:uFillTx/>
                <a:latin typeface="Times New Roman"/>
              </a:rPr>
              <a:t>	</a:t>
            </a:r>
            <a:r>
              <a:rPr b="0" lang="en-US" sz="1800" strike="noStrike" u="none">
                <a:solidFill>
                  <a:srgbClr val="000000"/>
                </a:solidFill>
                <a:effectLst/>
                <a:uFillTx/>
                <a:latin typeface="Times New Roman"/>
              </a:rPr>
              <a:t>$401</a:t>
            </a:r>
            <a:endParaRPr b="0" lang="en-US" sz="1800" strike="noStrike" u="none">
              <a:solidFill>
                <a:srgbClr val="000000"/>
              </a:solidFill>
              <a:effectLst/>
              <a:uFillTx/>
              <a:latin typeface="Times New Roman"/>
            </a:endParaRPr>
          </a:p>
          <a:p>
            <a:pPr marL="343080" indent="-343080">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Property Tax Liability </a:t>
            </a:r>
            <a:r>
              <a:rPr b="0" lang="en-US" sz="1400" strike="noStrike" u="none">
                <a:solidFill>
                  <a:srgbClr val="000000"/>
                </a:solidFill>
                <a:effectLst/>
                <a:uFillTx/>
                <a:latin typeface="Times New Roman"/>
              </a:rPr>
              <a:t>($000)</a:t>
            </a:r>
            <a:r>
              <a:rPr b="0" lang="en-US" sz="1800" strike="noStrike" u="none">
                <a:solidFill>
                  <a:srgbClr val="000000"/>
                </a:solidFill>
                <a:effectLst/>
                <a:uFillTx/>
                <a:latin typeface="Times New Roman"/>
              </a:rPr>
              <a:t>:</a:t>
            </a:r>
            <a:r>
              <a:rPr b="0" lang="en-US" sz="1800" strike="noStrike" u="none">
                <a:solidFill>
                  <a:srgbClr val="000000"/>
                </a:solidFill>
                <a:effectLst/>
                <a:uFillTx/>
                <a:latin typeface="Times New Roman"/>
              </a:rPr>
              <a:t>	</a:t>
            </a:r>
            <a:r>
              <a:rPr b="0" lang="en-US" sz="1800" strike="noStrike" u="none">
                <a:solidFill>
                  <a:srgbClr val="000000"/>
                </a:solidFill>
                <a:effectLst/>
                <a:uFillTx/>
                <a:latin typeface="Times New Roman"/>
              </a:rPr>
              <a:t>$334</a:t>
            </a:r>
            <a:endParaRPr b="0" lang="en-US" sz="1800" strike="noStrike" u="none">
              <a:solidFill>
                <a:srgbClr val="000000"/>
              </a:solidFill>
              <a:effectLst/>
              <a:uFillTx/>
              <a:latin typeface="Times New Roman"/>
            </a:endParaRPr>
          </a:p>
        </p:txBody>
      </p:sp>
      <p:sp>
        <p:nvSpPr>
          <p:cNvPr id="158"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Center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DA46DD7D-C49F-4010-9C9E-4BC30439DD94}" type="slidenum">
              <a:t>48</a:t>
            </a:fld>
          </a:p>
        </p:txBody>
      </p:sp>
    </p:spTree>
  </p:cSld>
  <mc:AlternateContent>
    <mc:Choice Requires="p14">
      <p:transition spd="slow" p14:dur="2000"/>
    </mc:Choice>
    <mc:Fallback>
      <p:transition spd="slow"/>
    </mc:Fallback>
  </mc:AlternateContent>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9"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 State/Local Taxes</a:t>
            </a:r>
            <a:endParaRPr b="0" lang="en-US" sz="2400" strike="noStrike" u="none">
              <a:solidFill>
                <a:srgbClr val="000000"/>
              </a:solidFill>
              <a:effectLst/>
              <a:uFillTx/>
              <a:latin typeface="Times New Roman"/>
            </a:endParaRPr>
          </a:p>
        </p:txBody>
      </p:sp>
      <p:sp>
        <p:nvSpPr>
          <p:cNvPr id="160"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161"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Center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2F072873-DAE9-40BC-9ADC-071071A7AFE3}" type="slidenum">
              <a:t>49</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Key Sales Point</a:t>
            </a:r>
            <a:endParaRPr b="0" lang="en-US" sz="2400" strike="noStrike" u="none">
              <a:solidFill>
                <a:srgbClr val="000000"/>
              </a:solidFill>
              <a:effectLst/>
              <a:uFillTx/>
              <a:latin typeface="Times New Roman"/>
            </a:endParaRPr>
          </a:p>
        </p:txBody>
      </p:sp>
      <p:sp>
        <p:nvSpPr>
          <p:cNvPr id="27" name="PlaceHolder 2"/>
          <p:cNvSpPr>
            <a:spLocks noGrp="1"/>
          </p:cNvSpPr>
          <p:nvPr>
            <p:ph/>
          </p:nvPr>
        </p:nvSpPr>
        <p:spPr>
          <a:xfrm>
            <a:off x="1143000" y="1828440"/>
            <a:ext cx="6781680" cy="4264200"/>
          </a:xfrm>
          <a:prstGeom prst="rect">
            <a:avLst/>
          </a:prstGeom>
          <a:noFill/>
          <a:ln w="0">
            <a:noFill/>
          </a:ln>
        </p:spPr>
        <p:txBody>
          <a:bodyPr lIns="90000" rIns="90000" tIns="46800" bIns="46800" anchor="t">
            <a:normAutofit/>
          </a:bodyPr>
          <a:p>
            <a:pPr marL="3430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28"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sp>
        <p:nvSpPr>
          <p:cNvPr id="29" name=""/>
          <p:cNvSpPr/>
          <p:nvPr/>
        </p:nvSpPr>
        <p:spPr>
          <a:xfrm>
            <a:off x="1143000" y="1978200"/>
            <a:ext cx="6781680" cy="4114800"/>
          </a:xfrm>
          <a:prstGeom prst="rect">
            <a:avLst/>
          </a:prstGeom>
          <a:noFill/>
          <a:ln w="0">
            <a:noFill/>
          </a:ln>
        </p:spPr>
        <p:style>
          <a:lnRef idx="0"/>
          <a:fillRef idx="0"/>
          <a:effectRef idx="0"/>
          <a:fontRef idx="minor"/>
        </p:style>
        <p:txBody>
          <a:bodyPr lIns="90000" rIns="90000" tIns="46800" bIns="46800" anchor="t">
            <a:normAutofit/>
          </a:bodyPr>
          <a:p>
            <a:pPr marL="343080" indent="-343080">
              <a:spcBef>
                <a:spcPts val="49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Gleason:</a:t>
            </a:r>
            <a:endParaRPr b="0" lang="en-US" sz="20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34ED2466-2FCA-4B76-ACFE-075774B658E7}" type="slidenum">
              <a:t>5</a:t>
            </a:fld>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2"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 Legal/Lease Structures</a:t>
            </a:r>
            <a:endParaRPr b="0" lang="en-US" sz="2400" strike="noStrike" u="none">
              <a:solidFill>
                <a:srgbClr val="000000"/>
              </a:solidFill>
              <a:effectLst/>
              <a:uFillTx/>
              <a:latin typeface="Times New Roman"/>
            </a:endParaRPr>
          </a:p>
        </p:txBody>
      </p:sp>
      <p:sp>
        <p:nvSpPr>
          <p:cNvPr id="163"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164"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Lincoln Center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000B2F06-27BC-4D16-A70F-163CABB82F90}" type="slidenum">
              <a:t>50</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0"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Development/Construction Overview</a:t>
            </a:r>
            <a:endParaRPr b="0" lang="en-US" sz="2400" strike="noStrike" u="none">
              <a:solidFill>
                <a:srgbClr val="000000"/>
              </a:solidFill>
              <a:effectLst/>
              <a:uFillTx/>
              <a:latin typeface="Times New Roman"/>
            </a:endParaRPr>
          </a:p>
        </p:txBody>
      </p:sp>
      <p:sp>
        <p:nvSpPr>
          <p:cNvPr id="31"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32"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BAC92DBB-1FFF-4D2C-99EB-611E579ABFA1}"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3"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Equipment Overview</a:t>
            </a:r>
            <a:endParaRPr b="0" lang="en-US" sz="2400" strike="noStrike" u="none">
              <a:solidFill>
                <a:srgbClr val="000000"/>
              </a:solidFill>
              <a:effectLst/>
              <a:uFillTx/>
              <a:latin typeface="Times New Roman"/>
            </a:endParaRPr>
          </a:p>
        </p:txBody>
      </p:sp>
      <p:sp>
        <p:nvSpPr>
          <p:cNvPr id="34"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Gleason Plant consists of one Westinghouse Model 501 FC gas turbine and two Westinghouse Model 501 FD gas turbines, rated at 182 MW and 182 MW, respectively (nominal)</a:t>
            </a:r>
            <a:endParaRPr b="0" lang="en-US" sz="1800" strike="noStrike" u="none">
              <a:solidFill>
                <a:srgbClr val="000000"/>
              </a:solidFill>
              <a:effectLst/>
              <a:uFillTx/>
              <a:latin typeface="Times New Roman"/>
            </a:endParaRPr>
          </a:p>
          <a:p>
            <a:pPr marL="343080" indent="-343080">
              <a:lnSpc>
                <a:spcPct val="100000"/>
              </a:lnSpc>
              <a:spcBef>
                <a:spcPts val="49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At 90 degrees Fahrenheit and at full operation, the Gleason Plant is able to achieve a net heat rate of approximately 10,900 Btu/kWh (HHV)</a:t>
            </a:r>
            <a:endParaRPr b="0" lang="en-US" sz="2000" strike="noStrike" u="none">
              <a:solidFill>
                <a:srgbClr val="000000"/>
              </a:solidFill>
              <a:effectLst/>
              <a:uFillTx/>
              <a:latin typeface="Times New Roman"/>
            </a:endParaRPr>
          </a:p>
          <a:p>
            <a:pPr marL="3430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35"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9E4DE35B-6811-4330-B4FC-6F525CAD0B80}"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Infrastructure Overview</a:t>
            </a:r>
            <a:endParaRPr b="0" lang="en-US" sz="2400" strike="noStrike" u="none">
              <a:solidFill>
                <a:srgbClr val="000000"/>
              </a:solidFill>
              <a:effectLst/>
              <a:uFillTx/>
              <a:latin typeface="Times New Roman"/>
            </a:endParaRPr>
          </a:p>
        </p:txBody>
      </p:sp>
      <p:sp>
        <p:nvSpPr>
          <p:cNvPr id="37"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38"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4285D303-B4CA-4F04-ACAF-5F690335F37B}" type="slidenum">
              <a:t>8</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9"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Contract Terms</a:t>
            </a:r>
            <a:endParaRPr b="0" lang="en-US" sz="2400" strike="noStrike" u="none">
              <a:solidFill>
                <a:srgbClr val="000000"/>
              </a:solidFill>
              <a:effectLst/>
              <a:uFillTx/>
              <a:latin typeface="Times New Roman"/>
            </a:endParaRPr>
          </a:p>
        </p:txBody>
      </p:sp>
      <p:sp>
        <p:nvSpPr>
          <p:cNvPr id="40"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41"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Gleason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C17996D9-E9FA-4CA4-84AF-E7A317D602C9}" type="slidenum">
              <a:t>9</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11945</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1998-03-06T18:15:04Z</dcterms:created>
  <dc:creator>sdick</dc:creator>
  <dc:description/>
  <dc:language>en-US</dc:language>
  <cp:lastModifiedBy>Ben Rogers</cp:lastModifiedBy>
  <cp:lastPrinted>2000-09-22T18:32:35Z</cp:lastPrinted>
  <dcterms:modified xsi:type="dcterms:W3CDTF">2000-09-22T18:45:53Z</dcterms:modified>
  <cp:revision>394</cp:revision>
  <dc:subject/>
  <dc:title>No Slide Title</dc:title>
</cp:coreProperties>
</file>