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_rels/presentation.xml.rels" ContentType="application/vnd.openxmlformats-package.relationships+xml"/>
  <Override PartName="/ppt/media/image1.wmf" ContentType="image/x-wmf"/>
  <Override PartName="/ppt/media/image2.wmf" ContentType="image/x-wmf"/>
  <Override PartName="/ppt/embeddings/oleObject1.docx" ContentType="application/vnd.openxmlformats-officedocument.wordprocessingml.document"/>
  <Override PartName="/ppt/slides/slide29.xml" ContentType="application/vnd.openxmlformats-officedocument.presentationml.slide+xml"/>
  <Override PartName="/ppt/slides/slide28.xml" ContentType="application/vnd.openxmlformats-officedocument.presentationml.slide+xml"/>
  <Override PartName="/ppt/slides/slide27.xml" ContentType="application/vnd.openxmlformats-officedocument.presentationml.slide+xml"/>
  <Override PartName="/ppt/slides/slide26.xml" ContentType="application/vnd.openxmlformats-officedocument.presentationml.slide+xml"/>
  <Override PartName="/ppt/slides/slide14.xml" ContentType="application/vnd.openxmlformats-officedocument.presentationml.slide+xml"/>
  <Override PartName="/ppt/slides/slide6.xml" ContentType="application/vnd.openxmlformats-officedocument.presentationml.slide+xml"/>
  <Override PartName="/ppt/slides/slide15.xml" ContentType="application/vnd.openxmlformats-officedocument.presentationml.slide+xml"/>
  <Override PartName="/ppt/slides/slide7.xml" ContentType="application/vnd.openxmlformats-officedocument.presentationml.slide+xml"/>
  <Override PartName="/ppt/slides/slide1.xml" ContentType="application/vnd.openxmlformats-officedocument.presentationml.slide+xml"/>
  <Override PartName="/ppt/slides/slide46.xml" ContentType="application/vnd.openxmlformats-officedocument.presentationml.slide+xml"/>
  <Override PartName="/ppt/slides/slide16.xml" ContentType="application/vnd.openxmlformats-officedocument.presentationml.slide+xml"/>
  <Override PartName="/ppt/slides/slide8.xml" ContentType="application/vnd.openxmlformats-officedocument.presentationml.slide+xml"/>
  <Override PartName="/ppt/slides/slide2.xml" ContentType="application/vnd.openxmlformats-officedocument.presentationml.slide+xml"/>
  <Override PartName="/ppt/slides/slide10.xml" ContentType="application/vnd.openxmlformats-officedocument.presentationml.slide+xml"/>
  <Override PartName="/ppt/slides/slide47.xml" ContentType="application/vnd.openxmlformats-officedocument.presentationml.slide+xml"/>
  <Override PartName="/ppt/slides/slide17.xml" ContentType="application/vnd.openxmlformats-officedocument.presentationml.slide+xml"/>
  <Override PartName="/ppt/slides/slide9.xml" ContentType="application/vnd.openxmlformats-officedocument.presentationml.slide+xml"/>
  <Override PartName="/ppt/slides/slide3.xml" ContentType="application/vnd.openxmlformats-officedocument.presentationml.slide+xml"/>
  <Override PartName="/ppt/slides/slide11.xml" ContentType="application/vnd.openxmlformats-officedocument.presentationml.slide+xml"/>
  <Override PartName="/ppt/slides/slide48.xml" ContentType="application/vnd.openxmlformats-officedocument.presentationml.slide+xml"/>
  <Override PartName="/ppt/slides/slide20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_rels/slide18.xml.rels" ContentType="application/vnd.openxmlformats-package.relationships+xml"/>
  <Override PartName="/ppt/slides/_rels/slide12.xml.rels" ContentType="application/vnd.openxmlformats-package.relationships+xml"/>
  <Override PartName="/ppt/slides/_rels/slide49.xml.rels" ContentType="application/vnd.openxmlformats-package.relationships+xml"/>
  <Override PartName="/ppt/slides/_rels/slide21.xml.rels" ContentType="application/vnd.openxmlformats-package.relationships+xml"/>
  <Override PartName="/ppt/slides/_rels/slide4.xml.rels" ContentType="application/vnd.openxmlformats-package.relationships+xml"/>
  <Override PartName="/ppt/slides/_rels/slide19.xml.rels" ContentType="application/vnd.openxmlformats-package.relationships+xml"/>
  <Override PartName="/ppt/slides/_rels/slide22.xml.rels" ContentType="application/vnd.openxmlformats-package.relationships+xml"/>
  <Override PartName="/ppt/slides/_rels/slide5.xml.rels" ContentType="application/vnd.openxmlformats-package.relationships+xml"/>
  <Override PartName="/ppt/slides/_rels/slide23.xml.rels" ContentType="application/vnd.openxmlformats-package.relationships+xml"/>
  <Override PartName="/ppt/slides/_rels/slide6.xml.rels" ContentType="application/vnd.openxmlformats-package.relationships+xml"/>
  <Override PartName="/ppt/slides/_rels/slide24.xml.rels" ContentType="application/vnd.openxmlformats-package.relationships+xml"/>
  <Override PartName="/ppt/slides/_rels/slide7.xml.rels" ContentType="application/vnd.openxmlformats-package.relationships+xml"/>
  <Override PartName="/ppt/slides/_rels/slide25.xml.rels" ContentType="application/vnd.openxmlformats-package.relationships+xml"/>
  <Override PartName="/ppt/slides/_rels/slide8.xml.rels" ContentType="application/vnd.openxmlformats-package.relationships+xml"/>
  <Override PartName="/ppt/slides/_rels/slide30.xml.rels" ContentType="application/vnd.openxmlformats-package.relationships+xml"/>
  <Override PartName="/ppt/slides/_rels/slide31.xml.rels" ContentType="application/vnd.openxmlformats-package.relationships+xml"/>
  <Override PartName="/ppt/slides/_rels/slide32.xml.rels" ContentType="application/vnd.openxmlformats-package.relationships+xml"/>
  <Override PartName="/ppt/slides/_rels/slide33.xml.rels" ContentType="application/vnd.openxmlformats-package.relationships+xml"/>
  <Override PartName="/ppt/slides/_rels/slide13.xml.rels" ContentType="application/vnd.openxmlformats-package.relationships+xml"/>
  <Override PartName="/ppt/slides/_rels/slide50.xml.rels" ContentType="application/vnd.openxmlformats-package.relationships+xml"/>
  <Override PartName="/ppt/slides/_rels/slide45.xml.rels" ContentType="application/vnd.openxmlformats-package.relationships+xml"/>
  <Override PartName="/ppt/slides/_rels/slide47.xml.rels" ContentType="application/vnd.openxmlformats-package.relationships+xml"/>
  <Override PartName="/ppt/slides/_rels/slide10.xml.rels" ContentType="application/vnd.openxmlformats-package.relationships+xml"/>
  <Override PartName="/ppt/slides/_rels/slide46.xml.rels" ContentType="application/vnd.openxmlformats-package.relationships+xml"/>
  <Override PartName="/ppt/slides/_rels/slide9.xml.rels" ContentType="application/vnd.openxmlformats-package.relationships+xml"/>
  <Override PartName="/ppt/slides/_rels/slide26.xml.rels" ContentType="application/vnd.openxmlformats-package.relationships+xml"/>
  <Override PartName="/ppt/slides/_rels/slide14.xml.rels" ContentType="application/vnd.openxmlformats-package.relationships+xml"/>
  <Override PartName="/ppt/slides/_rels/slide15.xml.rels" ContentType="application/vnd.openxmlformats-package.relationships+xml"/>
  <Override PartName="/ppt/slides/_rels/slide27.xml.rels" ContentType="application/vnd.openxmlformats-package.relationships+xml"/>
  <Override PartName="/ppt/slides/_rels/slide16.xml.rels" ContentType="application/vnd.openxmlformats-package.relationships+xml"/>
  <Override PartName="/ppt/slides/_rels/slide1.xml.rels" ContentType="application/vnd.openxmlformats-package.relationships+xml"/>
  <Override PartName="/ppt/slides/_rels/slide36.xml.rels" ContentType="application/vnd.openxmlformats-package.relationships+xml"/>
  <Override PartName="/ppt/slides/_rels/slide28.xml.rels" ContentType="application/vnd.openxmlformats-package.relationships+xml"/>
  <Override PartName="/ppt/slides/_rels/slide17.xml.rels" ContentType="application/vnd.openxmlformats-package.relationships+xml"/>
  <Override PartName="/ppt/slides/_rels/slide2.xml.rels" ContentType="application/vnd.openxmlformats-package.relationships+xml"/>
  <Override PartName="/ppt/slides/_rels/slide37.xml.rels" ContentType="application/vnd.openxmlformats-package.relationships+xml"/>
  <Override PartName="/ppt/slides/_rels/slide29.xml.rels" ContentType="application/vnd.openxmlformats-package.relationships+xml"/>
  <Override PartName="/ppt/slides/_rels/slide11.xml.rels" ContentType="application/vnd.openxmlformats-package.relationships+xml"/>
  <Override PartName="/ppt/slides/_rels/slide48.xml.rels" ContentType="application/vnd.openxmlformats-package.relationships+xml"/>
  <Override PartName="/ppt/slides/_rels/slide38.xml.rels" ContentType="application/vnd.openxmlformats-package.relationships+xml"/>
  <Override PartName="/ppt/slides/_rels/slide40.xml.rels" ContentType="application/vnd.openxmlformats-package.relationships+xml"/>
  <Override PartName="/ppt/slides/_rels/slide3.xml.rels" ContentType="application/vnd.openxmlformats-package.relationships+xml"/>
  <Override PartName="/ppt/slides/_rels/slide20.xml.rels" ContentType="application/vnd.openxmlformats-package.relationships+xml"/>
  <Override PartName="/ppt/slides/_rels/slide34.xml.rels" ContentType="application/vnd.openxmlformats-package.relationships+xml"/>
  <Override PartName="/ppt/slides/_rels/slide35.xml.rels" ContentType="application/vnd.openxmlformats-package.relationships+xml"/>
  <Override PartName="/ppt/slides/_rels/slide41.xml.rels" ContentType="application/vnd.openxmlformats-package.relationships+xml"/>
  <Override PartName="/ppt/slides/_rels/slide39.xml.rels" ContentType="application/vnd.openxmlformats-package.relationships+xml"/>
  <Override PartName="/ppt/slides/_rels/slide42.xml.rels" ContentType="application/vnd.openxmlformats-package.relationships+xml"/>
  <Override PartName="/ppt/slides/_rels/slide43.xml.rels" ContentType="application/vnd.openxmlformats-package.relationships+xml"/>
  <Override PartName="/ppt/slides/_rels/slide44.xml.rels" ContentType="application/vnd.openxmlformats-package.relationships+xml"/>
  <Override PartName="/ppt/slides/slide38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39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50.xml" ContentType="application/vnd.openxmlformats-officedocument.presentationml.slide+xml"/>
  <Override PartName="/ppt/slides/slide33.xml" ContentType="application/vnd.openxmlformats-officedocument.presentationml.slide+xml"/>
  <Override PartName="/ppt/slides/slide32.xml" ContentType="application/vnd.openxmlformats-officedocument.presentationml.slide+xml"/>
  <Override PartName="/ppt/slides/slide31.xml" ContentType="application/vnd.openxmlformats-officedocument.presentationml.slide+xml"/>
  <Override PartName="/ppt/slides/slide30.xml" ContentType="application/vnd.openxmlformats-officedocument.presentationml.slide+xml"/>
  <Override PartName="/ppt/slides/slide25.xml" ContentType="application/vnd.openxmlformats-officedocument.presentationml.slide+xml"/>
  <Override PartName="/ppt/slides/slide24.xml" ContentType="application/vnd.openxmlformats-officedocument.presentationml.slide+xml"/>
  <Override PartName="/ppt/slides/slide23.xml" ContentType="application/vnd.openxmlformats-officedocument.presentationml.slide+xml"/>
  <Override PartName="/ppt/slides/slide22.xml" ContentType="application/vnd.openxmlformats-officedocument.presentationml.slide+xml"/>
  <Override PartName="/ppt/slides/slide13.xml" ContentType="application/vnd.openxmlformats-officedocument.presentationml.slide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1.xml" ContentType="application/vnd.openxmlformats-officedocument.presentationml.slide+xml"/>
  <Override PartName="/ppt/slides/slide49.xml" ContentType="application/vnd.openxmlformats-officedocument.presentationml.slide+xml"/>
  <Override PartName="/ppt/slides/slide12.xml" ContentType="application/vnd.openxmlformats-officedocument.presentationml.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</p:sldIdLst>
  <p:sldSz cx="9144000" cy="6858000"/>
  <p:notesSz cx="6994525" cy="9280525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slide" Target="slides/slide20.xml"/><Relationship Id="rId23" Type="http://schemas.openxmlformats.org/officeDocument/2006/relationships/slide" Target="slides/slide21.xml"/><Relationship Id="rId24" Type="http://schemas.openxmlformats.org/officeDocument/2006/relationships/slide" Target="slides/slide22.xml"/><Relationship Id="rId25" Type="http://schemas.openxmlformats.org/officeDocument/2006/relationships/slide" Target="slides/slide23.xml"/><Relationship Id="rId26" Type="http://schemas.openxmlformats.org/officeDocument/2006/relationships/slide" Target="slides/slide24.xml"/><Relationship Id="rId27" Type="http://schemas.openxmlformats.org/officeDocument/2006/relationships/slide" Target="slides/slide25.xml"/><Relationship Id="rId28" Type="http://schemas.openxmlformats.org/officeDocument/2006/relationships/slide" Target="slides/slide26.xml"/><Relationship Id="rId29" Type="http://schemas.openxmlformats.org/officeDocument/2006/relationships/slide" Target="slides/slide27.xml"/><Relationship Id="rId30" Type="http://schemas.openxmlformats.org/officeDocument/2006/relationships/slide" Target="slides/slide28.xml"/><Relationship Id="rId31" Type="http://schemas.openxmlformats.org/officeDocument/2006/relationships/slide" Target="slides/slide29.xml"/><Relationship Id="rId32" Type="http://schemas.openxmlformats.org/officeDocument/2006/relationships/slide" Target="slides/slide30.xml"/><Relationship Id="rId33" Type="http://schemas.openxmlformats.org/officeDocument/2006/relationships/slide" Target="slides/slide31.xml"/><Relationship Id="rId34" Type="http://schemas.openxmlformats.org/officeDocument/2006/relationships/slide" Target="slides/slide32.xml"/><Relationship Id="rId35" Type="http://schemas.openxmlformats.org/officeDocument/2006/relationships/slide" Target="slides/slide33.xml"/><Relationship Id="rId36" Type="http://schemas.openxmlformats.org/officeDocument/2006/relationships/slide" Target="slides/slide34.xml"/><Relationship Id="rId37" Type="http://schemas.openxmlformats.org/officeDocument/2006/relationships/slide" Target="slides/slide35.xml"/><Relationship Id="rId38" Type="http://schemas.openxmlformats.org/officeDocument/2006/relationships/slide" Target="slides/slide36.xml"/><Relationship Id="rId39" Type="http://schemas.openxmlformats.org/officeDocument/2006/relationships/slide" Target="slides/slide37.xml"/><Relationship Id="rId40" Type="http://schemas.openxmlformats.org/officeDocument/2006/relationships/slide" Target="slides/slide38.xml"/><Relationship Id="rId41" Type="http://schemas.openxmlformats.org/officeDocument/2006/relationships/slide" Target="slides/slide39.xml"/><Relationship Id="rId42" Type="http://schemas.openxmlformats.org/officeDocument/2006/relationships/slide" Target="slides/slide40.xml"/><Relationship Id="rId43" Type="http://schemas.openxmlformats.org/officeDocument/2006/relationships/slide" Target="slides/slide41.xml"/><Relationship Id="rId44" Type="http://schemas.openxmlformats.org/officeDocument/2006/relationships/slide" Target="slides/slide42.xml"/><Relationship Id="rId45" Type="http://schemas.openxmlformats.org/officeDocument/2006/relationships/slide" Target="slides/slide43.xml"/><Relationship Id="rId46" Type="http://schemas.openxmlformats.org/officeDocument/2006/relationships/slide" Target="slides/slide44.xml"/><Relationship Id="rId47" Type="http://schemas.openxmlformats.org/officeDocument/2006/relationships/slide" Target="slides/slide45.xml"/><Relationship Id="rId48" Type="http://schemas.openxmlformats.org/officeDocument/2006/relationships/slide" Target="slides/slide46.xml"/><Relationship Id="rId49" Type="http://schemas.openxmlformats.org/officeDocument/2006/relationships/slide" Target="slides/slide47.xml"/><Relationship Id="rId50" Type="http://schemas.openxmlformats.org/officeDocument/2006/relationships/slide" Target="slides/slide48.xml"/><Relationship Id="rId51" Type="http://schemas.openxmlformats.org/officeDocument/2006/relationships/slide" Target="slides/slide49.xml"/><Relationship Id="rId52" Type="http://schemas.openxmlformats.org/officeDocument/2006/relationships/slide" Target="slides/slide50.xml"/><Relationship Id="rId53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wmf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1143000" y="1978200"/>
            <a:ext cx="67816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499"/>
              </a:spcBef>
              <a:buClr>
                <a:srgbClr val="3333cc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499"/>
              </a:spcBef>
              <a:buClr>
                <a:srgbClr val="3333cc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499"/>
              </a:spcBef>
              <a:buClr>
                <a:srgbClr val="3333cc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sldNum" idx="1"/>
          </p:nvPr>
        </p:nvSpPr>
        <p:spPr>
          <a:xfrm>
            <a:off x="6553080" y="639756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CD38F1A7-DBA4-4B47-8130-5994923D4B1F}" type="slidenum"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"/>
          <p:cNvSpPr/>
          <p:nvPr/>
        </p:nvSpPr>
        <p:spPr>
          <a:xfrm>
            <a:off x="685800" y="60660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"/>
          <p:cNvSpPr/>
          <p:nvPr/>
        </p:nvSpPr>
        <p:spPr>
          <a:xfrm>
            <a:off x="1143000" y="606600"/>
            <a:ext cx="1981080" cy="0"/>
          </a:xfrm>
          <a:prstGeom prst="line">
            <a:avLst/>
          </a:prstGeom>
          <a:ln w="63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"/>
          <p:cNvSpPr/>
          <p:nvPr/>
        </p:nvSpPr>
        <p:spPr>
          <a:xfrm>
            <a:off x="7467480" y="378000"/>
            <a:ext cx="106704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CONFIDENTIAL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"/>
          <p:cNvSpPr/>
          <p:nvPr/>
        </p:nvSpPr>
        <p:spPr>
          <a:xfrm flipV="1">
            <a:off x="838080" y="6397200"/>
            <a:ext cx="6705720" cy="32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3560" bIns="-435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"/>
          <p:cNvSpPr/>
          <p:nvPr/>
        </p:nvSpPr>
        <p:spPr>
          <a:xfrm>
            <a:off x="8077320" y="6397560"/>
            <a:ext cx="5331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8" name="" descr=""/>
          <p:cNvPicPr/>
          <p:nvPr/>
        </p:nvPicPr>
        <p:blipFill>
          <a:blip r:embed="rId2"/>
          <a:srcRect l="-56" t="0" r="-56" b="0"/>
          <a:stretch/>
        </p:blipFill>
        <p:spPr>
          <a:xfrm>
            <a:off x="7467480" y="6093000"/>
            <a:ext cx="731880" cy="57924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</p:pic>
      <p:sp>
        <p:nvSpPr>
          <p:cNvPr id="9" name=""/>
          <p:cNvSpPr/>
          <p:nvPr/>
        </p:nvSpPr>
        <p:spPr>
          <a:xfrm>
            <a:off x="685800" y="160020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Title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685800" y="22856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marL="216000"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Peakers.ppt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PlaceHolder 3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770EAEA5-DEAC-47EC-A2F6-38A8A7846C85}" type="slidenum"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PlaceHolder 4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 algn="ctr"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 indent="0" algn="ctr">
              <a:spcBef>
                <a:spcPts val="4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914400" algn="ctr">
              <a:spcBef>
                <a:spcPts val="400"/>
              </a:spcBef>
              <a:buClr>
                <a:srgbClr val="3333cc"/>
              </a:buClr>
              <a:buFont typeface="Times New Roman"/>
              <a:buChar char="–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371600" algn="ctr">
              <a:spcBef>
                <a:spcPts val="349"/>
              </a:spcBef>
              <a:buClr>
                <a:srgbClr val="3333cc"/>
              </a:buClr>
              <a:buFont typeface="Times New Roman"/>
              <a:buChar char="»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1828800" algn="ctr">
              <a:spcBef>
                <a:spcPts val="349"/>
              </a:spcBef>
              <a:buClr>
                <a:srgbClr val="3333cc"/>
              </a:buClr>
              <a:buFont typeface="Times New Roman"/>
              <a:buChar char="-"/>
              <a:tabLst>
                <a:tab algn="l" pos="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1828800">
              <a:spcBef>
                <a:spcPts val="349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1828800">
              <a:spcBef>
                <a:spcPts val="349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package" Target="../embeddings/oleObject1.docx"/><Relationship Id="rId2" Type="http://schemas.openxmlformats.org/officeDocument/2006/relationships/image" Target="../media/image2.wmf"/><Relationship Id="rId3" Type="http://schemas.openxmlformats.org/officeDocument/2006/relationships/slideLayout" Target="../slideLayouts/slideLayout2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5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" name=""/>
          <p:cNvGraphicFramePr/>
          <p:nvPr/>
        </p:nvGraphicFramePr>
        <p:xfrm>
          <a:off x="3276720" y="1295280"/>
          <a:ext cx="2514600" cy="2444760"/>
        </p:xfrm>
        <a:graphic>
          <a:graphicData uri="http://schemas.openxmlformats.org/presentationml/2006/ole">
            <p:oleObj progId="Word.Document.12" r:id="rId1" spid="">
              <p:embed/>
              <p:pic>
                <p:nvPicPr>
                  <p:cNvPr id="15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276720" y="1295280"/>
                    <a:ext cx="2514600" cy="24447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6" name=""/>
          <p:cNvSpPr/>
          <p:nvPr/>
        </p:nvSpPr>
        <p:spPr>
          <a:xfrm>
            <a:off x="1143000" y="4343400"/>
            <a:ext cx="205740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September 21, 2000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"/>
          <p:cNvSpPr/>
          <p:nvPr/>
        </p:nvSpPr>
        <p:spPr>
          <a:xfrm>
            <a:off x="6095880" y="4343400"/>
            <a:ext cx="25146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Confidential &amp; Proprietary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"/>
          <p:cNvSpPr/>
          <p:nvPr/>
        </p:nvSpPr>
        <p:spPr>
          <a:xfrm>
            <a:off x="1143000" y="5410080"/>
            <a:ext cx="6248520" cy="817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Management Presentation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9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Generation Overview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transition>
    <p:random/>
  </p:transition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Performance Results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PlaceHolder 2"/>
          <p:cNvSpPr>
            <a:spLocks noGrp="1"/>
          </p:cNvSpPr>
          <p:nvPr>
            <p:ph/>
          </p:nvPr>
        </p:nvSpPr>
        <p:spPr>
          <a:xfrm>
            <a:off x="1143000" y="1978200"/>
            <a:ext cx="67816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>
            <a:off x="1066680" y="609480"/>
            <a:ext cx="55627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Gleason Overview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6C5CBCA7-A682-4168-AFEC-AEBC9FE2D546}" type="slidenum">
              <a:t>10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Interconnection Agreements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PlaceHolder 2"/>
          <p:cNvSpPr>
            <a:spLocks noGrp="1"/>
          </p:cNvSpPr>
          <p:nvPr>
            <p:ph/>
          </p:nvPr>
        </p:nvSpPr>
        <p:spPr>
          <a:xfrm>
            <a:off x="1143000" y="1978200"/>
            <a:ext cx="67816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/>
          <p:nvPr/>
        </p:nvSpPr>
        <p:spPr>
          <a:xfrm>
            <a:off x="1066680" y="609480"/>
            <a:ext cx="55627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Gleason Overview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751D69D9-9F6D-4F4E-AEFC-7934D62729DB}" type="slidenum">
              <a:t>11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Gas Supply &amp; Transportation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PlaceHolder 2"/>
          <p:cNvSpPr>
            <a:spLocks noGrp="1"/>
          </p:cNvSpPr>
          <p:nvPr>
            <p:ph/>
          </p:nvPr>
        </p:nvSpPr>
        <p:spPr>
          <a:xfrm>
            <a:off x="1143000" y="1978200"/>
            <a:ext cx="67816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Terms: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Location: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Rate: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"/>
          <p:cNvSpPr/>
          <p:nvPr/>
        </p:nvSpPr>
        <p:spPr>
          <a:xfrm>
            <a:off x="1066680" y="609480"/>
            <a:ext cx="55627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Gleason Overview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A71E18DF-CBB9-4D7A-A59D-8D8E75A921D9}" type="slidenum">
              <a:t>12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Review of Power Markets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PlaceHolder 2"/>
          <p:cNvSpPr>
            <a:spLocks noGrp="1"/>
          </p:cNvSpPr>
          <p:nvPr>
            <p:ph/>
          </p:nvPr>
        </p:nvSpPr>
        <p:spPr>
          <a:xfrm>
            <a:off x="1143000" y="1978200"/>
            <a:ext cx="67816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"/>
          <p:cNvSpPr/>
          <p:nvPr/>
        </p:nvSpPr>
        <p:spPr>
          <a:xfrm>
            <a:off x="1066680" y="609480"/>
            <a:ext cx="55627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Gleason Overview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2705955C-0D43-433A-88E4-B960842372B9}" type="slidenum">
              <a:t>13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Control Area Outline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PlaceHolder 2"/>
          <p:cNvSpPr>
            <a:spLocks noGrp="1"/>
          </p:cNvSpPr>
          <p:nvPr>
            <p:ph/>
          </p:nvPr>
        </p:nvSpPr>
        <p:spPr>
          <a:xfrm>
            <a:off x="1143000" y="1978200"/>
            <a:ext cx="67816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"/>
          <p:cNvSpPr/>
          <p:nvPr/>
        </p:nvSpPr>
        <p:spPr>
          <a:xfrm>
            <a:off x="1066680" y="609480"/>
            <a:ext cx="55627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Gleason Overview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F771B241-0DBA-491F-8B86-F05A03E288D3}" type="slidenum">
              <a:t>14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Expansion/Conversion Details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PlaceHolder 2"/>
          <p:cNvSpPr>
            <a:spLocks noGrp="1"/>
          </p:cNvSpPr>
          <p:nvPr>
            <p:ph/>
          </p:nvPr>
        </p:nvSpPr>
        <p:spPr>
          <a:xfrm>
            <a:off x="1143000" y="1978200"/>
            <a:ext cx="67816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"/>
          <p:cNvSpPr/>
          <p:nvPr/>
        </p:nvSpPr>
        <p:spPr>
          <a:xfrm>
            <a:off x="1066680" y="609480"/>
            <a:ext cx="55627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Gleason Overview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F34A7AF7-B65F-4B20-9B30-EE24FA253903}" type="slidenum">
              <a:t>15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O&amp;M Costs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PlaceHolder 2"/>
          <p:cNvSpPr>
            <a:spLocks noGrp="1"/>
          </p:cNvSpPr>
          <p:nvPr>
            <p:ph/>
          </p:nvPr>
        </p:nvSpPr>
        <p:spPr>
          <a:xfrm>
            <a:off x="1143000" y="1978200"/>
            <a:ext cx="67816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" name=""/>
          <p:cNvSpPr/>
          <p:nvPr/>
        </p:nvSpPr>
        <p:spPr>
          <a:xfrm>
            <a:off x="1066680" y="609480"/>
            <a:ext cx="55627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Gleason Overview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762F7DFF-2EC5-4B9B-94EC-406FF45661E7}" type="slidenum">
              <a:t>16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State/Local Taxes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" name="PlaceHolder 2"/>
          <p:cNvSpPr>
            <a:spLocks noGrp="1"/>
          </p:cNvSpPr>
          <p:nvPr>
            <p:ph/>
          </p:nvPr>
        </p:nvSpPr>
        <p:spPr>
          <a:xfrm>
            <a:off x="1143000" y="1978200"/>
            <a:ext cx="67816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" name=""/>
          <p:cNvSpPr/>
          <p:nvPr/>
        </p:nvSpPr>
        <p:spPr>
          <a:xfrm>
            <a:off x="1066680" y="609480"/>
            <a:ext cx="55627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Gleason Overview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F5E51087-D90B-4FFD-968D-017DD793D9DB}" type="slidenum">
              <a:t>17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Legal/Lease Structures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" name="PlaceHolder 2"/>
          <p:cNvSpPr>
            <a:spLocks noGrp="1"/>
          </p:cNvSpPr>
          <p:nvPr>
            <p:ph/>
          </p:nvPr>
        </p:nvSpPr>
        <p:spPr>
          <a:xfrm>
            <a:off x="1143000" y="1978200"/>
            <a:ext cx="67816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" name=""/>
          <p:cNvSpPr/>
          <p:nvPr/>
        </p:nvSpPr>
        <p:spPr>
          <a:xfrm>
            <a:off x="1066680" y="609480"/>
            <a:ext cx="55627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Gleason Overview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442761F1-943F-45D0-8920-E569CC490897}" type="slidenum">
              <a:t>18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PlaceHolder 1"/>
          <p:cNvSpPr>
            <a:spLocks noGrp="1"/>
          </p:cNvSpPr>
          <p:nvPr>
            <p:ph/>
          </p:nvPr>
        </p:nvSpPr>
        <p:spPr>
          <a:xfrm>
            <a:off x="1143000" y="1978200"/>
            <a:ext cx="67816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9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9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 algn="ctr">
              <a:spcBef>
                <a:spcPts val="9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Project Wheatland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" name=""/>
          <p:cNvSpPr/>
          <p:nvPr/>
        </p:nvSpPr>
        <p:spPr>
          <a:xfrm>
            <a:off x="1066680" y="609480"/>
            <a:ext cx="55627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Wheatland Overview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0AF675D0-E11B-4706-BD9D-007AD8C1AFA2}" type="slidenum">
              <a:t>19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685800" y="911160"/>
            <a:ext cx="7772400" cy="609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Table of Contents - Peakers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1143000" y="1676520"/>
            <a:ext cx="6781680" cy="4340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85000" lnSpcReduction="9999"/>
          </a:bodyPr>
          <a:p>
            <a:pPr marL="343080" indent="-343080"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Generation Overview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Key Sales Points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Development History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Equipment Overview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Infrastructure Overview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Construction Overview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Contract Terms (EPC) &amp; Warranty Provisions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Performance Results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Interconnection Agreements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Gas Supply &amp; Transportation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Review of Power Markets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Control Area Outline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Expansion / Conversion Details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O&amp;M Costs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State/Local Taxes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Legal/Lease Structures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4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32F41D58-8D97-4359-B4A9-2D955178D93B}" type="slidenum">
              <a:t>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Generation Overview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" name="PlaceHolder 2"/>
          <p:cNvSpPr>
            <a:spLocks noGrp="1"/>
          </p:cNvSpPr>
          <p:nvPr>
            <p:ph/>
          </p:nvPr>
        </p:nvSpPr>
        <p:spPr>
          <a:xfrm>
            <a:off x="1143000" y="1978200"/>
            <a:ext cx="67816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Wheatland: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" name=""/>
          <p:cNvSpPr/>
          <p:nvPr/>
        </p:nvSpPr>
        <p:spPr>
          <a:xfrm>
            <a:off x="1066680" y="609480"/>
            <a:ext cx="55627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Wheatland Overview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FC519168-4B72-42E2-B052-8E99773D0EC5}" type="slidenum">
              <a:t>20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Key Sales Point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" name="PlaceHolder 2"/>
          <p:cNvSpPr>
            <a:spLocks noGrp="1"/>
          </p:cNvSpPr>
          <p:nvPr>
            <p:ph/>
          </p:nvPr>
        </p:nvSpPr>
        <p:spPr>
          <a:xfrm>
            <a:off x="1143000" y="1828440"/>
            <a:ext cx="6781680" cy="4264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0">
              <a:lnSpc>
                <a:spcPct val="100000"/>
              </a:lnSpc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lnSpc>
                <a:spcPct val="100000"/>
              </a:lnSpc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" name=""/>
          <p:cNvSpPr/>
          <p:nvPr/>
        </p:nvSpPr>
        <p:spPr>
          <a:xfrm>
            <a:off x="1066680" y="609480"/>
            <a:ext cx="55627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Wheatland Overview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" name=""/>
          <p:cNvSpPr/>
          <p:nvPr/>
        </p:nvSpPr>
        <p:spPr>
          <a:xfrm>
            <a:off x="1143000" y="1978200"/>
            <a:ext cx="6781680" cy="4114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Wheatland: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B651B56C-E991-4485-9928-430535D7C1C3}" type="slidenum">
              <a:t>21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Development/Construction Overview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9" name="PlaceHolder 2"/>
          <p:cNvSpPr>
            <a:spLocks noGrp="1"/>
          </p:cNvSpPr>
          <p:nvPr>
            <p:ph/>
          </p:nvPr>
        </p:nvSpPr>
        <p:spPr>
          <a:xfrm>
            <a:off x="1143000" y="1978200"/>
            <a:ext cx="67816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" name=""/>
          <p:cNvSpPr/>
          <p:nvPr/>
        </p:nvSpPr>
        <p:spPr>
          <a:xfrm>
            <a:off x="1066680" y="609480"/>
            <a:ext cx="55627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Wheatland Overview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4B7082F4-30D5-4382-B27E-63A350FCBFB1}" type="slidenum">
              <a:t>22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Equipment Overview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" name="PlaceHolder 2"/>
          <p:cNvSpPr>
            <a:spLocks noGrp="1"/>
          </p:cNvSpPr>
          <p:nvPr>
            <p:ph/>
          </p:nvPr>
        </p:nvSpPr>
        <p:spPr>
          <a:xfrm>
            <a:off x="1143000" y="1978200"/>
            <a:ext cx="67816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3" name=""/>
          <p:cNvSpPr/>
          <p:nvPr/>
        </p:nvSpPr>
        <p:spPr>
          <a:xfrm>
            <a:off x="1066680" y="609480"/>
            <a:ext cx="55627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Wheatland Overview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8BF4FD30-467B-4C35-8E57-12C13982F1C4}" type="slidenum">
              <a:t>23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Infrastructure Overview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5" name="PlaceHolder 2"/>
          <p:cNvSpPr>
            <a:spLocks noGrp="1"/>
          </p:cNvSpPr>
          <p:nvPr>
            <p:ph/>
          </p:nvPr>
        </p:nvSpPr>
        <p:spPr>
          <a:xfrm>
            <a:off x="1143000" y="1978200"/>
            <a:ext cx="67816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" name=""/>
          <p:cNvSpPr/>
          <p:nvPr/>
        </p:nvSpPr>
        <p:spPr>
          <a:xfrm>
            <a:off x="1066680" y="609480"/>
            <a:ext cx="55627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Wheatland Overview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3C14F953-CCC3-4D36-8FC4-8BCDBB2232D1}" type="slidenum">
              <a:t>24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Contract Terms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" name="PlaceHolder 2"/>
          <p:cNvSpPr>
            <a:spLocks noGrp="1"/>
          </p:cNvSpPr>
          <p:nvPr>
            <p:ph/>
          </p:nvPr>
        </p:nvSpPr>
        <p:spPr>
          <a:xfrm>
            <a:off x="1143000" y="1978200"/>
            <a:ext cx="67816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9" name=""/>
          <p:cNvSpPr/>
          <p:nvPr/>
        </p:nvSpPr>
        <p:spPr>
          <a:xfrm>
            <a:off x="1066680" y="609480"/>
            <a:ext cx="55627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Wheatland Overview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13224802-2A15-4DA9-8729-EB54BD387AB9}" type="slidenum">
              <a:t>25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Performance Results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1" name="PlaceHolder 2"/>
          <p:cNvSpPr>
            <a:spLocks noGrp="1"/>
          </p:cNvSpPr>
          <p:nvPr>
            <p:ph/>
          </p:nvPr>
        </p:nvSpPr>
        <p:spPr>
          <a:xfrm>
            <a:off x="1143000" y="1978200"/>
            <a:ext cx="67816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2" name=""/>
          <p:cNvSpPr/>
          <p:nvPr/>
        </p:nvSpPr>
        <p:spPr>
          <a:xfrm>
            <a:off x="1066680" y="609480"/>
            <a:ext cx="55627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Wheatland Overview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413ADCC8-0A6A-4829-B64B-72EA8307B860}" type="slidenum">
              <a:t>26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Interconnection Agreements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4" name="PlaceHolder 2"/>
          <p:cNvSpPr>
            <a:spLocks noGrp="1"/>
          </p:cNvSpPr>
          <p:nvPr>
            <p:ph/>
          </p:nvPr>
        </p:nvSpPr>
        <p:spPr>
          <a:xfrm>
            <a:off x="1143000" y="1978200"/>
            <a:ext cx="67816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5" name=""/>
          <p:cNvSpPr/>
          <p:nvPr/>
        </p:nvSpPr>
        <p:spPr>
          <a:xfrm>
            <a:off x="1066680" y="609480"/>
            <a:ext cx="55627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Wheatland Overview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7CFCE0B3-03EF-4BD2-A815-F6E77BFE3681}" type="slidenum">
              <a:t>27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Gas Supply &amp; Transportation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7" name="PlaceHolder 2"/>
          <p:cNvSpPr>
            <a:spLocks noGrp="1"/>
          </p:cNvSpPr>
          <p:nvPr>
            <p:ph/>
          </p:nvPr>
        </p:nvSpPr>
        <p:spPr>
          <a:xfrm>
            <a:off x="1143000" y="1978200"/>
            <a:ext cx="67816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Terms: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Location: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Rate: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8" name=""/>
          <p:cNvSpPr/>
          <p:nvPr/>
        </p:nvSpPr>
        <p:spPr>
          <a:xfrm>
            <a:off x="1066680" y="609480"/>
            <a:ext cx="55627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Wheatland Overview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0A9C7EE3-4850-402B-B00A-A0C94838B980}" type="slidenum">
              <a:t>28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Review of Power Markets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0" name="PlaceHolder 2"/>
          <p:cNvSpPr>
            <a:spLocks noGrp="1"/>
          </p:cNvSpPr>
          <p:nvPr>
            <p:ph/>
          </p:nvPr>
        </p:nvSpPr>
        <p:spPr>
          <a:xfrm>
            <a:off x="1143000" y="1978200"/>
            <a:ext cx="67816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1" name=""/>
          <p:cNvSpPr/>
          <p:nvPr/>
        </p:nvSpPr>
        <p:spPr>
          <a:xfrm>
            <a:off x="1066680" y="609480"/>
            <a:ext cx="55627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Wheatland Overview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5F72D1A1-A3BF-4BC0-A07C-D5225E1720C4}" type="slidenum">
              <a:t>29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/>
          </p:nvPr>
        </p:nvSpPr>
        <p:spPr>
          <a:xfrm>
            <a:off x="1143000" y="1676520"/>
            <a:ext cx="6781680" cy="4340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9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9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 algn="ctr">
              <a:spcBef>
                <a:spcPts val="9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Project Gleason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>
            <a:off x="1066680" y="609480"/>
            <a:ext cx="55627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Gleason Overview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0AFDAAE8-6B74-4847-B0FE-497D9EE4AE45}" type="slidenum">
              <a:t>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Control Area Outline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3" name="PlaceHolder 2"/>
          <p:cNvSpPr>
            <a:spLocks noGrp="1"/>
          </p:cNvSpPr>
          <p:nvPr>
            <p:ph/>
          </p:nvPr>
        </p:nvSpPr>
        <p:spPr>
          <a:xfrm>
            <a:off x="1143000" y="1978200"/>
            <a:ext cx="67816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4" name=""/>
          <p:cNvSpPr/>
          <p:nvPr/>
        </p:nvSpPr>
        <p:spPr>
          <a:xfrm>
            <a:off x="1066680" y="609480"/>
            <a:ext cx="55627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Wheatland Overview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51C75B0D-D03E-458C-BCAE-40176DE9FEFF}" type="slidenum">
              <a:t>30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Expansion/Conversion Details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6" name="PlaceHolder 2"/>
          <p:cNvSpPr>
            <a:spLocks noGrp="1"/>
          </p:cNvSpPr>
          <p:nvPr>
            <p:ph/>
          </p:nvPr>
        </p:nvSpPr>
        <p:spPr>
          <a:xfrm>
            <a:off x="1143000" y="1978200"/>
            <a:ext cx="67816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7" name=""/>
          <p:cNvSpPr/>
          <p:nvPr/>
        </p:nvSpPr>
        <p:spPr>
          <a:xfrm>
            <a:off x="1066680" y="609480"/>
            <a:ext cx="55627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Wheatland Overview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513C4671-438F-4CAF-9945-87BB63CB1CE2}" type="slidenum">
              <a:t>31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O&amp;M Costs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9" name="PlaceHolder 2"/>
          <p:cNvSpPr>
            <a:spLocks noGrp="1"/>
          </p:cNvSpPr>
          <p:nvPr>
            <p:ph/>
          </p:nvPr>
        </p:nvSpPr>
        <p:spPr>
          <a:xfrm>
            <a:off x="1143000" y="1978200"/>
            <a:ext cx="67816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0" name=""/>
          <p:cNvSpPr/>
          <p:nvPr/>
        </p:nvSpPr>
        <p:spPr>
          <a:xfrm>
            <a:off x="1066680" y="609480"/>
            <a:ext cx="55627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Wheatland Overview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511A1597-C776-43BE-AA2A-6FC6E2C71EDE}" type="slidenum">
              <a:t>32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State/Local Taxes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2" name="PlaceHolder 2"/>
          <p:cNvSpPr>
            <a:spLocks noGrp="1"/>
          </p:cNvSpPr>
          <p:nvPr>
            <p:ph/>
          </p:nvPr>
        </p:nvSpPr>
        <p:spPr>
          <a:xfrm>
            <a:off x="1143000" y="1978200"/>
            <a:ext cx="67816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3" name=""/>
          <p:cNvSpPr/>
          <p:nvPr/>
        </p:nvSpPr>
        <p:spPr>
          <a:xfrm>
            <a:off x="1066680" y="609480"/>
            <a:ext cx="55627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Wheatland Overview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84EDB669-1A40-4049-B544-6B6D3F5AD48A}" type="slidenum">
              <a:t>33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Legal/Lease Structures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5" name="PlaceHolder 2"/>
          <p:cNvSpPr>
            <a:spLocks noGrp="1"/>
          </p:cNvSpPr>
          <p:nvPr>
            <p:ph/>
          </p:nvPr>
        </p:nvSpPr>
        <p:spPr>
          <a:xfrm>
            <a:off x="1143000" y="1978200"/>
            <a:ext cx="67816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6" name=""/>
          <p:cNvSpPr/>
          <p:nvPr/>
        </p:nvSpPr>
        <p:spPr>
          <a:xfrm>
            <a:off x="1066680" y="609480"/>
            <a:ext cx="55627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Wheatland Overview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43D378AB-58A7-4CA3-BD02-9314E57B6295}" type="slidenum">
              <a:t>34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PlaceHolder 1"/>
          <p:cNvSpPr>
            <a:spLocks noGrp="1"/>
          </p:cNvSpPr>
          <p:nvPr>
            <p:ph/>
          </p:nvPr>
        </p:nvSpPr>
        <p:spPr>
          <a:xfrm>
            <a:off x="1143000" y="1978200"/>
            <a:ext cx="67816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9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9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 algn="ctr">
              <a:spcBef>
                <a:spcPts val="9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Project Wilton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8" name=""/>
          <p:cNvSpPr/>
          <p:nvPr/>
        </p:nvSpPr>
        <p:spPr>
          <a:xfrm>
            <a:off x="1066680" y="609480"/>
            <a:ext cx="55627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Wilton Overview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924D12FA-5ADD-471C-A2E7-4B319C13874A}" type="slidenum">
              <a:t>35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Generation Overview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0" name="PlaceHolder 2"/>
          <p:cNvSpPr>
            <a:spLocks noGrp="1"/>
          </p:cNvSpPr>
          <p:nvPr>
            <p:ph/>
          </p:nvPr>
        </p:nvSpPr>
        <p:spPr>
          <a:xfrm>
            <a:off x="1143000" y="1978200"/>
            <a:ext cx="67816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Wilton: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1" name=""/>
          <p:cNvSpPr/>
          <p:nvPr/>
        </p:nvSpPr>
        <p:spPr>
          <a:xfrm>
            <a:off x="1066680" y="609480"/>
            <a:ext cx="55627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Wilton Overview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0CF70DA7-0B60-4418-8117-54CBD368D853}" type="slidenum">
              <a:t>36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Key Sales Point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3" name="PlaceHolder 2"/>
          <p:cNvSpPr>
            <a:spLocks noGrp="1"/>
          </p:cNvSpPr>
          <p:nvPr>
            <p:ph/>
          </p:nvPr>
        </p:nvSpPr>
        <p:spPr>
          <a:xfrm>
            <a:off x="1143000" y="1828440"/>
            <a:ext cx="6781680" cy="4264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0">
              <a:lnSpc>
                <a:spcPct val="100000"/>
              </a:lnSpc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lnSpc>
                <a:spcPct val="100000"/>
              </a:lnSpc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4" name=""/>
          <p:cNvSpPr/>
          <p:nvPr/>
        </p:nvSpPr>
        <p:spPr>
          <a:xfrm>
            <a:off x="1066680" y="609480"/>
            <a:ext cx="55627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Wilton Overview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5" name=""/>
          <p:cNvSpPr/>
          <p:nvPr/>
        </p:nvSpPr>
        <p:spPr>
          <a:xfrm>
            <a:off x="1143000" y="1978200"/>
            <a:ext cx="6781680" cy="4114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Wilton: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B7C08504-0E84-4247-99AB-188F9F6C202C}" type="slidenum">
              <a:t>37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Development/Construction Overview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7" name="PlaceHolder 2"/>
          <p:cNvSpPr>
            <a:spLocks noGrp="1"/>
          </p:cNvSpPr>
          <p:nvPr>
            <p:ph/>
          </p:nvPr>
        </p:nvSpPr>
        <p:spPr>
          <a:xfrm>
            <a:off x="1143000" y="1978200"/>
            <a:ext cx="67816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8" name=""/>
          <p:cNvSpPr/>
          <p:nvPr/>
        </p:nvSpPr>
        <p:spPr>
          <a:xfrm>
            <a:off x="1066680" y="609480"/>
            <a:ext cx="55627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Wilton Overview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3368F65E-8E52-4F83-B0EF-39846BD854C5}" type="slidenum">
              <a:t>38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Equipment Overview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0" name="PlaceHolder 2"/>
          <p:cNvSpPr>
            <a:spLocks noGrp="1"/>
          </p:cNvSpPr>
          <p:nvPr>
            <p:ph/>
          </p:nvPr>
        </p:nvSpPr>
        <p:spPr>
          <a:xfrm>
            <a:off x="1143000" y="1978200"/>
            <a:ext cx="67816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1" name=""/>
          <p:cNvSpPr/>
          <p:nvPr/>
        </p:nvSpPr>
        <p:spPr>
          <a:xfrm>
            <a:off x="1066680" y="609480"/>
            <a:ext cx="55627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Wilton Overview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36390C31-C76C-4455-A341-5EFA2900A4AC}" type="slidenum">
              <a:t>39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Generation Overview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1143000" y="1978200"/>
            <a:ext cx="67816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Gleason: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>
            <a:off x="1066680" y="609480"/>
            <a:ext cx="55627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Gleason Overview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076144F3-A4CC-486B-B360-7A150EFEA69C}" type="slidenum">
              <a:t>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Infrastructure Overview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3" name="PlaceHolder 2"/>
          <p:cNvSpPr>
            <a:spLocks noGrp="1"/>
          </p:cNvSpPr>
          <p:nvPr>
            <p:ph/>
          </p:nvPr>
        </p:nvSpPr>
        <p:spPr>
          <a:xfrm>
            <a:off x="1143000" y="1978200"/>
            <a:ext cx="67816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4" name=""/>
          <p:cNvSpPr/>
          <p:nvPr/>
        </p:nvSpPr>
        <p:spPr>
          <a:xfrm>
            <a:off x="1066680" y="609480"/>
            <a:ext cx="55627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Wilton Overview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EA3DC792-1BAA-4200-8998-663C6347020D}" type="slidenum">
              <a:t>40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Contract Terms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6" name="PlaceHolder 2"/>
          <p:cNvSpPr>
            <a:spLocks noGrp="1"/>
          </p:cNvSpPr>
          <p:nvPr>
            <p:ph/>
          </p:nvPr>
        </p:nvSpPr>
        <p:spPr>
          <a:xfrm>
            <a:off x="1143000" y="1978200"/>
            <a:ext cx="67816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7" name=""/>
          <p:cNvSpPr/>
          <p:nvPr/>
        </p:nvSpPr>
        <p:spPr>
          <a:xfrm>
            <a:off x="1066680" y="609480"/>
            <a:ext cx="55627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Wilton Overview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8BD63706-4C2E-4516-A1E0-22201ED4D937}" type="slidenum">
              <a:t>41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Performance Results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9" name="PlaceHolder 2"/>
          <p:cNvSpPr>
            <a:spLocks noGrp="1"/>
          </p:cNvSpPr>
          <p:nvPr>
            <p:ph/>
          </p:nvPr>
        </p:nvSpPr>
        <p:spPr>
          <a:xfrm>
            <a:off x="1143000" y="1978200"/>
            <a:ext cx="67816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0" name=""/>
          <p:cNvSpPr/>
          <p:nvPr/>
        </p:nvSpPr>
        <p:spPr>
          <a:xfrm>
            <a:off x="1066680" y="609480"/>
            <a:ext cx="55627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Wilton Overview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6A6FC0EA-F360-4826-99ED-736C08B2C8F9}" type="slidenum">
              <a:t>42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Interconnection Agreements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2" name="PlaceHolder 2"/>
          <p:cNvSpPr>
            <a:spLocks noGrp="1"/>
          </p:cNvSpPr>
          <p:nvPr>
            <p:ph/>
          </p:nvPr>
        </p:nvSpPr>
        <p:spPr>
          <a:xfrm>
            <a:off x="1143000" y="1978200"/>
            <a:ext cx="67816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3" name=""/>
          <p:cNvSpPr/>
          <p:nvPr/>
        </p:nvSpPr>
        <p:spPr>
          <a:xfrm>
            <a:off x="1066680" y="609480"/>
            <a:ext cx="55627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Wilton Overview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75E017E2-B59A-4F1B-9966-A9E97C583C51}" type="slidenum">
              <a:t>43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Gas Supply &amp; Transportation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5" name="PlaceHolder 2"/>
          <p:cNvSpPr>
            <a:spLocks noGrp="1"/>
          </p:cNvSpPr>
          <p:nvPr>
            <p:ph/>
          </p:nvPr>
        </p:nvSpPr>
        <p:spPr>
          <a:xfrm>
            <a:off x="1143000" y="1978200"/>
            <a:ext cx="67816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Terms: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Location: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Rate: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6" name=""/>
          <p:cNvSpPr/>
          <p:nvPr/>
        </p:nvSpPr>
        <p:spPr>
          <a:xfrm>
            <a:off x="1066680" y="609480"/>
            <a:ext cx="55627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Wilton Overview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B77C2ED3-C879-4323-A131-C3D7D433968C}" type="slidenum">
              <a:t>44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Review of Power Markets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8" name="PlaceHolder 2"/>
          <p:cNvSpPr>
            <a:spLocks noGrp="1"/>
          </p:cNvSpPr>
          <p:nvPr>
            <p:ph/>
          </p:nvPr>
        </p:nvSpPr>
        <p:spPr>
          <a:xfrm>
            <a:off x="1143000" y="1978200"/>
            <a:ext cx="67816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9" name=""/>
          <p:cNvSpPr/>
          <p:nvPr/>
        </p:nvSpPr>
        <p:spPr>
          <a:xfrm>
            <a:off x="1066680" y="609480"/>
            <a:ext cx="55627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Wilton Overview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9FE978FB-DC65-482A-90C4-427DF5E68EED}" type="slidenum">
              <a:t>45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Control Area Outline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1" name="PlaceHolder 2"/>
          <p:cNvSpPr>
            <a:spLocks noGrp="1"/>
          </p:cNvSpPr>
          <p:nvPr>
            <p:ph/>
          </p:nvPr>
        </p:nvSpPr>
        <p:spPr>
          <a:xfrm>
            <a:off x="1143000" y="1978200"/>
            <a:ext cx="67816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2" name=""/>
          <p:cNvSpPr/>
          <p:nvPr/>
        </p:nvSpPr>
        <p:spPr>
          <a:xfrm>
            <a:off x="1066680" y="609480"/>
            <a:ext cx="55627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Wilton Overview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A83B47F1-BEBA-4740-A59F-67F1F805D08C}" type="slidenum">
              <a:t>46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Expansion/Conversion Details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4" name="PlaceHolder 2"/>
          <p:cNvSpPr>
            <a:spLocks noGrp="1"/>
          </p:cNvSpPr>
          <p:nvPr>
            <p:ph/>
          </p:nvPr>
        </p:nvSpPr>
        <p:spPr>
          <a:xfrm>
            <a:off x="1143000" y="1978200"/>
            <a:ext cx="67816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5" name=""/>
          <p:cNvSpPr/>
          <p:nvPr/>
        </p:nvSpPr>
        <p:spPr>
          <a:xfrm>
            <a:off x="1066680" y="609480"/>
            <a:ext cx="55627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Wilton Overview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BCDF80C5-29F6-4F1F-90F6-4771C662A71E}" type="slidenum">
              <a:t>47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O&amp;M Costs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7" name="PlaceHolder 2"/>
          <p:cNvSpPr>
            <a:spLocks noGrp="1"/>
          </p:cNvSpPr>
          <p:nvPr>
            <p:ph/>
          </p:nvPr>
        </p:nvSpPr>
        <p:spPr>
          <a:xfrm>
            <a:off x="1143000" y="1978200"/>
            <a:ext cx="67816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8" name=""/>
          <p:cNvSpPr/>
          <p:nvPr/>
        </p:nvSpPr>
        <p:spPr>
          <a:xfrm>
            <a:off x="1066680" y="609480"/>
            <a:ext cx="55627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Wilton Overview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CC978037-BA8E-4969-ACE0-9E5EF5F2682B}" type="slidenum">
              <a:t>48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State/Local Taxes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0" name="PlaceHolder 2"/>
          <p:cNvSpPr>
            <a:spLocks noGrp="1"/>
          </p:cNvSpPr>
          <p:nvPr>
            <p:ph/>
          </p:nvPr>
        </p:nvSpPr>
        <p:spPr>
          <a:xfrm>
            <a:off x="1143000" y="1978200"/>
            <a:ext cx="67816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1" name=""/>
          <p:cNvSpPr/>
          <p:nvPr/>
        </p:nvSpPr>
        <p:spPr>
          <a:xfrm>
            <a:off x="1066680" y="609480"/>
            <a:ext cx="55627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Wilton Overview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171CD18C-DFE6-47AB-A1C0-28F67F4898EC}" type="slidenum">
              <a:t>49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Key Sales Point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1143000" y="1828440"/>
            <a:ext cx="6781680" cy="4264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0">
              <a:lnSpc>
                <a:spcPct val="100000"/>
              </a:lnSpc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lnSpc>
                <a:spcPct val="100000"/>
              </a:lnSpc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>
            <a:off x="1066680" y="609480"/>
            <a:ext cx="55627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Gleason Overview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>
            <a:off x="1143000" y="1978200"/>
            <a:ext cx="6781680" cy="4114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Gleason: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61D3585B-D9E3-49F6-8ED7-524E6E45E0A2}" type="slidenum">
              <a:t>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Legal/Lease Structures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3" name="PlaceHolder 2"/>
          <p:cNvSpPr>
            <a:spLocks noGrp="1"/>
          </p:cNvSpPr>
          <p:nvPr>
            <p:ph/>
          </p:nvPr>
        </p:nvSpPr>
        <p:spPr>
          <a:xfrm>
            <a:off x="1143000" y="1978200"/>
            <a:ext cx="67816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4" name=""/>
          <p:cNvSpPr/>
          <p:nvPr/>
        </p:nvSpPr>
        <p:spPr>
          <a:xfrm>
            <a:off x="1066680" y="609480"/>
            <a:ext cx="55627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Wilton Overview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B309DB61-0A44-4D1C-920B-3E7D43991519}" type="slidenum">
              <a:t>50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Development/Construction Overview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PlaceHolder 2"/>
          <p:cNvSpPr>
            <a:spLocks noGrp="1"/>
          </p:cNvSpPr>
          <p:nvPr>
            <p:ph/>
          </p:nvPr>
        </p:nvSpPr>
        <p:spPr>
          <a:xfrm>
            <a:off x="1143000" y="1978200"/>
            <a:ext cx="67816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/>
          <p:nvPr/>
        </p:nvSpPr>
        <p:spPr>
          <a:xfrm>
            <a:off x="1066680" y="609480"/>
            <a:ext cx="55627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Gleason Overview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C80EBFAC-3DB4-46BE-8390-6C125FF2F13F}" type="slidenum">
              <a:t>6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Equipment Overview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PlaceHolder 2"/>
          <p:cNvSpPr>
            <a:spLocks noGrp="1"/>
          </p:cNvSpPr>
          <p:nvPr>
            <p:ph/>
          </p:nvPr>
        </p:nvSpPr>
        <p:spPr>
          <a:xfrm>
            <a:off x="1143000" y="1978200"/>
            <a:ext cx="67816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>
            <a:off x="1066680" y="609480"/>
            <a:ext cx="55627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Gleason Overview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B865F2B1-BB9B-4C3B-8F8B-634E45DA1E58}" type="slidenum">
              <a:t>7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Infrastructure Overview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PlaceHolder 2"/>
          <p:cNvSpPr>
            <a:spLocks noGrp="1"/>
          </p:cNvSpPr>
          <p:nvPr>
            <p:ph/>
          </p:nvPr>
        </p:nvSpPr>
        <p:spPr>
          <a:xfrm>
            <a:off x="1143000" y="1978200"/>
            <a:ext cx="67816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>
            <a:off x="1066680" y="609480"/>
            <a:ext cx="55627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Gleason Overview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FBE6BB2C-0050-4B66-A6B2-48A21AD10A79}" type="slidenum">
              <a:t>8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Contract Terms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PlaceHolder 2"/>
          <p:cNvSpPr>
            <a:spLocks noGrp="1"/>
          </p:cNvSpPr>
          <p:nvPr>
            <p:ph/>
          </p:nvPr>
        </p:nvSpPr>
        <p:spPr>
          <a:xfrm>
            <a:off x="1143000" y="1978200"/>
            <a:ext cx="67816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"/>
          <p:cNvSpPr/>
          <p:nvPr/>
        </p:nvSpPr>
        <p:spPr>
          <a:xfrm>
            <a:off x="1066680" y="609480"/>
            <a:ext cx="55627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Gleason Overview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FAC7E92B-D398-46F0-ACDA-0022A6B6903E}" type="slidenum">
              <a:t>9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11740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1998-03-06T18:15:04Z</dcterms:created>
  <dc:creator>sdick</dc:creator>
  <dc:description/>
  <dc:language>en-US</dc:language>
  <cp:lastModifiedBy>Ben Rogers</cp:lastModifiedBy>
  <cp:lastPrinted>2000-09-21T22:50:16Z</cp:lastPrinted>
  <dcterms:modified xsi:type="dcterms:W3CDTF">2000-09-21T23:29:01Z</dcterms:modified>
  <cp:revision>380</cp:revision>
  <dc:subject/>
  <dc:title>No Slide Title</dc:title>
</cp:coreProperties>
</file>