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9.wmf" ContentType="image/x-wmf"/>
  <Override PartName="/ppt/media/image18.wmf" ContentType="image/x-wmf"/>
  <Override PartName="/ppt/media/image13.png" ContentType="image/png"/>
  <Override PartName="/ppt/media/image4.png" ContentType="image/png"/>
  <Override PartName="/ppt/media/image12.wmf" ContentType="image/x-wmf"/>
  <Override PartName="/ppt/media/image11.jpeg" ContentType="image/jpeg"/>
  <Override PartName="/ppt/media/image8.wmf" ContentType="image/x-wmf"/>
  <Override PartName="/ppt/media/image17.wmf" ContentType="image/x-wmf"/>
  <Override PartName="/ppt/media/image10.wmf" ContentType="image/x-wmf"/>
  <Override PartName="/ppt/media/image1.wmf" ContentType="image/x-wmf"/>
  <Override PartName="/ppt/media/image7.jpeg" ContentType="image/jpeg"/>
  <Override PartName="/ppt/media/image20.png" ContentType="image/png"/>
  <Override PartName="/ppt/media/image6.wmf" ContentType="image/x-wmf"/>
  <Override PartName="/ppt/media/image26.wmf" ContentType="image/x-wmf"/>
  <Override PartName="/ppt/media/image14.wmf" ContentType="image/x-wmf"/>
  <Override PartName="/ppt/media/image25.wmf" ContentType="image/x-wmf"/>
  <Override PartName="/ppt/media/image24.wmf" ContentType="image/x-wmf"/>
  <Override PartName="/ppt/media/image22.wmf" ContentType="image/x-wmf"/>
  <Override PartName="/ppt/media/image23.jpeg" ContentType="image/jpeg"/>
  <Override PartName="/ppt/media/image21.png" ContentType="image/png"/>
  <Override PartName="/ppt/media/image5.png" ContentType="image/png"/>
  <Override PartName="/ppt/media/image19.jpeg" ContentType="image/jpeg"/>
  <Override PartName="/ppt/media/image16.wmf" ContentType="image/x-wmf"/>
  <Override PartName="/ppt/media/image15.jpeg" ContentType="image/jpeg"/>
  <Override PartName="/ppt/media/image3.jpeg" ContentType="image/jpeg"/>
  <Override PartName="/ppt/media/image2.wmf" ContentType="image/x-wmf"/>
  <Override PartName="/ppt/embeddings/oleObject1.docx" ContentType="application/vnd.openxmlformats-officedocument.wordprocessingml.document"/>
  <Override PartName="/ppt/embeddings/oleObject1.bin" ContentType="application/vnd.openxmlformats-officedocument.oleObject"/>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1.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slide3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2" name="PlaceHolder 3"/>
          <p:cNvSpPr>
            <a:spLocks noGrp="1"/>
          </p:cNvSpPr>
          <p:nvPr>
            <p:ph type="sldNum" idx="1"/>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8E4BB17-5465-45D0-82A0-06EA2FB9D14B}"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6"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7"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9"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12" name="PlaceHolder 3"/>
          <p:cNvSpPr>
            <a:spLocks noGrp="1"/>
          </p:cNvSpPr>
          <p:nvPr>
            <p:ph type="sldNum" idx="2"/>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01634E5-5020-456D-B2CB-DE9497F88F7E}"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1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15"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16"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7"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18"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20" name="PlaceHolder 2"/>
          <p:cNvSpPr>
            <a:spLocks noGrp="1"/>
          </p:cNvSpPr>
          <p:nvPr>
            <p:ph type="ftr" idx="3"/>
          </p:nvPr>
        </p:nvSpPr>
        <p:spPr>
          <a:xfrm>
            <a:off x="3124080" y="6248520"/>
            <a:ext cx="2895840" cy="457200"/>
          </a:xfrm>
          <a:prstGeom prst="rect">
            <a:avLst/>
          </a:prstGeom>
          <a:noFill/>
          <a:ln w="0">
            <a:noFill/>
          </a:ln>
        </p:spPr>
        <p:txBody>
          <a:bodyPr lIns="90000" rIns="90000" tIns="46800" bIns="46800" anchor="t">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Peakers.ppt</a:t>
            </a:r>
            <a:endParaRPr b="0" lang="en-US" sz="800" strike="noStrike" u="none">
              <a:solidFill>
                <a:srgbClr val="000000"/>
              </a:solidFill>
              <a:effectLst/>
              <a:uFillTx/>
              <a:latin typeface="Times New Roman"/>
            </a:endParaRPr>
          </a:p>
        </p:txBody>
      </p:sp>
      <p:sp>
        <p:nvSpPr>
          <p:cNvPr id="21" name="PlaceHolder 3"/>
          <p:cNvSpPr>
            <a:spLocks noGrp="1"/>
          </p:cNvSpPr>
          <p:nvPr>
            <p:ph type="sldNum" idx="4"/>
          </p:nvPr>
        </p:nvSpPr>
        <p:spPr>
          <a:xfrm>
            <a:off x="6553080" y="6248520"/>
            <a:ext cx="1905120" cy="457200"/>
          </a:xfrm>
          <a:prstGeom prst="rect">
            <a:avLst/>
          </a:prstGeom>
          <a:noFill/>
          <a:ln w="0">
            <a:noFill/>
          </a:ln>
        </p:spPr>
        <p:txBody>
          <a:bodyPr lIns="90000" rIns="90000" tIns="46800" bIns="46800" anchor="t">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46D1220-6A38-44A9-AA86-DFAD8BF974EF}"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2"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457200" indent="0"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Second Outline Level</a:t>
            </a:r>
            <a:endParaRPr b="0" lang="en-US" sz="1800" strike="noStrike" u="none">
              <a:solidFill>
                <a:srgbClr val="000000"/>
              </a:solidFill>
              <a:effectLst/>
              <a:uFillTx/>
              <a:latin typeface="Times New Roman"/>
            </a:endParaRPr>
          </a:p>
          <a:p>
            <a:pPr lvl="2" marL="914400" algn="ctr">
              <a:spcBef>
                <a:spcPts val="400"/>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Third Outline Level</a:t>
            </a:r>
            <a:endParaRPr b="0" lang="en-US" sz="1600" strike="noStrike" u="none">
              <a:solidFill>
                <a:srgbClr val="000000"/>
              </a:solidFill>
              <a:effectLst/>
              <a:uFillTx/>
              <a:latin typeface="Times New Roman"/>
            </a:endParaRPr>
          </a:p>
          <a:p>
            <a:pPr lvl="3" marL="1371600" algn="ctr">
              <a:spcBef>
                <a:spcPts val="349"/>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Fourth Outline Level</a:t>
            </a:r>
            <a:endParaRPr b="0" lang="en-US" sz="1400" strike="noStrike" u="none">
              <a:solidFill>
                <a:srgbClr val="000000"/>
              </a:solidFill>
              <a:effectLst/>
              <a:uFillTx/>
              <a:latin typeface="Times New Roman"/>
            </a:endParaRPr>
          </a:p>
          <a:p>
            <a:pPr lvl="4" marL="1828800" algn="ctr">
              <a:spcBef>
                <a:spcPts val="349"/>
              </a:spcBef>
              <a:buClr>
                <a:srgbClr val="3333cc"/>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Fifth Outline Level</a:t>
            </a:r>
            <a:endParaRPr b="0" lang="en-US" sz="1400" strike="noStrike" u="none">
              <a:solidFill>
                <a:srgbClr val="000000"/>
              </a:solidFill>
              <a:effectLst/>
              <a:uFillTx/>
              <a:latin typeface="Times New Roman"/>
            </a:endParaRPr>
          </a:p>
          <a:p>
            <a:pPr lvl="5"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Sixth Outline Level</a:t>
            </a:r>
            <a:endParaRPr b="0" lang="en-US" sz="1400" strike="noStrike" u="none">
              <a:solidFill>
                <a:srgbClr val="000000"/>
              </a:solidFill>
              <a:effectLst/>
              <a:uFillTx/>
              <a:latin typeface="Times New Roman"/>
            </a:endParaRPr>
          </a:p>
          <a:p>
            <a:pPr lvl="6"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Seventh Outline Level</a:t>
            </a:r>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2.wmf"/><Relationship Id="rId3"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24.wmf"/><Relationship Id="rId2"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6.wmf"/><Relationship Id="rId3"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3" name=""/>
          <p:cNvGraphicFramePr/>
          <p:nvPr/>
        </p:nvGraphicFramePr>
        <p:xfrm>
          <a:off x="3276720" y="1295280"/>
          <a:ext cx="2514600" cy="2444760"/>
        </p:xfrm>
        <a:graphic>
          <a:graphicData uri="http://schemas.openxmlformats.org/presentationml/2006/ole">
            <p:oleObj progId="Word.Document.12" r:id="rId1" spid="">
              <p:embed/>
              <p:pic>
                <p:nvPicPr>
                  <p:cNvPr id="24"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5"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6"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7"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Gleason Overview</a:t>
            </a:r>
            <a:endParaRPr b="0" lang="en-US" sz="2400" strike="noStrike" u="none">
              <a:solidFill>
                <a:srgbClr val="000000"/>
              </a:solidFill>
              <a:effectLst/>
              <a:uFillTx/>
              <a:latin typeface="Times New Roman"/>
            </a:endParaRPr>
          </a:p>
        </p:txBody>
      </p:sp>
    </p:spTree>
  </p:cSld>
  <p:transition>
    <p:random/>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183" name="PlaceHolder 2"/>
          <p:cNvSpPr>
            <a:spLocks noGrp="1"/>
          </p:cNvSpPr>
          <p:nvPr>
            <p:ph/>
          </p:nvPr>
        </p:nvSpPr>
        <p:spPr>
          <a:xfrm>
            <a:off x="1143000" y="1676520"/>
            <a:ext cx="6781680" cy="4495680"/>
          </a:xfrm>
          <a:prstGeom prst="rect">
            <a:avLst/>
          </a:prstGeom>
          <a:noFill/>
          <a:ln w="0">
            <a:noFill/>
          </a:ln>
        </p:spPr>
        <p:txBody>
          <a:bodyPr lIns="90000" rIns="90000" tIns="46800" bIns="46800" anchor="t">
            <a:normAutofit fontScale="92500" lnSpcReduction="9999"/>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500 kV TVA line (Johnsville-Weakley 500 kV) that traverses the site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As part of Gleason interconnection agreement, TVA required an upgrade of the Shelby substation:</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reimburses estimates of upgrade costs incurred by TVA on a quarterly basis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receives credits dollar-for-dollar, in the amount of any Upgrade Costs paid which may be used to pay TVA for network, firm point-to-point, or non-firm point-to-point transmission charges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On December 31, 2009, TVA will pay to Gleason an amount equal to the difference between total Upgrade Costs paid by Gleason and sum of transmission credits used to date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Through September 2000, Gleason has paid to TVA $2.6 million  of Upgrade Costs and transmission credits in the amount of $772,000 have been used through August 2000</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Estimated remaining construction costs are $24.9 million, to be paid from October 2000 through September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Gleason’s purchaser will assume obligation to pay future upgrade costs and will be entitled to receive all existing and future credits and December 31, 2009 payment</a:t>
            </a:r>
            <a:endParaRPr b="0" lang="en-US" sz="1400" strike="noStrike" u="none">
              <a:solidFill>
                <a:srgbClr val="000000"/>
              </a:solidFill>
              <a:effectLst/>
              <a:uFillTx/>
              <a:latin typeface="Times New Roman"/>
            </a:endParaRPr>
          </a:p>
        </p:txBody>
      </p:sp>
      <p:sp>
        <p:nvSpPr>
          <p:cNvPr id="1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93C2304-8FA1-494A-92F8-9B87E9D8BCF1}"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5" name="" descr=""/>
          <p:cNvPicPr/>
          <p:nvPr/>
        </p:nvPicPr>
        <p:blipFill>
          <a:blip r:embed="rId1"/>
          <a:stretch/>
        </p:blipFill>
        <p:spPr>
          <a:xfrm>
            <a:off x="5715000" y="1600200"/>
            <a:ext cx="3200400" cy="2743200"/>
          </a:xfrm>
          <a:prstGeom prst="rect">
            <a:avLst/>
          </a:prstGeom>
          <a:noFill/>
          <a:ln w="0">
            <a:noFill/>
          </a:ln>
        </p:spPr>
      </p:pic>
      <p:sp>
        <p:nvSpPr>
          <p:cNvPr id="186" name="PlaceHolder 1"/>
          <p:cNvSpPr>
            <a:spLocks noGrp="1"/>
          </p:cNvSpPr>
          <p:nvPr>
            <p:ph type="title"/>
          </p:nvPr>
        </p:nvSpPr>
        <p:spPr>
          <a:xfrm>
            <a:off x="685800" y="91404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1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188" name="PlaceHolder 2"/>
          <p:cNvSpPr>
            <a:spLocks noGrp="1"/>
          </p:cNvSpPr>
          <p:nvPr>
            <p:ph/>
          </p:nvPr>
        </p:nvSpPr>
        <p:spPr>
          <a:xfrm>
            <a:off x="228240" y="1676160"/>
            <a:ext cx="6248520" cy="3429000"/>
          </a:xfrm>
          <a:prstGeom prst="rect">
            <a:avLst/>
          </a:prstGeom>
          <a:noFill/>
          <a:ln w="0">
            <a:noFill/>
          </a:ln>
        </p:spPr>
        <p:txBody>
          <a:bodyPr lIns="90000" rIns="90000" tIns="46800" bIns="46800" anchor="t">
            <a:normAutofit/>
          </a:bodyPr>
          <a:p>
            <a:pPr marL="343080" indent="-343080">
              <a:lnSpc>
                <a:spcPct val="11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ANR Pipeline (“ANR”)</a:t>
            </a:r>
            <a:endParaRPr b="0" lang="en-US" sz="1200" strike="noStrike" u="none">
              <a:solidFill>
                <a:srgbClr val="000000"/>
              </a:solidFill>
              <a:effectLst/>
              <a:uFillTx/>
              <a:latin typeface="Times New Roman"/>
            </a:endParaRPr>
          </a:p>
          <a:p>
            <a:pPr marL="343080" indent="-343080">
              <a:lnSpc>
                <a:spcPct val="7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ANR ML2 - Weakley County Interconnect</a:t>
            </a:r>
            <a:endParaRPr b="0" lang="en-US" sz="1200" strike="noStrike" u="none">
              <a:solidFill>
                <a:srgbClr val="000000"/>
              </a:solidFill>
              <a:effectLst/>
              <a:uFillTx/>
              <a:latin typeface="Times New Roman"/>
            </a:endParaRPr>
          </a:p>
          <a:p>
            <a:pPr marL="343080" indent="-343080">
              <a:lnSpc>
                <a:spcPct val="7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r>
              <a:rPr b="0" lang="en-US" sz="1600" strike="noStrike" u="none">
                <a:solidFill>
                  <a:srgbClr val="000000"/>
                </a:solidFill>
                <a:effectLst/>
                <a:uFillTx/>
                <a:latin typeface="Arial"/>
              </a:rPr>
              <a:t>:</a:t>
            </a:r>
            <a:endParaRPr b="0" lang="en-US" sz="16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ITS-3/IPLS</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 years (Apr-Oct) beginning 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93,000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$0.11 plus fuel and ACA from Chicago or SE LA</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 on backhaul; 2.69% 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SE LA Header and Joliet, Ill.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$0.02 per MMBtu/d balancing up to 93,000 MMBtu</a:t>
            </a:r>
            <a:endParaRPr b="0" lang="en-US" sz="1200" strike="noStrike" u="none">
              <a:solidFill>
                <a:srgbClr val="000000"/>
              </a:solidFill>
              <a:effectLst/>
              <a:uFillTx/>
              <a:latin typeface="Times New Roman"/>
            </a:endParaRPr>
          </a:p>
        </p:txBody>
      </p:sp>
      <p:sp>
        <p:nvSpPr>
          <p:cNvPr id="189" name=""/>
          <p:cNvSpPr/>
          <p:nvPr/>
        </p:nvSpPr>
        <p:spPr>
          <a:xfrm>
            <a:off x="228600" y="4495680"/>
            <a:ext cx="8534520" cy="20574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Capacity release or seasonal firm can be used.  Additionally, Gleason is party to a Precedent Agreement with ANR providing Gleason ability to purchase 80,000 MMBtu of firm capacity from Chicago to Gleason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IPLS service subject to economic dispatching and pipeline operational conditions; balancing-in-kind; allows for uneven hourly flow at plant delivery point with even 24-hour supply flow</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 ANR will maintain lateral and meter for $6,000 per year; ANR constructed interconnect and owns hot tap and Electronic Measurement System; reasonable effort to provide 560 psi; if pressure is below 560 psi on day Gleason nominates gas using ITS-3 agreement, ANR will waive IPLS for volumes parked</a:t>
            </a:r>
            <a:endParaRPr b="0" lang="en-US" sz="1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AA4077C-B501-410D-83CD-8C4913A5411A}"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1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92" name="gleason" descr=""/>
          <p:cNvPicPr/>
          <p:nvPr/>
        </p:nvPicPr>
        <p:blipFill>
          <a:blip r:embed="rId1"/>
          <a:stretch/>
        </p:blipFill>
        <p:spPr>
          <a:xfrm>
            <a:off x="1376280" y="1600200"/>
            <a:ext cx="6167520" cy="4764240"/>
          </a:xfrm>
          <a:prstGeom prst="rect">
            <a:avLst/>
          </a:prstGeom>
          <a:noFill/>
          <a:ln w="0">
            <a:noFill/>
          </a:ln>
        </p:spPr>
      </p:pic>
      <p:sp>
        <p:nvSpPr>
          <p:cNvPr id="3" name="PlaceHolder 2"/>
          <p:cNvSpPr>
            <a:spLocks noGrp="1"/>
          </p:cNvSpPr>
          <p:nvPr>
            <p:ph type="sldNum" idx="1"/>
          </p:nvPr>
        </p:nvSpPr>
        <p:spPr/>
        <p:txBody>
          <a:bodyPr/>
          <a:p>
            <a:fld id="{87404793-58B8-4F99-859A-16F2B4F0B12A}"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1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control area, ENGL, has been designated a control area in accordance with NERC policy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Gleason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TVA</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1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3528250-C2D4-41A7-A219-61C9BFCC285A}"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19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Request for interconnect expansion submitted to TVA in August 2000</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10,900 Btu/kWh (HHV) currently to 7,000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546 MW (nominal) currently to 850 MW (nominal),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19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DF1439B-5604-4D3D-869A-E571AC3989C6}"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00" name="PlaceHolder 2"/>
          <p:cNvSpPr>
            <a:spLocks noGrp="1"/>
          </p:cNvSpPr>
          <p:nvPr>
            <p:ph/>
          </p:nvPr>
        </p:nvSpPr>
        <p:spPr>
          <a:xfrm>
            <a:off x="1752120" y="2133360"/>
            <a:ext cx="6248520" cy="2593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p:txBody>
      </p:sp>
      <p:sp>
        <p:nvSpPr>
          <p:cNvPr id="2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20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E32B0B7-FF61-4765-A204-B12A21905BDE}"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0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206" name="" descr=""/>
          <p:cNvPicPr/>
          <p:nvPr/>
        </p:nvPicPr>
        <p:blipFill>
          <a:blip r:embed="rId1"/>
          <a:stretch/>
        </p:blipFill>
        <p:spPr>
          <a:xfrm>
            <a:off x="914400" y="2057400"/>
            <a:ext cx="7362720" cy="2608200"/>
          </a:xfrm>
          <a:prstGeom prst="rect">
            <a:avLst/>
          </a:prstGeom>
          <a:noFill/>
          <a:ln w="0">
            <a:noFill/>
          </a:ln>
        </p:spPr>
      </p:pic>
      <p:sp>
        <p:nvSpPr>
          <p:cNvPr id="3" name="PlaceHolder 2"/>
          <p:cNvSpPr>
            <a:spLocks noGrp="1"/>
          </p:cNvSpPr>
          <p:nvPr>
            <p:ph type="sldNum" idx="1"/>
          </p:nvPr>
        </p:nvSpPr>
        <p:spPr/>
        <p:txBody>
          <a:bodyPr/>
          <a:p>
            <a:fld id="{8FD9AA69-A191-4B15-9D77-9BB8DE07E988}"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0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graphicFrame>
        <p:nvGraphicFramePr>
          <p:cNvPr id="209" name=""/>
          <p:cNvGraphicFramePr/>
          <p:nvPr/>
        </p:nvGraphicFramePr>
        <p:xfrm>
          <a:off x="4800600" y="2057400"/>
          <a:ext cx="3083040" cy="3533760"/>
        </p:xfrm>
        <a:graphic>
          <a:graphicData uri="http://schemas.openxmlformats.org/presentationml/2006/ole">
            <p:oleObj r:id="rId1" spid="">
              <p:embed/>
              <p:pic>
                <p:nvPicPr>
                  <p:cNvPr id="210" name="" descr=""/>
                  <p:cNvPicPr/>
                  <p:nvPr/>
                </p:nvPicPr>
                <p:blipFill>
                  <a:blip r:embed="rId2"/>
                  <a:stretch/>
                </p:blipFill>
                <p:spPr>
                  <a:xfrm>
                    <a:off x="4800600" y="2057400"/>
                    <a:ext cx="3083040" cy="3533760"/>
                  </a:xfrm>
                  <a:prstGeom prst="rect">
                    <a:avLst/>
                  </a:prstGeom>
                  <a:noFill/>
                  <a:ln w="0">
                    <a:noFill/>
                  </a:ln>
                </p:spPr>
              </p:pic>
            </p:oleObj>
          </a:graphicData>
        </a:graphic>
      </p:graphicFrame>
      <p:sp>
        <p:nvSpPr>
          <p:cNvPr id="211" name="PlaceHolder 2"/>
          <p:cNvSpPr>
            <a:spLocks noGrp="1"/>
          </p:cNvSpPr>
          <p:nvPr>
            <p:ph/>
          </p:nvPr>
        </p:nvSpPr>
        <p:spPr>
          <a:xfrm>
            <a:off x="1143000" y="1978200"/>
            <a:ext cx="3581280" cy="4114800"/>
          </a:xfrm>
          <a:prstGeom prst="rect">
            <a:avLst/>
          </a:prstGeom>
          <a:noFill/>
          <a:ln w="0">
            <a:noFill/>
          </a:ln>
        </p:spPr>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personnel are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B33438F2-47C4-49B1-89F5-B9F8158CC78E}"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1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(“Gleason Power”) leases the facility (including real property) from the Industrial Development Board of Weakley County for a term of 15 years beginning on September 16, 1999</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has the right to buy the facility at any time during the term of the lease or within 90 days after the expiration thereof for $500.00</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Gleason Power</a:t>
            </a:r>
            <a:endParaRPr b="0" lang="en-US" sz="1600" strike="noStrike" u="none">
              <a:solidFill>
                <a:srgbClr val="000000"/>
              </a:solidFill>
              <a:effectLst/>
              <a:uFillTx/>
              <a:latin typeface="Times New Roman"/>
            </a:endParaRPr>
          </a:p>
        </p:txBody>
      </p:sp>
      <p:sp>
        <p:nvSpPr>
          <p:cNvPr id="21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FB9352E-A33F-4C07-AC8C-84CB53742A8E}"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15" name=""/>
          <p:cNvGraphicFramePr/>
          <p:nvPr/>
        </p:nvGraphicFramePr>
        <p:xfrm>
          <a:off x="3276720" y="1295280"/>
          <a:ext cx="2514600" cy="2444760"/>
        </p:xfrm>
        <a:graphic>
          <a:graphicData uri="http://schemas.openxmlformats.org/presentationml/2006/ole">
            <p:oleObj progId="Word.Document.12" r:id="rId1" spid="">
              <p:embed/>
              <p:pic>
                <p:nvPicPr>
                  <p:cNvPr id="216"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17"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18"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19"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Wheatland Overview</a:t>
            </a:r>
            <a:endParaRPr b="0" lang="en-US" sz="2400" strike="noStrike" u="none">
              <a:solidFill>
                <a:srgbClr val="000000"/>
              </a:solidFill>
              <a:effectLst/>
              <a:uFillTx/>
              <a:latin typeface="Times New Roman"/>
            </a:endParaRPr>
          </a:p>
        </p:txBody>
      </p:sp>
    </p:spTree>
  </p:cSld>
  <p:transition>
    <p:random/>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546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Gleason, Tennessee,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subregion of SERC</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500 kV line</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ANR Pipeline ML2-Weakley Interconnect</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21,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532,992 @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&lt;30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1" name=""/>
          <p:cNvSpPr/>
          <p:nvPr/>
        </p:nvSpPr>
        <p:spPr>
          <a:xfrm>
            <a:off x="990720" y="1905120"/>
            <a:ext cx="289548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886200" y="1905120"/>
            <a:ext cx="411480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542C2B6-4658-4E1C-9199-21910C9FEB60}"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21" name="PlaceHolder 2"/>
          <p:cNvSpPr>
            <a:spLocks noGrp="1"/>
          </p:cNvSpPr>
          <p:nvPr>
            <p:ph/>
          </p:nvPr>
        </p:nvSpPr>
        <p:spPr>
          <a:xfrm>
            <a:off x="1143000" y="1526760"/>
            <a:ext cx="6934320" cy="456876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508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Wheatland, Indiana,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in southern subregion of ECAR </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Dual interconnect with Indianapolis Power &amp;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Light 345 kV and Cinergy 345 kV</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Midwestern Gas Transmission Pipeline -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Westfork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October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461,313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p:txBody>
      </p:sp>
      <p:sp>
        <p:nvSpPr>
          <p:cNvPr id="22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3" name=""/>
          <p:cNvSpPr/>
          <p:nvPr/>
        </p:nvSpPr>
        <p:spPr>
          <a:xfrm>
            <a:off x="990720" y="1676520"/>
            <a:ext cx="289548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4" name=""/>
          <p:cNvSpPr/>
          <p:nvPr/>
        </p:nvSpPr>
        <p:spPr>
          <a:xfrm>
            <a:off x="3886200" y="1676520"/>
            <a:ext cx="411480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477D70A-9AF3-47FD-9765-6E63B6DDDAD6}"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26"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2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8" name=""/>
          <p:cNvSpPr/>
          <p:nvPr/>
        </p:nvSpPr>
        <p:spPr>
          <a:xfrm>
            <a:off x="1143000" y="2057400"/>
            <a:ext cx="6781680" cy="40356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 a key Midwest market</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ECAR has historically experienced extreme power price volatility</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conversion to combined cycle</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through owned lake, potential back-up municipal supply</a:t>
            </a:r>
            <a:endParaRPr b="0" lang="en-US" sz="14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7253CBD-15A1-4372-89A7-8CEA8D30FF15}"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2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31" name="Wheatland%204" descr=""/>
          <p:cNvPicPr/>
          <p:nvPr/>
        </p:nvPicPr>
        <p:blipFill>
          <a:blip r:embed="rId1"/>
          <a:stretch/>
        </p:blipFill>
        <p:spPr>
          <a:xfrm>
            <a:off x="1523880" y="1676520"/>
            <a:ext cx="6096240" cy="4572000"/>
          </a:xfrm>
          <a:prstGeom prst="rect">
            <a:avLst/>
          </a:prstGeom>
          <a:noFill/>
          <a:ln w="0">
            <a:noFill/>
          </a:ln>
        </p:spPr>
      </p:pic>
      <p:sp>
        <p:nvSpPr>
          <p:cNvPr id="3" name="PlaceHolder 2"/>
          <p:cNvSpPr>
            <a:spLocks noGrp="1"/>
          </p:cNvSpPr>
          <p:nvPr>
            <p:ph type="sldNum" idx="1"/>
          </p:nvPr>
        </p:nvSpPr>
        <p:spPr/>
        <p:txBody>
          <a:bodyPr/>
          <a:p>
            <a:fld id="{9926FDBD-DBAD-4C14-81AD-EA742B0E96E4}"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23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34" name=""/>
          <p:cNvGraphicFramePr/>
          <p:nvPr/>
        </p:nvGraphicFramePr>
        <p:xfrm>
          <a:off x="2590920" y="1752480"/>
          <a:ext cx="3429000" cy="4343400"/>
        </p:xfrm>
        <a:graphic>
          <a:graphicData uri="http://schemas.openxmlformats.org/presentationml/2006/ole">
            <p:oleObj progId="Word.Document.12" r:id="rId1" spid="">
              <p:embed/>
              <p:pic>
                <p:nvPicPr>
                  <p:cNvPr id="235" name="" descr=""/>
                  <p:cNvPicPr/>
                  <p:nvPr/>
                </p:nvPicPr>
                <p:blipFill>
                  <a:blip r:embed="rId2"/>
                  <a:stretch/>
                </p:blipFill>
                <p:spPr>
                  <a:xfrm>
                    <a:off x="2590920" y="1752480"/>
                    <a:ext cx="3429000" cy="4343400"/>
                  </a:xfrm>
                  <a:prstGeom prst="rect">
                    <a:avLst/>
                  </a:prstGeom>
                  <a:noFill/>
                  <a:ln w="0">
                    <a:noFill/>
                  </a:ln>
                </p:spPr>
              </p:pic>
            </p:oleObj>
          </a:graphicData>
        </a:graphic>
      </p:graphicFrame>
      <p:grpSp>
        <p:nvGrpSpPr>
          <p:cNvPr id="236" name=""/>
          <p:cNvGrpSpPr/>
          <p:nvPr/>
        </p:nvGrpSpPr>
        <p:grpSpPr>
          <a:xfrm>
            <a:off x="1959840" y="4638600"/>
            <a:ext cx="1316520" cy="355680"/>
            <a:chOff x="1959840" y="4638600"/>
            <a:chExt cx="1316520" cy="355680"/>
          </a:xfrm>
        </p:grpSpPr>
        <p:sp>
          <p:nvSpPr>
            <p:cNvPr id="237" name=""/>
            <p:cNvSpPr/>
            <p:nvPr/>
          </p:nvSpPr>
          <p:spPr>
            <a:xfrm>
              <a:off x="3196080" y="4893120"/>
              <a:ext cx="80280" cy="101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2960" bIns="-12960" anchor="ctr">
              <a:noAutofit/>
            </a:bodyPr>
            <a:p>
              <a:endParaRPr b="0" lang="en-US" sz="2400" strike="noStrike" u="none">
                <a:solidFill>
                  <a:srgbClr val="000000"/>
                </a:solidFill>
                <a:effectLst/>
                <a:uFillTx/>
                <a:latin typeface="Times New Roman"/>
              </a:endParaRPr>
            </a:p>
          </p:txBody>
        </p:sp>
        <p:sp>
          <p:nvSpPr>
            <p:cNvPr id="238" name=""/>
            <p:cNvSpPr/>
            <p:nvPr/>
          </p:nvSpPr>
          <p:spPr>
            <a:xfrm>
              <a:off x="2051640" y="4663080"/>
              <a:ext cx="1156320" cy="2822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1959840" y="4638600"/>
              <a:ext cx="11923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Wheatland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5E29BC07-5DB3-4FDE-A325-BD759E88D0FD}"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241"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is qualified as an Exempt Wholesale Generator and has authority to sell energy and capacity at market-based rates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in southern ECAR and access to eastern U.S. electricity market provide sales opportunities into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interconnection into two 345 kV lines provides option of dispatching into Cinergy Services Inc. and/or Indianapolis Power and Light systems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provides access into ECAR region with direct access to over 30 control area markets within two utility wheels</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4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D84629A-A8E6-4E92-B5BC-3638E7F439F9}"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244" name="PlaceHolder 2"/>
          <p:cNvSpPr>
            <a:spLocks noGrp="1"/>
          </p:cNvSpPr>
          <p:nvPr>
            <p:ph/>
          </p:nvPr>
        </p:nvSpPr>
        <p:spPr>
          <a:xfrm>
            <a:off x="838080" y="1676520"/>
            <a:ext cx="3657600" cy="441648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4 Westinghouse 501 D5A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dual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(2) ABB 333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(4)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 V and 480 V</a:t>
            </a:r>
            <a:endParaRPr b="0" lang="en-US" sz="1400" strike="noStrike" u="none">
              <a:solidFill>
                <a:srgbClr val="000000"/>
              </a:solidFill>
              <a:effectLst/>
              <a:uFillTx/>
              <a:latin typeface="Times New Roman"/>
            </a:endParaRPr>
          </a:p>
        </p:txBody>
      </p:sp>
      <p:sp>
        <p:nvSpPr>
          <p:cNvPr id="24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pSp>
        <p:nvGrpSpPr>
          <p:cNvPr id="246" name=""/>
          <p:cNvGrpSpPr/>
          <p:nvPr/>
        </p:nvGrpSpPr>
        <p:grpSpPr>
          <a:xfrm>
            <a:off x="4343400" y="1600200"/>
            <a:ext cx="3811320" cy="4114800"/>
            <a:chOff x="4343400" y="1600200"/>
            <a:chExt cx="3811320" cy="4114800"/>
          </a:xfrm>
        </p:grpSpPr>
        <p:grpSp>
          <p:nvGrpSpPr>
            <p:cNvPr id="247" name=""/>
            <p:cNvGrpSpPr/>
            <p:nvPr/>
          </p:nvGrpSpPr>
          <p:grpSpPr>
            <a:xfrm>
              <a:off x="4343400" y="1600200"/>
              <a:ext cx="3810240" cy="4114800"/>
              <a:chOff x="4343400" y="1600200"/>
              <a:chExt cx="3810240" cy="4114800"/>
            </a:xfrm>
          </p:grpSpPr>
          <p:sp>
            <p:nvSpPr>
              <p:cNvPr id="248" name=""/>
              <p:cNvSpPr/>
              <p:nvPr/>
            </p:nvSpPr>
            <p:spPr>
              <a:xfrm>
                <a:off x="4402800" y="5139720"/>
                <a:ext cx="3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49" name=""/>
              <p:cNvSpPr/>
              <p:nvPr/>
            </p:nvSpPr>
            <p:spPr>
              <a:xfrm>
                <a:off x="5484960" y="5139720"/>
                <a:ext cx="3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0" name=""/>
              <p:cNvSpPr/>
              <p:nvPr/>
            </p:nvSpPr>
            <p:spPr>
              <a:xfrm>
                <a:off x="4402800" y="5302080"/>
                <a:ext cx="360" cy="18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1" name=""/>
              <p:cNvSpPr/>
              <p:nvPr/>
            </p:nvSpPr>
            <p:spPr>
              <a:xfrm>
                <a:off x="5484960" y="5302080"/>
                <a:ext cx="360" cy="18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252" name=""/>
              <p:cNvSpPr/>
              <p:nvPr/>
            </p:nvSpPr>
            <p:spPr>
              <a:xfrm>
                <a:off x="4343400" y="1600200"/>
                <a:ext cx="3810240" cy="4114800"/>
              </a:xfrm>
              <a:prstGeom prst="rect">
                <a:avLst/>
              </a:prstGeom>
              <a:no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253" name=""/>
            <p:cNvGrpSpPr/>
            <p:nvPr/>
          </p:nvGrpSpPr>
          <p:grpSpPr>
            <a:xfrm>
              <a:off x="4368600" y="1636920"/>
              <a:ext cx="3786120" cy="4047840"/>
              <a:chOff x="4368600" y="1636920"/>
              <a:chExt cx="3786120" cy="4047840"/>
            </a:xfrm>
          </p:grpSpPr>
          <p:sp>
            <p:nvSpPr>
              <p:cNvPr id="254" name=""/>
              <p:cNvSpPr/>
              <p:nvPr/>
            </p:nvSpPr>
            <p:spPr>
              <a:xfrm flipH="1">
                <a:off x="6967440" y="2785320"/>
                <a:ext cx="17676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 name=""/>
              <p:cNvSpPr/>
              <p:nvPr/>
            </p:nvSpPr>
            <p:spPr>
              <a:xfrm flipH="1">
                <a:off x="6967440" y="4227480"/>
                <a:ext cx="17676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6" name=""/>
              <p:cNvSpPr/>
              <p:nvPr/>
            </p:nvSpPr>
            <p:spPr>
              <a:xfrm>
                <a:off x="6250320" y="2764440"/>
                <a:ext cx="1080" cy="146268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7" name=""/>
              <p:cNvSpPr/>
              <p:nvPr/>
            </p:nvSpPr>
            <p:spPr>
              <a:xfrm flipH="1">
                <a:off x="6249960" y="4227480"/>
                <a:ext cx="17676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8" name=""/>
              <p:cNvSpPr/>
              <p:nvPr/>
            </p:nvSpPr>
            <p:spPr>
              <a:xfrm flipH="1">
                <a:off x="6064920" y="2768760"/>
                <a:ext cx="18468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9" name=""/>
              <p:cNvSpPr/>
              <p:nvPr/>
            </p:nvSpPr>
            <p:spPr>
              <a:xfrm flipH="1">
                <a:off x="5623200" y="3213720"/>
                <a:ext cx="2646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0" name=""/>
              <p:cNvSpPr/>
              <p:nvPr/>
            </p:nvSpPr>
            <p:spPr>
              <a:xfrm flipH="1">
                <a:off x="5438160" y="2785320"/>
                <a:ext cx="18468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1" name=""/>
              <p:cNvSpPr/>
              <p:nvPr/>
            </p:nvSpPr>
            <p:spPr>
              <a:xfrm flipH="1" flipV="1">
                <a:off x="4907160" y="3775320"/>
                <a:ext cx="979560" cy="2880"/>
              </a:xfrm>
              <a:prstGeom prst="line">
                <a:avLst/>
              </a:prstGeom>
              <a:ln w="12600">
                <a:solidFill>
                  <a:srgbClr val="000000"/>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62" name=""/>
              <p:cNvSpPr/>
              <p:nvPr/>
            </p:nvSpPr>
            <p:spPr>
              <a:xfrm>
                <a:off x="6257160" y="3309840"/>
                <a:ext cx="176760" cy="2880"/>
              </a:xfrm>
              <a:prstGeom prst="line">
                <a:avLst/>
              </a:prstGeom>
              <a:ln w="12600">
                <a:solidFill>
                  <a:srgbClr val="000000"/>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263" name=""/>
              <p:cNvSpPr/>
              <p:nvPr/>
            </p:nvSpPr>
            <p:spPr>
              <a:xfrm flipH="1" flipV="1">
                <a:off x="6561360" y="3227040"/>
                <a:ext cx="7560" cy="14400"/>
              </a:xfrm>
              <a:prstGeom prst="line">
                <a:avLst/>
              </a:prstGeom>
              <a:ln w="1260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64" name=""/>
              <p:cNvSpPr/>
              <p:nvPr/>
            </p:nvSpPr>
            <p:spPr>
              <a:xfrm flipH="1">
                <a:off x="6481800" y="3227040"/>
                <a:ext cx="792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5" name=""/>
              <p:cNvSpPr/>
              <p:nvPr/>
            </p:nvSpPr>
            <p:spPr>
              <a:xfrm>
                <a:off x="4368600" y="1636920"/>
                <a:ext cx="3588840" cy="43164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 name=""/>
              <p:cNvSpPr/>
              <p:nvPr/>
            </p:nvSpPr>
            <p:spPr>
              <a:xfrm>
                <a:off x="5715720" y="1636920"/>
                <a:ext cx="1383120" cy="2595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WHEATLAND</a:t>
                </a:r>
                <a:endParaRPr b="0" lang="en-US" sz="1700" strike="noStrike" u="none">
                  <a:solidFill>
                    <a:srgbClr val="000000"/>
                  </a:solidFill>
                  <a:effectLst/>
                  <a:uFillTx/>
                  <a:latin typeface="Times New Roman"/>
                </a:endParaRPr>
              </a:p>
            </p:txBody>
          </p:sp>
          <p:sp>
            <p:nvSpPr>
              <p:cNvPr id="267" name=""/>
              <p:cNvSpPr/>
              <p:nvPr/>
            </p:nvSpPr>
            <p:spPr>
              <a:xfrm>
                <a:off x="5702400" y="1808280"/>
                <a:ext cx="1370880" cy="25956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trike="noStrike" u="none">
                    <a:solidFill>
                      <a:srgbClr val="000000"/>
                    </a:solidFill>
                    <a:effectLst/>
                    <a:uFillTx/>
                    <a:latin typeface="Times New Roman"/>
                  </a:rPr>
                  <a:t>ENWI / ENWC</a:t>
                </a:r>
                <a:endParaRPr b="0" lang="en-US" sz="1700" strike="noStrike" u="none">
                  <a:solidFill>
                    <a:srgbClr val="000000"/>
                  </a:solidFill>
                  <a:effectLst/>
                  <a:uFillTx/>
                  <a:latin typeface="Times New Roman"/>
                </a:endParaRPr>
              </a:p>
            </p:txBody>
          </p:sp>
          <p:sp>
            <p:nvSpPr>
              <p:cNvPr id="268" name=""/>
              <p:cNvSpPr/>
              <p:nvPr/>
            </p:nvSpPr>
            <p:spPr>
              <a:xfrm>
                <a:off x="7772760" y="3664440"/>
                <a:ext cx="361800" cy="570600"/>
              </a:xfrm>
              <a:custGeom>
                <a:avLst/>
                <a:gdLst/>
                <a:ahLst/>
                <a:rect l="l" t="t" r="r" b="b"/>
                <a:pathLst>
                  <a:path w="326" h="411">
                    <a:moveTo>
                      <a:pt x="0" y="206"/>
                    </a:moveTo>
                    <a:lnTo>
                      <a:pt x="8" y="175"/>
                    </a:lnTo>
                    <a:lnTo>
                      <a:pt x="8" y="144"/>
                    </a:lnTo>
                    <a:lnTo>
                      <a:pt x="16" y="113"/>
                    </a:lnTo>
                    <a:lnTo>
                      <a:pt x="32" y="82"/>
                    </a:lnTo>
                    <a:lnTo>
                      <a:pt x="48" y="52"/>
                    </a:lnTo>
                    <a:lnTo>
                      <a:pt x="72" y="31"/>
                    </a:lnTo>
                    <a:lnTo>
                      <a:pt x="87" y="21"/>
                    </a:lnTo>
                    <a:lnTo>
                      <a:pt x="111" y="0"/>
                    </a:lnTo>
                    <a:lnTo>
                      <a:pt x="143" y="0"/>
                    </a:lnTo>
                    <a:lnTo>
                      <a:pt x="167" y="0"/>
                    </a:lnTo>
                    <a:lnTo>
                      <a:pt x="191" y="0"/>
                    </a:lnTo>
                    <a:lnTo>
                      <a:pt x="215" y="0"/>
                    </a:lnTo>
                    <a:lnTo>
                      <a:pt x="238" y="21"/>
                    </a:lnTo>
                    <a:lnTo>
                      <a:pt x="262" y="31"/>
                    </a:lnTo>
                    <a:lnTo>
                      <a:pt x="278" y="52"/>
                    </a:lnTo>
                    <a:lnTo>
                      <a:pt x="294" y="82"/>
                    </a:lnTo>
                    <a:lnTo>
                      <a:pt x="310" y="113"/>
                    </a:lnTo>
                    <a:lnTo>
                      <a:pt x="318" y="144"/>
                    </a:lnTo>
                    <a:lnTo>
                      <a:pt x="326" y="175"/>
                    </a:lnTo>
                    <a:lnTo>
                      <a:pt x="326" y="206"/>
                    </a:lnTo>
                    <a:lnTo>
                      <a:pt x="326" y="237"/>
                    </a:lnTo>
                    <a:lnTo>
                      <a:pt x="318" y="267"/>
                    </a:lnTo>
                    <a:lnTo>
                      <a:pt x="310" y="298"/>
                    </a:lnTo>
                    <a:lnTo>
                      <a:pt x="294" y="329"/>
                    </a:lnTo>
                    <a:lnTo>
                      <a:pt x="278" y="350"/>
                    </a:lnTo>
                    <a:lnTo>
                      <a:pt x="262" y="370"/>
                    </a:lnTo>
                    <a:lnTo>
                      <a:pt x="238" y="391"/>
                    </a:lnTo>
                    <a:lnTo>
                      <a:pt x="215" y="401"/>
                    </a:lnTo>
                    <a:lnTo>
                      <a:pt x="191" y="411"/>
                    </a:lnTo>
                    <a:lnTo>
                      <a:pt x="167" y="411"/>
                    </a:lnTo>
                    <a:lnTo>
                      <a:pt x="143" y="411"/>
                    </a:lnTo>
                    <a:lnTo>
                      <a:pt x="111" y="401"/>
                    </a:lnTo>
                    <a:lnTo>
                      <a:pt x="87" y="391"/>
                    </a:lnTo>
                    <a:lnTo>
                      <a:pt x="72" y="370"/>
                    </a:lnTo>
                    <a:lnTo>
                      <a:pt x="48" y="350"/>
                    </a:lnTo>
                    <a:lnTo>
                      <a:pt x="32" y="329"/>
                    </a:lnTo>
                    <a:lnTo>
                      <a:pt x="16" y="298"/>
                    </a:lnTo>
                    <a:lnTo>
                      <a:pt x="8" y="267"/>
                    </a:lnTo>
                    <a:lnTo>
                      <a:pt x="8" y="237"/>
                    </a:lnTo>
                    <a:lnTo>
                      <a:pt x="0" y="206"/>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9" name=""/>
              <p:cNvSpPr/>
              <p:nvPr/>
            </p:nvSpPr>
            <p:spPr>
              <a:xfrm>
                <a:off x="7874640" y="3821040"/>
                <a:ext cx="280080" cy="2746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G3</a:t>
                </a:r>
                <a:endParaRPr b="0" lang="en-US" sz="1800" strike="noStrike" u="none">
                  <a:solidFill>
                    <a:srgbClr val="000000"/>
                  </a:solidFill>
                  <a:effectLst/>
                  <a:uFillTx/>
                  <a:latin typeface="Times New Roman"/>
                </a:endParaRPr>
              </a:p>
            </p:txBody>
          </p:sp>
          <p:sp>
            <p:nvSpPr>
              <p:cNvPr id="270" name=""/>
              <p:cNvSpPr/>
              <p:nvPr/>
            </p:nvSpPr>
            <p:spPr>
              <a:xfrm>
                <a:off x="7772760" y="2935800"/>
                <a:ext cx="361800" cy="570600"/>
              </a:xfrm>
              <a:custGeom>
                <a:avLst/>
                <a:gdLst/>
                <a:ahLst/>
                <a:rect l="l" t="t" r="r" b="b"/>
                <a:pathLst>
                  <a:path w="326" h="411">
                    <a:moveTo>
                      <a:pt x="0" y="206"/>
                    </a:moveTo>
                    <a:lnTo>
                      <a:pt x="8" y="175"/>
                    </a:lnTo>
                    <a:lnTo>
                      <a:pt x="8" y="144"/>
                    </a:lnTo>
                    <a:lnTo>
                      <a:pt x="16" y="113"/>
                    </a:lnTo>
                    <a:lnTo>
                      <a:pt x="32" y="82"/>
                    </a:lnTo>
                    <a:lnTo>
                      <a:pt x="48" y="62"/>
                    </a:lnTo>
                    <a:lnTo>
                      <a:pt x="72" y="41"/>
                    </a:lnTo>
                    <a:lnTo>
                      <a:pt x="87" y="21"/>
                    </a:lnTo>
                    <a:lnTo>
                      <a:pt x="111" y="10"/>
                    </a:lnTo>
                    <a:lnTo>
                      <a:pt x="143" y="0"/>
                    </a:lnTo>
                    <a:lnTo>
                      <a:pt x="167" y="0"/>
                    </a:lnTo>
                    <a:lnTo>
                      <a:pt x="191" y="0"/>
                    </a:lnTo>
                    <a:lnTo>
                      <a:pt x="215" y="10"/>
                    </a:lnTo>
                    <a:lnTo>
                      <a:pt x="238" y="21"/>
                    </a:lnTo>
                    <a:lnTo>
                      <a:pt x="262" y="41"/>
                    </a:lnTo>
                    <a:lnTo>
                      <a:pt x="278" y="62"/>
                    </a:lnTo>
                    <a:lnTo>
                      <a:pt x="294" y="82"/>
                    </a:lnTo>
                    <a:lnTo>
                      <a:pt x="310" y="113"/>
                    </a:lnTo>
                    <a:lnTo>
                      <a:pt x="318" y="144"/>
                    </a:lnTo>
                    <a:lnTo>
                      <a:pt x="326" y="175"/>
                    </a:lnTo>
                    <a:lnTo>
                      <a:pt x="326" y="206"/>
                    </a:lnTo>
                    <a:lnTo>
                      <a:pt x="326" y="236"/>
                    </a:lnTo>
                    <a:lnTo>
                      <a:pt x="318" y="267"/>
                    </a:lnTo>
                    <a:lnTo>
                      <a:pt x="310" y="298"/>
                    </a:lnTo>
                    <a:lnTo>
                      <a:pt x="294" y="329"/>
                    </a:lnTo>
                    <a:lnTo>
                      <a:pt x="278" y="349"/>
                    </a:lnTo>
                    <a:lnTo>
                      <a:pt x="262" y="370"/>
                    </a:lnTo>
                    <a:lnTo>
                      <a:pt x="238" y="391"/>
                    </a:lnTo>
                    <a:lnTo>
                      <a:pt x="215" y="401"/>
                    </a:lnTo>
                    <a:lnTo>
                      <a:pt x="191" y="411"/>
                    </a:lnTo>
                    <a:lnTo>
                      <a:pt x="167" y="411"/>
                    </a:lnTo>
                    <a:lnTo>
                      <a:pt x="143" y="411"/>
                    </a:lnTo>
                    <a:lnTo>
                      <a:pt x="111" y="401"/>
                    </a:lnTo>
                    <a:lnTo>
                      <a:pt x="87" y="391"/>
                    </a:lnTo>
                    <a:lnTo>
                      <a:pt x="72" y="370"/>
                    </a:lnTo>
                    <a:lnTo>
                      <a:pt x="48" y="349"/>
                    </a:lnTo>
                    <a:lnTo>
                      <a:pt x="32" y="329"/>
                    </a:lnTo>
                    <a:lnTo>
                      <a:pt x="16" y="298"/>
                    </a:lnTo>
                    <a:lnTo>
                      <a:pt x="8" y="267"/>
                    </a:lnTo>
                    <a:lnTo>
                      <a:pt x="8" y="236"/>
                    </a:lnTo>
                    <a:lnTo>
                      <a:pt x="0" y="206"/>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 name=""/>
              <p:cNvSpPr/>
              <p:nvPr/>
            </p:nvSpPr>
            <p:spPr>
              <a:xfrm>
                <a:off x="7874640" y="3092760"/>
                <a:ext cx="280080" cy="2746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G2</a:t>
                </a:r>
                <a:endParaRPr b="0" lang="en-US" sz="1800" strike="noStrike" u="none">
                  <a:solidFill>
                    <a:srgbClr val="000000"/>
                  </a:solidFill>
                  <a:effectLst/>
                  <a:uFillTx/>
                  <a:latin typeface="Times New Roman"/>
                </a:endParaRPr>
              </a:p>
            </p:txBody>
          </p:sp>
          <p:sp>
            <p:nvSpPr>
              <p:cNvPr id="272" name=""/>
              <p:cNvSpPr/>
              <p:nvPr/>
            </p:nvSpPr>
            <p:spPr>
              <a:xfrm>
                <a:off x="7772760" y="2208960"/>
                <a:ext cx="361800" cy="583560"/>
              </a:xfrm>
              <a:custGeom>
                <a:avLst/>
                <a:gdLst/>
                <a:ahLst/>
                <a:rect l="l" t="t" r="r" b="b"/>
                <a:pathLst>
                  <a:path w="326" h="421">
                    <a:moveTo>
                      <a:pt x="0" y="205"/>
                    </a:moveTo>
                    <a:lnTo>
                      <a:pt x="8" y="175"/>
                    </a:lnTo>
                    <a:lnTo>
                      <a:pt x="8" y="144"/>
                    </a:lnTo>
                    <a:lnTo>
                      <a:pt x="16" y="113"/>
                    </a:lnTo>
                    <a:lnTo>
                      <a:pt x="32" y="82"/>
                    </a:lnTo>
                    <a:lnTo>
                      <a:pt x="48" y="62"/>
                    </a:lnTo>
                    <a:lnTo>
                      <a:pt x="72" y="41"/>
                    </a:lnTo>
                    <a:lnTo>
                      <a:pt x="87" y="20"/>
                    </a:lnTo>
                    <a:lnTo>
                      <a:pt x="111" y="10"/>
                    </a:lnTo>
                    <a:lnTo>
                      <a:pt x="143" y="0"/>
                    </a:lnTo>
                    <a:lnTo>
                      <a:pt x="167" y="0"/>
                    </a:lnTo>
                    <a:lnTo>
                      <a:pt x="191" y="0"/>
                    </a:lnTo>
                    <a:lnTo>
                      <a:pt x="215" y="10"/>
                    </a:lnTo>
                    <a:lnTo>
                      <a:pt x="238" y="20"/>
                    </a:lnTo>
                    <a:lnTo>
                      <a:pt x="262" y="41"/>
                    </a:lnTo>
                    <a:lnTo>
                      <a:pt x="278" y="62"/>
                    </a:lnTo>
                    <a:lnTo>
                      <a:pt x="294" y="82"/>
                    </a:lnTo>
                    <a:lnTo>
                      <a:pt x="310" y="113"/>
                    </a:lnTo>
                    <a:lnTo>
                      <a:pt x="318" y="144"/>
                    </a:lnTo>
                    <a:lnTo>
                      <a:pt x="326" y="175"/>
                    </a:lnTo>
                    <a:lnTo>
                      <a:pt x="326" y="205"/>
                    </a:lnTo>
                    <a:lnTo>
                      <a:pt x="326" y="236"/>
                    </a:lnTo>
                    <a:lnTo>
                      <a:pt x="318" y="267"/>
                    </a:lnTo>
                    <a:lnTo>
                      <a:pt x="310" y="298"/>
                    </a:lnTo>
                    <a:lnTo>
                      <a:pt x="294" y="329"/>
                    </a:lnTo>
                    <a:lnTo>
                      <a:pt x="278" y="360"/>
                    </a:lnTo>
                    <a:lnTo>
                      <a:pt x="262" y="380"/>
                    </a:lnTo>
                    <a:lnTo>
                      <a:pt x="238" y="390"/>
                    </a:lnTo>
                    <a:lnTo>
                      <a:pt x="215" y="411"/>
                    </a:lnTo>
                    <a:lnTo>
                      <a:pt x="191" y="411"/>
                    </a:lnTo>
                    <a:lnTo>
                      <a:pt x="167" y="421"/>
                    </a:lnTo>
                    <a:lnTo>
                      <a:pt x="143" y="411"/>
                    </a:lnTo>
                    <a:lnTo>
                      <a:pt x="111" y="411"/>
                    </a:lnTo>
                    <a:lnTo>
                      <a:pt x="87" y="390"/>
                    </a:lnTo>
                    <a:lnTo>
                      <a:pt x="72" y="380"/>
                    </a:lnTo>
                    <a:lnTo>
                      <a:pt x="48" y="360"/>
                    </a:lnTo>
                    <a:lnTo>
                      <a:pt x="32" y="329"/>
                    </a:lnTo>
                    <a:lnTo>
                      <a:pt x="16" y="298"/>
                    </a:lnTo>
                    <a:lnTo>
                      <a:pt x="8" y="267"/>
                    </a:lnTo>
                    <a:lnTo>
                      <a:pt x="8" y="236"/>
                    </a:lnTo>
                    <a:lnTo>
                      <a:pt x="0" y="205"/>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3" name=""/>
              <p:cNvSpPr/>
              <p:nvPr/>
            </p:nvSpPr>
            <p:spPr>
              <a:xfrm>
                <a:off x="7874640" y="2364120"/>
                <a:ext cx="280080" cy="2746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G1</a:t>
                </a:r>
                <a:endParaRPr b="0" lang="en-US" sz="1800" strike="noStrike" u="none">
                  <a:solidFill>
                    <a:srgbClr val="000000"/>
                  </a:solidFill>
                  <a:effectLst/>
                  <a:uFillTx/>
                  <a:latin typeface="Times New Roman"/>
                </a:endParaRPr>
              </a:p>
            </p:txBody>
          </p:sp>
          <p:sp>
            <p:nvSpPr>
              <p:cNvPr id="274" name=""/>
              <p:cNvSpPr/>
              <p:nvPr/>
            </p:nvSpPr>
            <p:spPr>
              <a:xfrm>
                <a:off x="7772760" y="4369680"/>
                <a:ext cx="361800" cy="586440"/>
              </a:xfrm>
              <a:custGeom>
                <a:avLst/>
                <a:gdLst/>
                <a:ahLst/>
                <a:rect l="l" t="t" r="r" b="b"/>
                <a:pathLst>
                  <a:path w="326" h="422">
                    <a:moveTo>
                      <a:pt x="0" y="216"/>
                    </a:moveTo>
                    <a:lnTo>
                      <a:pt x="8" y="185"/>
                    </a:lnTo>
                    <a:lnTo>
                      <a:pt x="8" y="144"/>
                    </a:lnTo>
                    <a:lnTo>
                      <a:pt x="16" y="123"/>
                    </a:lnTo>
                    <a:lnTo>
                      <a:pt x="32" y="93"/>
                    </a:lnTo>
                    <a:lnTo>
                      <a:pt x="48" y="62"/>
                    </a:lnTo>
                    <a:lnTo>
                      <a:pt x="72" y="41"/>
                    </a:lnTo>
                    <a:lnTo>
                      <a:pt x="87" y="31"/>
                    </a:lnTo>
                    <a:lnTo>
                      <a:pt x="111" y="10"/>
                    </a:lnTo>
                    <a:lnTo>
                      <a:pt x="143" y="10"/>
                    </a:lnTo>
                    <a:lnTo>
                      <a:pt x="167" y="0"/>
                    </a:lnTo>
                    <a:lnTo>
                      <a:pt x="191" y="10"/>
                    </a:lnTo>
                    <a:lnTo>
                      <a:pt x="215" y="10"/>
                    </a:lnTo>
                    <a:lnTo>
                      <a:pt x="238" y="31"/>
                    </a:lnTo>
                    <a:lnTo>
                      <a:pt x="262" y="41"/>
                    </a:lnTo>
                    <a:lnTo>
                      <a:pt x="278" y="62"/>
                    </a:lnTo>
                    <a:lnTo>
                      <a:pt x="294" y="93"/>
                    </a:lnTo>
                    <a:lnTo>
                      <a:pt x="310" y="123"/>
                    </a:lnTo>
                    <a:lnTo>
                      <a:pt x="318" y="144"/>
                    </a:lnTo>
                    <a:lnTo>
                      <a:pt x="326" y="185"/>
                    </a:lnTo>
                    <a:lnTo>
                      <a:pt x="326" y="216"/>
                    </a:lnTo>
                    <a:lnTo>
                      <a:pt x="326" y="247"/>
                    </a:lnTo>
                    <a:lnTo>
                      <a:pt x="318" y="278"/>
                    </a:lnTo>
                    <a:lnTo>
                      <a:pt x="310" y="308"/>
                    </a:lnTo>
                    <a:lnTo>
                      <a:pt x="294" y="339"/>
                    </a:lnTo>
                    <a:lnTo>
                      <a:pt x="278" y="360"/>
                    </a:lnTo>
                    <a:lnTo>
                      <a:pt x="262" y="380"/>
                    </a:lnTo>
                    <a:lnTo>
                      <a:pt x="238" y="401"/>
                    </a:lnTo>
                    <a:lnTo>
                      <a:pt x="215" y="411"/>
                    </a:lnTo>
                    <a:lnTo>
                      <a:pt x="191" y="422"/>
                    </a:lnTo>
                    <a:lnTo>
                      <a:pt x="167" y="422"/>
                    </a:lnTo>
                    <a:lnTo>
                      <a:pt x="143" y="422"/>
                    </a:lnTo>
                    <a:lnTo>
                      <a:pt x="111" y="411"/>
                    </a:lnTo>
                    <a:lnTo>
                      <a:pt x="87" y="401"/>
                    </a:lnTo>
                    <a:lnTo>
                      <a:pt x="72" y="380"/>
                    </a:lnTo>
                    <a:lnTo>
                      <a:pt x="48" y="360"/>
                    </a:lnTo>
                    <a:lnTo>
                      <a:pt x="32" y="339"/>
                    </a:lnTo>
                    <a:lnTo>
                      <a:pt x="16" y="308"/>
                    </a:lnTo>
                    <a:lnTo>
                      <a:pt x="8" y="278"/>
                    </a:lnTo>
                    <a:lnTo>
                      <a:pt x="8" y="247"/>
                    </a:lnTo>
                    <a:lnTo>
                      <a:pt x="0" y="216"/>
                    </a:lnTo>
                    <a:close/>
                  </a:path>
                </a:pathLst>
              </a:custGeom>
              <a:solidFill>
                <a:srgbClr val="ffffff"/>
              </a:solidFill>
              <a:ln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 name=""/>
              <p:cNvSpPr/>
              <p:nvPr/>
            </p:nvSpPr>
            <p:spPr>
              <a:xfrm>
                <a:off x="7874640" y="4549680"/>
                <a:ext cx="280080" cy="2746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G4</a:t>
                </a:r>
                <a:endParaRPr b="0" lang="en-US" sz="1800" strike="noStrike" u="none">
                  <a:solidFill>
                    <a:srgbClr val="000000"/>
                  </a:solidFill>
                  <a:effectLst/>
                  <a:uFillTx/>
                  <a:latin typeface="Times New Roman"/>
                </a:endParaRPr>
              </a:p>
            </p:txBody>
          </p:sp>
          <p:sp>
            <p:nvSpPr>
              <p:cNvPr id="276" name=""/>
              <p:cNvSpPr/>
              <p:nvPr/>
            </p:nvSpPr>
            <p:spPr>
              <a:xfrm>
                <a:off x="7418880" y="3071880"/>
                <a:ext cx="176760" cy="28368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 name=""/>
              <p:cNvSpPr/>
              <p:nvPr/>
            </p:nvSpPr>
            <p:spPr>
              <a:xfrm>
                <a:off x="7479720" y="313380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278" name=""/>
              <p:cNvSpPr/>
              <p:nvPr/>
            </p:nvSpPr>
            <p:spPr>
              <a:xfrm>
                <a:off x="7418880" y="3799080"/>
                <a:ext cx="176760" cy="2862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9" name=""/>
              <p:cNvSpPr/>
              <p:nvPr/>
            </p:nvSpPr>
            <p:spPr>
              <a:xfrm>
                <a:off x="7479720" y="386532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280" name=""/>
              <p:cNvSpPr/>
              <p:nvPr/>
            </p:nvSpPr>
            <p:spPr>
              <a:xfrm>
                <a:off x="7418880" y="4527720"/>
                <a:ext cx="176760" cy="2851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1" name=""/>
              <p:cNvSpPr/>
              <p:nvPr/>
            </p:nvSpPr>
            <p:spPr>
              <a:xfrm>
                <a:off x="7479720" y="457632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282" name=""/>
              <p:cNvSpPr/>
              <p:nvPr/>
            </p:nvSpPr>
            <p:spPr>
              <a:xfrm>
                <a:off x="7595640" y="3222720"/>
                <a:ext cx="177120" cy="1080"/>
              </a:xfrm>
              <a:custGeom>
                <a:avLst/>
                <a:gdLst/>
                <a:ahLst/>
                <a:rect l="l" t="t" r="r" b="b"/>
                <a:pathLst>
                  <a:path w="159" h="0">
                    <a:moveTo>
                      <a:pt x="0" y="0"/>
                    </a:moveTo>
                    <a:lnTo>
                      <a:pt x="159" y="0"/>
                    </a:lnTo>
                    <a:lnTo>
                      <a:pt x="0" y="0"/>
                    </a:lnTo>
                    <a:close/>
                  </a:path>
                </a:pathLst>
              </a:custGeom>
              <a:solidFill>
                <a:srgbClr val="ffffff"/>
              </a:solidFill>
              <a:ln w="12600">
                <a:solidFill>
                  <a:srgbClr val="000000"/>
                </a:solidFill>
                <a:round/>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83" name=""/>
              <p:cNvSpPr/>
              <p:nvPr/>
            </p:nvSpPr>
            <p:spPr>
              <a:xfrm>
                <a:off x="7595640" y="3949560"/>
                <a:ext cx="177120" cy="1440"/>
              </a:xfrm>
              <a:custGeom>
                <a:avLst/>
                <a:gdLst/>
                <a:ahLst/>
                <a:rect l="l" t="t" r="r" b="b"/>
                <a:pathLst>
                  <a:path w="159" h="0">
                    <a:moveTo>
                      <a:pt x="0" y="0"/>
                    </a:moveTo>
                    <a:lnTo>
                      <a:pt x="159" y="0"/>
                    </a:lnTo>
                    <a:lnTo>
                      <a:pt x="0" y="0"/>
                    </a:lnTo>
                    <a:close/>
                  </a:path>
                </a:pathLst>
              </a:custGeom>
              <a:solidFill>
                <a:srgbClr val="ffffff"/>
              </a:solidFill>
              <a:ln w="1260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4" name=""/>
              <p:cNvSpPr/>
              <p:nvPr/>
            </p:nvSpPr>
            <p:spPr>
              <a:xfrm>
                <a:off x="7595640" y="4678200"/>
                <a:ext cx="177120" cy="1440"/>
              </a:xfrm>
              <a:custGeom>
                <a:avLst/>
                <a:gdLst/>
                <a:ahLst/>
                <a:rect l="l" t="t" r="r" b="b"/>
                <a:pathLst>
                  <a:path w="159" h="0">
                    <a:moveTo>
                      <a:pt x="0" y="0"/>
                    </a:moveTo>
                    <a:lnTo>
                      <a:pt x="159" y="0"/>
                    </a:lnTo>
                    <a:lnTo>
                      <a:pt x="0" y="0"/>
                    </a:lnTo>
                    <a:close/>
                  </a:path>
                </a:pathLst>
              </a:custGeom>
              <a:solidFill>
                <a:srgbClr val="ffffff"/>
              </a:solidFill>
              <a:ln w="1260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5" name=""/>
              <p:cNvSpPr/>
              <p:nvPr/>
            </p:nvSpPr>
            <p:spPr>
              <a:xfrm>
                <a:off x="7285680" y="2492280"/>
                <a:ext cx="132840" cy="586800"/>
              </a:xfrm>
              <a:custGeom>
                <a:avLst/>
                <a:gdLst/>
                <a:ahLst/>
                <a:rect l="l" t="t" r="r" b="b"/>
                <a:pathLst>
                  <a:path w="119" h="422">
                    <a:moveTo>
                      <a:pt x="119" y="0"/>
                    </a:moveTo>
                    <a:lnTo>
                      <a:pt x="39" y="0"/>
                    </a:lnTo>
                    <a:lnTo>
                      <a:pt x="23" y="0"/>
                    </a:lnTo>
                    <a:lnTo>
                      <a:pt x="16" y="11"/>
                    </a:lnTo>
                    <a:lnTo>
                      <a:pt x="8" y="21"/>
                    </a:lnTo>
                    <a:lnTo>
                      <a:pt x="0" y="42"/>
                    </a:lnTo>
                    <a:lnTo>
                      <a:pt x="0" y="52"/>
                    </a:lnTo>
                    <a:lnTo>
                      <a:pt x="0" y="72"/>
                    </a:lnTo>
                    <a:lnTo>
                      <a:pt x="8" y="83"/>
                    </a:lnTo>
                    <a:lnTo>
                      <a:pt x="16" y="93"/>
                    </a:lnTo>
                    <a:lnTo>
                      <a:pt x="23" y="103"/>
                    </a:lnTo>
                    <a:lnTo>
                      <a:pt x="39" y="103"/>
                    </a:lnTo>
                    <a:lnTo>
                      <a:pt x="23" y="113"/>
                    </a:lnTo>
                    <a:lnTo>
                      <a:pt x="16" y="113"/>
                    </a:lnTo>
                    <a:lnTo>
                      <a:pt x="8" y="124"/>
                    </a:lnTo>
                    <a:lnTo>
                      <a:pt x="0" y="144"/>
                    </a:lnTo>
                    <a:lnTo>
                      <a:pt x="0" y="155"/>
                    </a:lnTo>
                    <a:lnTo>
                      <a:pt x="0" y="175"/>
                    </a:lnTo>
                    <a:lnTo>
                      <a:pt x="8" y="185"/>
                    </a:lnTo>
                    <a:lnTo>
                      <a:pt x="16" y="206"/>
                    </a:lnTo>
                    <a:lnTo>
                      <a:pt x="23" y="206"/>
                    </a:lnTo>
                    <a:lnTo>
                      <a:pt x="39" y="216"/>
                    </a:lnTo>
                    <a:lnTo>
                      <a:pt x="23" y="216"/>
                    </a:lnTo>
                    <a:lnTo>
                      <a:pt x="16" y="216"/>
                    </a:lnTo>
                    <a:lnTo>
                      <a:pt x="8" y="237"/>
                    </a:lnTo>
                    <a:lnTo>
                      <a:pt x="0" y="247"/>
                    </a:lnTo>
                    <a:lnTo>
                      <a:pt x="0" y="268"/>
                    </a:lnTo>
                    <a:lnTo>
                      <a:pt x="0" y="278"/>
                    </a:lnTo>
                    <a:lnTo>
                      <a:pt x="8" y="298"/>
                    </a:lnTo>
                    <a:lnTo>
                      <a:pt x="16" y="309"/>
                    </a:lnTo>
                    <a:lnTo>
                      <a:pt x="23" y="309"/>
                    </a:lnTo>
                    <a:lnTo>
                      <a:pt x="39" y="319"/>
                    </a:lnTo>
                    <a:lnTo>
                      <a:pt x="23" y="319"/>
                    </a:lnTo>
                    <a:lnTo>
                      <a:pt x="16" y="329"/>
                    </a:lnTo>
                    <a:lnTo>
                      <a:pt x="8" y="340"/>
                    </a:lnTo>
                    <a:lnTo>
                      <a:pt x="0" y="350"/>
                    </a:lnTo>
                    <a:lnTo>
                      <a:pt x="0" y="370"/>
                    </a:lnTo>
                    <a:lnTo>
                      <a:pt x="0" y="381"/>
                    </a:lnTo>
                    <a:lnTo>
                      <a:pt x="8" y="401"/>
                    </a:lnTo>
                    <a:lnTo>
                      <a:pt x="16" y="412"/>
                    </a:lnTo>
                    <a:lnTo>
                      <a:pt x="23" y="422"/>
                    </a:lnTo>
                    <a:lnTo>
                      <a:pt x="39" y="422"/>
                    </a:lnTo>
                    <a:lnTo>
                      <a:pt x="119" y="422"/>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 name=""/>
              <p:cNvSpPr/>
              <p:nvPr/>
            </p:nvSpPr>
            <p:spPr>
              <a:xfrm>
                <a:off x="7056720" y="2492280"/>
                <a:ext cx="131760" cy="586800"/>
              </a:xfrm>
              <a:custGeom>
                <a:avLst/>
                <a:gdLst/>
                <a:ahLst/>
                <a:rect l="l" t="t" r="r" b="b"/>
                <a:pathLst>
                  <a:path w="119" h="422">
                    <a:moveTo>
                      <a:pt x="0" y="0"/>
                    </a:moveTo>
                    <a:lnTo>
                      <a:pt x="79" y="0"/>
                    </a:lnTo>
                    <a:lnTo>
                      <a:pt x="95" y="0"/>
                    </a:lnTo>
                    <a:lnTo>
                      <a:pt x="103" y="11"/>
                    </a:lnTo>
                    <a:lnTo>
                      <a:pt x="111" y="21"/>
                    </a:lnTo>
                    <a:lnTo>
                      <a:pt x="119" y="42"/>
                    </a:lnTo>
                    <a:lnTo>
                      <a:pt x="119" y="52"/>
                    </a:lnTo>
                    <a:lnTo>
                      <a:pt x="119" y="72"/>
                    </a:lnTo>
                    <a:lnTo>
                      <a:pt x="111" y="83"/>
                    </a:lnTo>
                    <a:lnTo>
                      <a:pt x="103" y="93"/>
                    </a:lnTo>
                    <a:lnTo>
                      <a:pt x="95" y="103"/>
                    </a:lnTo>
                    <a:lnTo>
                      <a:pt x="79" y="103"/>
                    </a:lnTo>
                    <a:lnTo>
                      <a:pt x="95" y="113"/>
                    </a:lnTo>
                    <a:lnTo>
                      <a:pt x="103" y="113"/>
                    </a:lnTo>
                    <a:lnTo>
                      <a:pt x="111" y="124"/>
                    </a:lnTo>
                    <a:lnTo>
                      <a:pt x="119" y="144"/>
                    </a:lnTo>
                    <a:lnTo>
                      <a:pt x="119" y="155"/>
                    </a:lnTo>
                    <a:lnTo>
                      <a:pt x="119" y="175"/>
                    </a:lnTo>
                    <a:lnTo>
                      <a:pt x="111" y="185"/>
                    </a:lnTo>
                    <a:lnTo>
                      <a:pt x="103" y="206"/>
                    </a:lnTo>
                    <a:lnTo>
                      <a:pt x="95" y="206"/>
                    </a:lnTo>
                    <a:lnTo>
                      <a:pt x="79" y="216"/>
                    </a:lnTo>
                    <a:lnTo>
                      <a:pt x="95" y="216"/>
                    </a:lnTo>
                    <a:lnTo>
                      <a:pt x="103" y="216"/>
                    </a:lnTo>
                    <a:lnTo>
                      <a:pt x="111" y="237"/>
                    </a:lnTo>
                    <a:lnTo>
                      <a:pt x="119" y="247"/>
                    </a:lnTo>
                    <a:lnTo>
                      <a:pt x="119" y="268"/>
                    </a:lnTo>
                    <a:lnTo>
                      <a:pt x="119" y="278"/>
                    </a:lnTo>
                    <a:lnTo>
                      <a:pt x="111" y="298"/>
                    </a:lnTo>
                    <a:lnTo>
                      <a:pt x="103" y="309"/>
                    </a:lnTo>
                    <a:lnTo>
                      <a:pt x="95" y="309"/>
                    </a:lnTo>
                    <a:lnTo>
                      <a:pt x="79" y="319"/>
                    </a:lnTo>
                    <a:lnTo>
                      <a:pt x="95" y="319"/>
                    </a:lnTo>
                    <a:lnTo>
                      <a:pt x="103" y="329"/>
                    </a:lnTo>
                    <a:lnTo>
                      <a:pt x="111" y="340"/>
                    </a:lnTo>
                    <a:lnTo>
                      <a:pt x="119" y="350"/>
                    </a:lnTo>
                    <a:lnTo>
                      <a:pt x="119" y="370"/>
                    </a:lnTo>
                    <a:lnTo>
                      <a:pt x="119" y="381"/>
                    </a:lnTo>
                    <a:lnTo>
                      <a:pt x="111" y="401"/>
                    </a:lnTo>
                    <a:lnTo>
                      <a:pt x="103" y="412"/>
                    </a:lnTo>
                    <a:lnTo>
                      <a:pt x="95" y="422"/>
                    </a:lnTo>
                    <a:lnTo>
                      <a:pt x="79" y="422"/>
                    </a:lnTo>
                    <a:lnTo>
                      <a:pt x="0" y="422"/>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 name=""/>
              <p:cNvSpPr/>
              <p:nvPr/>
            </p:nvSpPr>
            <p:spPr>
              <a:xfrm>
                <a:off x="7093800" y="3092760"/>
                <a:ext cx="38484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GSU T1</a:t>
                </a:r>
                <a:endParaRPr b="0" lang="en-US" sz="900" strike="noStrike" u="none">
                  <a:solidFill>
                    <a:srgbClr val="000000"/>
                  </a:solidFill>
                  <a:effectLst/>
                  <a:uFillTx/>
                  <a:latin typeface="Times New Roman"/>
                </a:endParaRPr>
              </a:p>
            </p:txBody>
          </p:sp>
          <p:sp>
            <p:nvSpPr>
              <p:cNvPr id="288" name=""/>
              <p:cNvSpPr/>
              <p:nvPr/>
            </p:nvSpPr>
            <p:spPr>
              <a:xfrm>
                <a:off x="7285680" y="3949560"/>
                <a:ext cx="132840" cy="585360"/>
              </a:xfrm>
              <a:custGeom>
                <a:avLst/>
                <a:gdLst/>
                <a:ahLst/>
                <a:rect l="l" t="t" r="r" b="b"/>
                <a:pathLst>
                  <a:path w="119" h="421">
                    <a:moveTo>
                      <a:pt x="119" y="0"/>
                    </a:moveTo>
                    <a:lnTo>
                      <a:pt x="39" y="0"/>
                    </a:lnTo>
                    <a:lnTo>
                      <a:pt x="23" y="0"/>
                    </a:lnTo>
                    <a:lnTo>
                      <a:pt x="16" y="10"/>
                    </a:lnTo>
                    <a:lnTo>
                      <a:pt x="8" y="20"/>
                    </a:lnTo>
                    <a:lnTo>
                      <a:pt x="0" y="31"/>
                    </a:lnTo>
                    <a:lnTo>
                      <a:pt x="0" y="51"/>
                    </a:lnTo>
                    <a:lnTo>
                      <a:pt x="0" y="72"/>
                    </a:lnTo>
                    <a:lnTo>
                      <a:pt x="8" y="82"/>
                    </a:lnTo>
                    <a:lnTo>
                      <a:pt x="16" y="92"/>
                    </a:lnTo>
                    <a:lnTo>
                      <a:pt x="23" y="103"/>
                    </a:lnTo>
                    <a:lnTo>
                      <a:pt x="39" y="103"/>
                    </a:lnTo>
                    <a:lnTo>
                      <a:pt x="23" y="103"/>
                    </a:lnTo>
                    <a:lnTo>
                      <a:pt x="16" y="113"/>
                    </a:lnTo>
                    <a:lnTo>
                      <a:pt x="8" y="123"/>
                    </a:lnTo>
                    <a:lnTo>
                      <a:pt x="0" y="144"/>
                    </a:lnTo>
                    <a:lnTo>
                      <a:pt x="0" y="154"/>
                    </a:lnTo>
                    <a:lnTo>
                      <a:pt x="0" y="175"/>
                    </a:lnTo>
                    <a:lnTo>
                      <a:pt x="8" y="185"/>
                    </a:lnTo>
                    <a:lnTo>
                      <a:pt x="16" y="195"/>
                    </a:lnTo>
                    <a:lnTo>
                      <a:pt x="23" y="205"/>
                    </a:lnTo>
                    <a:lnTo>
                      <a:pt x="39" y="205"/>
                    </a:lnTo>
                    <a:lnTo>
                      <a:pt x="23" y="205"/>
                    </a:lnTo>
                    <a:lnTo>
                      <a:pt x="16" y="216"/>
                    </a:lnTo>
                    <a:lnTo>
                      <a:pt x="8" y="226"/>
                    </a:lnTo>
                    <a:lnTo>
                      <a:pt x="0" y="246"/>
                    </a:lnTo>
                    <a:lnTo>
                      <a:pt x="0" y="257"/>
                    </a:lnTo>
                    <a:lnTo>
                      <a:pt x="0" y="277"/>
                    </a:lnTo>
                    <a:lnTo>
                      <a:pt x="8" y="288"/>
                    </a:lnTo>
                    <a:lnTo>
                      <a:pt x="16" y="298"/>
                    </a:lnTo>
                    <a:lnTo>
                      <a:pt x="23" y="308"/>
                    </a:lnTo>
                    <a:lnTo>
                      <a:pt x="39" y="308"/>
                    </a:lnTo>
                    <a:lnTo>
                      <a:pt x="23" y="318"/>
                    </a:lnTo>
                    <a:lnTo>
                      <a:pt x="16" y="318"/>
                    </a:lnTo>
                    <a:lnTo>
                      <a:pt x="8" y="329"/>
                    </a:lnTo>
                    <a:lnTo>
                      <a:pt x="0" y="349"/>
                    </a:lnTo>
                    <a:lnTo>
                      <a:pt x="0" y="370"/>
                    </a:lnTo>
                    <a:lnTo>
                      <a:pt x="0" y="380"/>
                    </a:lnTo>
                    <a:lnTo>
                      <a:pt x="8" y="401"/>
                    </a:lnTo>
                    <a:lnTo>
                      <a:pt x="16" y="411"/>
                    </a:lnTo>
                    <a:lnTo>
                      <a:pt x="23" y="411"/>
                    </a:lnTo>
                    <a:lnTo>
                      <a:pt x="39" y="421"/>
                    </a:lnTo>
                    <a:lnTo>
                      <a:pt x="119" y="421"/>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 name=""/>
              <p:cNvSpPr/>
              <p:nvPr/>
            </p:nvSpPr>
            <p:spPr>
              <a:xfrm>
                <a:off x="7056720" y="3949560"/>
                <a:ext cx="131760" cy="585360"/>
              </a:xfrm>
              <a:custGeom>
                <a:avLst/>
                <a:gdLst/>
                <a:ahLst/>
                <a:rect l="l" t="t" r="r" b="b"/>
                <a:pathLst>
                  <a:path w="119" h="421">
                    <a:moveTo>
                      <a:pt x="0" y="0"/>
                    </a:moveTo>
                    <a:lnTo>
                      <a:pt x="79" y="0"/>
                    </a:lnTo>
                    <a:lnTo>
                      <a:pt x="95" y="0"/>
                    </a:lnTo>
                    <a:lnTo>
                      <a:pt x="103" y="10"/>
                    </a:lnTo>
                    <a:lnTo>
                      <a:pt x="111" y="20"/>
                    </a:lnTo>
                    <a:lnTo>
                      <a:pt x="119" y="31"/>
                    </a:lnTo>
                    <a:lnTo>
                      <a:pt x="119" y="51"/>
                    </a:lnTo>
                    <a:lnTo>
                      <a:pt x="119" y="72"/>
                    </a:lnTo>
                    <a:lnTo>
                      <a:pt x="111" y="82"/>
                    </a:lnTo>
                    <a:lnTo>
                      <a:pt x="103" y="92"/>
                    </a:lnTo>
                    <a:lnTo>
                      <a:pt x="95" y="103"/>
                    </a:lnTo>
                    <a:lnTo>
                      <a:pt x="79" y="103"/>
                    </a:lnTo>
                    <a:lnTo>
                      <a:pt x="95" y="103"/>
                    </a:lnTo>
                    <a:lnTo>
                      <a:pt x="103" y="113"/>
                    </a:lnTo>
                    <a:lnTo>
                      <a:pt x="111" y="123"/>
                    </a:lnTo>
                    <a:lnTo>
                      <a:pt x="119" y="144"/>
                    </a:lnTo>
                    <a:lnTo>
                      <a:pt x="119" y="154"/>
                    </a:lnTo>
                    <a:lnTo>
                      <a:pt x="119" y="175"/>
                    </a:lnTo>
                    <a:lnTo>
                      <a:pt x="111" y="185"/>
                    </a:lnTo>
                    <a:lnTo>
                      <a:pt x="103" y="195"/>
                    </a:lnTo>
                    <a:lnTo>
                      <a:pt x="95" y="205"/>
                    </a:lnTo>
                    <a:lnTo>
                      <a:pt x="79" y="205"/>
                    </a:lnTo>
                    <a:lnTo>
                      <a:pt x="95" y="205"/>
                    </a:lnTo>
                    <a:lnTo>
                      <a:pt x="103" y="216"/>
                    </a:lnTo>
                    <a:lnTo>
                      <a:pt x="111" y="226"/>
                    </a:lnTo>
                    <a:lnTo>
                      <a:pt x="119" y="246"/>
                    </a:lnTo>
                    <a:lnTo>
                      <a:pt x="119" y="257"/>
                    </a:lnTo>
                    <a:lnTo>
                      <a:pt x="119" y="277"/>
                    </a:lnTo>
                    <a:lnTo>
                      <a:pt x="111" y="288"/>
                    </a:lnTo>
                    <a:lnTo>
                      <a:pt x="103" y="298"/>
                    </a:lnTo>
                    <a:lnTo>
                      <a:pt x="95" y="308"/>
                    </a:lnTo>
                    <a:lnTo>
                      <a:pt x="79" y="308"/>
                    </a:lnTo>
                    <a:lnTo>
                      <a:pt x="95" y="318"/>
                    </a:lnTo>
                    <a:lnTo>
                      <a:pt x="103" y="318"/>
                    </a:lnTo>
                    <a:lnTo>
                      <a:pt x="111" y="329"/>
                    </a:lnTo>
                    <a:lnTo>
                      <a:pt x="119" y="349"/>
                    </a:lnTo>
                    <a:lnTo>
                      <a:pt x="119" y="370"/>
                    </a:lnTo>
                    <a:lnTo>
                      <a:pt x="119" y="380"/>
                    </a:lnTo>
                    <a:lnTo>
                      <a:pt x="111" y="401"/>
                    </a:lnTo>
                    <a:lnTo>
                      <a:pt x="103" y="411"/>
                    </a:lnTo>
                    <a:lnTo>
                      <a:pt x="95" y="411"/>
                    </a:lnTo>
                    <a:lnTo>
                      <a:pt x="79" y="421"/>
                    </a:lnTo>
                    <a:lnTo>
                      <a:pt x="0" y="421"/>
                    </a:lnTo>
                  </a:path>
                </a:pathLst>
              </a:custGeom>
              <a:noFill/>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 name=""/>
              <p:cNvSpPr/>
              <p:nvPr/>
            </p:nvSpPr>
            <p:spPr>
              <a:xfrm>
                <a:off x="7093800" y="4549680"/>
                <a:ext cx="38484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GSU T2</a:t>
                </a:r>
                <a:endParaRPr b="0" lang="en-US" sz="900" strike="noStrike" u="none">
                  <a:solidFill>
                    <a:srgbClr val="000000"/>
                  </a:solidFill>
                  <a:effectLst/>
                  <a:uFillTx/>
                  <a:latin typeface="Times New Roman"/>
                </a:endParaRPr>
              </a:p>
            </p:txBody>
          </p:sp>
          <p:sp>
            <p:nvSpPr>
              <p:cNvPr id="291" name=""/>
              <p:cNvSpPr/>
              <p:nvPr/>
            </p:nvSpPr>
            <p:spPr>
              <a:xfrm flipV="1">
                <a:off x="6513840" y="2768760"/>
                <a:ext cx="3600" cy="146592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2" name=""/>
              <p:cNvSpPr/>
              <p:nvPr/>
            </p:nvSpPr>
            <p:spPr>
              <a:xfrm rot="5400000">
                <a:off x="6309360" y="3400920"/>
                <a:ext cx="183240" cy="352080"/>
              </a:xfrm>
              <a:prstGeom prst="rect">
                <a:avLst/>
              </a:prstGeom>
              <a:noFill/>
              <a:ln w="0">
                <a:noFill/>
              </a:ln>
            </p:spPr>
            <p:style>
              <a:lnRef idx="0"/>
              <a:fillRef idx="0"/>
              <a:effectRef idx="0"/>
              <a:fontRef idx="minor"/>
            </p:style>
            <p:txBody>
              <a:bodyPr wrap="none" lIns="0" rIns="0" tIns="0" bIns="0" anchor="t" anchorCtr="1" vert="eaVe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Bus 2</a:t>
                </a:r>
                <a:endParaRPr b="0" lang="en-US" sz="1200" strike="noStrike" u="none">
                  <a:solidFill>
                    <a:srgbClr val="000000"/>
                  </a:solidFill>
                  <a:effectLst/>
                  <a:uFillTx/>
                  <a:latin typeface="Times New Roman"/>
                </a:endParaRPr>
              </a:p>
            </p:txBody>
          </p:sp>
          <p:sp>
            <p:nvSpPr>
              <p:cNvPr id="293" name=""/>
              <p:cNvSpPr/>
              <p:nvPr/>
            </p:nvSpPr>
            <p:spPr>
              <a:xfrm flipH="1">
                <a:off x="6426720" y="4226040"/>
                <a:ext cx="540360" cy="1080"/>
              </a:xfrm>
              <a:prstGeom prst="line">
                <a:avLst/>
              </a:prstGeom>
              <a:ln w="12600">
                <a:solidFill>
                  <a:srgbClr val="000000"/>
                </a:solidFill>
                <a:miter/>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94" name=""/>
              <p:cNvSpPr/>
              <p:nvPr/>
            </p:nvSpPr>
            <p:spPr>
              <a:xfrm flipH="1">
                <a:off x="6702840" y="2785320"/>
                <a:ext cx="26496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5" name=""/>
              <p:cNvSpPr/>
              <p:nvPr/>
            </p:nvSpPr>
            <p:spPr>
              <a:xfrm>
                <a:off x="4384440" y="4799520"/>
                <a:ext cx="2874240" cy="489240"/>
              </a:xfrm>
              <a:prstGeom prst="rect">
                <a:avLst/>
              </a:prstGeom>
              <a:no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a:off x="5503680" y="4808520"/>
                <a:ext cx="5173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Times New Roman"/>
                  </a:rPr>
                  <a:t>Summer</a:t>
                </a:r>
                <a:endParaRPr b="0" lang="en-US" sz="1200" strike="noStrike" u="none">
                  <a:solidFill>
                    <a:srgbClr val="000000"/>
                  </a:solidFill>
                  <a:effectLst/>
                  <a:uFillTx/>
                  <a:latin typeface="Times New Roman"/>
                </a:endParaRPr>
              </a:p>
            </p:txBody>
          </p:sp>
          <p:sp>
            <p:nvSpPr>
              <p:cNvPr id="297" name=""/>
              <p:cNvSpPr/>
              <p:nvPr/>
            </p:nvSpPr>
            <p:spPr>
              <a:xfrm>
                <a:off x="6143040" y="4808520"/>
                <a:ext cx="53388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Times New Roman"/>
                  </a:rPr>
                  <a:t>Nominal</a:t>
                </a:r>
                <a:endParaRPr b="0" lang="en-US" sz="1200" strike="noStrike" u="none">
                  <a:solidFill>
                    <a:srgbClr val="000000"/>
                  </a:solidFill>
                  <a:effectLst/>
                  <a:uFillTx/>
                  <a:latin typeface="Times New Roman"/>
                </a:endParaRPr>
              </a:p>
            </p:txBody>
          </p:sp>
          <p:sp>
            <p:nvSpPr>
              <p:cNvPr id="298" name=""/>
              <p:cNvSpPr/>
              <p:nvPr/>
            </p:nvSpPr>
            <p:spPr>
              <a:xfrm>
                <a:off x="6813720" y="4808520"/>
                <a:ext cx="4237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sng">
                    <a:solidFill>
                      <a:srgbClr val="000000"/>
                    </a:solidFill>
                    <a:effectLst/>
                    <a:uFillTx/>
                    <a:latin typeface="Times New Roman"/>
                  </a:rPr>
                  <a:t>Winter</a:t>
                </a:r>
                <a:endParaRPr b="0" lang="en-US" sz="1200" strike="noStrike" u="none">
                  <a:solidFill>
                    <a:srgbClr val="000000"/>
                  </a:solidFill>
                  <a:effectLst/>
                  <a:uFillTx/>
                  <a:latin typeface="Times New Roman"/>
                </a:endParaRPr>
              </a:p>
            </p:txBody>
          </p:sp>
          <p:sp>
            <p:nvSpPr>
              <p:cNvPr id="299" name=""/>
              <p:cNvSpPr/>
              <p:nvPr/>
            </p:nvSpPr>
            <p:spPr>
              <a:xfrm>
                <a:off x="4416480" y="4979880"/>
                <a:ext cx="10760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Unit MW Rating:</a:t>
                </a:r>
                <a:endParaRPr b="0" lang="en-US" sz="1200" strike="noStrike" u="none">
                  <a:solidFill>
                    <a:srgbClr val="000000"/>
                  </a:solidFill>
                  <a:effectLst/>
                  <a:uFillTx/>
                  <a:latin typeface="Times New Roman"/>
                </a:endParaRPr>
              </a:p>
            </p:txBody>
          </p:sp>
          <p:sp>
            <p:nvSpPr>
              <p:cNvPr id="300" name=""/>
              <p:cNvSpPr/>
              <p:nvPr/>
            </p:nvSpPr>
            <p:spPr>
              <a:xfrm>
                <a:off x="5502960" y="4979880"/>
                <a:ext cx="2293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120</a:t>
                </a:r>
                <a:endParaRPr b="0" lang="en-US" sz="1200" strike="noStrike" u="none">
                  <a:solidFill>
                    <a:srgbClr val="000000"/>
                  </a:solidFill>
                  <a:effectLst/>
                  <a:uFillTx/>
                  <a:latin typeface="Times New Roman"/>
                </a:endParaRPr>
              </a:p>
            </p:txBody>
          </p:sp>
          <p:sp>
            <p:nvSpPr>
              <p:cNvPr id="301" name=""/>
              <p:cNvSpPr/>
              <p:nvPr/>
            </p:nvSpPr>
            <p:spPr>
              <a:xfrm>
                <a:off x="6141960" y="4979880"/>
                <a:ext cx="2293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127</a:t>
                </a:r>
                <a:endParaRPr b="0" lang="en-US" sz="1200" strike="noStrike" u="none">
                  <a:solidFill>
                    <a:srgbClr val="000000"/>
                  </a:solidFill>
                  <a:effectLst/>
                  <a:uFillTx/>
                  <a:latin typeface="Times New Roman"/>
                </a:endParaRPr>
              </a:p>
            </p:txBody>
          </p:sp>
          <p:sp>
            <p:nvSpPr>
              <p:cNvPr id="302" name=""/>
              <p:cNvSpPr/>
              <p:nvPr/>
            </p:nvSpPr>
            <p:spPr>
              <a:xfrm>
                <a:off x="6811200" y="4979880"/>
                <a:ext cx="2293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134</a:t>
                </a:r>
                <a:endParaRPr b="0" lang="en-US" sz="1200" strike="noStrike" u="none">
                  <a:solidFill>
                    <a:srgbClr val="000000"/>
                  </a:solidFill>
                  <a:effectLst/>
                  <a:uFillTx/>
                  <a:latin typeface="Times New Roman"/>
                </a:endParaRPr>
              </a:p>
            </p:txBody>
          </p:sp>
          <p:sp>
            <p:nvSpPr>
              <p:cNvPr id="303" name=""/>
              <p:cNvSpPr/>
              <p:nvPr/>
            </p:nvSpPr>
            <p:spPr>
              <a:xfrm>
                <a:off x="4404960" y="5353920"/>
                <a:ext cx="7466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 = Breaker</a:t>
                </a:r>
                <a:endParaRPr b="0" lang="en-US" sz="1200" strike="noStrike" u="none">
                  <a:solidFill>
                    <a:srgbClr val="000000"/>
                  </a:solidFill>
                  <a:effectLst/>
                  <a:uFillTx/>
                  <a:latin typeface="Times New Roman"/>
                </a:endParaRPr>
              </a:p>
            </p:txBody>
          </p:sp>
          <p:sp>
            <p:nvSpPr>
              <p:cNvPr id="304" name=""/>
              <p:cNvSpPr/>
              <p:nvPr/>
            </p:nvSpPr>
            <p:spPr>
              <a:xfrm>
                <a:off x="4404600" y="5501520"/>
                <a:ext cx="189828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GSU = Generator Step-up Unit</a:t>
                </a:r>
                <a:endParaRPr b="0" lang="en-US" sz="1200" strike="noStrike" u="none">
                  <a:solidFill>
                    <a:srgbClr val="000000"/>
                  </a:solidFill>
                  <a:effectLst/>
                  <a:uFillTx/>
                  <a:latin typeface="Times New Roman"/>
                </a:endParaRPr>
              </a:p>
            </p:txBody>
          </p:sp>
          <p:sp>
            <p:nvSpPr>
              <p:cNvPr id="305" name=""/>
              <p:cNvSpPr/>
              <p:nvPr/>
            </p:nvSpPr>
            <p:spPr>
              <a:xfrm flipH="1">
                <a:off x="7595640" y="2492280"/>
                <a:ext cx="17712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06" name=""/>
              <p:cNvSpPr/>
              <p:nvPr/>
            </p:nvSpPr>
            <p:spPr>
              <a:xfrm>
                <a:off x="7418880" y="2352240"/>
                <a:ext cx="176760" cy="2833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 name=""/>
              <p:cNvSpPr/>
              <p:nvPr/>
            </p:nvSpPr>
            <p:spPr>
              <a:xfrm>
                <a:off x="7479720" y="240696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08" name=""/>
              <p:cNvSpPr/>
              <p:nvPr/>
            </p:nvSpPr>
            <p:spPr>
              <a:xfrm rot="5400000">
                <a:off x="6039360" y="3400920"/>
                <a:ext cx="183240" cy="352080"/>
              </a:xfrm>
              <a:prstGeom prst="rect">
                <a:avLst/>
              </a:prstGeom>
              <a:noFill/>
              <a:ln w="0">
                <a:noFill/>
              </a:ln>
            </p:spPr>
            <p:style>
              <a:lnRef idx="0"/>
              <a:fillRef idx="0"/>
              <a:effectRef idx="0"/>
              <a:fontRef idx="minor"/>
            </p:style>
            <p:txBody>
              <a:bodyPr wrap="none" lIns="0" rIns="0" tIns="0" bIns="0" anchor="t" anchorCtr="1" vert="eaVe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Bus 1</a:t>
                </a:r>
                <a:endParaRPr b="0" lang="en-US" sz="1200" strike="noStrike" u="none">
                  <a:solidFill>
                    <a:srgbClr val="000000"/>
                  </a:solidFill>
                  <a:effectLst/>
                  <a:uFillTx/>
                  <a:latin typeface="Times New Roman"/>
                </a:endParaRPr>
              </a:p>
            </p:txBody>
          </p:sp>
          <p:sp>
            <p:nvSpPr>
              <p:cNvPr id="309" name=""/>
              <p:cNvSpPr/>
              <p:nvPr/>
            </p:nvSpPr>
            <p:spPr>
              <a:xfrm flipH="1">
                <a:off x="6064920" y="3790080"/>
                <a:ext cx="18468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0" name=""/>
              <p:cNvSpPr/>
              <p:nvPr/>
            </p:nvSpPr>
            <p:spPr>
              <a:xfrm flipH="1">
                <a:off x="6064920" y="4227480"/>
                <a:ext cx="18468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1" name=""/>
              <p:cNvSpPr/>
              <p:nvPr/>
            </p:nvSpPr>
            <p:spPr>
              <a:xfrm flipH="1">
                <a:off x="6064920" y="3213720"/>
                <a:ext cx="18468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2" name=""/>
              <p:cNvSpPr/>
              <p:nvPr/>
            </p:nvSpPr>
            <p:spPr>
              <a:xfrm>
                <a:off x="5888160" y="2626920"/>
                <a:ext cx="177120" cy="29988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 name=""/>
              <p:cNvSpPr/>
              <p:nvPr/>
            </p:nvSpPr>
            <p:spPr>
              <a:xfrm>
                <a:off x="5939280" y="269496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14" name=""/>
              <p:cNvSpPr/>
              <p:nvPr/>
            </p:nvSpPr>
            <p:spPr>
              <a:xfrm>
                <a:off x="5888160" y="3071880"/>
                <a:ext cx="177120" cy="28368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 name=""/>
              <p:cNvSpPr/>
              <p:nvPr/>
            </p:nvSpPr>
            <p:spPr>
              <a:xfrm>
                <a:off x="5939280" y="313560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16" name=""/>
              <p:cNvSpPr/>
              <p:nvPr/>
            </p:nvSpPr>
            <p:spPr>
              <a:xfrm>
                <a:off x="5888160" y="3655800"/>
                <a:ext cx="177120" cy="2862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a:off x="5939280" y="370296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18" name=""/>
              <p:cNvSpPr/>
              <p:nvPr/>
            </p:nvSpPr>
            <p:spPr>
              <a:xfrm>
                <a:off x="5888160" y="4085640"/>
                <a:ext cx="177120" cy="28368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5939280" y="415224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20" name=""/>
              <p:cNvSpPr/>
              <p:nvPr/>
            </p:nvSpPr>
            <p:spPr>
              <a:xfrm flipH="1">
                <a:off x="5623200" y="2785320"/>
                <a:ext cx="26460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flipH="1">
                <a:off x="5438160" y="3213720"/>
                <a:ext cx="18468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22" name=""/>
              <p:cNvSpPr/>
              <p:nvPr/>
            </p:nvSpPr>
            <p:spPr>
              <a:xfrm>
                <a:off x="5438520" y="2785320"/>
                <a:ext cx="1080" cy="42804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5393160" y="3796200"/>
                <a:ext cx="1080" cy="42840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a:off x="5305320" y="2840040"/>
                <a:ext cx="186120" cy="2851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a:off x="5373360" y="291060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26" name=""/>
              <p:cNvSpPr/>
              <p:nvPr/>
            </p:nvSpPr>
            <p:spPr>
              <a:xfrm>
                <a:off x="5305320" y="3869640"/>
                <a:ext cx="186120" cy="286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a:off x="5362200" y="393768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28" name=""/>
              <p:cNvSpPr/>
              <p:nvPr/>
            </p:nvSpPr>
            <p:spPr>
              <a:xfrm flipH="1">
                <a:off x="4907160" y="2785320"/>
                <a:ext cx="53100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flipH="1">
                <a:off x="4907160" y="3213720"/>
                <a:ext cx="5310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30" name=""/>
              <p:cNvSpPr/>
              <p:nvPr/>
            </p:nvSpPr>
            <p:spPr>
              <a:xfrm flipH="1">
                <a:off x="4917960" y="4224600"/>
                <a:ext cx="95796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 name=""/>
              <p:cNvSpPr/>
              <p:nvPr/>
            </p:nvSpPr>
            <p:spPr>
              <a:xfrm>
                <a:off x="4368600" y="2582640"/>
                <a:ext cx="538920" cy="3693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 name=""/>
              <p:cNvSpPr/>
              <p:nvPr/>
            </p:nvSpPr>
            <p:spPr>
              <a:xfrm>
                <a:off x="4416840" y="2588400"/>
                <a:ext cx="5630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CINERGY</a:t>
                </a:r>
                <a:endParaRPr b="0" lang="en-US" sz="1000" strike="noStrike" u="none">
                  <a:solidFill>
                    <a:srgbClr val="000000"/>
                  </a:solidFill>
                  <a:effectLst/>
                  <a:uFillTx/>
                  <a:latin typeface="Times New Roman"/>
                </a:endParaRPr>
              </a:p>
            </p:txBody>
          </p:sp>
          <p:sp>
            <p:nvSpPr>
              <p:cNvPr id="333" name=""/>
              <p:cNvSpPr/>
              <p:nvPr/>
            </p:nvSpPr>
            <p:spPr>
              <a:xfrm>
                <a:off x="4478040" y="2751120"/>
                <a:ext cx="36612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Gibson</a:t>
                </a:r>
                <a:endParaRPr b="0" lang="en-US" sz="1000" strike="noStrike" u="none">
                  <a:solidFill>
                    <a:srgbClr val="000000"/>
                  </a:solidFill>
                  <a:effectLst/>
                  <a:uFillTx/>
                  <a:latin typeface="Times New Roman"/>
                </a:endParaRPr>
              </a:p>
            </p:txBody>
          </p:sp>
          <p:sp>
            <p:nvSpPr>
              <p:cNvPr id="334" name=""/>
              <p:cNvSpPr/>
              <p:nvPr/>
            </p:nvSpPr>
            <p:spPr>
              <a:xfrm>
                <a:off x="4368600" y="3071880"/>
                <a:ext cx="538920" cy="35604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4405680" y="3082320"/>
                <a:ext cx="5630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CINERGY</a:t>
                </a:r>
                <a:endParaRPr b="0" lang="en-US" sz="1000" strike="noStrike" u="none">
                  <a:solidFill>
                    <a:srgbClr val="000000"/>
                  </a:solidFill>
                  <a:effectLst/>
                  <a:uFillTx/>
                  <a:latin typeface="Times New Roman"/>
                </a:endParaRPr>
              </a:p>
            </p:txBody>
          </p:sp>
          <p:sp>
            <p:nvSpPr>
              <p:cNvPr id="336" name=""/>
              <p:cNvSpPr/>
              <p:nvPr/>
            </p:nvSpPr>
            <p:spPr>
              <a:xfrm>
                <a:off x="4424760" y="3241800"/>
                <a:ext cx="49248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Qualitech</a:t>
                </a:r>
                <a:endParaRPr b="0" lang="en-US" sz="1000" strike="noStrike" u="none">
                  <a:solidFill>
                    <a:srgbClr val="000000"/>
                  </a:solidFill>
                  <a:effectLst/>
                  <a:uFillTx/>
                  <a:latin typeface="Times New Roman"/>
                </a:endParaRPr>
              </a:p>
            </p:txBody>
          </p:sp>
          <p:sp>
            <p:nvSpPr>
              <p:cNvPr id="337" name=""/>
              <p:cNvSpPr/>
              <p:nvPr/>
            </p:nvSpPr>
            <p:spPr>
              <a:xfrm>
                <a:off x="4368600" y="3584520"/>
                <a:ext cx="538920" cy="35748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 name=""/>
              <p:cNvSpPr/>
              <p:nvPr/>
            </p:nvSpPr>
            <p:spPr>
              <a:xfrm>
                <a:off x="4512600" y="3583080"/>
                <a:ext cx="23976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AEP</a:t>
                </a:r>
                <a:endParaRPr b="0" lang="en-US" sz="1000" strike="noStrike" u="none">
                  <a:solidFill>
                    <a:srgbClr val="000000"/>
                  </a:solidFill>
                  <a:effectLst/>
                  <a:uFillTx/>
                  <a:latin typeface="Times New Roman"/>
                </a:endParaRPr>
              </a:p>
            </p:txBody>
          </p:sp>
          <p:sp>
            <p:nvSpPr>
              <p:cNvPr id="339" name=""/>
              <p:cNvSpPr/>
              <p:nvPr/>
            </p:nvSpPr>
            <p:spPr>
              <a:xfrm>
                <a:off x="4480560" y="3739680"/>
                <a:ext cx="30276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Breed</a:t>
                </a:r>
                <a:endParaRPr b="0" lang="en-US" sz="1000" strike="noStrike" u="none">
                  <a:solidFill>
                    <a:srgbClr val="000000"/>
                  </a:solidFill>
                  <a:effectLst/>
                  <a:uFillTx/>
                  <a:latin typeface="Times New Roman"/>
                </a:endParaRPr>
              </a:p>
            </p:txBody>
          </p:sp>
          <p:sp>
            <p:nvSpPr>
              <p:cNvPr id="340" name=""/>
              <p:cNvSpPr/>
              <p:nvPr/>
            </p:nvSpPr>
            <p:spPr>
              <a:xfrm>
                <a:off x="4368600" y="4085640"/>
                <a:ext cx="538920" cy="37080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1" name=""/>
              <p:cNvSpPr/>
              <p:nvPr/>
            </p:nvSpPr>
            <p:spPr>
              <a:xfrm>
                <a:off x="4528800" y="4098960"/>
                <a:ext cx="19044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IPL</a:t>
                </a:r>
                <a:endParaRPr b="0" lang="en-US" sz="1000" strike="noStrike" u="none">
                  <a:solidFill>
                    <a:srgbClr val="000000"/>
                  </a:solidFill>
                  <a:effectLst/>
                  <a:uFillTx/>
                  <a:latin typeface="Times New Roman"/>
                </a:endParaRPr>
              </a:p>
            </p:txBody>
          </p:sp>
          <p:sp>
            <p:nvSpPr>
              <p:cNvPr id="342" name=""/>
              <p:cNvSpPr/>
              <p:nvPr/>
            </p:nvSpPr>
            <p:spPr>
              <a:xfrm>
                <a:off x="4394880" y="4255560"/>
                <a:ext cx="541800" cy="1530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Petersburg</a:t>
                </a:r>
                <a:endParaRPr b="0" lang="en-US" sz="1000" strike="noStrike" u="none">
                  <a:solidFill>
                    <a:srgbClr val="000000"/>
                  </a:solidFill>
                  <a:effectLst/>
                  <a:uFillTx/>
                  <a:latin typeface="Times New Roman"/>
                </a:endParaRPr>
              </a:p>
            </p:txBody>
          </p:sp>
          <p:sp>
            <p:nvSpPr>
              <p:cNvPr id="343" name=""/>
              <p:cNvSpPr/>
              <p:nvPr/>
            </p:nvSpPr>
            <p:spPr>
              <a:xfrm>
                <a:off x="5939280" y="2087640"/>
                <a:ext cx="680040" cy="2746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345 kV</a:t>
                </a:r>
                <a:endParaRPr b="0" lang="en-US" sz="1800" strike="noStrike" u="none">
                  <a:solidFill>
                    <a:srgbClr val="000000"/>
                  </a:solidFill>
                  <a:effectLst/>
                  <a:uFillTx/>
                  <a:latin typeface="Times New Roman"/>
                </a:endParaRPr>
              </a:p>
            </p:txBody>
          </p:sp>
          <p:sp>
            <p:nvSpPr>
              <p:cNvPr id="344" name=""/>
              <p:cNvSpPr/>
              <p:nvPr/>
            </p:nvSpPr>
            <p:spPr>
              <a:xfrm>
                <a:off x="6163560" y="2855880"/>
                <a:ext cx="175320" cy="28512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a:off x="6214320" y="291060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46" name=""/>
              <p:cNvSpPr/>
              <p:nvPr/>
            </p:nvSpPr>
            <p:spPr>
              <a:xfrm>
                <a:off x="6163560" y="3869640"/>
                <a:ext cx="175320" cy="286560"/>
              </a:xfrm>
              <a:prstGeom prst="rect">
                <a:avLst/>
              </a:prstGeom>
              <a:solidFill>
                <a:srgbClr val="ffffff"/>
              </a:solidFill>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6214320" y="3927600"/>
                <a:ext cx="1022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B</a:t>
                </a:r>
                <a:endParaRPr b="0" lang="en-US" sz="1200" strike="noStrike" u="none">
                  <a:solidFill>
                    <a:srgbClr val="000000"/>
                  </a:solidFill>
                  <a:effectLst/>
                  <a:uFillTx/>
                  <a:latin typeface="Times New Roman"/>
                </a:endParaRPr>
              </a:p>
            </p:txBody>
          </p:sp>
          <p:sp>
            <p:nvSpPr>
              <p:cNvPr id="348" name=""/>
              <p:cNvSpPr/>
              <p:nvPr/>
            </p:nvSpPr>
            <p:spPr>
              <a:xfrm>
                <a:off x="6250320" y="2768760"/>
                <a:ext cx="266040" cy="0"/>
              </a:xfrm>
              <a:prstGeom prst="line">
                <a:avLst/>
              </a:prstGeom>
              <a:ln w="1260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flipH="1">
                <a:off x="6525360" y="3213720"/>
                <a:ext cx="9000" cy="1440"/>
              </a:xfrm>
              <a:prstGeom prst="line">
                <a:avLst/>
              </a:prstGeom>
              <a:ln w="1260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50" name=""/>
              <p:cNvSpPr/>
              <p:nvPr/>
            </p:nvSpPr>
            <p:spPr>
              <a:xfrm flipH="1">
                <a:off x="6445440" y="3243240"/>
                <a:ext cx="9000" cy="14400"/>
              </a:xfrm>
              <a:prstGeom prst="line">
                <a:avLst/>
              </a:prstGeom>
              <a:ln w="12600">
                <a:solidFill>
                  <a:srgbClr val="000000"/>
                </a:solidFill>
                <a:miter/>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51" name=""/>
              <p:cNvSpPr/>
              <p:nvPr/>
            </p:nvSpPr>
            <p:spPr>
              <a:xfrm>
                <a:off x="6579000" y="3302280"/>
                <a:ext cx="1274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52" name=""/>
              <p:cNvSpPr/>
              <p:nvPr/>
            </p:nvSpPr>
            <p:spPr>
              <a:xfrm flipV="1">
                <a:off x="6706800" y="2805480"/>
                <a:ext cx="0" cy="49644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grpSp>
      <p:sp>
        <p:nvSpPr>
          <p:cNvPr id="4" name="PlaceHolder 3"/>
          <p:cNvSpPr>
            <a:spLocks noGrp="1"/>
          </p:cNvSpPr>
          <p:nvPr>
            <p:ph type="sldNum" idx="1"/>
          </p:nvPr>
        </p:nvSpPr>
        <p:spPr/>
        <p:txBody>
          <a:bodyPr/>
          <a:p>
            <a:fld id="{0FEDE4F4-6860-4A64-9615-E2CA09B93757}"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35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355" name="Wheatland" descr=""/>
          <p:cNvPicPr/>
          <p:nvPr/>
        </p:nvPicPr>
        <p:blipFill>
          <a:blip r:embed="rId1"/>
          <a:stretch/>
        </p:blipFill>
        <p:spPr>
          <a:xfrm>
            <a:off x="1143000" y="1600200"/>
            <a:ext cx="6805440" cy="4406760"/>
          </a:xfrm>
          <a:prstGeom prst="rect">
            <a:avLst/>
          </a:prstGeom>
          <a:noFill/>
          <a:ln w="0">
            <a:noFill/>
          </a:ln>
        </p:spPr>
      </p:pic>
      <p:sp>
        <p:nvSpPr>
          <p:cNvPr id="3" name="PlaceHolder 2"/>
          <p:cNvSpPr>
            <a:spLocks noGrp="1"/>
          </p:cNvSpPr>
          <p:nvPr>
            <p:ph type="sldNum" idx="1"/>
          </p:nvPr>
        </p:nvSpPr>
        <p:spPr/>
        <p:txBody>
          <a:bodyPr/>
          <a:p>
            <a:fld id="{94A7C98D-FA6B-47BA-877D-863F99DE7B61}"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35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358" name="" descr=""/>
          <p:cNvPicPr/>
          <p:nvPr/>
        </p:nvPicPr>
        <p:blipFill>
          <a:blip r:embed="rId1"/>
          <a:stretch/>
        </p:blipFill>
        <p:spPr>
          <a:xfrm>
            <a:off x="1523880" y="2233440"/>
            <a:ext cx="5867640" cy="2486160"/>
          </a:xfrm>
          <a:prstGeom prst="rect">
            <a:avLst/>
          </a:prstGeom>
          <a:noFill/>
          <a:ln w="0">
            <a:noFill/>
          </a:ln>
        </p:spPr>
      </p:pic>
      <p:sp>
        <p:nvSpPr>
          <p:cNvPr id="3" name="PlaceHolder 2"/>
          <p:cNvSpPr>
            <a:spLocks noGrp="1"/>
          </p:cNvSpPr>
          <p:nvPr>
            <p:ph type="sldNum" idx="1"/>
          </p:nvPr>
        </p:nvSpPr>
        <p:spPr/>
        <p:txBody>
          <a:bodyPr/>
          <a:p>
            <a:fld id="{64D0A873-36A4-47BC-B5F3-85096EAB1469}"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36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361" name="PlaceHolder 2"/>
          <p:cNvSpPr>
            <a:spLocks noGrp="1"/>
          </p:cNvSpPr>
          <p:nvPr>
            <p:ph/>
          </p:nvPr>
        </p:nvSpPr>
        <p:spPr>
          <a:xfrm>
            <a:off x="1142640" y="1978200"/>
            <a:ext cx="7086600" cy="4114800"/>
          </a:xfrm>
          <a:prstGeom prst="rect">
            <a:avLst/>
          </a:prstGeom>
          <a:noFill/>
          <a:ln w="0">
            <a:noFill/>
          </a:ln>
        </p:spPr>
        <p:txBody>
          <a:bodyPr lIns="91440" rIns="91440" tIns="45720" bIns="4572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two 345 kV lines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agreements with:</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Cinergy Services Inc. (“Cinergy”) into Qualitech-Gibson 345 kV line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Indianapolis Power &amp; Light (“IPL”) into Petersburg-Breed 345 kV line</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 dual interconnect, Wheatland has option of dispatching into Cinergy and/or IPL systems</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5BBE65C-03A3-4E2A-AD56-06AE6E4E9059}"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36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364" name="" descr=""/>
          <p:cNvPicPr/>
          <p:nvPr/>
        </p:nvPicPr>
        <p:blipFill>
          <a:blip r:embed="rId1"/>
          <a:stretch/>
        </p:blipFill>
        <p:spPr>
          <a:xfrm>
            <a:off x="5181480" y="1905120"/>
            <a:ext cx="3705480" cy="4038480"/>
          </a:xfrm>
          <a:prstGeom prst="rect">
            <a:avLst/>
          </a:prstGeom>
          <a:noFill/>
          <a:ln w="0">
            <a:noFill/>
          </a:ln>
        </p:spPr>
      </p:pic>
      <p:sp>
        <p:nvSpPr>
          <p:cNvPr id="365" name="PlaceHolder 2"/>
          <p:cNvSpPr>
            <a:spLocks noGrp="1"/>
          </p:cNvSpPr>
          <p:nvPr>
            <p:ph/>
          </p:nvPr>
        </p:nvSpPr>
        <p:spPr>
          <a:xfrm>
            <a:off x="304560" y="1523880"/>
            <a:ext cx="5105160" cy="456912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Pipeline: Midwestern Gas Transmission Pipeline</a:t>
            </a:r>
            <a:endParaRPr b="0" lang="en-US" sz="1400" strike="noStrike" u="none">
              <a:solidFill>
                <a:srgbClr val="000000"/>
              </a:solidFill>
              <a:effectLst/>
              <a:uFillTx/>
              <a:latin typeface="Times New Roman"/>
            </a:endParaRPr>
          </a:p>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Delivery Point: Wheatland Plant-gate</a:t>
            </a:r>
            <a:endParaRPr b="0" lang="en-US" sz="1400" strike="noStrike" u="none">
              <a:solidFill>
                <a:srgbClr val="000000"/>
              </a:solidFill>
              <a:effectLst/>
              <a:uFillTx/>
              <a:latin typeface="Times New Roman"/>
            </a:endParaRPr>
          </a:p>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Base Contract:</a:t>
            </a:r>
            <a:endParaRPr b="0" lang="en-US" sz="14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 years (Apr-Oct)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December 16, 1999</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85,200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 1st 3 Bcf: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$0.0709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3 to 5 Bcf:</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$0.0422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5 Bcf &amp; Up: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 tariff rate, currently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$0.0781 per 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0.05% on backhaul; 1.0%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 Commitment: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None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Chicago and Tennesse Gas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Pipeline - Portland Interconnect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a:t>
            </a:r>
            <a:r>
              <a:rPr b="0" lang="en-US" sz="1600" strike="noStrike" u="none">
                <a:solidFill>
                  <a:srgbClr val="000000"/>
                </a:solidFill>
                <a:effectLst/>
                <a:uFillTx/>
                <a:latin typeface="Arial"/>
              </a:rPr>
              <a:t>: </a:t>
            </a:r>
            <a:r>
              <a:rPr b="0" lang="en-US" sz="1200" strike="noStrike" u="none">
                <a:solidFill>
                  <a:srgbClr val="000000"/>
                </a:solidFill>
                <a:effectLst/>
                <a:uFillTx/>
                <a:latin typeface="Arial"/>
              </a:rPr>
              <a:t>None in place; however, capacity release or seasonal firm can be utilized under terms of agreement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400" strike="noStrike" u="none">
                <a:solidFill>
                  <a:srgbClr val="000000"/>
                </a:solidFill>
                <a:effectLst/>
                <a:uFillTx/>
                <a:latin typeface="Arial"/>
              </a:rPr>
              <a:t>: </a:t>
            </a:r>
            <a:r>
              <a:rPr b="0" lang="en-US" sz="1200" strike="noStrike" u="none">
                <a:solidFill>
                  <a:srgbClr val="000000"/>
                </a:solidFill>
                <a:effectLst/>
                <a:uFillTx/>
                <a:latin typeface="Arial"/>
              </a:rPr>
              <a:t>Via OBA, with Midwestern Gas subject to tariff imbalance parameters (5% end of month; 10% daily imbalance limit if daily variance implemented).  Allows for uneven hourly flow at plant gate with even 24 hour supply subject to pipeline operating conditions  </a:t>
            </a:r>
            <a:endParaRPr b="0" lang="en-US" sz="12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F3A1B55-79AB-458C-B216-A8D9CD59978C}"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34"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6" name=""/>
          <p:cNvSpPr/>
          <p:nvPr/>
        </p:nvSpPr>
        <p:spPr>
          <a:xfrm>
            <a:off x="1143000" y="2209680"/>
            <a:ext cx="67816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inside TVA</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 and surrounding areas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Request for interconnect expansion submitted to TVA August 2000</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6035C71-92AD-4568-B0A9-4703266E9D94}"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36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368" name="nuwheatland" descr=""/>
          <p:cNvPicPr/>
          <p:nvPr/>
        </p:nvPicPr>
        <p:blipFill>
          <a:blip r:embed="rId1"/>
          <a:stretch/>
        </p:blipFill>
        <p:spPr>
          <a:xfrm>
            <a:off x="1905120" y="1658880"/>
            <a:ext cx="5790960" cy="4473720"/>
          </a:xfrm>
          <a:prstGeom prst="rect">
            <a:avLst/>
          </a:prstGeom>
          <a:noFill/>
          <a:ln w="0">
            <a:noFill/>
          </a:ln>
        </p:spPr>
      </p:pic>
      <p:sp>
        <p:nvSpPr>
          <p:cNvPr id="3" name="PlaceHolder 2"/>
          <p:cNvSpPr>
            <a:spLocks noGrp="1"/>
          </p:cNvSpPr>
          <p:nvPr>
            <p:ph type="sldNum" idx="1"/>
          </p:nvPr>
        </p:nvSpPr>
        <p:spPr/>
        <p:txBody>
          <a:bodyPr/>
          <a:p>
            <a:fld id="{091D946C-11BB-4396-A0AF-02C0AB994AA5}"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37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control areas, ENMI and ENWC, have been designated control areas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Both Cinergy and IPL allow scheduling of energy into and out of each control area, giving Wheatland option of generating power or filling scheduled energy delivery commitment from market when market economics warrant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enables playing day-ahead versus intra-day hourly market to maximize optionality </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added flexibility ensures that plant is reserved for operation only during periods of economic dispatch</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Wheatland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IPL and/or Cinergy</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37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A223B50-02F0-41EF-B689-1582F163FC4E}"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37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11,500 Btu/kWh (HHV) currently to approximately 7,800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508 MW (nominal) currently to 850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37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D7DEB6C-A5F1-4148-B3E4-B1C9A49428D3}"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376" name="PlaceHolder 2"/>
          <p:cNvSpPr>
            <a:spLocks noGrp="1"/>
          </p:cNvSpPr>
          <p:nvPr>
            <p:ph/>
          </p:nvPr>
        </p:nvSpPr>
        <p:spPr>
          <a:xfrm>
            <a:off x="1752480" y="2209680"/>
            <a:ext cx="6477120" cy="259416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7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378"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9"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FEB8D09-5B07-446F-AAB6-F572597C46C5}"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38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382" name="" descr=""/>
          <p:cNvPicPr/>
          <p:nvPr/>
        </p:nvPicPr>
        <p:blipFill>
          <a:blip r:embed="rId1"/>
          <a:stretch/>
        </p:blipFill>
        <p:spPr>
          <a:xfrm>
            <a:off x="914400" y="1905120"/>
            <a:ext cx="7234200" cy="2616120"/>
          </a:xfrm>
          <a:prstGeom prst="rect">
            <a:avLst/>
          </a:prstGeom>
          <a:noFill/>
          <a:ln w="0">
            <a:noFill/>
          </a:ln>
        </p:spPr>
      </p:pic>
      <p:sp>
        <p:nvSpPr>
          <p:cNvPr id="3" name="PlaceHolder 2"/>
          <p:cNvSpPr>
            <a:spLocks noGrp="1"/>
          </p:cNvSpPr>
          <p:nvPr>
            <p:ph type="sldNum" idx="1"/>
          </p:nvPr>
        </p:nvSpPr>
        <p:spPr/>
        <p:txBody>
          <a:bodyPr/>
          <a:p>
            <a:fld id="{00002DA3-A48B-4B67-AE7B-87AF95353EDB}"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38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8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386" name=""/>
          <p:cNvGraphicFramePr/>
          <p:nvPr/>
        </p:nvGraphicFramePr>
        <p:xfrm>
          <a:off x="2743200" y="2895480"/>
          <a:ext cx="5659560" cy="3097440"/>
        </p:xfrm>
        <a:graphic>
          <a:graphicData uri="http://schemas.openxmlformats.org/presentationml/2006/ole">
            <p:oleObj r:id="rId1" spid="">
              <p:embed/>
              <p:pic>
                <p:nvPicPr>
                  <p:cNvPr id="387" name="" descr=""/>
                  <p:cNvPicPr/>
                  <p:nvPr/>
                </p:nvPicPr>
                <p:blipFill>
                  <a:blip r:embed="rId2"/>
                  <a:stretch/>
                </p:blipFill>
                <p:spPr>
                  <a:xfrm>
                    <a:off x="2743200" y="2895480"/>
                    <a:ext cx="5659560" cy="3097440"/>
                  </a:xfrm>
                  <a:prstGeom prst="rect">
                    <a:avLst/>
                  </a:prstGeom>
                  <a:noFill/>
                  <a:ln w="0">
                    <a:noFill/>
                  </a:ln>
                </p:spPr>
              </p:pic>
            </p:oleObj>
          </a:graphicData>
        </a:graphic>
      </p:graphicFrame>
      <p:sp>
        <p:nvSpPr>
          <p:cNvPr id="388" name=""/>
          <p:cNvSpPr/>
          <p:nvPr/>
        </p:nvSpPr>
        <p:spPr>
          <a:xfrm>
            <a:off x="1143000" y="1978200"/>
            <a:ext cx="3581280" cy="4114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personnel are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2558D2F-6A19-4B73-A7D3-F9303A2A7204}"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390" name="PlaceHolder 2"/>
          <p:cNvSpPr>
            <a:spLocks noGrp="1"/>
          </p:cNvSpPr>
          <p:nvPr>
            <p:ph/>
          </p:nvPr>
        </p:nvSpPr>
        <p:spPr>
          <a:xfrm>
            <a:off x="1143000" y="2133720"/>
            <a:ext cx="6781680" cy="395928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(“West Fork”)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is a single member (Enron North America Corp.)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lake, which provides water to the plant, is owned by Lake Acquisition Company, L.L.C. (“Lake Acquisition”), a single member Delaware limited liability company, and is leased to West Fork</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both West Fork and Lake Acquisition</a:t>
            </a:r>
            <a:endParaRPr b="0" lang="en-US" sz="1600" strike="noStrike" u="none">
              <a:solidFill>
                <a:srgbClr val="000000"/>
              </a:solidFill>
              <a:effectLst/>
              <a:uFillTx/>
              <a:latin typeface="Times New Roman"/>
            </a:endParaRPr>
          </a:p>
        </p:txBody>
      </p:sp>
      <p:sp>
        <p:nvSpPr>
          <p:cNvPr id="3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49F1CD6-A7DE-4B96-ADE2-F2E7DACC75E8}"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92" name=""/>
          <p:cNvGraphicFramePr/>
          <p:nvPr/>
        </p:nvGraphicFramePr>
        <p:xfrm>
          <a:off x="3276720" y="1295280"/>
          <a:ext cx="2514600" cy="2444760"/>
        </p:xfrm>
        <a:graphic>
          <a:graphicData uri="http://schemas.openxmlformats.org/presentationml/2006/ole">
            <p:oleObj progId="Word.Document.12" r:id="rId1" spid="">
              <p:embed/>
              <p:pic>
                <p:nvPicPr>
                  <p:cNvPr id="393"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394"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395"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396"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Lincoln Energy Center Overview</a:t>
            </a:r>
            <a:endParaRPr b="0" lang="en-US" sz="2400" strike="noStrike" u="none">
              <a:solidFill>
                <a:srgbClr val="000000"/>
              </a:solidFill>
              <a:effectLst/>
              <a:uFillTx/>
              <a:latin typeface="Times New Roman"/>
            </a:endParaRPr>
          </a:p>
        </p:txBody>
      </p:sp>
    </p:spTree>
  </p:cSld>
  <p:transition>
    <p:random/>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398" name="PlaceHolder 2"/>
          <p:cNvSpPr>
            <a:spLocks noGrp="1"/>
          </p:cNvSpPr>
          <p:nvPr>
            <p:ph/>
          </p:nvPr>
        </p:nvSpPr>
        <p:spPr>
          <a:xfrm>
            <a:off x="1142640" y="1600200"/>
            <a:ext cx="7010280" cy="449280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656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50-acre tract in Manhattan, Illinois,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subregion of MAIN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Wilton Center Substation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Northern Border Pipeline - near Manhattan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South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2,002,000</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Annual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9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00" name=""/>
          <p:cNvSpPr/>
          <p:nvPr/>
        </p:nvSpPr>
        <p:spPr>
          <a:xfrm>
            <a:off x="990720" y="1752480"/>
            <a:ext cx="289548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01" name=""/>
          <p:cNvSpPr/>
          <p:nvPr/>
        </p:nvSpPr>
        <p:spPr>
          <a:xfrm>
            <a:off x="3886200" y="1752480"/>
            <a:ext cx="411480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5413F05-C857-4348-B459-2BA83FB10680}"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403"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404" name=""/>
          <p:cNvSpPr/>
          <p:nvPr/>
        </p:nvSpPr>
        <p:spPr>
          <a:xfrm>
            <a:off x="1143000" y="1908000"/>
            <a:ext cx="6781680" cy="43405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 in a key Midwest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MAIN and Chicago area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Flexible gas arrangements in Chicago area allow access to ANR Pipeline Company and Northern Border Pipeline Company and other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p:txBody>
      </p:sp>
      <p:sp>
        <p:nvSpPr>
          <p:cNvPr id="40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263A755-E91A-4595-B341-2709D8218AF0}"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39" name="Gleason%202" descr=""/>
          <p:cNvPicPr/>
          <p:nvPr/>
        </p:nvPicPr>
        <p:blipFill>
          <a:blip r:embed="rId1"/>
          <a:stretch/>
        </p:blipFill>
        <p:spPr>
          <a:xfrm>
            <a:off x="1905120" y="1905120"/>
            <a:ext cx="5410080" cy="4057560"/>
          </a:xfrm>
          <a:prstGeom prst="rect">
            <a:avLst/>
          </a:prstGeom>
          <a:noFill/>
          <a:ln w="0">
            <a:noFill/>
          </a:ln>
        </p:spPr>
      </p:pic>
      <p:sp>
        <p:nvSpPr>
          <p:cNvPr id="3" name="PlaceHolder 2"/>
          <p:cNvSpPr>
            <a:spLocks noGrp="1"/>
          </p:cNvSpPr>
          <p:nvPr>
            <p:ph type="sldNum" idx="1"/>
          </p:nvPr>
        </p:nvSpPr>
        <p:spPr/>
        <p:txBody>
          <a:bodyPr/>
          <a:p>
            <a:fld id="{82362D15-C8F7-4EE1-A9E7-5B484EF2ED7E}"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40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408" name="Lincoln%2013" descr=""/>
          <p:cNvPicPr/>
          <p:nvPr/>
        </p:nvPicPr>
        <p:blipFill>
          <a:blip r:embed="rId1"/>
          <a:stretch/>
        </p:blipFill>
        <p:spPr>
          <a:xfrm>
            <a:off x="2057400" y="1981080"/>
            <a:ext cx="5257800" cy="3943440"/>
          </a:xfrm>
          <a:prstGeom prst="rect">
            <a:avLst/>
          </a:prstGeom>
          <a:noFill/>
          <a:ln w="0">
            <a:noFill/>
          </a:ln>
        </p:spPr>
      </p:pic>
      <p:sp>
        <p:nvSpPr>
          <p:cNvPr id="3" name="PlaceHolder 2"/>
          <p:cNvSpPr>
            <a:spLocks noGrp="1"/>
          </p:cNvSpPr>
          <p:nvPr>
            <p:ph type="sldNum" idx="1"/>
          </p:nvPr>
        </p:nvSpPr>
        <p:spPr/>
        <p:txBody>
          <a:bodyPr/>
          <a:p>
            <a:fld id="{3D799A6E-31D7-44AD-9C09-BEE4CC03E3A7}"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41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411" name="MAIN" descr=""/>
          <p:cNvPicPr/>
          <p:nvPr/>
        </p:nvPicPr>
        <p:blipFill>
          <a:blip r:embed="rId1"/>
          <a:stretch/>
        </p:blipFill>
        <p:spPr>
          <a:xfrm>
            <a:off x="2743200" y="1600200"/>
            <a:ext cx="3919680" cy="4648320"/>
          </a:xfrm>
          <a:prstGeom prst="rect">
            <a:avLst/>
          </a:prstGeom>
          <a:noFill/>
          <a:ln w="0">
            <a:noFill/>
          </a:ln>
        </p:spPr>
      </p:pic>
      <p:grpSp>
        <p:nvGrpSpPr>
          <p:cNvPr id="412" name=""/>
          <p:cNvGrpSpPr/>
          <p:nvPr/>
        </p:nvGrpSpPr>
        <p:grpSpPr>
          <a:xfrm>
            <a:off x="4195080" y="3581280"/>
            <a:ext cx="1881720" cy="383760"/>
            <a:chOff x="4195080" y="3581280"/>
            <a:chExt cx="1881720" cy="383760"/>
          </a:xfrm>
        </p:grpSpPr>
        <p:sp>
          <p:nvSpPr>
            <p:cNvPr id="413" name=""/>
            <p:cNvSpPr/>
            <p:nvPr/>
          </p:nvSpPr>
          <p:spPr>
            <a:xfrm>
              <a:off x="5961960" y="3855960"/>
              <a:ext cx="114840" cy="109080"/>
            </a:xfrm>
            <a:prstGeom prst="star5">
              <a:avLst/>
            </a:prstGeom>
            <a:solidFill>
              <a:srgbClr val="ff0000"/>
            </a:solidFill>
            <a:ln w="9360">
              <a:solidFill>
                <a:srgbClr val="ff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414" name=""/>
            <p:cNvSpPr/>
            <p:nvPr/>
          </p:nvSpPr>
          <p:spPr>
            <a:xfrm>
              <a:off x="4327560" y="3607920"/>
              <a:ext cx="1650960" cy="30456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5" name=""/>
            <p:cNvSpPr/>
            <p:nvPr/>
          </p:nvSpPr>
          <p:spPr>
            <a:xfrm>
              <a:off x="4195080" y="3581280"/>
              <a:ext cx="16534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Lincoln Energy Center</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6C43D54D-D8A2-492F-8FF4-93C8376345EE}"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417"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Lincoln’s location in ComEd and access to Chicago and other Midwestern and eastern electricity markets provide sales opportunities into wholesale power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ENLC is within two utility wheels from over 30 control areas</a:t>
            </a:r>
            <a:endParaRPr b="0" lang="en-US" sz="1600" strike="noStrike" u="none">
              <a:solidFill>
                <a:srgbClr val="000000"/>
              </a:solidFill>
              <a:effectLst/>
              <a:uFillTx/>
              <a:latin typeface="Times New Roman"/>
            </a:endParaRPr>
          </a:p>
        </p:txBody>
      </p:sp>
      <p:sp>
        <p:nvSpPr>
          <p:cNvPr id="41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9CFD95D-FA36-4CAB-9BB4-E17457A782A3}"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420" name="PlaceHolder 2"/>
          <p:cNvSpPr>
            <a:spLocks noGrp="1"/>
          </p:cNvSpPr>
          <p:nvPr>
            <p:ph/>
          </p:nvPr>
        </p:nvSpPr>
        <p:spPr>
          <a:xfrm>
            <a:off x="838080" y="1676520"/>
            <a:ext cx="3733920" cy="434016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 8 General Electric 7EA gas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May 30,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radial</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(4) ABB 208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General Electric Mark 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(8)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Distribution Voltages: 4160 V and 480 V</a:t>
            </a:r>
            <a:endParaRPr b="0" lang="en-US" sz="1400" strike="noStrike" u="none">
              <a:solidFill>
                <a:srgbClr val="000000"/>
              </a:solidFill>
              <a:effectLst/>
              <a:uFillTx/>
              <a:latin typeface="Times New Roman"/>
            </a:endParaRPr>
          </a:p>
          <a:p>
            <a:pPr marL="34308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2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22" name=""/>
          <p:cNvSpPr/>
          <p:nvPr/>
        </p:nvSpPr>
        <p:spPr>
          <a:xfrm>
            <a:off x="5168880" y="1601640"/>
            <a:ext cx="69840" cy="147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5181480" y="1601640"/>
            <a:ext cx="3562560" cy="43419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4" name=""/>
          <p:cNvSpPr/>
          <p:nvPr/>
        </p:nvSpPr>
        <p:spPr>
          <a:xfrm>
            <a:off x="5483160" y="1728720"/>
            <a:ext cx="3079800" cy="2937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5" name=""/>
          <p:cNvSpPr/>
          <p:nvPr/>
        </p:nvSpPr>
        <p:spPr>
          <a:xfrm>
            <a:off x="6469200" y="1733400"/>
            <a:ext cx="102204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6" name=""/>
          <p:cNvSpPr/>
          <p:nvPr/>
        </p:nvSpPr>
        <p:spPr>
          <a:xfrm>
            <a:off x="6469200" y="1735200"/>
            <a:ext cx="102708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7" name=""/>
          <p:cNvSpPr/>
          <p:nvPr/>
        </p:nvSpPr>
        <p:spPr>
          <a:xfrm>
            <a:off x="6248160" y="1738440"/>
            <a:ext cx="14673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LINCOLN ENERGY CENTER</a:t>
            </a:r>
            <a:endParaRPr b="0" lang="en-US" sz="900" strike="noStrike" u="none">
              <a:solidFill>
                <a:srgbClr val="000000"/>
              </a:solidFill>
              <a:effectLst/>
              <a:uFillTx/>
              <a:latin typeface="Times New Roman"/>
            </a:endParaRPr>
          </a:p>
        </p:txBody>
      </p:sp>
      <p:sp>
        <p:nvSpPr>
          <p:cNvPr id="428" name=""/>
          <p:cNvSpPr/>
          <p:nvPr/>
        </p:nvSpPr>
        <p:spPr>
          <a:xfrm>
            <a:off x="7437600" y="174960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6823080" y="1866960"/>
            <a:ext cx="31428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6821640" y="1871640"/>
            <a:ext cx="34740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6862320" y="1874880"/>
            <a:ext cx="2991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ENLC</a:t>
            </a:r>
            <a:endParaRPr b="0" lang="en-US" sz="900" strike="noStrike" u="none">
              <a:solidFill>
                <a:srgbClr val="000000"/>
              </a:solidFill>
              <a:effectLst/>
              <a:uFillTx/>
              <a:latin typeface="Times New Roman"/>
            </a:endParaRPr>
          </a:p>
        </p:txBody>
      </p:sp>
      <p:sp>
        <p:nvSpPr>
          <p:cNvPr id="432" name=""/>
          <p:cNvSpPr/>
          <p:nvPr/>
        </p:nvSpPr>
        <p:spPr>
          <a:xfrm>
            <a:off x="7118280" y="1884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a:off x="8325000" y="3679920"/>
            <a:ext cx="311040" cy="298440"/>
          </a:xfrm>
          <a:custGeom>
            <a:avLst/>
            <a:gdLst/>
            <a:ahLst/>
            <a:rect l="l" t="t" r="r" b="b"/>
            <a:pathLst>
              <a:path w="392" h="376">
                <a:moveTo>
                  <a:pt x="0" y="193"/>
                </a:moveTo>
                <a:lnTo>
                  <a:pt x="0" y="155"/>
                </a:lnTo>
                <a:lnTo>
                  <a:pt x="10" y="128"/>
                </a:lnTo>
                <a:lnTo>
                  <a:pt x="19" y="100"/>
                </a:lnTo>
                <a:lnTo>
                  <a:pt x="39" y="81"/>
                </a:lnTo>
                <a:lnTo>
                  <a:pt x="57" y="55"/>
                </a:lnTo>
                <a:lnTo>
                  <a:pt x="77" y="36"/>
                </a:lnTo>
                <a:lnTo>
                  <a:pt x="106" y="17"/>
                </a:lnTo>
                <a:lnTo>
                  <a:pt x="134" y="9"/>
                </a:lnTo>
                <a:lnTo>
                  <a:pt x="163" y="9"/>
                </a:lnTo>
                <a:lnTo>
                  <a:pt x="192" y="0"/>
                </a:lnTo>
                <a:lnTo>
                  <a:pt x="221" y="9"/>
                </a:lnTo>
                <a:lnTo>
                  <a:pt x="249" y="9"/>
                </a:lnTo>
                <a:lnTo>
                  <a:pt x="279" y="17"/>
                </a:lnTo>
                <a:lnTo>
                  <a:pt x="307" y="36"/>
                </a:lnTo>
                <a:lnTo>
                  <a:pt x="336" y="55"/>
                </a:lnTo>
                <a:lnTo>
                  <a:pt x="355" y="81"/>
                </a:lnTo>
                <a:lnTo>
                  <a:pt x="363" y="100"/>
                </a:lnTo>
                <a:lnTo>
                  <a:pt x="382" y="128"/>
                </a:lnTo>
                <a:lnTo>
                  <a:pt x="382" y="155"/>
                </a:lnTo>
                <a:lnTo>
                  <a:pt x="392" y="193"/>
                </a:lnTo>
                <a:lnTo>
                  <a:pt x="382" y="219"/>
                </a:lnTo>
                <a:lnTo>
                  <a:pt x="382" y="248"/>
                </a:lnTo>
                <a:lnTo>
                  <a:pt x="363" y="276"/>
                </a:lnTo>
                <a:lnTo>
                  <a:pt x="355" y="303"/>
                </a:lnTo>
                <a:lnTo>
                  <a:pt x="336" y="322"/>
                </a:lnTo>
                <a:lnTo>
                  <a:pt x="307" y="340"/>
                </a:lnTo>
                <a:lnTo>
                  <a:pt x="279" y="357"/>
                </a:lnTo>
                <a:lnTo>
                  <a:pt x="249" y="367"/>
                </a:lnTo>
                <a:lnTo>
                  <a:pt x="221" y="376"/>
                </a:lnTo>
                <a:lnTo>
                  <a:pt x="192" y="376"/>
                </a:lnTo>
                <a:lnTo>
                  <a:pt x="163" y="376"/>
                </a:lnTo>
                <a:lnTo>
                  <a:pt x="134" y="367"/>
                </a:lnTo>
                <a:lnTo>
                  <a:pt x="106" y="357"/>
                </a:lnTo>
                <a:lnTo>
                  <a:pt x="77" y="340"/>
                </a:lnTo>
                <a:lnTo>
                  <a:pt x="57" y="322"/>
                </a:lnTo>
                <a:lnTo>
                  <a:pt x="39" y="303"/>
                </a:lnTo>
                <a:lnTo>
                  <a:pt x="19" y="276"/>
                </a:lnTo>
                <a:lnTo>
                  <a:pt x="10" y="248"/>
                </a:lnTo>
                <a:lnTo>
                  <a:pt x="0" y="219"/>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8407440" y="37688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8405640" y="37702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8425440" y="3773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G4</a:t>
            </a:r>
            <a:endParaRPr b="0" lang="en-US" sz="800" strike="noStrike" u="none">
              <a:solidFill>
                <a:srgbClr val="000000"/>
              </a:solidFill>
              <a:effectLst/>
              <a:uFillTx/>
              <a:latin typeface="Times New Roman"/>
            </a:endParaRPr>
          </a:p>
        </p:txBody>
      </p:sp>
      <p:sp>
        <p:nvSpPr>
          <p:cNvPr id="437" name=""/>
          <p:cNvSpPr/>
          <p:nvPr/>
        </p:nvSpPr>
        <p:spPr>
          <a:xfrm>
            <a:off x="8524800" y="37702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8" name=""/>
          <p:cNvSpPr/>
          <p:nvPr/>
        </p:nvSpPr>
        <p:spPr>
          <a:xfrm>
            <a:off x="8325000" y="3314880"/>
            <a:ext cx="311040" cy="299880"/>
          </a:xfrm>
          <a:custGeom>
            <a:avLst/>
            <a:gdLst/>
            <a:ahLst/>
            <a:rect l="l" t="t" r="r" b="b"/>
            <a:pathLst>
              <a:path w="392" h="376">
                <a:moveTo>
                  <a:pt x="0" y="193"/>
                </a:moveTo>
                <a:lnTo>
                  <a:pt x="0" y="166"/>
                </a:lnTo>
                <a:lnTo>
                  <a:pt x="10" y="128"/>
                </a:lnTo>
                <a:lnTo>
                  <a:pt x="19" y="110"/>
                </a:lnTo>
                <a:lnTo>
                  <a:pt x="39" y="83"/>
                </a:lnTo>
                <a:lnTo>
                  <a:pt x="57" y="55"/>
                </a:lnTo>
                <a:lnTo>
                  <a:pt x="77" y="38"/>
                </a:lnTo>
                <a:lnTo>
                  <a:pt x="106" y="28"/>
                </a:lnTo>
                <a:lnTo>
                  <a:pt x="134" y="9"/>
                </a:lnTo>
                <a:lnTo>
                  <a:pt x="163" y="9"/>
                </a:lnTo>
                <a:lnTo>
                  <a:pt x="192" y="0"/>
                </a:lnTo>
                <a:lnTo>
                  <a:pt x="221" y="9"/>
                </a:lnTo>
                <a:lnTo>
                  <a:pt x="249" y="9"/>
                </a:lnTo>
                <a:lnTo>
                  <a:pt x="279" y="28"/>
                </a:lnTo>
                <a:lnTo>
                  <a:pt x="307" y="38"/>
                </a:lnTo>
                <a:lnTo>
                  <a:pt x="336" y="55"/>
                </a:lnTo>
                <a:lnTo>
                  <a:pt x="355" y="83"/>
                </a:lnTo>
                <a:lnTo>
                  <a:pt x="363" y="110"/>
                </a:lnTo>
                <a:lnTo>
                  <a:pt x="382" y="128"/>
                </a:lnTo>
                <a:lnTo>
                  <a:pt x="382" y="166"/>
                </a:lnTo>
                <a:lnTo>
                  <a:pt x="392" y="193"/>
                </a:lnTo>
                <a:lnTo>
                  <a:pt x="382" y="221"/>
                </a:lnTo>
                <a:lnTo>
                  <a:pt x="382" y="250"/>
                </a:lnTo>
                <a:lnTo>
                  <a:pt x="363" y="276"/>
                </a:lnTo>
                <a:lnTo>
                  <a:pt x="355" y="304"/>
                </a:lnTo>
                <a:lnTo>
                  <a:pt x="336" y="322"/>
                </a:lnTo>
                <a:lnTo>
                  <a:pt x="307" y="340"/>
                </a:lnTo>
                <a:lnTo>
                  <a:pt x="279" y="359"/>
                </a:lnTo>
                <a:lnTo>
                  <a:pt x="249" y="369"/>
                </a:lnTo>
                <a:lnTo>
                  <a:pt x="221" y="376"/>
                </a:lnTo>
                <a:lnTo>
                  <a:pt x="192" y="376"/>
                </a:lnTo>
                <a:lnTo>
                  <a:pt x="163" y="376"/>
                </a:lnTo>
                <a:lnTo>
                  <a:pt x="134" y="369"/>
                </a:lnTo>
                <a:lnTo>
                  <a:pt x="106" y="359"/>
                </a:lnTo>
                <a:lnTo>
                  <a:pt x="77" y="340"/>
                </a:lnTo>
                <a:lnTo>
                  <a:pt x="57" y="322"/>
                </a:lnTo>
                <a:lnTo>
                  <a:pt x="39" y="304"/>
                </a:lnTo>
                <a:lnTo>
                  <a:pt x="19" y="276"/>
                </a:lnTo>
                <a:lnTo>
                  <a:pt x="10" y="250"/>
                </a:lnTo>
                <a:lnTo>
                  <a:pt x="0" y="221"/>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9" name=""/>
          <p:cNvSpPr/>
          <p:nvPr/>
        </p:nvSpPr>
        <p:spPr>
          <a:xfrm>
            <a:off x="8407440" y="34052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0" name=""/>
          <p:cNvSpPr/>
          <p:nvPr/>
        </p:nvSpPr>
        <p:spPr>
          <a:xfrm>
            <a:off x="8405640" y="340848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8425440" y="3411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G5</a:t>
            </a:r>
            <a:endParaRPr b="0" lang="en-US" sz="800" strike="noStrike" u="none">
              <a:solidFill>
                <a:srgbClr val="000000"/>
              </a:solidFill>
              <a:effectLst/>
              <a:uFillTx/>
              <a:latin typeface="Times New Roman"/>
            </a:endParaRPr>
          </a:p>
        </p:txBody>
      </p:sp>
      <p:sp>
        <p:nvSpPr>
          <p:cNvPr id="442" name=""/>
          <p:cNvSpPr/>
          <p:nvPr/>
        </p:nvSpPr>
        <p:spPr>
          <a:xfrm>
            <a:off x="8524800" y="340848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3" name=""/>
          <p:cNvSpPr/>
          <p:nvPr/>
        </p:nvSpPr>
        <p:spPr>
          <a:xfrm>
            <a:off x="8325000" y="2960640"/>
            <a:ext cx="311040" cy="292320"/>
          </a:xfrm>
          <a:custGeom>
            <a:avLst/>
            <a:gdLst/>
            <a:ahLst/>
            <a:rect l="l" t="t" r="r" b="b"/>
            <a:pathLst>
              <a:path w="392" h="369">
                <a:moveTo>
                  <a:pt x="0" y="184"/>
                </a:moveTo>
                <a:lnTo>
                  <a:pt x="0" y="157"/>
                </a:lnTo>
                <a:lnTo>
                  <a:pt x="10" y="129"/>
                </a:lnTo>
                <a:lnTo>
                  <a:pt x="19" y="101"/>
                </a:lnTo>
                <a:lnTo>
                  <a:pt x="39" y="74"/>
                </a:lnTo>
                <a:lnTo>
                  <a:pt x="57" y="46"/>
                </a:lnTo>
                <a:lnTo>
                  <a:pt x="77" y="27"/>
                </a:lnTo>
                <a:lnTo>
                  <a:pt x="106" y="19"/>
                </a:lnTo>
                <a:lnTo>
                  <a:pt x="134" y="0"/>
                </a:lnTo>
                <a:lnTo>
                  <a:pt x="163" y="0"/>
                </a:lnTo>
                <a:lnTo>
                  <a:pt x="192" y="0"/>
                </a:lnTo>
                <a:lnTo>
                  <a:pt x="221" y="0"/>
                </a:lnTo>
                <a:lnTo>
                  <a:pt x="249" y="0"/>
                </a:lnTo>
                <a:lnTo>
                  <a:pt x="279" y="19"/>
                </a:lnTo>
                <a:lnTo>
                  <a:pt x="307" y="27"/>
                </a:lnTo>
                <a:lnTo>
                  <a:pt x="336" y="46"/>
                </a:lnTo>
                <a:lnTo>
                  <a:pt x="355" y="74"/>
                </a:lnTo>
                <a:lnTo>
                  <a:pt x="363" y="101"/>
                </a:lnTo>
                <a:lnTo>
                  <a:pt x="382" y="129"/>
                </a:lnTo>
                <a:lnTo>
                  <a:pt x="382" y="157"/>
                </a:lnTo>
                <a:lnTo>
                  <a:pt x="392" y="184"/>
                </a:lnTo>
                <a:lnTo>
                  <a:pt x="382" y="212"/>
                </a:lnTo>
                <a:lnTo>
                  <a:pt x="382" y="239"/>
                </a:lnTo>
                <a:lnTo>
                  <a:pt x="363" y="268"/>
                </a:lnTo>
                <a:lnTo>
                  <a:pt x="355" y="294"/>
                </a:lnTo>
                <a:lnTo>
                  <a:pt x="336" y="313"/>
                </a:lnTo>
                <a:lnTo>
                  <a:pt x="307" y="331"/>
                </a:lnTo>
                <a:lnTo>
                  <a:pt x="279" y="350"/>
                </a:lnTo>
                <a:lnTo>
                  <a:pt x="249" y="358"/>
                </a:lnTo>
                <a:lnTo>
                  <a:pt x="221" y="369"/>
                </a:lnTo>
                <a:lnTo>
                  <a:pt x="192" y="369"/>
                </a:lnTo>
                <a:lnTo>
                  <a:pt x="163" y="369"/>
                </a:lnTo>
                <a:lnTo>
                  <a:pt x="134" y="358"/>
                </a:lnTo>
                <a:lnTo>
                  <a:pt x="106" y="350"/>
                </a:lnTo>
                <a:lnTo>
                  <a:pt x="77" y="331"/>
                </a:lnTo>
                <a:lnTo>
                  <a:pt x="57" y="313"/>
                </a:lnTo>
                <a:lnTo>
                  <a:pt x="39" y="294"/>
                </a:lnTo>
                <a:lnTo>
                  <a:pt x="19" y="268"/>
                </a:lnTo>
                <a:lnTo>
                  <a:pt x="10" y="239"/>
                </a:lnTo>
                <a:lnTo>
                  <a:pt x="0" y="21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8407440" y="304308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5" name=""/>
          <p:cNvSpPr/>
          <p:nvPr/>
        </p:nvSpPr>
        <p:spPr>
          <a:xfrm>
            <a:off x="8405640" y="30448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a:off x="8425440" y="30481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G6</a:t>
            </a:r>
            <a:endParaRPr b="0" lang="en-US" sz="800" strike="noStrike" u="none">
              <a:solidFill>
                <a:srgbClr val="000000"/>
              </a:solidFill>
              <a:effectLst/>
              <a:uFillTx/>
              <a:latin typeface="Times New Roman"/>
            </a:endParaRPr>
          </a:p>
        </p:txBody>
      </p:sp>
      <p:sp>
        <p:nvSpPr>
          <p:cNvPr id="447" name=""/>
          <p:cNvSpPr/>
          <p:nvPr/>
        </p:nvSpPr>
        <p:spPr>
          <a:xfrm>
            <a:off x="8524800" y="30448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a:off x="8325000" y="4041720"/>
            <a:ext cx="311040" cy="300240"/>
          </a:xfrm>
          <a:custGeom>
            <a:avLst/>
            <a:gdLst/>
            <a:ahLst/>
            <a:rect l="l" t="t" r="r" b="b"/>
            <a:pathLst>
              <a:path w="392" h="379">
                <a:moveTo>
                  <a:pt x="0" y="184"/>
                </a:moveTo>
                <a:lnTo>
                  <a:pt x="0" y="158"/>
                </a:lnTo>
                <a:lnTo>
                  <a:pt x="10" y="129"/>
                </a:lnTo>
                <a:lnTo>
                  <a:pt x="19" y="103"/>
                </a:lnTo>
                <a:lnTo>
                  <a:pt x="39" y="84"/>
                </a:lnTo>
                <a:lnTo>
                  <a:pt x="57" y="55"/>
                </a:lnTo>
                <a:lnTo>
                  <a:pt x="77" y="38"/>
                </a:lnTo>
                <a:lnTo>
                  <a:pt x="106" y="19"/>
                </a:lnTo>
                <a:lnTo>
                  <a:pt x="134" y="10"/>
                </a:lnTo>
                <a:lnTo>
                  <a:pt x="163" y="0"/>
                </a:lnTo>
                <a:lnTo>
                  <a:pt x="192" y="0"/>
                </a:lnTo>
                <a:lnTo>
                  <a:pt x="221" y="0"/>
                </a:lnTo>
                <a:lnTo>
                  <a:pt x="249" y="10"/>
                </a:lnTo>
                <a:lnTo>
                  <a:pt x="279" y="19"/>
                </a:lnTo>
                <a:lnTo>
                  <a:pt x="307" y="38"/>
                </a:lnTo>
                <a:lnTo>
                  <a:pt x="336" y="55"/>
                </a:lnTo>
                <a:lnTo>
                  <a:pt x="355" y="84"/>
                </a:lnTo>
                <a:lnTo>
                  <a:pt x="363" y="103"/>
                </a:lnTo>
                <a:lnTo>
                  <a:pt x="382" y="129"/>
                </a:lnTo>
                <a:lnTo>
                  <a:pt x="382" y="158"/>
                </a:lnTo>
                <a:lnTo>
                  <a:pt x="392" y="184"/>
                </a:lnTo>
                <a:lnTo>
                  <a:pt x="382" y="222"/>
                </a:lnTo>
                <a:lnTo>
                  <a:pt x="382" y="250"/>
                </a:lnTo>
                <a:lnTo>
                  <a:pt x="363" y="277"/>
                </a:lnTo>
                <a:lnTo>
                  <a:pt x="355" y="296"/>
                </a:lnTo>
                <a:lnTo>
                  <a:pt x="336" y="324"/>
                </a:lnTo>
                <a:lnTo>
                  <a:pt x="307" y="343"/>
                </a:lnTo>
                <a:lnTo>
                  <a:pt x="279" y="362"/>
                </a:lnTo>
                <a:lnTo>
                  <a:pt x="249" y="369"/>
                </a:lnTo>
                <a:lnTo>
                  <a:pt x="221" y="379"/>
                </a:lnTo>
                <a:lnTo>
                  <a:pt x="192" y="379"/>
                </a:lnTo>
                <a:lnTo>
                  <a:pt x="163" y="379"/>
                </a:lnTo>
                <a:lnTo>
                  <a:pt x="134" y="369"/>
                </a:lnTo>
                <a:lnTo>
                  <a:pt x="106" y="362"/>
                </a:lnTo>
                <a:lnTo>
                  <a:pt x="77" y="343"/>
                </a:lnTo>
                <a:lnTo>
                  <a:pt x="57" y="324"/>
                </a:lnTo>
                <a:lnTo>
                  <a:pt x="39" y="296"/>
                </a:lnTo>
                <a:lnTo>
                  <a:pt x="19" y="277"/>
                </a:lnTo>
                <a:lnTo>
                  <a:pt x="10" y="250"/>
                </a:lnTo>
                <a:lnTo>
                  <a:pt x="0" y="22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9" name=""/>
          <p:cNvSpPr/>
          <p:nvPr/>
        </p:nvSpPr>
        <p:spPr>
          <a:xfrm>
            <a:off x="8407440" y="41324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0" name=""/>
          <p:cNvSpPr/>
          <p:nvPr/>
        </p:nvSpPr>
        <p:spPr>
          <a:xfrm>
            <a:off x="8405640" y="413532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1" name=""/>
          <p:cNvSpPr/>
          <p:nvPr/>
        </p:nvSpPr>
        <p:spPr>
          <a:xfrm>
            <a:off x="8425440" y="41385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G3</a:t>
            </a:r>
            <a:endParaRPr b="0" lang="en-US" sz="800" strike="noStrike" u="none">
              <a:solidFill>
                <a:srgbClr val="000000"/>
              </a:solidFill>
              <a:effectLst/>
              <a:uFillTx/>
              <a:latin typeface="Times New Roman"/>
            </a:endParaRPr>
          </a:p>
        </p:txBody>
      </p:sp>
      <p:sp>
        <p:nvSpPr>
          <p:cNvPr id="452" name=""/>
          <p:cNvSpPr/>
          <p:nvPr/>
        </p:nvSpPr>
        <p:spPr>
          <a:xfrm>
            <a:off x="8524800" y="41353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a:off x="8325000" y="2597040"/>
            <a:ext cx="311040" cy="292320"/>
          </a:xfrm>
          <a:custGeom>
            <a:avLst/>
            <a:gdLst/>
            <a:ahLst/>
            <a:rect l="l" t="t" r="r" b="b"/>
            <a:pathLst>
              <a:path w="392" h="368">
                <a:moveTo>
                  <a:pt x="0" y="183"/>
                </a:moveTo>
                <a:lnTo>
                  <a:pt x="0" y="156"/>
                </a:lnTo>
                <a:lnTo>
                  <a:pt x="10" y="128"/>
                </a:lnTo>
                <a:lnTo>
                  <a:pt x="19" y="102"/>
                </a:lnTo>
                <a:lnTo>
                  <a:pt x="39" y="73"/>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3"/>
                </a:lnTo>
                <a:lnTo>
                  <a:pt x="363" y="102"/>
                </a:lnTo>
                <a:lnTo>
                  <a:pt x="382" y="128"/>
                </a:lnTo>
                <a:lnTo>
                  <a:pt x="382" y="156"/>
                </a:lnTo>
                <a:lnTo>
                  <a:pt x="392" y="183"/>
                </a:lnTo>
                <a:lnTo>
                  <a:pt x="382" y="212"/>
                </a:lnTo>
                <a:lnTo>
                  <a:pt x="382" y="240"/>
                </a:lnTo>
                <a:lnTo>
                  <a:pt x="363" y="267"/>
                </a:lnTo>
                <a:lnTo>
                  <a:pt x="355" y="294"/>
                </a:lnTo>
                <a:lnTo>
                  <a:pt x="336" y="312"/>
                </a:lnTo>
                <a:lnTo>
                  <a:pt x="307" y="331"/>
                </a:lnTo>
                <a:lnTo>
                  <a:pt x="279" y="350"/>
                </a:lnTo>
                <a:lnTo>
                  <a:pt x="249" y="359"/>
                </a:lnTo>
                <a:lnTo>
                  <a:pt x="221" y="368"/>
                </a:lnTo>
                <a:lnTo>
                  <a:pt x="192" y="368"/>
                </a:lnTo>
                <a:lnTo>
                  <a:pt x="163" y="368"/>
                </a:lnTo>
                <a:lnTo>
                  <a:pt x="134" y="359"/>
                </a:lnTo>
                <a:lnTo>
                  <a:pt x="106" y="350"/>
                </a:lnTo>
                <a:lnTo>
                  <a:pt x="77" y="331"/>
                </a:lnTo>
                <a:lnTo>
                  <a:pt x="57" y="312"/>
                </a:lnTo>
                <a:lnTo>
                  <a:pt x="39" y="294"/>
                </a:lnTo>
                <a:lnTo>
                  <a:pt x="19" y="267"/>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8407440" y="26798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5" name=""/>
          <p:cNvSpPr/>
          <p:nvPr/>
        </p:nvSpPr>
        <p:spPr>
          <a:xfrm>
            <a:off x="8405640" y="268128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8425440" y="2684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G7</a:t>
            </a:r>
            <a:endParaRPr b="0" lang="en-US" sz="800" strike="noStrike" u="none">
              <a:solidFill>
                <a:srgbClr val="000000"/>
              </a:solidFill>
              <a:effectLst/>
              <a:uFillTx/>
              <a:latin typeface="Times New Roman"/>
            </a:endParaRPr>
          </a:p>
        </p:txBody>
      </p:sp>
      <p:sp>
        <p:nvSpPr>
          <p:cNvPr id="457" name=""/>
          <p:cNvSpPr/>
          <p:nvPr/>
        </p:nvSpPr>
        <p:spPr>
          <a:xfrm>
            <a:off x="8524800" y="26812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8325000" y="2233440"/>
            <a:ext cx="311040" cy="298800"/>
          </a:xfrm>
          <a:custGeom>
            <a:avLst/>
            <a:gdLst/>
            <a:ahLst/>
            <a:rect l="l" t="t" r="r" b="b"/>
            <a:pathLst>
              <a:path w="392" h="378">
                <a:moveTo>
                  <a:pt x="0" y="185"/>
                </a:moveTo>
                <a:lnTo>
                  <a:pt x="0" y="156"/>
                </a:lnTo>
                <a:lnTo>
                  <a:pt x="10" y="128"/>
                </a:lnTo>
                <a:lnTo>
                  <a:pt x="19" y="102"/>
                </a:lnTo>
                <a:lnTo>
                  <a:pt x="39" y="74"/>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4"/>
                </a:lnTo>
                <a:lnTo>
                  <a:pt x="363" y="102"/>
                </a:lnTo>
                <a:lnTo>
                  <a:pt x="382" y="128"/>
                </a:lnTo>
                <a:lnTo>
                  <a:pt x="382" y="156"/>
                </a:lnTo>
                <a:lnTo>
                  <a:pt x="392" y="185"/>
                </a:lnTo>
                <a:lnTo>
                  <a:pt x="382" y="212"/>
                </a:lnTo>
                <a:lnTo>
                  <a:pt x="382" y="240"/>
                </a:lnTo>
                <a:lnTo>
                  <a:pt x="363" y="266"/>
                </a:lnTo>
                <a:lnTo>
                  <a:pt x="355" y="295"/>
                </a:lnTo>
                <a:lnTo>
                  <a:pt x="336" y="323"/>
                </a:lnTo>
                <a:lnTo>
                  <a:pt x="307" y="340"/>
                </a:lnTo>
                <a:lnTo>
                  <a:pt x="279" y="350"/>
                </a:lnTo>
                <a:lnTo>
                  <a:pt x="249" y="369"/>
                </a:lnTo>
                <a:lnTo>
                  <a:pt x="221" y="369"/>
                </a:lnTo>
                <a:lnTo>
                  <a:pt x="192" y="378"/>
                </a:lnTo>
                <a:lnTo>
                  <a:pt x="163" y="369"/>
                </a:lnTo>
                <a:lnTo>
                  <a:pt x="134" y="369"/>
                </a:lnTo>
                <a:lnTo>
                  <a:pt x="106" y="350"/>
                </a:lnTo>
                <a:lnTo>
                  <a:pt x="77" y="340"/>
                </a:lnTo>
                <a:lnTo>
                  <a:pt x="57" y="323"/>
                </a:lnTo>
                <a:lnTo>
                  <a:pt x="39" y="295"/>
                </a:lnTo>
                <a:lnTo>
                  <a:pt x="19" y="266"/>
                </a:lnTo>
                <a:lnTo>
                  <a:pt x="10" y="240"/>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8407440" y="23162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0" name=""/>
          <p:cNvSpPr/>
          <p:nvPr/>
        </p:nvSpPr>
        <p:spPr>
          <a:xfrm>
            <a:off x="8405640" y="23176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1" name=""/>
          <p:cNvSpPr/>
          <p:nvPr/>
        </p:nvSpPr>
        <p:spPr>
          <a:xfrm>
            <a:off x="8425440" y="2322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G8</a:t>
            </a:r>
            <a:endParaRPr b="0" lang="en-US" sz="800" strike="noStrike" u="none">
              <a:solidFill>
                <a:srgbClr val="000000"/>
              </a:solidFill>
              <a:effectLst/>
              <a:uFillTx/>
              <a:latin typeface="Times New Roman"/>
            </a:endParaRPr>
          </a:p>
        </p:txBody>
      </p:sp>
      <p:sp>
        <p:nvSpPr>
          <p:cNvPr id="462" name=""/>
          <p:cNvSpPr/>
          <p:nvPr/>
        </p:nvSpPr>
        <p:spPr>
          <a:xfrm>
            <a:off x="8524800" y="2317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8325000" y="4768920"/>
            <a:ext cx="311040" cy="293760"/>
          </a:xfrm>
          <a:custGeom>
            <a:avLst/>
            <a:gdLst/>
            <a:ahLst/>
            <a:rect l="l" t="t" r="r" b="b"/>
            <a:pathLst>
              <a:path w="392" h="369">
                <a:moveTo>
                  <a:pt x="0" y="183"/>
                </a:moveTo>
                <a:lnTo>
                  <a:pt x="0" y="157"/>
                </a:lnTo>
                <a:lnTo>
                  <a:pt x="10" y="128"/>
                </a:lnTo>
                <a:lnTo>
                  <a:pt x="19" y="102"/>
                </a:lnTo>
                <a:lnTo>
                  <a:pt x="39" y="74"/>
                </a:lnTo>
                <a:lnTo>
                  <a:pt x="57" y="55"/>
                </a:lnTo>
                <a:lnTo>
                  <a:pt x="77" y="38"/>
                </a:lnTo>
                <a:lnTo>
                  <a:pt x="106" y="19"/>
                </a:lnTo>
                <a:lnTo>
                  <a:pt x="134" y="9"/>
                </a:lnTo>
                <a:lnTo>
                  <a:pt x="163" y="0"/>
                </a:lnTo>
                <a:lnTo>
                  <a:pt x="192" y="0"/>
                </a:lnTo>
                <a:lnTo>
                  <a:pt x="221" y="0"/>
                </a:lnTo>
                <a:lnTo>
                  <a:pt x="249" y="9"/>
                </a:lnTo>
                <a:lnTo>
                  <a:pt x="279" y="19"/>
                </a:lnTo>
                <a:lnTo>
                  <a:pt x="307" y="38"/>
                </a:lnTo>
                <a:lnTo>
                  <a:pt x="336" y="55"/>
                </a:lnTo>
                <a:lnTo>
                  <a:pt x="355" y="74"/>
                </a:lnTo>
                <a:lnTo>
                  <a:pt x="363" y="102"/>
                </a:lnTo>
                <a:lnTo>
                  <a:pt x="382" y="128"/>
                </a:lnTo>
                <a:lnTo>
                  <a:pt x="382" y="157"/>
                </a:lnTo>
                <a:lnTo>
                  <a:pt x="392" y="183"/>
                </a:lnTo>
                <a:lnTo>
                  <a:pt x="382" y="212"/>
                </a:lnTo>
                <a:lnTo>
                  <a:pt x="382" y="240"/>
                </a:lnTo>
                <a:lnTo>
                  <a:pt x="363" y="268"/>
                </a:lnTo>
                <a:lnTo>
                  <a:pt x="355" y="295"/>
                </a:lnTo>
                <a:lnTo>
                  <a:pt x="336" y="323"/>
                </a:lnTo>
                <a:lnTo>
                  <a:pt x="307" y="340"/>
                </a:lnTo>
                <a:lnTo>
                  <a:pt x="279" y="350"/>
                </a:lnTo>
                <a:lnTo>
                  <a:pt x="249" y="369"/>
                </a:lnTo>
                <a:lnTo>
                  <a:pt x="221" y="369"/>
                </a:lnTo>
                <a:lnTo>
                  <a:pt x="192" y="369"/>
                </a:lnTo>
                <a:lnTo>
                  <a:pt x="163" y="369"/>
                </a:lnTo>
                <a:lnTo>
                  <a:pt x="134" y="369"/>
                </a:lnTo>
                <a:lnTo>
                  <a:pt x="106" y="350"/>
                </a:lnTo>
                <a:lnTo>
                  <a:pt x="77" y="340"/>
                </a:lnTo>
                <a:lnTo>
                  <a:pt x="57" y="323"/>
                </a:lnTo>
                <a:lnTo>
                  <a:pt x="39" y="295"/>
                </a:lnTo>
                <a:lnTo>
                  <a:pt x="19" y="268"/>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8407440" y="48513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8405640" y="485316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6" name=""/>
          <p:cNvSpPr/>
          <p:nvPr/>
        </p:nvSpPr>
        <p:spPr>
          <a:xfrm>
            <a:off x="8425440" y="48560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G1</a:t>
            </a:r>
            <a:endParaRPr b="0" lang="en-US" sz="800" strike="noStrike" u="none">
              <a:solidFill>
                <a:srgbClr val="000000"/>
              </a:solidFill>
              <a:effectLst/>
              <a:uFillTx/>
              <a:latin typeface="Times New Roman"/>
            </a:endParaRPr>
          </a:p>
        </p:txBody>
      </p:sp>
      <p:sp>
        <p:nvSpPr>
          <p:cNvPr id="467" name=""/>
          <p:cNvSpPr/>
          <p:nvPr/>
        </p:nvSpPr>
        <p:spPr>
          <a:xfrm>
            <a:off x="8524800" y="48531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8325000" y="4405320"/>
            <a:ext cx="311040" cy="298440"/>
          </a:xfrm>
          <a:custGeom>
            <a:avLst/>
            <a:gdLst/>
            <a:ahLst/>
            <a:rect l="l" t="t" r="r" b="b"/>
            <a:pathLst>
              <a:path w="392" h="378">
                <a:moveTo>
                  <a:pt x="0" y="185"/>
                </a:moveTo>
                <a:lnTo>
                  <a:pt x="0" y="156"/>
                </a:lnTo>
                <a:lnTo>
                  <a:pt x="10" y="130"/>
                </a:lnTo>
                <a:lnTo>
                  <a:pt x="19" y="102"/>
                </a:lnTo>
                <a:lnTo>
                  <a:pt x="39" y="74"/>
                </a:lnTo>
                <a:lnTo>
                  <a:pt x="57" y="56"/>
                </a:lnTo>
                <a:lnTo>
                  <a:pt x="77" y="37"/>
                </a:lnTo>
                <a:lnTo>
                  <a:pt x="106" y="18"/>
                </a:lnTo>
                <a:lnTo>
                  <a:pt x="134" y="11"/>
                </a:lnTo>
                <a:lnTo>
                  <a:pt x="163" y="0"/>
                </a:lnTo>
                <a:lnTo>
                  <a:pt x="192" y="0"/>
                </a:lnTo>
                <a:lnTo>
                  <a:pt x="221" y="0"/>
                </a:lnTo>
                <a:lnTo>
                  <a:pt x="249" y="11"/>
                </a:lnTo>
                <a:lnTo>
                  <a:pt x="279" y="18"/>
                </a:lnTo>
                <a:lnTo>
                  <a:pt x="307" y="37"/>
                </a:lnTo>
                <a:lnTo>
                  <a:pt x="336" y="56"/>
                </a:lnTo>
                <a:lnTo>
                  <a:pt x="355" y="74"/>
                </a:lnTo>
                <a:lnTo>
                  <a:pt x="363" y="102"/>
                </a:lnTo>
                <a:lnTo>
                  <a:pt x="382" y="130"/>
                </a:lnTo>
                <a:lnTo>
                  <a:pt x="382" y="156"/>
                </a:lnTo>
                <a:lnTo>
                  <a:pt x="392" y="185"/>
                </a:lnTo>
                <a:lnTo>
                  <a:pt x="382" y="212"/>
                </a:lnTo>
                <a:lnTo>
                  <a:pt x="382" y="249"/>
                </a:lnTo>
                <a:lnTo>
                  <a:pt x="363" y="278"/>
                </a:lnTo>
                <a:lnTo>
                  <a:pt x="355" y="295"/>
                </a:lnTo>
                <a:lnTo>
                  <a:pt x="336" y="323"/>
                </a:lnTo>
                <a:lnTo>
                  <a:pt x="307" y="342"/>
                </a:lnTo>
                <a:lnTo>
                  <a:pt x="279" y="350"/>
                </a:lnTo>
                <a:lnTo>
                  <a:pt x="249" y="368"/>
                </a:lnTo>
                <a:lnTo>
                  <a:pt x="221" y="368"/>
                </a:lnTo>
                <a:lnTo>
                  <a:pt x="192" y="378"/>
                </a:lnTo>
                <a:lnTo>
                  <a:pt x="163" y="368"/>
                </a:lnTo>
                <a:lnTo>
                  <a:pt x="134" y="368"/>
                </a:lnTo>
                <a:lnTo>
                  <a:pt x="106" y="350"/>
                </a:lnTo>
                <a:lnTo>
                  <a:pt x="77" y="342"/>
                </a:lnTo>
                <a:lnTo>
                  <a:pt x="57" y="323"/>
                </a:lnTo>
                <a:lnTo>
                  <a:pt x="39" y="295"/>
                </a:lnTo>
                <a:lnTo>
                  <a:pt x="19" y="278"/>
                </a:lnTo>
                <a:lnTo>
                  <a:pt x="10" y="249"/>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9" name=""/>
          <p:cNvSpPr/>
          <p:nvPr/>
        </p:nvSpPr>
        <p:spPr>
          <a:xfrm>
            <a:off x="8407440" y="44877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0" name=""/>
          <p:cNvSpPr/>
          <p:nvPr/>
        </p:nvSpPr>
        <p:spPr>
          <a:xfrm>
            <a:off x="8405640" y="449100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a:off x="8425440" y="44942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G2</a:t>
            </a:r>
            <a:endParaRPr b="0" lang="en-US" sz="800" strike="noStrike" u="none">
              <a:solidFill>
                <a:srgbClr val="000000"/>
              </a:solidFill>
              <a:effectLst/>
              <a:uFillTx/>
              <a:latin typeface="Times New Roman"/>
            </a:endParaRPr>
          </a:p>
        </p:txBody>
      </p:sp>
      <p:sp>
        <p:nvSpPr>
          <p:cNvPr id="472" name=""/>
          <p:cNvSpPr/>
          <p:nvPr/>
        </p:nvSpPr>
        <p:spPr>
          <a:xfrm>
            <a:off x="8524800" y="44910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8024760" y="2309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4" name=""/>
          <p:cNvSpPr/>
          <p:nvPr/>
        </p:nvSpPr>
        <p:spPr>
          <a:xfrm>
            <a:off x="8075520" y="2338560"/>
            <a:ext cx="58680" cy="83880"/>
          </a:xfrm>
          <a:prstGeom prst="rect">
            <a:avLst/>
          </a:pr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75" name=""/>
          <p:cNvSpPr/>
          <p:nvPr/>
        </p:nvSpPr>
        <p:spPr>
          <a:xfrm>
            <a:off x="8074080" y="234000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6" name=""/>
          <p:cNvSpPr/>
          <p:nvPr/>
        </p:nvSpPr>
        <p:spPr>
          <a:xfrm>
            <a:off x="8092800" y="2341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77" name=""/>
          <p:cNvSpPr/>
          <p:nvPr/>
        </p:nvSpPr>
        <p:spPr>
          <a:xfrm>
            <a:off x="8116920" y="23115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8024760" y="2671920"/>
            <a:ext cx="160560" cy="1490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8075520" y="2701800"/>
            <a:ext cx="5868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80" name=""/>
          <p:cNvSpPr/>
          <p:nvPr/>
        </p:nvSpPr>
        <p:spPr>
          <a:xfrm>
            <a:off x="8074080" y="2705040"/>
            <a:ext cx="73080" cy="92160"/>
          </a:xfrm>
          <a:prstGeom prst="rect">
            <a:avLst/>
          </a:prstGeom>
          <a:no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81" name=""/>
          <p:cNvSpPr/>
          <p:nvPr/>
        </p:nvSpPr>
        <p:spPr>
          <a:xfrm>
            <a:off x="8092800" y="27050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82" name=""/>
          <p:cNvSpPr/>
          <p:nvPr/>
        </p:nvSpPr>
        <p:spPr>
          <a:xfrm>
            <a:off x="8116920" y="26748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8024760" y="303516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8075520" y="306540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85" name=""/>
          <p:cNvSpPr/>
          <p:nvPr/>
        </p:nvSpPr>
        <p:spPr>
          <a:xfrm>
            <a:off x="8074080" y="306720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8092800" y="306720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87" name=""/>
          <p:cNvSpPr/>
          <p:nvPr/>
        </p:nvSpPr>
        <p:spPr>
          <a:xfrm>
            <a:off x="8116920" y="303696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8024760" y="3398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8075520" y="34210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90" name=""/>
          <p:cNvSpPr/>
          <p:nvPr/>
        </p:nvSpPr>
        <p:spPr>
          <a:xfrm>
            <a:off x="8074080" y="3422520"/>
            <a:ext cx="730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8092800" y="3424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92" name=""/>
          <p:cNvSpPr/>
          <p:nvPr/>
        </p:nvSpPr>
        <p:spPr>
          <a:xfrm>
            <a:off x="8116920" y="33926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8024760" y="3753000"/>
            <a:ext cx="160560" cy="1569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8075520" y="3784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95" name=""/>
          <p:cNvSpPr/>
          <p:nvPr/>
        </p:nvSpPr>
        <p:spPr>
          <a:xfrm>
            <a:off x="8074080" y="37861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8092800" y="37861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97" name=""/>
          <p:cNvSpPr/>
          <p:nvPr/>
        </p:nvSpPr>
        <p:spPr>
          <a:xfrm>
            <a:off x="8116920" y="37576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8" name=""/>
          <p:cNvSpPr/>
          <p:nvPr/>
        </p:nvSpPr>
        <p:spPr>
          <a:xfrm>
            <a:off x="8024760" y="4118040"/>
            <a:ext cx="1605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8075520" y="4148280"/>
            <a:ext cx="5868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500" name=""/>
          <p:cNvSpPr/>
          <p:nvPr/>
        </p:nvSpPr>
        <p:spPr>
          <a:xfrm>
            <a:off x="8074080" y="41497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8092800" y="41511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2" name=""/>
          <p:cNvSpPr/>
          <p:nvPr/>
        </p:nvSpPr>
        <p:spPr>
          <a:xfrm>
            <a:off x="8116920" y="41194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8024760" y="44798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8075520" y="4510080"/>
            <a:ext cx="58680" cy="84240"/>
          </a:xfrm>
          <a:prstGeom prst="rect">
            <a:avLst/>
          </a:prstGeom>
          <a:no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505" name=""/>
          <p:cNvSpPr/>
          <p:nvPr/>
        </p:nvSpPr>
        <p:spPr>
          <a:xfrm>
            <a:off x="8074080" y="451152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8092800" y="4513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7" name=""/>
          <p:cNvSpPr/>
          <p:nvPr/>
        </p:nvSpPr>
        <p:spPr>
          <a:xfrm>
            <a:off x="8116920" y="44830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8024760" y="48434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9" name=""/>
          <p:cNvSpPr/>
          <p:nvPr/>
        </p:nvSpPr>
        <p:spPr>
          <a:xfrm>
            <a:off x="8075520" y="4873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10" name=""/>
          <p:cNvSpPr/>
          <p:nvPr/>
        </p:nvSpPr>
        <p:spPr>
          <a:xfrm>
            <a:off x="8074080" y="4876920"/>
            <a:ext cx="73080" cy="91800"/>
          </a:xfrm>
          <a:prstGeom prst="rect">
            <a:avLst/>
          </a:prstGeom>
          <a:no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11" name=""/>
          <p:cNvSpPr/>
          <p:nvPr/>
        </p:nvSpPr>
        <p:spPr>
          <a:xfrm>
            <a:off x="8092800" y="48769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12" name=""/>
          <p:cNvSpPr/>
          <p:nvPr/>
        </p:nvSpPr>
        <p:spPr>
          <a:xfrm>
            <a:off x="8116920" y="4846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8177040" y="23256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14" name=""/>
          <p:cNvSpPr/>
          <p:nvPr/>
        </p:nvSpPr>
        <p:spPr>
          <a:xfrm>
            <a:off x="8177040" y="269064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15" name=""/>
          <p:cNvSpPr/>
          <p:nvPr/>
        </p:nvSpPr>
        <p:spPr>
          <a:xfrm>
            <a:off x="8177040" y="30528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16" name=""/>
          <p:cNvSpPr/>
          <p:nvPr/>
        </p:nvSpPr>
        <p:spPr>
          <a:xfrm>
            <a:off x="8177040" y="34164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17" name=""/>
          <p:cNvSpPr/>
          <p:nvPr/>
        </p:nvSpPr>
        <p:spPr>
          <a:xfrm>
            <a:off x="8177040" y="37782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18" name=""/>
          <p:cNvSpPr/>
          <p:nvPr/>
        </p:nvSpPr>
        <p:spPr>
          <a:xfrm>
            <a:off x="8177040" y="41353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19" name=""/>
          <p:cNvSpPr/>
          <p:nvPr/>
        </p:nvSpPr>
        <p:spPr>
          <a:xfrm>
            <a:off x="8177040" y="44989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0" name=""/>
          <p:cNvSpPr/>
          <p:nvPr/>
        </p:nvSpPr>
        <p:spPr>
          <a:xfrm>
            <a:off x="8177040" y="486108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1" name=""/>
          <p:cNvSpPr/>
          <p:nvPr/>
        </p:nvSpPr>
        <p:spPr>
          <a:xfrm>
            <a:off x="7462800" y="2374920"/>
            <a:ext cx="115920" cy="299880"/>
          </a:xfrm>
          <a:custGeom>
            <a:avLst/>
            <a:gdLst/>
            <a:ahLst/>
            <a:rect l="l" t="t" r="r" b="b"/>
            <a:pathLst>
              <a:path w="145" h="379">
                <a:moveTo>
                  <a:pt x="145" y="0"/>
                </a:moveTo>
                <a:lnTo>
                  <a:pt x="50" y="0"/>
                </a:lnTo>
                <a:lnTo>
                  <a:pt x="39" y="0"/>
                </a:lnTo>
                <a:lnTo>
                  <a:pt x="21" y="10"/>
                </a:lnTo>
                <a:lnTo>
                  <a:pt x="12" y="19"/>
                </a:lnTo>
                <a:lnTo>
                  <a:pt x="0" y="38"/>
                </a:lnTo>
                <a:lnTo>
                  <a:pt x="0" y="48"/>
                </a:lnTo>
                <a:lnTo>
                  <a:pt x="0" y="65"/>
                </a:lnTo>
                <a:lnTo>
                  <a:pt x="12" y="74"/>
                </a:lnTo>
                <a:lnTo>
                  <a:pt x="21" y="84"/>
                </a:lnTo>
                <a:lnTo>
                  <a:pt x="39" y="93"/>
                </a:lnTo>
                <a:lnTo>
                  <a:pt x="50" y="93"/>
                </a:lnTo>
                <a:lnTo>
                  <a:pt x="39" y="103"/>
                </a:lnTo>
                <a:lnTo>
                  <a:pt x="21" y="103"/>
                </a:lnTo>
                <a:lnTo>
                  <a:pt x="12" y="112"/>
                </a:lnTo>
                <a:lnTo>
                  <a:pt x="0" y="131"/>
                </a:lnTo>
                <a:lnTo>
                  <a:pt x="0" y="139"/>
                </a:lnTo>
                <a:lnTo>
                  <a:pt x="0" y="158"/>
                </a:lnTo>
                <a:lnTo>
                  <a:pt x="12" y="167"/>
                </a:lnTo>
                <a:lnTo>
                  <a:pt x="21" y="186"/>
                </a:lnTo>
                <a:lnTo>
                  <a:pt x="39" y="186"/>
                </a:lnTo>
                <a:lnTo>
                  <a:pt x="50" y="193"/>
                </a:lnTo>
                <a:lnTo>
                  <a:pt x="39" y="193"/>
                </a:lnTo>
                <a:lnTo>
                  <a:pt x="21" y="193"/>
                </a:lnTo>
                <a:lnTo>
                  <a:pt x="12" y="212"/>
                </a:lnTo>
                <a:lnTo>
                  <a:pt x="0" y="222"/>
                </a:lnTo>
                <a:lnTo>
                  <a:pt x="0" y="241"/>
                </a:lnTo>
                <a:lnTo>
                  <a:pt x="0" y="250"/>
                </a:lnTo>
                <a:lnTo>
                  <a:pt x="12" y="269"/>
                </a:lnTo>
                <a:lnTo>
                  <a:pt x="21" y="277"/>
                </a:lnTo>
                <a:lnTo>
                  <a:pt x="39" y="277"/>
                </a:lnTo>
                <a:lnTo>
                  <a:pt x="50" y="286"/>
                </a:lnTo>
                <a:lnTo>
                  <a:pt x="39" y="286"/>
                </a:lnTo>
                <a:lnTo>
                  <a:pt x="21" y="296"/>
                </a:lnTo>
                <a:lnTo>
                  <a:pt x="12" y="305"/>
                </a:lnTo>
                <a:lnTo>
                  <a:pt x="0" y="315"/>
                </a:lnTo>
                <a:lnTo>
                  <a:pt x="0" y="332"/>
                </a:lnTo>
                <a:lnTo>
                  <a:pt x="0" y="341"/>
                </a:lnTo>
                <a:lnTo>
                  <a:pt x="12" y="360"/>
                </a:lnTo>
                <a:lnTo>
                  <a:pt x="21" y="370"/>
                </a:lnTo>
                <a:lnTo>
                  <a:pt x="39" y="379"/>
                </a:lnTo>
                <a:lnTo>
                  <a:pt x="50" y="379"/>
                </a:lnTo>
                <a:lnTo>
                  <a:pt x="145"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2" name=""/>
          <p:cNvSpPr/>
          <p:nvPr/>
        </p:nvSpPr>
        <p:spPr>
          <a:xfrm>
            <a:off x="7278840" y="2374920"/>
            <a:ext cx="115560" cy="299880"/>
          </a:xfrm>
          <a:custGeom>
            <a:avLst/>
            <a:gdLst/>
            <a:ahLst/>
            <a:rect l="l" t="t" r="r" b="b"/>
            <a:pathLst>
              <a:path w="145" h="379">
                <a:moveTo>
                  <a:pt x="0" y="0"/>
                </a:moveTo>
                <a:lnTo>
                  <a:pt x="99" y="0"/>
                </a:lnTo>
                <a:lnTo>
                  <a:pt x="116" y="0"/>
                </a:lnTo>
                <a:lnTo>
                  <a:pt x="125" y="10"/>
                </a:lnTo>
                <a:lnTo>
                  <a:pt x="136" y="19"/>
                </a:lnTo>
                <a:lnTo>
                  <a:pt x="145" y="38"/>
                </a:lnTo>
                <a:lnTo>
                  <a:pt x="145" y="48"/>
                </a:lnTo>
                <a:lnTo>
                  <a:pt x="145" y="65"/>
                </a:lnTo>
                <a:lnTo>
                  <a:pt x="136" y="74"/>
                </a:lnTo>
                <a:lnTo>
                  <a:pt x="125" y="84"/>
                </a:lnTo>
                <a:lnTo>
                  <a:pt x="116" y="93"/>
                </a:lnTo>
                <a:lnTo>
                  <a:pt x="99" y="93"/>
                </a:lnTo>
                <a:lnTo>
                  <a:pt x="116" y="103"/>
                </a:lnTo>
                <a:lnTo>
                  <a:pt x="125" y="103"/>
                </a:lnTo>
                <a:lnTo>
                  <a:pt x="136" y="112"/>
                </a:lnTo>
                <a:lnTo>
                  <a:pt x="145" y="131"/>
                </a:lnTo>
                <a:lnTo>
                  <a:pt x="145" y="139"/>
                </a:lnTo>
                <a:lnTo>
                  <a:pt x="145" y="158"/>
                </a:lnTo>
                <a:lnTo>
                  <a:pt x="136" y="167"/>
                </a:lnTo>
                <a:lnTo>
                  <a:pt x="125" y="186"/>
                </a:lnTo>
                <a:lnTo>
                  <a:pt x="116" y="186"/>
                </a:lnTo>
                <a:lnTo>
                  <a:pt x="99" y="193"/>
                </a:lnTo>
                <a:lnTo>
                  <a:pt x="116" y="193"/>
                </a:lnTo>
                <a:lnTo>
                  <a:pt x="125" y="193"/>
                </a:lnTo>
                <a:lnTo>
                  <a:pt x="136" y="212"/>
                </a:lnTo>
                <a:lnTo>
                  <a:pt x="145" y="222"/>
                </a:lnTo>
                <a:lnTo>
                  <a:pt x="145" y="241"/>
                </a:lnTo>
                <a:lnTo>
                  <a:pt x="145" y="250"/>
                </a:lnTo>
                <a:lnTo>
                  <a:pt x="136" y="269"/>
                </a:lnTo>
                <a:lnTo>
                  <a:pt x="125" y="277"/>
                </a:lnTo>
                <a:lnTo>
                  <a:pt x="116" y="277"/>
                </a:lnTo>
                <a:lnTo>
                  <a:pt x="99" y="286"/>
                </a:lnTo>
                <a:lnTo>
                  <a:pt x="116" y="286"/>
                </a:lnTo>
                <a:lnTo>
                  <a:pt x="125" y="296"/>
                </a:lnTo>
                <a:lnTo>
                  <a:pt x="136" y="305"/>
                </a:lnTo>
                <a:lnTo>
                  <a:pt x="145" y="315"/>
                </a:lnTo>
                <a:lnTo>
                  <a:pt x="145" y="332"/>
                </a:lnTo>
                <a:lnTo>
                  <a:pt x="145" y="341"/>
                </a:lnTo>
                <a:lnTo>
                  <a:pt x="136" y="360"/>
                </a:lnTo>
                <a:lnTo>
                  <a:pt x="125" y="370"/>
                </a:lnTo>
                <a:lnTo>
                  <a:pt x="116" y="379"/>
                </a:lnTo>
                <a:lnTo>
                  <a:pt x="99" y="379"/>
                </a:lnTo>
                <a:lnTo>
                  <a:pt x="0"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3" name=""/>
          <p:cNvSpPr/>
          <p:nvPr/>
        </p:nvSpPr>
        <p:spPr>
          <a:xfrm>
            <a:off x="7324560" y="268128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24" name=""/>
          <p:cNvSpPr/>
          <p:nvPr/>
        </p:nvSpPr>
        <p:spPr>
          <a:xfrm>
            <a:off x="7324560" y="268128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525" name=""/>
          <p:cNvSpPr/>
          <p:nvPr/>
        </p:nvSpPr>
        <p:spPr>
          <a:xfrm>
            <a:off x="7334280" y="268272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T34</a:t>
            </a:r>
            <a:endParaRPr b="0" lang="en-US" sz="400" strike="noStrike" u="none">
              <a:solidFill>
                <a:srgbClr val="000000"/>
              </a:solidFill>
              <a:effectLst/>
              <a:uFillTx/>
              <a:latin typeface="Times New Roman"/>
            </a:endParaRPr>
          </a:p>
        </p:txBody>
      </p:sp>
      <p:sp>
        <p:nvSpPr>
          <p:cNvPr id="526" name=""/>
          <p:cNvSpPr/>
          <p:nvPr/>
        </p:nvSpPr>
        <p:spPr>
          <a:xfrm>
            <a:off x="7513560" y="26384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7" name=""/>
          <p:cNvSpPr/>
          <p:nvPr/>
        </p:nvSpPr>
        <p:spPr>
          <a:xfrm>
            <a:off x="7462800" y="3102120"/>
            <a:ext cx="115920" cy="299880"/>
          </a:xfrm>
          <a:custGeom>
            <a:avLst/>
            <a:gdLst/>
            <a:ahLst/>
            <a:rect l="l" t="t" r="r" b="b"/>
            <a:pathLst>
              <a:path w="145" h="378">
                <a:moveTo>
                  <a:pt x="145" y="0"/>
                </a:moveTo>
                <a:lnTo>
                  <a:pt x="50" y="0"/>
                </a:lnTo>
                <a:lnTo>
                  <a:pt x="39" y="0"/>
                </a:lnTo>
                <a:lnTo>
                  <a:pt x="21" y="9"/>
                </a:lnTo>
                <a:lnTo>
                  <a:pt x="12" y="19"/>
                </a:lnTo>
                <a:lnTo>
                  <a:pt x="0" y="28"/>
                </a:lnTo>
                <a:lnTo>
                  <a:pt x="0" y="47"/>
                </a:lnTo>
                <a:lnTo>
                  <a:pt x="0" y="64"/>
                </a:lnTo>
                <a:lnTo>
                  <a:pt x="12" y="74"/>
                </a:lnTo>
                <a:lnTo>
                  <a:pt x="21" y="83"/>
                </a:lnTo>
                <a:lnTo>
                  <a:pt x="39" y="93"/>
                </a:lnTo>
                <a:lnTo>
                  <a:pt x="50" y="93"/>
                </a:lnTo>
                <a:lnTo>
                  <a:pt x="39" y="93"/>
                </a:lnTo>
                <a:lnTo>
                  <a:pt x="21" y="102"/>
                </a:lnTo>
                <a:lnTo>
                  <a:pt x="12" y="112"/>
                </a:lnTo>
                <a:lnTo>
                  <a:pt x="0" y="130"/>
                </a:lnTo>
                <a:lnTo>
                  <a:pt x="0" y="138"/>
                </a:lnTo>
                <a:lnTo>
                  <a:pt x="0" y="157"/>
                </a:lnTo>
                <a:lnTo>
                  <a:pt x="12" y="167"/>
                </a:lnTo>
                <a:lnTo>
                  <a:pt x="21" y="176"/>
                </a:lnTo>
                <a:lnTo>
                  <a:pt x="39" y="185"/>
                </a:lnTo>
                <a:lnTo>
                  <a:pt x="50" y="185"/>
                </a:lnTo>
                <a:lnTo>
                  <a:pt x="39" y="185"/>
                </a:lnTo>
                <a:lnTo>
                  <a:pt x="21" y="195"/>
                </a:lnTo>
                <a:lnTo>
                  <a:pt x="12" y="204"/>
                </a:lnTo>
                <a:lnTo>
                  <a:pt x="0" y="223"/>
                </a:lnTo>
                <a:lnTo>
                  <a:pt x="0" y="231"/>
                </a:lnTo>
                <a:lnTo>
                  <a:pt x="0" y="250"/>
                </a:lnTo>
                <a:lnTo>
                  <a:pt x="12" y="259"/>
                </a:lnTo>
                <a:lnTo>
                  <a:pt x="21" y="268"/>
                </a:lnTo>
                <a:lnTo>
                  <a:pt x="39" y="276"/>
                </a:lnTo>
                <a:lnTo>
                  <a:pt x="50" y="276"/>
                </a:lnTo>
                <a:lnTo>
                  <a:pt x="39" y="285"/>
                </a:lnTo>
                <a:lnTo>
                  <a:pt x="21" y="285"/>
                </a:lnTo>
                <a:lnTo>
                  <a:pt x="12" y="295"/>
                </a:lnTo>
                <a:lnTo>
                  <a:pt x="0" y="314"/>
                </a:lnTo>
                <a:lnTo>
                  <a:pt x="0" y="333"/>
                </a:lnTo>
                <a:lnTo>
                  <a:pt x="0" y="340"/>
                </a:lnTo>
                <a:lnTo>
                  <a:pt x="12" y="359"/>
                </a:lnTo>
                <a:lnTo>
                  <a:pt x="21" y="369"/>
                </a:lnTo>
                <a:lnTo>
                  <a:pt x="39" y="369"/>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8" name=""/>
          <p:cNvSpPr/>
          <p:nvPr/>
        </p:nvSpPr>
        <p:spPr>
          <a:xfrm>
            <a:off x="7278840" y="3102120"/>
            <a:ext cx="115560" cy="299880"/>
          </a:xfrm>
          <a:custGeom>
            <a:avLst/>
            <a:gdLst/>
            <a:ahLst/>
            <a:rect l="l" t="t" r="r" b="b"/>
            <a:pathLst>
              <a:path w="145" h="378">
                <a:moveTo>
                  <a:pt x="0" y="0"/>
                </a:moveTo>
                <a:lnTo>
                  <a:pt x="99" y="0"/>
                </a:lnTo>
                <a:lnTo>
                  <a:pt x="116" y="0"/>
                </a:lnTo>
                <a:lnTo>
                  <a:pt x="125" y="9"/>
                </a:lnTo>
                <a:lnTo>
                  <a:pt x="136" y="19"/>
                </a:lnTo>
                <a:lnTo>
                  <a:pt x="145" y="28"/>
                </a:lnTo>
                <a:lnTo>
                  <a:pt x="145" y="47"/>
                </a:lnTo>
                <a:lnTo>
                  <a:pt x="145" y="64"/>
                </a:lnTo>
                <a:lnTo>
                  <a:pt x="136" y="74"/>
                </a:lnTo>
                <a:lnTo>
                  <a:pt x="125" y="83"/>
                </a:lnTo>
                <a:lnTo>
                  <a:pt x="116" y="93"/>
                </a:lnTo>
                <a:lnTo>
                  <a:pt x="99" y="93"/>
                </a:lnTo>
                <a:lnTo>
                  <a:pt x="116" y="93"/>
                </a:lnTo>
                <a:lnTo>
                  <a:pt x="125" y="102"/>
                </a:lnTo>
                <a:lnTo>
                  <a:pt x="136" y="112"/>
                </a:lnTo>
                <a:lnTo>
                  <a:pt x="145" y="130"/>
                </a:lnTo>
                <a:lnTo>
                  <a:pt x="145" y="138"/>
                </a:lnTo>
                <a:lnTo>
                  <a:pt x="145" y="157"/>
                </a:lnTo>
                <a:lnTo>
                  <a:pt x="136" y="167"/>
                </a:lnTo>
                <a:lnTo>
                  <a:pt x="125" y="176"/>
                </a:lnTo>
                <a:lnTo>
                  <a:pt x="116" y="185"/>
                </a:lnTo>
                <a:lnTo>
                  <a:pt x="99" y="185"/>
                </a:lnTo>
                <a:lnTo>
                  <a:pt x="116" y="185"/>
                </a:lnTo>
                <a:lnTo>
                  <a:pt x="125" y="195"/>
                </a:lnTo>
                <a:lnTo>
                  <a:pt x="136" y="204"/>
                </a:lnTo>
                <a:lnTo>
                  <a:pt x="145" y="223"/>
                </a:lnTo>
                <a:lnTo>
                  <a:pt x="145" y="231"/>
                </a:lnTo>
                <a:lnTo>
                  <a:pt x="145" y="250"/>
                </a:lnTo>
                <a:lnTo>
                  <a:pt x="136" y="259"/>
                </a:lnTo>
                <a:lnTo>
                  <a:pt x="125" y="268"/>
                </a:lnTo>
                <a:lnTo>
                  <a:pt x="116" y="276"/>
                </a:lnTo>
                <a:lnTo>
                  <a:pt x="99" y="276"/>
                </a:lnTo>
                <a:lnTo>
                  <a:pt x="116" y="285"/>
                </a:lnTo>
                <a:lnTo>
                  <a:pt x="125" y="285"/>
                </a:lnTo>
                <a:lnTo>
                  <a:pt x="136" y="295"/>
                </a:lnTo>
                <a:lnTo>
                  <a:pt x="145" y="314"/>
                </a:lnTo>
                <a:lnTo>
                  <a:pt x="145" y="333"/>
                </a:lnTo>
                <a:lnTo>
                  <a:pt x="145" y="340"/>
                </a:lnTo>
                <a:lnTo>
                  <a:pt x="136" y="359"/>
                </a:lnTo>
                <a:lnTo>
                  <a:pt x="125" y="369"/>
                </a:lnTo>
                <a:lnTo>
                  <a:pt x="116" y="369"/>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9" name=""/>
          <p:cNvSpPr/>
          <p:nvPr/>
        </p:nvSpPr>
        <p:spPr>
          <a:xfrm>
            <a:off x="7324560" y="3406680"/>
            <a:ext cx="21132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530" name=""/>
          <p:cNvSpPr/>
          <p:nvPr/>
        </p:nvSpPr>
        <p:spPr>
          <a:xfrm>
            <a:off x="7324560" y="3408480"/>
            <a:ext cx="14004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531" name=""/>
          <p:cNvSpPr/>
          <p:nvPr/>
        </p:nvSpPr>
        <p:spPr>
          <a:xfrm>
            <a:off x="7334280" y="3408480"/>
            <a:ext cx="1011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a:t>
            </a:r>
            <a:endParaRPr b="0" lang="en-US" sz="400" strike="noStrike" u="none">
              <a:solidFill>
                <a:srgbClr val="000000"/>
              </a:solidFill>
              <a:effectLst/>
              <a:uFillTx/>
              <a:latin typeface="Times New Roman"/>
            </a:endParaRPr>
          </a:p>
        </p:txBody>
      </p:sp>
      <p:sp>
        <p:nvSpPr>
          <p:cNvPr id="532" name=""/>
          <p:cNvSpPr/>
          <p:nvPr/>
        </p:nvSpPr>
        <p:spPr>
          <a:xfrm>
            <a:off x="7421400" y="3408480"/>
            <a:ext cx="13176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533" name=""/>
          <p:cNvSpPr/>
          <p:nvPr/>
        </p:nvSpPr>
        <p:spPr>
          <a:xfrm>
            <a:off x="7431480" y="3408480"/>
            <a:ext cx="943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 T33</a:t>
            </a:r>
            <a:endParaRPr b="0" lang="en-US" sz="400" strike="noStrike" u="none">
              <a:solidFill>
                <a:srgbClr val="000000"/>
              </a:solidFill>
              <a:effectLst/>
              <a:uFillTx/>
              <a:latin typeface="Times New Roman"/>
            </a:endParaRPr>
          </a:p>
        </p:txBody>
      </p:sp>
      <p:sp>
        <p:nvSpPr>
          <p:cNvPr id="534" name=""/>
          <p:cNvSpPr/>
          <p:nvPr/>
        </p:nvSpPr>
        <p:spPr>
          <a:xfrm>
            <a:off x="7513560" y="33638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7462800" y="3828960"/>
            <a:ext cx="115920" cy="292320"/>
          </a:xfrm>
          <a:custGeom>
            <a:avLst/>
            <a:gdLst/>
            <a:ahLst/>
            <a:rect l="l" t="t" r="r" b="b"/>
            <a:pathLst>
              <a:path w="145" h="369">
                <a:moveTo>
                  <a:pt x="145" y="0"/>
                </a:moveTo>
                <a:lnTo>
                  <a:pt x="50" y="0"/>
                </a:lnTo>
                <a:lnTo>
                  <a:pt x="39" y="0"/>
                </a:lnTo>
                <a:lnTo>
                  <a:pt x="21" y="10"/>
                </a:lnTo>
                <a:lnTo>
                  <a:pt x="12" y="19"/>
                </a:lnTo>
                <a:lnTo>
                  <a:pt x="0" y="29"/>
                </a:lnTo>
                <a:lnTo>
                  <a:pt x="0" y="47"/>
                </a:lnTo>
                <a:lnTo>
                  <a:pt x="0" y="57"/>
                </a:lnTo>
                <a:lnTo>
                  <a:pt x="12" y="74"/>
                </a:lnTo>
                <a:lnTo>
                  <a:pt x="21" y="83"/>
                </a:lnTo>
                <a:lnTo>
                  <a:pt x="39" y="83"/>
                </a:lnTo>
                <a:lnTo>
                  <a:pt x="50" y="93"/>
                </a:lnTo>
                <a:lnTo>
                  <a:pt x="39" y="93"/>
                </a:lnTo>
                <a:lnTo>
                  <a:pt x="21" y="102"/>
                </a:lnTo>
                <a:lnTo>
                  <a:pt x="12" y="112"/>
                </a:lnTo>
                <a:lnTo>
                  <a:pt x="0" y="121"/>
                </a:lnTo>
                <a:lnTo>
                  <a:pt x="0" y="138"/>
                </a:lnTo>
                <a:lnTo>
                  <a:pt x="0" y="148"/>
                </a:lnTo>
                <a:lnTo>
                  <a:pt x="12" y="167"/>
                </a:lnTo>
                <a:lnTo>
                  <a:pt x="21" y="176"/>
                </a:lnTo>
                <a:lnTo>
                  <a:pt x="39" y="185"/>
                </a:lnTo>
                <a:lnTo>
                  <a:pt x="50" y="185"/>
                </a:lnTo>
                <a:lnTo>
                  <a:pt x="39" y="185"/>
                </a:lnTo>
                <a:lnTo>
                  <a:pt x="21" y="195"/>
                </a:lnTo>
                <a:lnTo>
                  <a:pt x="12" y="204"/>
                </a:lnTo>
                <a:lnTo>
                  <a:pt x="0" y="212"/>
                </a:lnTo>
                <a:lnTo>
                  <a:pt x="0" y="231"/>
                </a:lnTo>
                <a:lnTo>
                  <a:pt x="0" y="250"/>
                </a:lnTo>
                <a:lnTo>
                  <a:pt x="12" y="259"/>
                </a:lnTo>
                <a:lnTo>
                  <a:pt x="21" y="267"/>
                </a:lnTo>
                <a:lnTo>
                  <a:pt x="39" y="276"/>
                </a:lnTo>
                <a:lnTo>
                  <a:pt x="50" y="276"/>
                </a:lnTo>
                <a:lnTo>
                  <a:pt x="39" y="276"/>
                </a:lnTo>
                <a:lnTo>
                  <a:pt x="21" y="286"/>
                </a:lnTo>
                <a:lnTo>
                  <a:pt x="12" y="295"/>
                </a:lnTo>
                <a:lnTo>
                  <a:pt x="0" y="314"/>
                </a:lnTo>
                <a:lnTo>
                  <a:pt x="0" y="323"/>
                </a:lnTo>
                <a:lnTo>
                  <a:pt x="0" y="342"/>
                </a:lnTo>
                <a:lnTo>
                  <a:pt x="12" y="350"/>
                </a:lnTo>
                <a:lnTo>
                  <a:pt x="21" y="360"/>
                </a:lnTo>
                <a:lnTo>
                  <a:pt x="39" y="369"/>
                </a:lnTo>
                <a:lnTo>
                  <a:pt x="50" y="369"/>
                </a:lnTo>
                <a:lnTo>
                  <a:pt x="145"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6" name=""/>
          <p:cNvSpPr/>
          <p:nvPr/>
        </p:nvSpPr>
        <p:spPr>
          <a:xfrm>
            <a:off x="7278840" y="3828960"/>
            <a:ext cx="115560" cy="292320"/>
          </a:xfrm>
          <a:custGeom>
            <a:avLst/>
            <a:gdLst/>
            <a:ahLst/>
            <a:rect l="l" t="t" r="r" b="b"/>
            <a:pathLst>
              <a:path w="145" h="369">
                <a:moveTo>
                  <a:pt x="0" y="0"/>
                </a:moveTo>
                <a:lnTo>
                  <a:pt x="99" y="0"/>
                </a:lnTo>
                <a:lnTo>
                  <a:pt x="116" y="0"/>
                </a:lnTo>
                <a:lnTo>
                  <a:pt x="125" y="10"/>
                </a:lnTo>
                <a:lnTo>
                  <a:pt x="136" y="19"/>
                </a:lnTo>
                <a:lnTo>
                  <a:pt x="145" y="29"/>
                </a:lnTo>
                <a:lnTo>
                  <a:pt x="145" y="47"/>
                </a:lnTo>
                <a:lnTo>
                  <a:pt x="145" y="57"/>
                </a:lnTo>
                <a:lnTo>
                  <a:pt x="136" y="74"/>
                </a:lnTo>
                <a:lnTo>
                  <a:pt x="125" y="83"/>
                </a:lnTo>
                <a:lnTo>
                  <a:pt x="116" y="83"/>
                </a:lnTo>
                <a:lnTo>
                  <a:pt x="99" y="93"/>
                </a:lnTo>
                <a:lnTo>
                  <a:pt x="116" y="93"/>
                </a:lnTo>
                <a:lnTo>
                  <a:pt x="125" y="102"/>
                </a:lnTo>
                <a:lnTo>
                  <a:pt x="136" y="112"/>
                </a:lnTo>
                <a:lnTo>
                  <a:pt x="145" y="121"/>
                </a:lnTo>
                <a:lnTo>
                  <a:pt x="145" y="138"/>
                </a:lnTo>
                <a:lnTo>
                  <a:pt x="145" y="148"/>
                </a:lnTo>
                <a:lnTo>
                  <a:pt x="136" y="167"/>
                </a:lnTo>
                <a:lnTo>
                  <a:pt x="125" y="176"/>
                </a:lnTo>
                <a:lnTo>
                  <a:pt x="116" y="185"/>
                </a:lnTo>
                <a:lnTo>
                  <a:pt x="99" y="185"/>
                </a:lnTo>
                <a:lnTo>
                  <a:pt x="116" y="185"/>
                </a:lnTo>
                <a:lnTo>
                  <a:pt x="125" y="195"/>
                </a:lnTo>
                <a:lnTo>
                  <a:pt x="136" y="204"/>
                </a:lnTo>
                <a:lnTo>
                  <a:pt x="145" y="212"/>
                </a:lnTo>
                <a:lnTo>
                  <a:pt x="145" y="231"/>
                </a:lnTo>
                <a:lnTo>
                  <a:pt x="145" y="250"/>
                </a:lnTo>
                <a:lnTo>
                  <a:pt x="136" y="259"/>
                </a:lnTo>
                <a:lnTo>
                  <a:pt x="125" y="267"/>
                </a:lnTo>
                <a:lnTo>
                  <a:pt x="116" y="276"/>
                </a:lnTo>
                <a:lnTo>
                  <a:pt x="99" y="276"/>
                </a:lnTo>
                <a:lnTo>
                  <a:pt x="116" y="276"/>
                </a:lnTo>
                <a:lnTo>
                  <a:pt x="125" y="286"/>
                </a:lnTo>
                <a:lnTo>
                  <a:pt x="136" y="295"/>
                </a:lnTo>
                <a:lnTo>
                  <a:pt x="145" y="314"/>
                </a:lnTo>
                <a:lnTo>
                  <a:pt x="145" y="323"/>
                </a:lnTo>
                <a:lnTo>
                  <a:pt x="145" y="342"/>
                </a:lnTo>
                <a:lnTo>
                  <a:pt x="136" y="350"/>
                </a:lnTo>
                <a:lnTo>
                  <a:pt x="125" y="360"/>
                </a:lnTo>
                <a:lnTo>
                  <a:pt x="116" y="369"/>
                </a:lnTo>
                <a:lnTo>
                  <a:pt x="99" y="369"/>
                </a:lnTo>
                <a:lnTo>
                  <a:pt x="0"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7" name=""/>
          <p:cNvSpPr/>
          <p:nvPr/>
        </p:nvSpPr>
        <p:spPr>
          <a:xfrm>
            <a:off x="7324560" y="412740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38" name=""/>
          <p:cNvSpPr/>
          <p:nvPr/>
        </p:nvSpPr>
        <p:spPr>
          <a:xfrm>
            <a:off x="7324560" y="412740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539" name=""/>
          <p:cNvSpPr/>
          <p:nvPr/>
        </p:nvSpPr>
        <p:spPr>
          <a:xfrm>
            <a:off x="7334280" y="41274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T32</a:t>
            </a:r>
            <a:endParaRPr b="0" lang="en-US" sz="400" strike="noStrike" u="none">
              <a:solidFill>
                <a:srgbClr val="000000"/>
              </a:solidFill>
              <a:effectLst/>
              <a:uFillTx/>
              <a:latin typeface="Times New Roman"/>
            </a:endParaRPr>
          </a:p>
        </p:txBody>
      </p:sp>
      <p:sp>
        <p:nvSpPr>
          <p:cNvPr id="540" name=""/>
          <p:cNvSpPr/>
          <p:nvPr/>
        </p:nvSpPr>
        <p:spPr>
          <a:xfrm>
            <a:off x="7513560" y="40831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7462800" y="4548240"/>
            <a:ext cx="115920" cy="299880"/>
          </a:xfrm>
          <a:custGeom>
            <a:avLst/>
            <a:gdLst/>
            <a:ahLst/>
            <a:rect l="l" t="t" r="r" b="b"/>
            <a:pathLst>
              <a:path w="145" h="378">
                <a:moveTo>
                  <a:pt x="145" y="0"/>
                </a:moveTo>
                <a:lnTo>
                  <a:pt x="50" y="0"/>
                </a:lnTo>
                <a:lnTo>
                  <a:pt x="39" y="9"/>
                </a:lnTo>
                <a:lnTo>
                  <a:pt x="21" y="9"/>
                </a:lnTo>
                <a:lnTo>
                  <a:pt x="12" y="19"/>
                </a:lnTo>
                <a:lnTo>
                  <a:pt x="0" y="37"/>
                </a:lnTo>
                <a:lnTo>
                  <a:pt x="0" y="47"/>
                </a:lnTo>
                <a:lnTo>
                  <a:pt x="0" y="66"/>
                </a:lnTo>
                <a:lnTo>
                  <a:pt x="12" y="73"/>
                </a:lnTo>
                <a:lnTo>
                  <a:pt x="21" y="92"/>
                </a:lnTo>
                <a:lnTo>
                  <a:pt x="39" y="92"/>
                </a:lnTo>
                <a:lnTo>
                  <a:pt x="50" y="92"/>
                </a:lnTo>
                <a:lnTo>
                  <a:pt x="39" y="101"/>
                </a:lnTo>
                <a:lnTo>
                  <a:pt x="21" y="101"/>
                </a:lnTo>
                <a:lnTo>
                  <a:pt x="12" y="111"/>
                </a:lnTo>
                <a:lnTo>
                  <a:pt x="0" y="130"/>
                </a:lnTo>
                <a:lnTo>
                  <a:pt x="0" y="147"/>
                </a:lnTo>
                <a:lnTo>
                  <a:pt x="0" y="157"/>
                </a:lnTo>
                <a:lnTo>
                  <a:pt x="12" y="175"/>
                </a:lnTo>
                <a:lnTo>
                  <a:pt x="21" y="185"/>
                </a:lnTo>
                <a:lnTo>
                  <a:pt x="39" y="185"/>
                </a:lnTo>
                <a:lnTo>
                  <a:pt x="50" y="194"/>
                </a:lnTo>
                <a:lnTo>
                  <a:pt x="39" y="194"/>
                </a:lnTo>
                <a:lnTo>
                  <a:pt x="21" y="204"/>
                </a:lnTo>
                <a:lnTo>
                  <a:pt x="12" y="211"/>
                </a:lnTo>
                <a:lnTo>
                  <a:pt x="0" y="221"/>
                </a:lnTo>
                <a:lnTo>
                  <a:pt x="0" y="240"/>
                </a:lnTo>
                <a:lnTo>
                  <a:pt x="0" y="249"/>
                </a:lnTo>
                <a:lnTo>
                  <a:pt x="12" y="268"/>
                </a:lnTo>
                <a:lnTo>
                  <a:pt x="21" y="276"/>
                </a:lnTo>
                <a:lnTo>
                  <a:pt x="39" y="285"/>
                </a:lnTo>
                <a:lnTo>
                  <a:pt x="50" y="285"/>
                </a:lnTo>
                <a:lnTo>
                  <a:pt x="39" y="285"/>
                </a:lnTo>
                <a:lnTo>
                  <a:pt x="21" y="295"/>
                </a:lnTo>
                <a:lnTo>
                  <a:pt x="12" y="304"/>
                </a:lnTo>
                <a:lnTo>
                  <a:pt x="0" y="314"/>
                </a:lnTo>
                <a:lnTo>
                  <a:pt x="0" y="333"/>
                </a:lnTo>
                <a:lnTo>
                  <a:pt x="0" y="342"/>
                </a:lnTo>
                <a:lnTo>
                  <a:pt x="12" y="359"/>
                </a:lnTo>
                <a:lnTo>
                  <a:pt x="21" y="369"/>
                </a:lnTo>
                <a:lnTo>
                  <a:pt x="39" y="378"/>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7278840" y="4548240"/>
            <a:ext cx="115560" cy="299880"/>
          </a:xfrm>
          <a:custGeom>
            <a:avLst/>
            <a:gdLst/>
            <a:ahLst/>
            <a:rect l="l" t="t" r="r" b="b"/>
            <a:pathLst>
              <a:path w="145" h="378">
                <a:moveTo>
                  <a:pt x="0" y="0"/>
                </a:moveTo>
                <a:lnTo>
                  <a:pt x="99" y="0"/>
                </a:lnTo>
                <a:lnTo>
                  <a:pt x="116" y="9"/>
                </a:lnTo>
                <a:lnTo>
                  <a:pt x="125" y="9"/>
                </a:lnTo>
                <a:lnTo>
                  <a:pt x="136" y="19"/>
                </a:lnTo>
                <a:lnTo>
                  <a:pt x="145" y="37"/>
                </a:lnTo>
                <a:lnTo>
                  <a:pt x="145" y="47"/>
                </a:lnTo>
                <a:lnTo>
                  <a:pt x="145" y="66"/>
                </a:lnTo>
                <a:lnTo>
                  <a:pt x="136" y="73"/>
                </a:lnTo>
                <a:lnTo>
                  <a:pt x="125" y="92"/>
                </a:lnTo>
                <a:lnTo>
                  <a:pt x="116" y="92"/>
                </a:lnTo>
                <a:lnTo>
                  <a:pt x="99" y="92"/>
                </a:lnTo>
                <a:lnTo>
                  <a:pt x="116" y="101"/>
                </a:lnTo>
                <a:lnTo>
                  <a:pt x="125" y="101"/>
                </a:lnTo>
                <a:lnTo>
                  <a:pt x="136" y="111"/>
                </a:lnTo>
                <a:lnTo>
                  <a:pt x="145" y="130"/>
                </a:lnTo>
                <a:lnTo>
                  <a:pt x="145" y="147"/>
                </a:lnTo>
                <a:lnTo>
                  <a:pt x="145" y="157"/>
                </a:lnTo>
                <a:lnTo>
                  <a:pt x="136" y="175"/>
                </a:lnTo>
                <a:lnTo>
                  <a:pt x="125" y="185"/>
                </a:lnTo>
                <a:lnTo>
                  <a:pt x="116" y="185"/>
                </a:lnTo>
                <a:lnTo>
                  <a:pt x="99" y="194"/>
                </a:lnTo>
                <a:lnTo>
                  <a:pt x="116" y="194"/>
                </a:lnTo>
                <a:lnTo>
                  <a:pt x="125" y="204"/>
                </a:lnTo>
                <a:lnTo>
                  <a:pt x="136" y="211"/>
                </a:lnTo>
                <a:lnTo>
                  <a:pt x="145" y="221"/>
                </a:lnTo>
                <a:lnTo>
                  <a:pt x="145" y="240"/>
                </a:lnTo>
                <a:lnTo>
                  <a:pt x="145" y="249"/>
                </a:lnTo>
                <a:lnTo>
                  <a:pt x="136" y="268"/>
                </a:lnTo>
                <a:lnTo>
                  <a:pt x="125" y="276"/>
                </a:lnTo>
                <a:lnTo>
                  <a:pt x="116" y="285"/>
                </a:lnTo>
                <a:lnTo>
                  <a:pt x="99" y="285"/>
                </a:lnTo>
                <a:lnTo>
                  <a:pt x="116" y="285"/>
                </a:lnTo>
                <a:lnTo>
                  <a:pt x="125" y="295"/>
                </a:lnTo>
                <a:lnTo>
                  <a:pt x="136" y="304"/>
                </a:lnTo>
                <a:lnTo>
                  <a:pt x="145" y="314"/>
                </a:lnTo>
                <a:lnTo>
                  <a:pt x="145" y="333"/>
                </a:lnTo>
                <a:lnTo>
                  <a:pt x="145" y="342"/>
                </a:lnTo>
                <a:lnTo>
                  <a:pt x="136" y="359"/>
                </a:lnTo>
                <a:lnTo>
                  <a:pt x="125" y="369"/>
                </a:lnTo>
                <a:lnTo>
                  <a:pt x="116" y="378"/>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3" name=""/>
          <p:cNvSpPr/>
          <p:nvPr/>
        </p:nvSpPr>
        <p:spPr>
          <a:xfrm>
            <a:off x="7324560" y="485316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44" name=""/>
          <p:cNvSpPr/>
          <p:nvPr/>
        </p:nvSpPr>
        <p:spPr>
          <a:xfrm>
            <a:off x="7324560" y="4853160"/>
            <a:ext cx="246240" cy="80640"/>
          </a:xfrm>
          <a:prstGeom prst="rect">
            <a:avLst/>
          </a:prstGeom>
          <a:no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545" name=""/>
          <p:cNvSpPr/>
          <p:nvPr/>
        </p:nvSpPr>
        <p:spPr>
          <a:xfrm>
            <a:off x="7334280" y="48546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T31</a:t>
            </a:r>
            <a:endParaRPr b="0" lang="en-US" sz="400" strike="noStrike" u="none">
              <a:solidFill>
                <a:srgbClr val="000000"/>
              </a:solidFill>
              <a:effectLst/>
              <a:uFillTx/>
              <a:latin typeface="Times New Roman"/>
            </a:endParaRPr>
          </a:p>
        </p:txBody>
      </p:sp>
      <p:sp>
        <p:nvSpPr>
          <p:cNvPr id="546" name=""/>
          <p:cNvSpPr/>
          <p:nvPr/>
        </p:nvSpPr>
        <p:spPr>
          <a:xfrm>
            <a:off x="7513560" y="48099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7" name=""/>
          <p:cNvSpPr/>
          <p:nvPr/>
        </p:nvSpPr>
        <p:spPr>
          <a:xfrm>
            <a:off x="6904080" y="245124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6993000" y="24811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549" name=""/>
          <p:cNvSpPr/>
          <p:nvPr/>
        </p:nvSpPr>
        <p:spPr>
          <a:xfrm>
            <a:off x="6991200" y="24829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7009920" y="24843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51" name=""/>
          <p:cNvSpPr/>
          <p:nvPr/>
        </p:nvSpPr>
        <p:spPr>
          <a:xfrm>
            <a:off x="7035840" y="24526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flipH="1">
            <a:off x="6307200" y="253224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53" name=""/>
          <p:cNvSpPr/>
          <p:nvPr/>
        </p:nvSpPr>
        <p:spPr>
          <a:xfrm flipV="1">
            <a:off x="6307200" y="2476080"/>
            <a:ext cx="1440" cy="222732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4" name=""/>
          <p:cNvSpPr/>
          <p:nvPr/>
        </p:nvSpPr>
        <p:spPr>
          <a:xfrm flipH="1">
            <a:off x="6307200" y="47037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55" name=""/>
          <p:cNvSpPr/>
          <p:nvPr/>
        </p:nvSpPr>
        <p:spPr>
          <a:xfrm flipH="1">
            <a:off x="6307200" y="39783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56" name=""/>
          <p:cNvSpPr/>
          <p:nvPr/>
        </p:nvSpPr>
        <p:spPr>
          <a:xfrm flipH="1">
            <a:off x="6307200" y="32529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57" name=""/>
          <p:cNvSpPr/>
          <p:nvPr/>
        </p:nvSpPr>
        <p:spPr>
          <a:xfrm>
            <a:off x="5857920" y="5126040"/>
            <a:ext cx="2355840" cy="4366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8" name=""/>
          <p:cNvSpPr/>
          <p:nvPr/>
        </p:nvSpPr>
        <p:spPr>
          <a:xfrm>
            <a:off x="6786720" y="5159520"/>
            <a:ext cx="38088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6786720" y="5159520"/>
            <a:ext cx="396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0" name=""/>
          <p:cNvSpPr/>
          <p:nvPr/>
        </p:nvSpPr>
        <p:spPr>
          <a:xfrm>
            <a:off x="6803640" y="5162400"/>
            <a:ext cx="346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Summer</a:t>
            </a:r>
            <a:endParaRPr b="0" lang="en-US" sz="800" strike="noStrike" u="none">
              <a:solidFill>
                <a:srgbClr val="000000"/>
              </a:solidFill>
              <a:effectLst/>
              <a:uFillTx/>
              <a:latin typeface="Times New Roman"/>
            </a:endParaRPr>
          </a:p>
        </p:txBody>
      </p:sp>
      <p:sp>
        <p:nvSpPr>
          <p:cNvPr id="561" name=""/>
          <p:cNvSpPr/>
          <p:nvPr/>
        </p:nvSpPr>
        <p:spPr>
          <a:xfrm>
            <a:off x="6786720" y="5259240"/>
            <a:ext cx="33012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62" name=""/>
          <p:cNvSpPr/>
          <p:nvPr/>
        </p:nvSpPr>
        <p:spPr>
          <a:xfrm>
            <a:off x="7116840" y="5159520"/>
            <a:ext cx="680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3" name=""/>
          <p:cNvSpPr/>
          <p:nvPr/>
        </p:nvSpPr>
        <p:spPr>
          <a:xfrm>
            <a:off x="7334280" y="5159520"/>
            <a:ext cx="420480" cy="104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4" name=""/>
          <p:cNvSpPr/>
          <p:nvPr/>
        </p:nvSpPr>
        <p:spPr>
          <a:xfrm>
            <a:off x="7332840" y="5157720"/>
            <a:ext cx="4111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5" name=""/>
          <p:cNvSpPr/>
          <p:nvPr/>
        </p:nvSpPr>
        <p:spPr>
          <a:xfrm>
            <a:off x="7350480" y="5160960"/>
            <a:ext cx="358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Nominal</a:t>
            </a:r>
            <a:endParaRPr b="0" lang="en-US" sz="800" strike="noStrike" u="none">
              <a:solidFill>
                <a:srgbClr val="000000"/>
              </a:solidFill>
              <a:effectLst/>
              <a:uFillTx/>
              <a:latin typeface="Times New Roman"/>
            </a:endParaRPr>
          </a:p>
        </p:txBody>
      </p:sp>
      <p:sp>
        <p:nvSpPr>
          <p:cNvPr id="566" name=""/>
          <p:cNvSpPr/>
          <p:nvPr/>
        </p:nvSpPr>
        <p:spPr>
          <a:xfrm>
            <a:off x="7332840" y="5256360"/>
            <a:ext cx="3412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567" name=""/>
          <p:cNvSpPr/>
          <p:nvPr/>
        </p:nvSpPr>
        <p:spPr>
          <a:xfrm>
            <a:off x="7674120" y="51577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8" name=""/>
          <p:cNvSpPr/>
          <p:nvPr/>
        </p:nvSpPr>
        <p:spPr>
          <a:xfrm>
            <a:off x="7856640" y="5159520"/>
            <a:ext cx="29196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9" name=""/>
          <p:cNvSpPr/>
          <p:nvPr/>
        </p:nvSpPr>
        <p:spPr>
          <a:xfrm>
            <a:off x="7856640" y="5159520"/>
            <a:ext cx="3348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0" name=""/>
          <p:cNvSpPr/>
          <p:nvPr/>
        </p:nvSpPr>
        <p:spPr>
          <a:xfrm>
            <a:off x="7874640" y="5162400"/>
            <a:ext cx="284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Winter</a:t>
            </a:r>
            <a:endParaRPr b="0" lang="en-US" sz="800" strike="noStrike" u="none">
              <a:solidFill>
                <a:srgbClr val="000000"/>
              </a:solidFill>
              <a:effectLst/>
              <a:uFillTx/>
              <a:latin typeface="Times New Roman"/>
            </a:endParaRPr>
          </a:p>
        </p:txBody>
      </p:sp>
      <p:sp>
        <p:nvSpPr>
          <p:cNvPr id="571" name=""/>
          <p:cNvSpPr/>
          <p:nvPr/>
        </p:nvSpPr>
        <p:spPr>
          <a:xfrm>
            <a:off x="7856640" y="5259240"/>
            <a:ext cx="27144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572" name=""/>
          <p:cNvSpPr/>
          <p:nvPr/>
        </p:nvSpPr>
        <p:spPr>
          <a:xfrm>
            <a:off x="8128080" y="51595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3" name=""/>
          <p:cNvSpPr/>
          <p:nvPr/>
        </p:nvSpPr>
        <p:spPr>
          <a:xfrm>
            <a:off x="5888160" y="5278320"/>
            <a:ext cx="7318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4" name=""/>
          <p:cNvSpPr/>
          <p:nvPr/>
        </p:nvSpPr>
        <p:spPr>
          <a:xfrm>
            <a:off x="5886360" y="5281560"/>
            <a:ext cx="7844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5" name=""/>
          <p:cNvSpPr/>
          <p:nvPr/>
        </p:nvSpPr>
        <p:spPr>
          <a:xfrm>
            <a:off x="5902920" y="5284800"/>
            <a:ext cx="7210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Unit MW Rating:</a:t>
            </a:r>
            <a:endParaRPr b="0" lang="en-US" sz="800" strike="noStrike" u="none">
              <a:solidFill>
                <a:srgbClr val="000000"/>
              </a:solidFill>
              <a:effectLst/>
              <a:uFillTx/>
              <a:latin typeface="Times New Roman"/>
            </a:endParaRPr>
          </a:p>
        </p:txBody>
      </p:sp>
      <p:sp>
        <p:nvSpPr>
          <p:cNvPr id="576" name=""/>
          <p:cNvSpPr/>
          <p:nvPr/>
        </p:nvSpPr>
        <p:spPr>
          <a:xfrm>
            <a:off x="65739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7" name=""/>
          <p:cNvSpPr/>
          <p:nvPr/>
        </p:nvSpPr>
        <p:spPr>
          <a:xfrm>
            <a:off x="678672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8" name=""/>
          <p:cNvSpPr/>
          <p:nvPr/>
        </p:nvSpPr>
        <p:spPr>
          <a:xfrm>
            <a:off x="678672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9" name=""/>
          <p:cNvSpPr/>
          <p:nvPr/>
        </p:nvSpPr>
        <p:spPr>
          <a:xfrm>
            <a:off x="680580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79</a:t>
            </a:r>
            <a:endParaRPr b="0" lang="en-US" sz="800" strike="noStrike" u="none">
              <a:solidFill>
                <a:srgbClr val="000000"/>
              </a:solidFill>
              <a:effectLst/>
              <a:uFillTx/>
              <a:latin typeface="Times New Roman"/>
            </a:endParaRPr>
          </a:p>
        </p:txBody>
      </p:sp>
      <p:sp>
        <p:nvSpPr>
          <p:cNvPr id="580" name=""/>
          <p:cNvSpPr/>
          <p:nvPr/>
        </p:nvSpPr>
        <p:spPr>
          <a:xfrm>
            <a:off x="68835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1" name=""/>
          <p:cNvSpPr/>
          <p:nvPr/>
        </p:nvSpPr>
        <p:spPr>
          <a:xfrm>
            <a:off x="7334280" y="5278320"/>
            <a:ext cx="1141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2" name=""/>
          <p:cNvSpPr/>
          <p:nvPr/>
        </p:nvSpPr>
        <p:spPr>
          <a:xfrm>
            <a:off x="733284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3" name=""/>
          <p:cNvSpPr/>
          <p:nvPr/>
        </p:nvSpPr>
        <p:spPr>
          <a:xfrm>
            <a:off x="735192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82</a:t>
            </a:r>
            <a:endParaRPr b="0" lang="en-US" sz="800" strike="noStrike" u="none">
              <a:solidFill>
                <a:srgbClr val="000000"/>
              </a:solidFill>
              <a:effectLst/>
              <a:uFillTx/>
              <a:latin typeface="Times New Roman"/>
            </a:endParaRPr>
          </a:p>
        </p:txBody>
      </p:sp>
      <p:sp>
        <p:nvSpPr>
          <p:cNvPr id="584" name=""/>
          <p:cNvSpPr/>
          <p:nvPr/>
        </p:nvSpPr>
        <p:spPr>
          <a:xfrm>
            <a:off x="7431120" y="528156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5" name=""/>
          <p:cNvSpPr/>
          <p:nvPr/>
        </p:nvSpPr>
        <p:spPr>
          <a:xfrm>
            <a:off x="786600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6" name=""/>
          <p:cNvSpPr/>
          <p:nvPr/>
        </p:nvSpPr>
        <p:spPr>
          <a:xfrm>
            <a:off x="786456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7" name=""/>
          <p:cNvSpPr/>
          <p:nvPr/>
        </p:nvSpPr>
        <p:spPr>
          <a:xfrm>
            <a:off x="788364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88</a:t>
            </a:r>
            <a:endParaRPr b="0" lang="en-US" sz="800" strike="noStrike" u="none">
              <a:solidFill>
                <a:srgbClr val="000000"/>
              </a:solidFill>
              <a:effectLst/>
              <a:uFillTx/>
              <a:latin typeface="Times New Roman"/>
            </a:endParaRPr>
          </a:p>
        </p:txBody>
      </p:sp>
      <p:sp>
        <p:nvSpPr>
          <p:cNvPr id="588" name=""/>
          <p:cNvSpPr/>
          <p:nvPr/>
        </p:nvSpPr>
        <p:spPr>
          <a:xfrm>
            <a:off x="796284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9" name=""/>
          <p:cNvSpPr/>
          <p:nvPr/>
        </p:nvSpPr>
        <p:spPr>
          <a:xfrm>
            <a:off x="5888160" y="5391000"/>
            <a:ext cx="7603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0" name=""/>
          <p:cNvSpPr/>
          <p:nvPr/>
        </p:nvSpPr>
        <p:spPr>
          <a:xfrm>
            <a:off x="6541920" y="53942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1" name=""/>
          <p:cNvSpPr/>
          <p:nvPr/>
        </p:nvSpPr>
        <p:spPr>
          <a:xfrm>
            <a:off x="6786720" y="5391000"/>
            <a:ext cx="7189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2" name=""/>
          <p:cNvSpPr/>
          <p:nvPr/>
        </p:nvSpPr>
        <p:spPr>
          <a:xfrm>
            <a:off x="7431120" y="539424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3" name=""/>
          <p:cNvSpPr/>
          <p:nvPr/>
        </p:nvSpPr>
        <p:spPr>
          <a:xfrm>
            <a:off x="5888160" y="5506920"/>
            <a:ext cx="73656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4" name=""/>
          <p:cNvSpPr/>
          <p:nvPr/>
        </p:nvSpPr>
        <p:spPr>
          <a:xfrm>
            <a:off x="6548400" y="550872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5" name=""/>
          <p:cNvSpPr/>
          <p:nvPr/>
        </p:nvSpPr>
        <p:spPr>
          <a:xfrm>
            <a:off x="6786720" y="5506920"/>
            <a:ext cx="66492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6" name=""/>
          <p:cNvSpPr/>
          <p:nvPr/>
        </p:nvSpPr>
        <p:spPr>
          <a:xfrm>
            <a:off x="7381800" y="55087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7" name=""/>
          <p:cNvSpPr/>
          <p:nvPr/>
        </p:nvSpPr>
        <p:spPr>
          <a:xfrm>
            <a:off x="6904080" y="3178080"/>
            <a:ext cx="2379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98" name=""/>
          <p:cNvSpPr/>
          <p:nvPr/>
        </p:nvSpPr>
        <p:spPr>
          <a:xfrm>
            <a:off x="6993000" y="320832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99" name=""/>
          <p:cNvSpPr/>
          <p:nvPr/>
        </p:nvSpPr>
        <p:spPr>
          <a:xfrm>
            <a:off x="6991200" y="3209760"/>
            <a:ext cx="748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0" name=""/>
          <p:cNvSpPr/>
          <p:nvPr/>
        </p:nvSpPr>
        <p:spPr>
          <a:xfrm>
            <a:off x="7009920" y="32115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601" name=""/>
          <p:cNvSpPr/>
          <p:nvPr/>
        </p:nvSpPr>
        <p:spPr>
          <a:xfrm>
            <a:off x="7035840" y="318132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2" name=""/>
          <p:cNvSpPr/>
          <p:nvPr/>
        </p:nvSpPr>
        <p:spPr>
          <a:xfrm>
            <a:off x="6904080" y="3905280"/>
            <a:ext cx="237960" cy="1461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3" name=""/>
          <p:cNvSpPr/>
          <p:nvPr/>
        </p:nvSpPr>
        <p:spPr>
          <a:xfrm>
            <a:off x="6993000" y="39337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604" name=""/>
          <p:cNvSpPr/>
          <p:nvPr/>
        </p:nvSpPr>
        <p:spPr>
          <a:xfrm>
            <a:off x="6991200" y="39355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5" name=""/>
          <p:cNvSpPr/>
          <p:nvPr/>
        </p:nvSpPr>
        <p:spPr>
          <a:xfrm>
            <a:off x="7009920" y="39369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606" name=""/>
          <p:cNvSpPr/>
          <p:nvPr/>
        </p:nvSpPr>
        <p:spPr>
          <a:xfrm>
            <a:off x="7035840" y="39052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7" name=""/>
          <p:cNvSpPr/>
          <p:nvPr/>
        </p:nvSpPr>
        <p:spPr>
          <a:xfrm>
            <a:off x="6904080" y="462276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8" name=""/>
          <p:cNvSpPr/>
          <p:nvPr/>
        </p:nvSpPr>
        <p:spPr>
          <a:xfrm>
            <a:off x="6993000" y="465300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609" name=""/>
          <p:cNvSpPr/>
          <p:nvPr/>
        </p:nvSpPr>
        <p:spPr>
          <a:xfrm>
            <a:off x="6991200" y="465444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0" name=""/>
          <p:cNvSpPr/>
          <p:nvPr/>
        </p:nvSpPr>
        <p:spPr>
          <a:xfrm>
            <a:off x="7009920" y="4654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611" name=""/>
          <p:cNvSpPr/>
          <p:nvPr/>
        </p:nvSpPr>
        <p:spPr>
          <a:xfrm>
            <a:off x="7035840" y="46245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2" name=""/>
          <p:cNvSpPr/>
          <p:nvPr/>
        </p:nvSpPr>
        <p:spPr>
          <a:xfrm>
            <a:off x="5519880" y="5850000"/>
            <a:ext cx="35856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613" name=""/>
          <p:cNvSpPr/>
          <p:nvPr/>
        </p:nvSpPr>
        <p:spPr>
          <a:xfrm>
            <a:off x="5519880" y="5850000"/>
            <a:ext cx="357120" cy="95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4" name=""/>
          <p:cNvSpPr/>
          <p:nvPr/>
        </p:nvSpPr>
        <p:spPr>
          <a:xfrm>
            <a:off x="5486040" y="5635800"/>
            <a:ext cx="31392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 = Breaker</a:t>
            </a:r>
            <a:endParaRPr b="0" lang="en-US" sz="500" strike="noStrike" u="none">
              <a:solidFill>
                <a:srgbClr val="000000"/>
              </a:solidFill>
              <a:effectLst/>
              <a:uFillTx/>
              <a:latin typeface="Times New Roman"/>
            </a:endParaRPr>
          </a:p>
        </p:txBody>
      </p:sp>
      <p:sp>
        <p:nvSpPr>
          <p:cNvPr id="615" name=""/>
          <p:cNvSpPr/>
          <p:nvPr/>
        </p:nvSpPr>
        <p:spPr>
          <a:xfrm>
            <a:off x="5838840" y="5821200"/>
            <a:ext cx="7128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6" name=""/>
          <p:cNvSpPr/>
          <p:nvPr/>
        </p:nvSpPr>
        <p:spPr>
          <a:xfrm>
            <a:off x="5519880" y="5927760"/>
            <a:ext cx="9190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617" name=""/>
          <p:cNvSpPr/>
          <p:nvPr/>
        </p:nvSpPr>
        <p:spPr>
          <a:xfrm>
            <a:off x="5482800" y="5715000"/>
            <a:ext cx="7977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GSU = Generator Step-up Unit</a:t>
            </a:r>
            <a:endParaRPr b="0" lang="en-US" sz="500" strike="noStrike" u="none">
              <a:solidFill>
                <a:srgbClr val="000000"/>
              </a:solidFill>
              <a:effectLst/>
              <a:uFillTx/>
              <a:latin typeface="Times New Roman"/>
            </a:endParaRPr>
          </a:p>
        </p:txBody>
      </p:sp>
      <p:sp>
        <p:nvSpPr>
          <p:cNvPr id="618" name=""/>
          <p:cNvSpPr/>
          <p:nvPr/>
        </p:nvSpPr>
        <p:spPr>
          <a:xfrm>
            <a:off x="6110280" y="5929200"/>
            <a:ext cx="5076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9" name=""/>
          <p:cNvSpPr/>
          <p:nvPr/>
        </p:nvSpPr>
        <p:spPr>
          <a:xfrm>
            <a:off x="6831000" y="2130480"/>
            <a:ext cx="63972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0" name=""/>
          <p:cNvSpPr/>
          <p:nvPr/>
        </p:nvSpPr>
        <p:spPr>
          <a:xfrm>
            <a:off x="6831000" y="2131920"/>
            <a:ext cx="5176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1" name=""/>
          <p:cNvSpPr/>
          <p:nvPr/>
        </p:nvSpPr>
        <p:spPr>
          <a:xfrm>
            <a:off x="6878520" y="213660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345 kV</a:t>
            </a:r>
            <a:endParaRPr b="0" lang="en-US" sz="1100" strike="noStrike" u="none">
              <a:solidFill>
                <a:srgbClr val="000000"/>
              </a:solidFill>
              <a:effectLst/>
              <a:uFillTx/>
              <a:latin typeface="Times New Roman"/>
            </a:endParaRPr>
          </a:p>
        </p:txBody>
      </p:sp>
      <p:sp>
        <p:nvSpPr>
          <p:cNvPr id="622" name=""/>
          <p:cNvSpPr/>
          <p:nvPr/>
        </p:nvSpPr>
        <p:spPr>
          <a:xfrm>
            <a:off x="7264440" y="2131920"/>
            <a:ext cx="1000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3" name=""/>
          <p:cNvSpPr/>
          <p:nvPr/>
        </p:nvSpPr>
        <p:spPr>
          <a:xfrm flipH="1">
            <a:off x="7802280" y="311004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24" name=""/>
          <p:cNvSpPr/>
          <p:nvPr/>
        </p:nvSpPr>
        <p:spPr>
          <a:xfrm>
            <a:off x="7802640" y="310824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25" name=""/>
          <p:cNvSpPr/>
          <p:nvPr/>
        </p:nvSpPr>
        <p:spPr>
          <a:xfrm flipH="1">
            <a:off x="7802280" y="34732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26" name=""/>
          <p:cNvSpPr/>
          <p:nvPr/>
        </p:nvSpPr>
        <p:spPr>
          <a:xfrm>
            <a:off x="7802640" y="3398760"/>
            <a:ext cx="1440" cy="74520"/>
          </a:xfrm>
          <a:prstGeom prst="line">
            <a:avLst/>
          </a:prstGeom>
          <a:ln w="648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27" name=""/>
          <p:cNvSpPr/>
          <p:nvPr/>
        </p:nvSpPr>
        <p:spPr>
          <a:xfrm flipH="1">
            <a:off x="7573680" y="340200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28" name=""/>
          <p:cNvSpPr/>
          <p:nvPr/>
        </p:nvSpPr>
        <p:spPr>
          <a:xfrm flipH="1">
            <a:off x="7500960" y="318132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29" name=""/>
          <p:cNvSpPr/>
          <p:nvPr/>
        </p:nvSpPr>
        <p:spPr>
          <a:xfrm flipH="1">
            <a:off x="7132680" y="253224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0" name=""/>
          <p:cNvSpPr/>
          <p:nvPr/>
        </p:nvSpPr>
        <p:spPr>
          <a:xfrm flipH="1">
            <a:off x="7132680" y="32529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1" name=""/>
          <p:cNvSpPr/>
          <p:nvPr/>
        </p:nvSpPr>
        <p:spPr>
          <a:xfrm>
            <a:off x="7802640" y="2325600"/>
            <a:ext cx="228600" cy="1800"/>
          </a:xfrm>
          <a:custGeom>
            <a:avLst/>
            <a:gdLst/>
            <a:ahLst/>
            <a:rect l="l" t="t" r="r" b="b"/>
            <a:pathLst>
              <a:path w="287" h="0">
                <a:moveTo>
                  <a:pt x="287" y="0"/>
                </a:moveTo>
                <a:lnTo>
                  <a:pt x="190" y="0"/>
                </a:lnTo>
                <a:lnTo>
                  <a:pt x="0" y="0"/>
                </a:lnTo>
              </a:path>
            </a:pathLst>
          </a:custGeom>
          <a:no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32" name=""/>
          <p:cNvSpPr/>
          <p:nvPr/>
        </p:nvSpPr>
        <p:spPr>
          <a:xfrm>
            <a:off x="7802640" y="2673360"/>
            <a:ext cx="228600" cy="7452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33" name=""/>
          <p:cNvSpPr/>
          <p:nvPr/>
        </p:nvSpPr>
        <p:spPr>
          <a:xfrm>
            <a:off x="7500960" y="2381400"/>
            <a:ext cx="311040" cy="7272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634" name=""/>
          <p:cNvSpPr/>
          <p:nvPr/>
        </p:nvSpPr>
        <p:spPr>
          <a:xfrm flipH="1">
            <a:off x="7573680" y="2674800"/>
            <a:ext cx="23652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35" name=""/>
          <p:cNvSpPr/>
          <p:nvPr/>
        </p:nvSpPr>
        <p:spPr>
          <a:xfrm flipH="1">
            <a:off x="7802280" y="38368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36" name=""/>
          <p:cNvSpPr/>
          <p:nvPr/>
        </p:nvSpPr>
        <p:spPr>
          <a:xfrm>
            <a:off x="7802640" y="4119480"/>
            <a:ext cx="228600" cy="7308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37" name=""/>
          <p:cNvSpPr/>
          <p:nvPr/>
        </p:nvSpPr>
        <p:spPr>
          <a:xfrm>
            <a:off x="7500960" y="3833640"/>
            <a:ext cx="311040" cy="7308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38" name=""/>
          <p:cNvSpPr/>
          <p:nvPr/>
        </p:nvSpPr>
        <p:spPr>
          <a:xfrm flipH="1">
            <a:off x="7573680" y="412128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9" name=""/>
          <p:cNvSpPr/>
          <p:nvPr/>
        </p:nvSpPr>
        <p:spPr>
          <a:xfrm flipH="1">
            <a:off x="7802280" y="455436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40" name=""/>
          <p:cNvSpPr/>
          <p:nvPr/>
        </p:nvSpPr>
        <p:spPr>
          <a:xfrm flipH="1">
            <a:off x="7802280" y="491976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41" name=""/>
          <p:cNvSpPr/>
          <p:nvPr/>
        </p:nvSpPr>
        <p:spPr>
          <a:xfrm>
            <a:off x="7802640" y="455292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642" name=""/>
          <p:cNvSpPr/>
          <p:nvPr/>
        </p:nvSpPr>
        <p:spPr>
          <a:xfrm>
            <a:off x="7574040" y="4844880"/>
            <a:ext cx="236520" cy="74880"/>
          </a:xfrm>
          <a:custGeom>
            <a:avLst/>
            <a:gdLst/>
            <a:ahLst/>
            <a:rect l="l" t="t" r="r" b="b"/>
            <a:pathLst>
              <a:path w="297" h="93">
                <a:moveTo>
                  <a:pt x="297" y="93"/>
                </a:moveTo>
                <a:lnTo>
                  <a:pt x="297" y="0"/>
                </a:lnTo>
                <a:lnTo>
                  <a:pt x="0" y="0"/>
                </a:lnTo>
              </a:path>
            </a:pathLst>
          </a:custGeom>
          <a:noFill/>
          <a:ln w="648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643" name=""/>
          <p:cNvSpPr/>
          <p:nvPr/>
        </p:nvSpPr>
        <p:spPr>
          <a:xfrm flipH="1">
            <a:off x="7500960" y="462600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44" name=""/>
          <p:cNvSpPr/>
          <p:nvPr/>
        </p:nvSpPr>
        <p:spPr>
          <a:xfrm flipH="1">
            <a:off x="7132680" y="47037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45" name=""/>
          <p:cNvSpPr/>
          <p:nvPr/>
        </p:nvSpPr>
        <p:spPr>
          <a:xfrm flipH="1">
            <a:off x="7132680" y="39783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46" name=""/>
          <p:cNvSpPr/>
          <p:nvPr/>
        </p:nvSpPr>
        <p:spPr>
          <a:xfrm>
            <a:off x="6307200" y="2379600"/>
            <a:ext cx="1440" cy="15264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7" name=""/>
          <p:cNvSpPr/>
          <p:nvPr/>
        </p:nvSpPr>
        <p:spPr>
          <a:xfrm>
            <a:off x="6307200" y="4700520"/>
            <a:ext cx="1440" cy="14760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8" name=""/>
          <p:cNvSpPr/>
          <p:nvPr/>
        </p:nvSpPr>
        <p:spPr>
          <a:xfrm>
            <a:off x="5932440" y="2233440"/>
            <a:ext cx="536760" cy="220680"/>
          </a:xfrm>
          <a:custGeom>
            <a:avLst/>
            <a:gdLst/>
            <a:ahLst/>
            <a:rect l="l" t="t" r="r" b="b"/>
            <a:pathLst>
              <a:path w="677" h="277">
                <a:moveTo>
                  <a:pt x="488" y="277"/>
                </a:moveTo>
                <a:lnTo>
                  <a:pt x="677" y="277"/>
                </a:lnTo>
                <a:lnTo>
                  <a:pt x="677" y="0"/>
                </a:lnTo>
                <a:lnTo>
                  <a:pt x="0" y="0"/>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9" name=""/>
          <p:cNvSpPr/>
          <p:nvPr/>
        </p:nvSpPr>
        <p:spPr>
          <a:xfrm>
            <a:off x="5187960" y="2216160"/>
            <a:ext cx="768240" cy="968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0" name=""/>
          <p:cNvSpPr/>
          <p:nvPr/>
        </p:nvSpPr>
        <p:spPr>
          <a:xfrm>
            <a:off x="5246640" y="2529000"/>
            <a:ext cx="6206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1" name=""/>
          <p:cNvSpPr/>
          <p:nvPr/>
        </p:nvSpPr>
        <p:spPr>
          <a:xfrm>
            <a:off x="5245200" y="2532240"/>
            <a:ext cx="67788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2" name=""/>
          <p:cNvSpPr/>
          <p:nvPr/>
        </p:nvSpPr>
        <p:spPr>
          <a:xfrm>
            <a:off x="5261400" y="2535120"/>
            <a:ext cx="616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345 kV line to:</a:t>
            </a:r>
            <a:endParaRPr b="0" lang="en-US" sz="800" strike="noStrike" u="none">
              <a:solidFill>
                <a:srgbClr val="000000"/>
              </a:solidFill>
              <a:effectLst/>
              <a:uFillTx/>
              <a:latin typeface="Times New Roman"/>
            </a:endParaRPr>
          </a:p>
        </p:txBody>
      </p:sp>
      <p:sp>
        <p:nvSpPr>
          <p:cNvPr id="653" name=""/>
          <p:cNvSpPr/>
          <p:nvPr/>
        </p:nvSpPr>
        <p:spPr>
          <a:xfrm>
            <a:off x="5834160" y="2532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4" name=""/>
          <p:cNvSpPr/>
          <p:nvPr/>
        </p:nvSpPr>
        <p:spPr>
          <a:xfrm>
            <a:off x="5372280" y="2644920"/>
            <a:ext cx="36972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5" name=""/>
          <p:cNvSpPr/>
          <p:nvPr/>
        </p:nvSpPr>
        <p:spPr>
          <a:xfrm>
            <a:off x="5372280" y="2646360"/>
            <a:ext cx="2473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6" name=""/>
          <p:cNvSpPr/>
          <p:nvPr/>
        </p:nvSpPr>
        <p:spPr>
          <a:xfrm>
            <a:off x="5390640" y="264960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Com</a:t>
            </a:r>
            <a:endParaRPr b="0" lang="en-US" sz="800" strike="noStrike" u="none">
              <a:solidFill>
                <a:srgbClr val="000000"/>
              </a:solidFill>
              <a:effectLst/>
              <a:uFillTx/>
              <a:latin typeface="Times New Roman"/>
            </a:endParaRPr>
          </a:p>
        </p:txBody>
      </p:sp>
      <p:sp>
        <p:nvSpPr>
          <p:cNvPr id="657" name=""/>
          <p:cNvSpPr/>
          <p:nvPr/>
        </p:nvSpPr>
        <p:spPr>
          <a:xfrm>
            <a:off x="5562720" y="2646360"/>
            <a:ext cx="7776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8" name=""/>
          <p:cNvSpPr/>
          <p:nvPr/>
        </p:nvSpPr>
        <p:spPr>
          <a:xfrm>
            <a:off x="5594400" y="2646360"/>
            <a:ext cx="1602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9" name=""/>
          <p:cNvSpPr/>
          <p:nvPr/>
        </p:nvSpPr>
        <p:spPr>
          <a:xfrm>
            <a:off x="5593680" y="2649600"/>
            <a:ext cx="139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Ed</a:t>
            </a:r>
            <a:endParaRPr b="0" lang="en-US" sz="800" strike="noStrike" u="none">
              <a:solidFill>
                <a:srgbClr val="000000"/>
              </a:solidFill>
              <a:effectLst/>
              <a:uFillTx/>
              <a:latin typeface="Times New Roman"/>
            </a:endParaRPr>
          </a:p>
        </p:txBody>
      </p:sp>
      <p:sp>
        <p:nvSpPr>
          <p:cNvPr id="660" name=""/>
          <p:cNvSpPr/>
          <p:nvPr/>
        </p:nvSpPr>
        <p:spPr>
          <a:xfrm>
            <a:off x="5703840" y="26463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1" name=""/>
          <p:cNvSpPr/>
          <p:nvPr/>
        </p:nvSpPr>
        <p:spPr>
          <a:xfrm>
            <a:off x="5321160" y="2757600"/>
            <a:ext cx="4730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2" name=""/>
          <p:cNvSpPr/>
          <p:nvPr/>
        </p:nvSpPr>
        <p:spPr>
          <a:xfrm>
            <a:off x="5321160" y="2760840"/>
            <a:ext cx="4874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3" name=""/>
          <p:cNvSpPr/>
          <p:nvPr/>
        </p:nvSpPr>
        <p:spPr>
          <a:xfrm>
            <a:off x="5338440" y="2763720"/>
            <a:ext cx="4320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Substation</a:t>
            </a:r>
            <a:endParaRPr b="0" lang="en-US" sz="800" strike="noStrike" u="none">
              <a:solidFill>
                <a:srgbClr val="000000"/>
              </a:solidFill>
              <a:effectLst/>
              <a:uFillTx/>
              <a:latin typeface="Times New Roman"/>
            </a:endParaRPr>
          </a:p>
        </p:txBody>
      </p:sp>
      <p:sp>
        <p:nvSpPr>
          <p:cNvPr id="664" name=""/>
          <p:cNvSpPr/>
          <p:nvPr/>
        </p:nvSpPr>
        <p:spPr>
          <a:xfrm>
            <a:off x="5732640" y="2760840"/>
            <a:ext cx="680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5" name=""/>
          <p:cNvSpPr/>
          <p:nvPr/>
        </p:nvSpPr>
        <p:spPr>
          <a:xfrm>
            <a:off x="5168880" y="1601640"/>
            <a:ext cx="3581280" cy="4265640"/>
          </a:xfrm>
          <a:prstGeom prst="rect">
            <a:avLst/>
          </a:prstGeom>
          <a:no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EB22E2A-6AE4-44CB-BCF0-5CAC9A57A8D7}"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66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668" name="Wilton" descr=""/>
          <p:cNvPicPr/>
          <p:nvPr/>
        </p:nvPicPr>
        <p:blipFill>
          <a:blip r:embed="rId1"/>
          <a:stretch/>
        </p:blipFill>
        <p:spPr>
          <a:xfrm>
            <a:off x="838080" y="1700280"/>
            <a:ext cx="7429680" cy="4319640"/>
          </a:xfrm>
          <a:prstGeom prst="rect">
            <a:avLst/>
          </a:prstGeom>
          <a:noFill/>
          <a:ln w="0">
            <a:noFill/>
          </a:ln>
        </p:spPr>
      </p:pic>
      <p:sp>
        <p:nvSpPr>
          <p:cNvPr id="3" name="PlaceHolder 2"/>
          <p:cNvSpPr>
            <a:spLocks noGrp="1"/>
          </p:cNvSpPr>
          <p:nvPr>
            <p:ph type="sldNum" idx="1"/>
          </p:nvPr>
        </p:nvSpPr>
        <p:spPr/>
        <p:txBody>
          <a:bodyPr/>
          <a:p>
            <a:fld id="{769308FC-BACD-43F8-AF84-57FDA382A55D}"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67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671" name="" descr=""/>
          <p:cNvPicPr/>
          <p:nvPr/>
        </p:nvPicPr>
        <p:blipFill>
          <a:blip r:embed="rId1"/>
          <a:stretch/>
        </p:blipFill>
        <p:spPr>
          <a:xfrm>
            <a:off x="671400" y="2319480"/>
            <a:ext cx="7799400" cy="2217600"/>
          </a:xfrm>
          <a:prstGeom prst="rect">
            <a:avLst/>
          </a:prstGeom>
          <a:noFill/>
          <a:ln w="0">
            <a:noFill/>
          </a:ln>
        </p:spPr>
      </p:pic>
      <p:sp>
        <p:nvSpPr>
          <p:cNvPr id="3" name="PlaceHolder 2"/>
          <p:cNvSpPr>
            <a:spLocks noGrp="1"/>
          </p:cNvSpPr>
          <p:nvPr>
            <p:ph type="sldNum" idx="1"/>
          </p:nvPr>
        </p:nvSpPr>
        <p:spPr/>
        <p:txBody>
          <a:bodyPr/>
          <a:p>
            <a:fld id="{38209B31-4D25-4ED1-9953-5B8A46104BF1}"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67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Connected directly to the ComEd Wilton Center Substation (via a 345 kV generator lead)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Substation is connected to five transmission lines: three 345 kV lines (ComEd) and two 765 kV lines (AEP)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Each 765 kV line has significant available transmission capacity during periods of peak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provides direct access to ComEd’s service territory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Substation also has direct access to eastern markets (e.g. AEP) via 765 kV line</a:t>
            </a:r>
            <a:endParaRPr b="0" lang="en-US" sz="1600" strike="noStrike" u="none">
              <a:solidFill>
                <a:srgbClr val="000000"/>
              </a:solidFill>
              <a:effectLst/>
              <a:uFillTx/>
              <a:latin typeface="Times New Roman"/>
            </a:endParaRPr>
          </a:p>
        </p:txBody>
      </p:sp>
      <p:sp>
        <p:nvSpPr>
          <p:cNvPr id="67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B4042D7-77FB-4166-8EDF-D120F94D23BD}"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676"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677" name="PlaceHolder 2"/>
          <p:cNvSpPr>
            <a:spLocks noGrp="1"/>
          </p:cNvSpPr>
          <p:nvPr>
            <p:ph/>
          </p:nvPr>
        </p:nvSpPr>
        <p:spPr>
          <a:xfrm>
            <a:off x="456840" y="1828440"/>
            <a:ext cx="4267080" cy="426420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 Pipeline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Manhattan Station</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IT-1 Transport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 Years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200,000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Maximum Tariff Rate,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currently $0.04038 per 100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Varies depending on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Master receipts on Northern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ANR - IWS is $0.01 and IPLS is $0.03/dth/day up to 115,000 MMBtu/dth/day.  Beginning November 2000, IWS will increase to $0.1575/dth/day while IPLS goes to $0.2894/dth/day.  Contract will expire in April 2001. </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Via OBA, with Northern Border.  Off system balancing provided via IPLS and IWS agreements with ANR Pipeline</a:t>
            </a:r>
            <a:endParaRPr b="0" lang="en-US" sz="1200" strike="noStrike" u="none">
              <a:solidFill>
                <a:srgbClr val="000000"/>
              </a:solidFill>
              <a:effectLst/>
              <a:uFillTx/>
              <a:latin typeface="Times New Roman"/>
            </a:endParaRPr>
          </a:p>
        </p:txBody>
      </p:sp>
      <p:pic>
        <p:nvPicPr>
          <p:cNvPr id="678" name="" descr=""/>
          <p:cNvPicPr/>
          <p:nvPr/>
        </p:nvPicPr>
        <p:blipFill>
          <a:blip r:embed="rId1"/>
          <a:stretch/>
        </p:blipFill>
        <p:spPr>
          <a:xfrm>
            <a:off x="5105520" y="1828800"/>
            <a:ext cx="3876480" cy="4114800"/>
          </a:xfrm>
          <a:prstGeom prst="rect">
            <a:avLst/>
          </a:prstGeom>
          <a:noFill/>
          <a:ln w="0">
            <a:noFill/>
          </a:ln>
        </p:spPr>
      </p:pic>
      <p:sp>
        <p:nvSpPr>
          <p:cNvPr id="4" name="PlaceHolder 3"/>
          <p:cNvSpPr>
            <a:spLocks noGrp="1"/>
          </p:cNvSpPr>
          <p:nvPr>
            <p:ph type="sldNum" idx="1"/>
          </p:nvPr>
        </p:nvSpPr>
        <p:spPr/>
        <p:txBody>
          <a:bodyPr/>
          <a:p>
            <a:fld id="{B7A34C16-C8AC-47FA-A492-265691BC08FB}"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68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681" name="lincoln%20version2" descr=""/>
          <p:cNvPicPr/>
          <p:nvPr/>
        </p:nvPicPr>
        <p:blipFill>
          <a:blip r:embed="rId1"/>
          <a:stretch/>
        </p:blipFill>
        <p:spPr>
          <a:xfrm>
            <a:off x="1676520" y="1676520"/>
            <a:ext cx="5709960" cy="4411440"/>
          </a:xfrm>
          <a:prstGeom prst="rect">
            <a:avLst/>
          </a:prstGeom>
          <a:noFill/>
          <a:ln w="0">
            <a:noFill/>
          </a:ln>
        </p:spPr>
      </p:pic>
      <p:sp>
        <p:nvSpPr>
          <p:cNvPr id="3" name="PlaceHolder 2"/>
          <p:cNvSpPr>
            <a:spLocks noGrp="1"/>
          </p:cNvSpPr>
          <p:nvPr>
            <p:ph type="sldNum" idx="1"/>
          </p:nvPr>
        </p:nvSpPr>
        <p:spPr/>
        <p:txBody>
          <a:bodyPr/>
          <a:p>
            <a:fld id="{7CA1FF51-5453-4047-9D96-38C0F3DAFE5F}"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68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control area, ENLC, has been designated a control area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Lincoln Energy Center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ComEd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6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B1D73B4-24CA-41A1-98C8-A8F744997892}"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4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42" name="Wilton%20region%20map" descr=""/>
          <p:cNvPicPr/>
          <p:nvPr/>
        </p:nvPicPr>
        <p:blipFill>
          <a:blip r:embed="rId1"/>
          <a:stretch/>
        </p:blipFill>
        <p:spPr>
          <a:xfrm>
            <a:off x="1905120" y="1828800"/>
            <a:ext cx="5562360" cy="4299120"/>
          </a:xfrm>
          <a:prstGeom prst="rect">
            <a:avLst/>
          </a:prstGeom>
          <a:noFill/>
          <a:ln w="0">
            <a:noFill/>
          </a:ln>
        </p:spPr>
      </p:pic>
      <p:grpSp>
        <p:nvGrpSpPr>
          <p:cNvPr id="43" name=""/>
          <p:cNvGrpSpPr/>
          <p:nvPr/>
        </p:nvGrpSpPr>
        <p:grpSpPr>
          <a:xfrm>
            <a:off x="2720520" y="3035160"/>
            <a:ext cx="1206720" cy="292320"/>
            <a:chOff x="2720520" y="3035160"/>
            <a:chExt cx="1206720" cy="292320"/>
          </a:xfrm>
        </p:grpSpPr>
        <p:sp>
          <p:nvSpPr>
            <p:cNvPr id="44" name=""/>
            <p:cNvSpPr/>
            <p:nvPr/>
          </p:nvSpPr>
          <p:spPr>
            <a:xfrm>
              <a:off x="3853800" y="3244320"/>
              <a:ext cx="73440" cy="83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sp>
          <p:nvSpPr>
            <p:cNvPr id="45" name=""/>
            <p:cNvSpPr/>
            <p:nvPr/>
          </p:nvSpPr>
          <p:spPr>
            <a:xfrm>
              <a:off x="2805120" y="3055320"/>
              <a:ext cx="1059480" cy="2318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 name=""/>
            <p:cNvSpPr/>
            <p:nvPr/>
          </p:nvSpPr>
          <p:spPr>
            <a:xfrm>
              <a:off x="2720520" y="3035160"/>
              <a:ext cx="10695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Gleason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A3C30D41-B690-439F-B384-291F90C65A5D}" type="slidenum">
              <a:t>5</a:t>
            </a:fld>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686"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0000"/>
                </a:solidFill>
                <a:effectLst/>
                <a:uFillTx/>
                <a:latin typeface="Arial"/>
              </a:rPr>
              <a:t>Lincoln Energy Center designed to facilitate future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11,900 Btu/kWh (HHV) currently to approximately 8,000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656 MW (nominal) currently to approximately 1,000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modifying PSD permit for increased run hours beyond the existing 3,250 hour permit</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6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8D47EFF-319C-425B-A86B-323C7E8337A6}" type="slidenum">
              <a:t>50</a:t>
            </a:fld>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ComEd Contract Terms</a:t>
            </a:r>
            <a:endParaRPr b="0" lang="en-US" sz="2000" strike="noStrike" u="none">
              <a:solidFill>
                <a:srgbClr val="000000"/>
              </a:solidFill>
              <a:effectLst/>
              <a:uFillTx/>
              <a:latin typeface="Times New Roman"/>
            </a:endParaRPr>
          </a:p>
        </p:txBody>
      </p:sp>
      <p:sp>
        <p:nvSpPr>
          <p:cNvPr id="689"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has sold 600 MW of regulatory capacity and energy to ComEd</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Term of the contract is for the summer periods, June 1 through September 30, 2000 through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Capacity Payments total $12 million per year, paid each calendar month during the summer periods at $5.00 / kw-month</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 maximum of 600 MWs of capacity/energy is to be supplied at ComEd’s election either from the Lincoln Energy Center or from the market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Energy is priced based upon a “market price” which is determined in accordance with the terms of the agreement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Lincoln Energy Center purchaser will assume all obligations under the agreement</a:t>
            </a:r>
            <a:endParaRPr b="0" lang="en-US" sz="1400" strike="noStrike" u="none">
              <a:solidFill>
                <a:srgbClr val="000000"/>
              </a:solidFill>
              <a:effectLst/>
              <a:uFillTx/>
              <a:latin typeface="Times New Roman"/>
            </a:endParaRPr>
          </a:p>
        </p:txBody>
      </p:sp>
      <p:sp>
        <p:nvSpPr>
          <p:cNvPr id="69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3B7B553-BF44-4AB4-919E-2596CFE9A087}" type="slidenum">
              <a:t>51</a:t>
            </a:fld>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692" name="PlaceHolder 2"/>
          <p:cNvSpPr>
            <a:spLocks noGrp="1"/>
          </p:cNvSpPr>
          <p:nvPr>
            <p:ph/>
          </p:nvPr>
        </p:nvSpPr>
        <p:spPr>
          <a:xfrm>
            <a:off x="1676160" y="2209680"/>
            <a:ext cx="6629400" cy="2441520"/>
          </a:xfrm>
          <a:prstGeom prst="rect">
            <a:avLst/>
          </a:prstGeom>
          <a:noFill/>
          <a:ln w="0">
            <a:noFill/>
          </a:ln>
        </p:spPr>
        <p:txBody>
          <a:bodyPr lIns="90000" rIns="90000" tIns="46800" bIns="46800" anchor="t">
            <a:normAutofit fontScale="70000" lnSpcReduction="19999"/>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GE Dry Low - NOx Combustor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CO:</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Permitted CO Limit: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Permit Limits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Hourly: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Monthly: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&lt;12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Annually: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r>
              <a:rPr b="0" lang="en-US" sz="1600" strike="noStrike" u="none">
                <a:solidFill>
                  <a:srgbClr val="000000"/>
                </a:solidFill>
                <a:effectLst/>
                <a:uFillTx/>
                <a:latin typeface="Arial"/>
              </a:rPr>
              <a:t>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69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694" name=""/>
          <p:cNvSpPr/>
          <p:nvPr/>
        </p:nvSpPr>
        <p:spPr>
          <a:xfrm>
            <a:off x="1600200" y="2133720"/>
            <a:ext cx="281952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695" name=""/>
          <p:cNvSpPr/>
          <p:nvPr/>
        </p:nvSpPr>
        <p:spPr>
          <a:xfrm>
            <a:off x="4419720" y="2133720"/>
            <a:ext cx="304776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81B0B720-AB25-442F-AA60-1A6D9DA4C880}" type="slidenum">
              <a:t>52</a:t>
            </a:fld>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69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698" name="" descr=""/>
          <p:cNvPicPr/>
          <p:nvPr/>
        </p:nvPicPr>
        <p:blipFill>
          <a:blip r:embed="rId1"/>
          <a:stretch/>
        </p:blipFill>
        <p:spPr>
          <a:xfrm>
            <a:off x="990720" y="1905120"/>
            <a:ext cx="7234200" cy="2582640"/>
          </a:xfrm>
          <a:prstGeom prst="rect">
            <a:avLst/>
          </a:prstGeom>
          <a:noFill/>
          <a:ln w="0">
            <a:noFill/>
          </a:ln>
        </p:spPr>
      </p:pic>
      <p:sp>
        <p:nvSpPr>
          <p:cNvPr id="3" name="PlaceHolder 2"/>
          <p:cNvSpPr>
            <a:spLocks noGrp="1"/>
          </p:cNvSpPr>
          <p:nvPr>
            <p:ph type="sldNum" idx="1"/>
          </p:nvPr>
        </p:nvSpPr>
        <p:spPr/>
        <p:txBody>
          <a:bodyPr/>
          <a:p>
            <a:fld id="{5286EBB0-D288-45F2-9935-675816B1A688}" type="slidenum">
              <a:t>53</a:t>
            </a:fld>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70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7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702" name=""/>
          <p:cNvSpPr/>
          <p:nvPr/>
        </p:nvSpPr>
        <p:spPr>
          <a:xfrm>
            <a:off x="1143000" y="2209680"/>
            <a:ext cx="35812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personnel are currently employees of OEC</a:t>
            </a:r>
            <a:endParaRPr b="0" lang="en-US" sz="1600" strike="noStrike" u="none">
              <a:solidFill>
                <a:srgbClr val="000000"/>
              </a:solidFill>
              <a:effectLst/>
              <a:uFillTx/>
              <a:latin typeface="Times New Roman"/>
            </a:endParaRPr>
          </a:p>
        </p:txBody>
      </p:sp>
      <p:graphicFrame>
        <p:nvGraphicFramePr>
          <p:cNvPr id="703" name=""/>
          <p:cNvGraphicFramePr/>
          <p:nvPr/>
        </p:nvGraphicFramePr>
        <p:xfrm>
          <a:off x="3733920" y="1981080"/>
          <a:ext cx="5257800" cy="3733920"/>
        </p:xfrm>
        <a:graphic>
          <a:graphicData uri="http://schemas.openxmlformats.org/presentationml/2006/ole">
            <p:oleObj r:id="rId1" spid="">
              <p:embed/>
              <p:pic>
                <p:nvPicPr>
                  <p:cNvPr id="704" name="" descr=""/>
                  <p:cNvPicPr/>
                  <p:nvPr/>
                </p:nvPicPr>
                <p:blipFill>
                  <a:blip r:embed="rId2"/>
                  <a:stretch/>
                </p:blipFill>
                <p:spPr>
                  <a:xfrm>
                    <a:off x="3733920" y="1981080"/>
                    <a:ext cx="5257800" cy="3733920"/>
                  </a:xfrm>
                  <a:prstGeom prst="rect">
                    <a:avLst/>
                  </a:prstGeom>
                  <a:noFill/>
                  <a:ln w="0">
                    <a:noFill/>
                  </a:ln>
                </p:spPr>
              </p:pic>
            </p:oleObj>
          </a:graphicData>
        </a:graphic>
      </p:graphicFrame>
      <p:sp>
        <p:nvSpPr>
          <p:cNvPr id="4" name="PlaceHolder 3"/>
          <p:cNvSpPr>
            <a:spLocks noGrp="1"/>
          </p:cNvSpPr>
          <p:nvPr>
            <p:ph type="sldNum" idx="1"/>
          </p:nvPr>
        </p:nvSpPr>
        <p:spPr/>
        <p:txBody>
          <a:bodyPr/>
          <a:p>
            <a:fld id="{2EDEEAA2-A68E-4060-ACA4-B06EA2A8C9C9}" type="slidenum">
              <a:t>54</a:t>
            </a:fld>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706"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(“Des Plaines”)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Energy Finance Company, L.L.C. (“EFC”)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and EFC have entered into Equipment Sale Agreement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Illinois sales/use tax due on equipment is deferred over fifteen years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early payments primarily interest (which is exempt from sales/use tax), thus increasing present benefit of deferral</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 in both Des Plaines and EFC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70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051B05F-36EA-493B-8246-B2B9E0C39CD8}" type="slidenum">
              <a:t>55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4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TVA’s extensive 500 kV system provides system users excellent transmission reliability and reach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Gleason’s location in TVA and access to eastern U.S. electricity market provide sales opportunities into the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provides access to TVA system with direct connections to 12 surrounding control area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two utility wheels away from over 70 control area markets</a:t>
            </a:r>
            <a:endParaRPr b="0" lang="en-US" sz="1600" strike="noStrike" u="none">
              <a:solidFill>
                <a:srgbClr val="000000"/>
              </a:solidFill>
              <a:effectLst/>
              <a:uFillTx/>
              <a:latin typeface="Times New Roman"/>
            </a:endParaRPr>
          </a:p>
        </p:txBody>
      </p:sp>
      <p:sp>
        <p:nvSpPr>
          <p:cNvPr id="4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B7497BC-8F5E-47B8-B0A4-0936B2CA94E6}"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51" name="PlaceHolder 2"/>
          <p:cNvSpPr>
            <a:spLocks noGrp="1"/>
          </p:cNvSpPr>
          <p:nvPr>
            <p:ph/>
          </p:nvPr>
        </p:nvSpPr>
        <p:spPr>
          <a:xfrm>
            <a:off x="914400" y="1752120"/>
            <a:ext cx="4191120" cy="4340520"/>
          </a:xfrm>
          <a:prstGeom prst="rect">
            <a:avLst/>
          </a:prstGeom>
          <a:noFill/>
          <a:ln w="0">
            <a:noFill/>
          </a:ln>
        </p:spPr>
        <p:txBody>
          <a:bodyPr lIns="90000" rIns="90000" tIns="46800" bIns="46800" anchor="t">
            <a:normAutofit lnSpcReduction="9999"/>
          </a:bodyPr>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1 Westinghouse 501 FC turbine and 2 Westinghouse 501 FD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high-voltage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single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(3) ABB 160 MVA, 3 winding, single-phase, 18.0 kV/500 kV (2 FD) and (1) ABB 240 MVA, 2 winding, 3 phase, 13.8kV/500kV (1 FC)</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(3) ABB (11,500A)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 (FC (hydrogen cooled)) and 18 kV (FD (air cooled))</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4160V and 480V</a:t>
            </a:r>
            <a:endParaRPr b="0" lang="en-US" sz="1400" strike="noStrike" u="none">
              <a:solidFill>
                <a:srgbClr val="000000"/>
              </a:solidFill>
              <a:effectLst/>
              <a:uFillTx/>
              <a:latin typeface="Times New Roman"/>
            </a:endParaRPr>
          </a:p>
        </p:txBody>
      </p:sp>
      <p:sp>
        <p:nvSpPr>
          <p:cNvPr id="5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53" name=""/>
          <p:cNvSpPr/>
          <p:nvPr/>
        </p:nvSpPr>
        <p:spPr>
          <a:xfrm>
            <a:off x="6207120" y="4998960"/>
            <a:ext cx="39996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4" name=""/>
          <p:cNvSpPr/>
          <p:nvPr/>
        </p:nvSpPr>
        <p:spPr>
          <a:xfrm>
            <a:off x="7435800" y="4998960"/>
            <a:ext cx="32868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5" name=""/>
          <p:cNvSpPr/>
          <p:nvPr/>
        </p:nvSpPr>
        <p:spPr>
          <a:xfrm>
            <a:off x="5106960" y="1601640"/>
            <a:ext cx="3505320" cy="4189680"/>
          </a:xfrm>
          <a:prstGeom prst="rect">
            <a:avLst/>
          </a:prstGeom>
          <a:noFill/>
          <a:ln w="4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 name=""/>
          <p:cNvSpPr/>
          <p:nvPr/>
        </p:nvSpPr>
        <p:spPr>
          <a:xfrm flipV="1">
            <a:off x="6469200" y="2714400"/>
            <a:ext cx="1440" cy="29052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 name=""/>
          <p:cNvSpPr/>
          <p:nvPr/>
        </p:nvSpPr>
        <p:spPr>
          <a:xfrm flipH="1">
            <a:off x="6821640" y="3992400"/>
            <a:ext cx="792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8" name=""/>
          <p:cNvSpPr/>
          <p:nvPr/>
        </p:nvSpPr>
        <p:spPr>
          <a:xfrm flipH="1">
            <a:off x="6772320" y="400860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9" name=""/>
          <p:cNvSpPr/>
          <p:nvPr/>
        </p:nvSpPr>
        <p:spPr>
          <a:xfrm>
            <a:off x="6856560" y="4008600"/>
            <a:ext cx="9360" cy="1440"/>
          </a:xfrm>
          <a:custGeom>
            <a:avLst/>
            <a:gdLst/>
            <a:ahLst/>
            <a:rect l="l" t="t" r="r" b="b"/>
            <a:pathLst>
              <a:path w="11" h="0">
                <a:moveTo>
                  <a:pt x="11" y="0"/>
                </a:moveTo>
                <a:lnTo>
                  <a:pt x="11"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0" name=""/>
          <p:cNvSpPr/>
          <p:nvPr/>
        </p:nvSpPr>
        <p:spPr>
          <a:xfrm>
            <a:off x="7543800" y="3429000"/>
            <a:ext cx="1440" cy="1522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 name=""/>
          <p:cNvSpPr/>
          <p:nvPr/>
        </p:nvSpPr>
        <p:spPr>
          <a:xfrm>
            <a:off x="737388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2" name=""/>
          <p:cNvSpPr/>
          <p:nvPr/>
        </p:nvSpPr>
        <p:spPr>
          <a:xfrm>
            <a:off x="7373880" y="340524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 name=""/>
          <p:cNvSpPr/>
          <p:nvPr/>
        </p:nvSpPr>
        <p:spPr>
          <a:xfrm flipH="1">
            <a:off x="7128000" y="3306600"/>
            <a:ext cx="792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4" name=""/>
          <p:cNvSpPr/>
          <p:nvPr/>
        </p:nvSpPr>
        <p:spPr>
          <a:xfrm flipV="1">
            <a:off x="6881760" y="4038480"/>
            <a:ext cx="1800" cy="7920"/>
          </a:xfrm>
          <a:prstGeom prst="line">
            <a:avLst/>
          </a:prstGeom>
          <a:ln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5" name=""/>
          <p:cNvSpPr/>
          <p:nvPr/>
        </p:nvSpPr>
        <p:spPr>
          <a:xfrm flipH="1">
            <a:off x="6746760" y="402912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6" name=""/>
          <p:cNvSpPr/>
          <p:nvPr/>
        </p:nvSpPr>
        <p:spPr>
          <a:xfrm>
            <a:off x="6723000" y="4290840"/>
            <a:ext cx="16668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 name=""/>
          <p:cNvSpPr/>
          <p:nvPr/>
        </p:nvSpPr>
        <p:spPr>
          <a:xfrm>
            <a:off x="6786720" y="4330800"/>
            <a:ext cx="5364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 name=""/>
          <p:cNvSpPr/>
          <p:nvPr/>
        </p:nvSpPr>
        <p:spPr>
          <a:xfrm>
            <a:off x="678456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69" name=""/>
          <p:cNvSpPr/>
          <p:nvPr/>
        </p:nvSpPr>
        <p:spPr>
          <a:xfrm>
            <a:off x="681048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 name=""/>
          <p:cNvSpPr/>
          <p:nvPr/>
        </p:nvSpPr>
        <p:spPr>
          <a:xfrm>
            <a:off x="648504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 name=""/>
          <p:cNvSpPr/>
          <p:nvPr/>
        </p:nvSpPr>
        <p:spPr>
          <a:xfrm>
            <a:off x="6159600" y="4691160"/>
            <a:ext cx="650880" cy="1440"/>
          </a:xfrm>
          <a:custGeom>
            <a:avLst/>
            <a:gdLst/>
            <a:ahLst/>
            <a:rect l="l" t="t" r="r" b="b"/>
            <a:pathLst>
              <a:path w="820" h="0">
                <a:moveTo>
                  <a:pt x="820" y="0"/>
                </a:moveTo>
                <a:lnTo>
                  <a:pt x="409"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2" name=""/>
          <p:cNvSpPr/>
          <p:nvPr/>
        </p:nvSpPr>
        <p:spPr>
          <a:xfrm>
            <a:off x="5181480" y="4114800"/>
            <a:ext cx="979560" cy="674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 name=""/>
          <p:cNvSpPr/>
          <p:nvPr/>
        </p:nvSpPr>
        <p:spPr>
          <a:xfrm>
            <a:off x="5405400" y="4330800"/>
            <a:ext cx="7272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 name=""/>
          <p:cNvSpPr/>
          <p:nvPr/>
        </p:nvSpPr>
        <p:spPr>
          <a:xfrm>
            <a:off x="5486400" y="4191120"/>
            <a:ext cx="324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 </a:t>
            </a:r>
            <a:endParaRPr b="0" lang="en-US" sz="1100" strike="noStrike" u="none">
              <a:solidFill>
                <a:srgbClr val="000000"/>
              </a:solidFill>
              <a:effectLst/>
              <a:uFillTx/>
              <a:latin typeface="Times New Roman"/>
            </a:endParaRPr>
          </a:p>
        </p:txBody>
      </p:sp>
      <p:sp>
        <p:nvSpPr>
          <p:cNvPr id="75" name=""/>
          <p:cNvSpPr/>
          <p:nvPr/>
        </p:nvSpPr>
        <p:spPr>
          <a:xfrm>
            <a:off x="5408280" y="4343400"/>
            <a:ext cx="533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Weakley</a:t>
            </a:r>
            <a:endParaRPr b="0" lang="en-US" sz="1100" strike="noStrike" u="none">
              <a:solidFill>
                <a:srgbClr val="000000"/>
              </a:solidFill>
              <a:effectLst/>
              <a:uFillTx/>
              <a:latin typeface="Times New Roman"/>
            </a:endParaRPr>
          </a:p>
        </p:txBody>
      </p:sp>
      <p:sp>
        <p:nvSpPr>
          <p:cNvPr id="76" name=""/>
          <p:cNvSpPr/>
          <p:nvPr/>
        </p:nvSpPr>
        <p:spPr>
          <a:xfrm>
            <a:off x="5477040" y="4484520"/>
            <a:ext cx="568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 name=""/>
          <p:cNvSpPr/>
          <p:nvPr/>
        </p:nvSpPr>
        <p:spPr>
          <a:xfrm>
            <a:off x="5407560" y="4495680"/>
            <a:ext cx="592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Substation</a:t>
            </a:r>
            <a:endParaRPr b="0" lang="en-US" sz="1100" strike="noStrike" u="none">
              <a:solidFill>
                <a:srgbClr val="000000"/>
              </a:solidFill>
              <a:effectLst/>
              <a:uFillTx/>
              <a:latin typeface="Times New Roman"/>
            </a:endParaRPr>
          </a:p>
        </p:txBody>
      </p:sp>
      <p:sp>
        <p:nvSpPr>
          <p:cNvPr id="78" name=""/>
          <p:cNvSpPr/>
          <p:nvPr/>
        </p:nvSpPr>
        <p:spPr>
          <a:xfrm>
            <a:off x="5207040" y="4838760"/>
            <a:ext cx="3222720" cy="571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 name=""/>
          <p:cNvSpPr/>
          <p:nvPr/>
        </p:nvSpPr>
        <p:spPr>
          <a:xfrm>
            <a:off x="6708600" y="2811600"/>
            <a:ext cx="16704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 name=""/>
          <p:cNvSpPr/>
          <p:nvPr/>
        </p:nvSpPr>
        <p:spPr>
          <a:xfrm>
            <a:off x="6389640" y="2811600"/>
            <a:ext cx="1605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 name=""/>
          <p:cNvSpPr/>
          <p:nvPr/>
        </p:nvSpPr>
        <p:spPr>
          <a:xfrm>
            <a:off x="6778800" y="2849400"/>
            <a:ext cx="5364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 name=""/>
          <p:cNvSpPr/>
          <p:nvPr/>
        </p:nvSpPr>
        <p:spPr>
          <a:xfrm>
            <a:off x="677844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3" name=""/>
          <p:cNvSpPr/>
          <p:nvPr/>
        </p:nvSpPr>
        <p:spPr>
          <a:xfrm>
            <a:off x="6477120" y="2714760"/>
            <a:ext cx="325440" cy="96840"/>
          </a:xfrm>
          <a:custGeom>
            <a:avLst/>
            <a:gdLst/>
            <a:ahLst/>
            <a:rect l="l" t="t" r="r" b="b"/>
            <a:pathLst>
              <a:path w="410" h="122">
                <a:moveTo>
                  <a:pt x="0" y="0"/>
                </a:moveTo>
                <a:lnTo>
                  <a:pt x="410" y="0"/>
                </a:lnTo>
                <a:lnTo>
                  <a:pt x="410" y="12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6453360" y="2849400"/>
            <a:ext cx="522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 name=""/>
          <p:cNvSpPr/>
          <p:nvPr/>
        </p:nvSpPr>
        <p:spPr>
          <a:xfrm>
            <a:off x="645120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6" name=""/>
          <p:cNvSpPr/>
          <p:nvPr/>
        </p:nvSpPr>
        <p:spPr>
          <a:xfrm flipH="1">
            <a:off x="6151680" y="2714760"/>
            <a:ext cx="3254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7" name=""/>
          <p:cNvSpPr/>
          <p:nvPr/>
        </p:nvSpPr>
        <p:spPr>
          <a:xfrm>
            <a:off x="6558120" y="2324160"/>
            <a:ext cx="44748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 name=""/>
          <p:cNvSpPr/>
          <p:nvPr/>
        </p:nvSpPr>
        <p:spPr>
          <a:xfrm>
            <a:off x="6555600" y="232884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500 kV</a:t>
            </a:r>
            <a:endParaRPr b="0" lang="en-US" sz="1100" strike="noStrike" u="none">
              <a:solidFill>
                <a:srgbClr val="000000"/>
              </a:solidFill>
              <a:effectLst/>
              <a:uFillTx/>
              <a:latin typeface="Times New Roman"/>
            </a:endParaRPr>
          </a:p>
        </p:txBody>
      </p:sp>
      <p:sp>
        <p:nvSpPr>
          <p:cNvPr id="89" name=""/>
          <p:cNvSpPr/>
          <p:nvPr/>
        </p:nvSpPr>
        <p:spPr>
          <a:xfrm>
            <a:off x="5192640" y="2509920"/>
            <a:ext cx="960480" cy="593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 name=""/>
          <p:cNvSpPr/>
          <p:nvPr/>
        </p:nvSpPr>
        <p:spPr>
          <a:xfrm>
            <a:off x="5564160" y="2558880"/>
            <a:ext cx="235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 name=""/>
          <p:cNvSpPr/>
          <p:nvPr/>
        </p:nvSpPr>
        <p:spPr>
          <a:xfrm>
            <a:off x="5564160" y="2558880"/>
            <a:ext cx="2887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a:t>
            </a:r>
            <a:endParaRPr b="0" lang="en-US" sz="1100" strike="noStrike" u="none">
              <a:solidFill>
                <a:srgbClr val="000000"/>
              </a:solidFill>
              <a:effectLst/>
              <a:uFillTx/>
              <a:latin typeface="Times New Roman"/>
            </a:endParaRPr>
          </a:p>
        </p:txBody>
      </p:sp>
      <p:sp>
        <p:nvSpPr>
          <p:cNvPr id="92" name=""/>
          <p:cNvSpPr/>
          <p:nvPr/>
        </p:nvSpPr>
        <p:spPr>
          <a:xfrm>
            <a:off x="5373720" y="2724120"/>
            <a:ext cx="66348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a:off x="5330880" y="2743200"/>
            <a:ext cx="7095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Johnsonville</a:t>
            </a:r>
            <a:endParaRPr b="0" lang="en-US" sz="1100" strike="noStrike" u="none">
              <a:solidFill>
                <a:srgbClr val="000000"/>
              </a:solidFill>
              <a:effectLst/>
              <a:uFillTx/>
              <a:latin typeface="Times New Roman"/>
            </a:endParaRPr>
          </a:p>
        </p:txBody>
      </p:sp>
      <p:sp>
        <p:nvSpPr>
          <p:cNvPr id="94" name=""/>
          <p:cNvSpPr/>
          <p:nvPr/>
        </p:nvSpPr>
        <p:spPr>
          <a:xfrm>
            <a:off x="5415120" y="2878200"/>
            <a:ext cx="5871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5412960" y="2884320"/>
            <a:ext cx="6393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Switchyard</a:t>
            </a:r>
            <a:endParaRPr b="0" lang="en-US" sz="1100" strike="noStrike" u="none">
              <a:solidFill>
                <a:srgbClr val="000000"/>
              </a:solidFill>
              <a:effectLst/>
              <a:uFillTx/>
              <a:latin typeface="Times New Roman"/>
            </a:endParaRPr>
          </a:p>
        </p:txBody>
      </p:sp>
      <p:sp>
        <p:nvSpPr>
          <p:cNvPr id="96" name=""/>
          <p:cNvSpPr/>
          <p:nvPr/>
        </p:nvSpPr>
        <p:spPr>
          <a:xfrm>
            <a:off x="6429240" y="1701720"/>
            <a:ext cx="65880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 name=""/>
          <p:cNvSpPr/>
          <p:nvPr/>
        </p:nvSpPr>
        <p:spPr>
          <a:xfrm>
            <a:off x="6564240" y="1886040"/>
            <a:ext cx="371520" cy="187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8" name=""/>
          <p:cNvGrpSpPr/>
          <p:nvPr/>
        </p:nvGrpSpPr>
        <p:grpSpPr>
          <a:xfrm>
            <a:off x="5257800" y="1676520"/>
            <a:ext cx="3220920" cy="547560"/>
            <a:chOff x="5257800" y="1676520"/>
            <a:chExt cx="3220920" cy="547560"/>
          </a:xfrm>
        </p:grpSpPr>
        <p:sp>
          <p:nvSpPr>
            <p:cNvPr id="99" name=""/>
            <p:cNvSpPr/>
            <p:nvPr/>
          </p:nvSpPr>
          <p:spPr>
            <a:xfrm>
              <a:off x="5257800" y="1676520"/>
              <a:ext cx="3220920" cy="547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6580800" y="1782720"/>
              <a:ext cx="7117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GLEASON</a:t>
              </a:r>
              <a:endParaRPr b="0" lang="en-US" sz="1200" strike="noStrike" u="none">
                <a:solidFill>
                  <a:srgbClr val="000000"/>
                </a:solidFill>
                <a:effectLst/>
                <a:uFillTx/>
                <a:latin typeface="Times New Roman"/>
              </a:endParaRPr>
            </a:p>
          </p:txBody>
        </p:sp>
        <p:sp>
          <p:nvSpPr>
            <p:cNvPr id="101" name=""/>
            <p:cNvSpPr/>
            <p:nvPr/>
          </p:nvSpPr>
          <p:spPr>
            <a:xfrm>
              <a:off x="6716160" y="1967040"/>
              <a:ext cx="4071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ENGL</a:t>
              </a:r>
              <a:endParaRPr b="0" lang="en-US" sz="1200" strike="noStrike" u="none">
                <a:solidFill>
                  <a:srgbClr val="000000"/>
                </a:solidFill>
                <a:effectLst/>
                <a:uFillTx/>
                <a:latin typeface="Times New Roman"/>
              </a:endParaRPr>
            </a:p>
          </p:txBody>
        </p:sp>
      </p:grpSp>
      <p:sp>
        <p:nvSpPr>
          <p:cNvPr id="102" name=""/>
          <p:cNvSpPr/>
          <p:nvPr/>
        </p:nvSpPr>
        <p:spPr>
          <a:xfrm>
            <a:off x="8253360" y="3902040"/>
            <a:ext cx="327240" cy="388800"/>
          </a:xfrm>
          <a:custGeom>
            <a:avLst/>
            <a:gdLst/>
            <a:ahLst/>
            <a:rect l="l" t="t" r="r" b="b"/>
            <a:pathLst>
              <a:path w="410" h="490">
                <a:moveTo>
                  <a:pt x="0" y="244"/>
                </a:moveTo>
                <a:lnTo>
                  <a:pt x="10" y="208"/>
                </a:lnTo>
                <a:lnTo>
                  <a:pt x="10" y="171"/>
                </a:lnTo>
                <a:lnTo>
                  <a:pt x="20" y="134"/>
                </a:lnTo>
                <a:lnTo>
                  <a:pt x="40" y="97"/>
                </a:lnTo>
                <a:lnTo>
                  <a:pt x="60" y="73"/>
                </a:lnTo>
                <a:lnTo>
                  <a:pt x="90" y="36"/>
                </a:lnTo>
                <a:lnTo>
                  <a:pt x="111" y="23"/>
                </a:lnTo>
                <a:lnTo>
                  <a:pt x="140" y="11"/>
                </a:lnTo>
                <a:lnTo>
                  <a:pt x="180" y="0"/>
                </a:lnTo>
                <a:lnTo>
                  <a:pt x="210" y="0"/>
                </a:lnTo>
                <a:lnTo>
                  <a:pt x="241" y="0"/>
                </a:lnTo>
                <a:lnTo>
                  <a:pt x="270" y="11"/>
                </a:lnTo>
                <a:lnTo>
                  <a:pt x="300" y="23"/>
                </a:lnTo>
                <a:lnTo>
                  <a:pt x="330" y="36"/>
                </a:lnTo>
                <a:lnTo>
                  <a:pt x="349" y="73"/>
                </a:lnTo>
                <a:lnTo>
                  <a:pt x="369" y="97"/>
                </a:lnTo>
                <a:lnTo>
                  <a:pt x="390" y="134"/>
                </a:lnTo>
                <a:lnTo>
                  <a:pt x="400" y="171"/>
                </a:lnTo>
                <a:lnTo>
                  <a:pt x="410" y="208"/>
                </a:lnTo>
                <a:lnTo>
                  <a:pt x="410" y="244"/>
                </a:lnTo>
                <a:lnTo>
                  <a:pt x="410" y="281"/>
                </a:lnTo>
                <a:lnTo>
                  <a:pt x="400" y="318"/>
                </a:lnTo>
                <a:lnTo>
                  <a:pt x="390" y="355"/>
                </a:lnTo>
                <a:lnTo>
                  <a:pt x="369" y="391"/>
                </a:lnTo>
                <a:lnTo>
                  <a:pt x="349" y="416"/>
                </a:lnTo>
                <a:lnTo>
                  <a:pt x="330" y="442"/>
                </a:lnTo>
                <a:lnTo>
                  <a:pt x="300" y="466"/>
                </a:lnTo>
                <a:lnTo>
                  <a:pt x="270" y="477"/>
                </a:lnTo>
                <a:lnTo>
                  <a:pt x="241" y="490"/>
                </a:lnTo>
                <a:lnTo>
                  <a:pt x="210" y="490"/>
                </a:lnTo>
                <a:lnTo>
                  <a:pt x="180" y="490"/>
                </a:lnTo>
                <a:lnTo>
                  <a:pt x="140" y="477"/>
                </a:lnTo>
                <a:lnTo>
                  <a:pt x="111" y="466"/>
                </a:lnTo>
                <a:lnTo>
                  <a:pt x="90" y="442"/>
                </a:lnTo>
                <a:lnTo>
                  <a:pt x="60" y="416"/>
                </a:lnTo>
                <a:lnTo>
                  <a:pt x="40" y="391"/>
                </a:lnTo>
                <a:lnTo>
                  <a:pt x="20" y="355"/>
                </a:lnTo>
                <a:lnTo>
                  <a:pt x="10" y="318"/>
                </a:lnTo>
                <a:lnTo>
                  <a:pt x="10" y="281"/>
                </a:lnTo>
                <a:lnTo>
                  <a:pt x="0" y="244"/>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8350200" y="4008600"/>
            <a:ext cx="1605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8349840" y="40132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G3</a:t>
            </a:r>
            <a:endParaRPr b="0" lang="en-US" sz="1100" strike="noStrike" u="none">
              <a:solidFill>
                <a:srgbClr val="000000"/>
              </a:solidFill>
              <a:effectLst/>
              <a:uFillTx/>
              <a:latin typeface="Times New Roman"/>
            </a:endParaRPr>
          </a:p>
        </p:txBody>
      </p:sp>
      <p:sp>
        <p:nvSpPr>
          <p:cNvPr id="105" name=""/>
          <p:cNvSpPr/>
          <p:nvPr/>
        </p:nvSpPr>
        <p:spPr>
          <a:xfrm>
            <a:off x="8253360" y="3405240"/>
            <a:ext cx="327240" cy="388800"/>
          </a:xfrm>
          <a:custGeom>
            <a:avLst/>
            <a:gdLst/>
            <a:ahLst/>
            <a:rect l="l" t="t" r="r" b="b"/>
            <a:pathLst>
              <a:path w="410" h="491">
                <a:moveTo>
                  <a:pt x="0" y="247"/>
                </a:moveTo>
                <a:lnTo>
                  <a:pt x="10" y="210"/>
                </a:lnTo>
                <a:lnTo>
                  <a:pt x="10" y="173"/>
                </a:lnTo>
                <a:lnTo>
                  <a:pt x="20" y="134"/>
                </a:lnTo>
                <a:lnTo>
                  <a:pt x="40" y="99"/>
                </a:lnTo>
                <a:lnTo>
                  <a:pt x="60" y="74"/>
                </a:lnTo>
                <a:lnTo>
                  <a:pt x="90" y="49"/>
                </a:lnTo>
                <a:lnTo>
                  <a:pt x="111" y="25"/>
                </a:lnTo>
                <a:lnTo>
                  <a:pt x="140" y="14"/>
                </a:lnTo>
                <a:lnTo>
                  <a:pt x="180" y="0"/>
                </a:lnTo>
                <a:lnTo>
                  <a:pt x="210" y="0"/>
                </a:lnTo>
                <a:lnTo>
                  <a:pt x="241" y="0"/>
                </a:lnTo>
                <a:lnTo>
                  <a:pt x="270" y="14"/>
                </a:lnTo>
                <a:lnTo>
                  <a:pt x="300" y="25"/>
                </a:lnTo>
                <a:lnTo>
                  <a:pt x="330" y="49"/>
                </a:lnTo>
                <a:lnTo>
                  <a:pt x="349" y="74"/>
                </a:lnTo>
                <a:lnTo>
                  <a:pt x="369" y="99"/>
                </a:lnTo>
                <a:lnTo>
                  <a:pt x="390" y="134"/>
                </a:lnTo>
                <a:lnTo>
                  <a:pt x="400" y="173"/>
                </a:lnTo>
                <a:lnTo>
                  <a:pt x="410" y="210"/>
                </a:lnTo>
                <a:lnTo>
                  <a:pt x="410" y="247"/>
                </a:lnTo>
                <a:lnTo>
                  <a:pt x="410" y="283"/>
                </a:lnTo>
                <a:lnTo>
                  <a:pt x="400" y="320"/>
                </a:lnTo>
                <a:lnTo>
                  <a:pt x="390" y="357"/>
                </a:lnTo>
                <a:lnTo>
                  <a:pt x="369" y="394"/>
                </a:lnTo>
                <a:lnTo>
                  <a:pt x="349" y="418"/>
                </a:lnTo>
                <a:lnTo>
                  <a:pt x="330" y="443"/>
                </a:lnTo>
                <a:lnTo>
                  <a:pt x="300" y="466"/>
                </a:lnTo>
                <a:lnTo>
                  <a:pt x="270" y="480"/>
                </a:lnTo>
                <a:lnTo>
                  <a:pt x="241" y="491"/>
                </a:lnTo>
                <a:lnTo>
                  <a:pt x="210" y="491"/>
                </a:lnTo>
                <a:lnTo>
                  <a:pt x="180" y="491"/>
                </a:lnTo>
                <a:lnTo>
                  <a:pt x="140" y="480"/>
                </a:lnTo>
                <a:lnTo>
                  <a:pt x="111" y="466"/>
                </a:lnTo>
                <a:lnTo>
                  <a:pt x="90" y="443"/>
                </a:lnTo>
                <a:lnTo>
                  <a:pt x="60" y="418"/>
                </a:lnTo>
                <a:lnTo>
                  <a:pt x="40" y="394"/>
                </a:lnTo>
                <a:lnTo>
                  <a:pt x="20" y="357"/>
                </a:lnTo>
                <a:lnTo>
                  <a:pt x="10" y="320"/>
                </a:lnTo>
                <a:lnTo>
                  <a:pt x="10" y="283"/>
                </a:lnTo>
                <a:lnTo>
                  <a:pt x="0" y="247"/>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8350200" y="3511440"/>
            <a:ext cx="16056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 name=""/>
          <p:cNvSpPr/>
          <p:nvPr/>
        </p:nvSpPr>
        <p:spPr>
          <a:xfrm>
            <a:off x="8349840" y="35164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G2</a:t>
            </a:r>
            <a:endParaRPr b="0" lang="en-US" sz="1100" strike="noStrike" u="none">
              <a:solidFill>
                <a:srgbClr val="000000"/>
              </a:solidFill>
              <a:effectLst/>
              <a:uFillTx/>
              <a:latin typeface="Times New Roman"/>
            </a:endParaRPr>
          </a:p>
        </p:txBody>
      </p:sp>
      <p:sp>
        <p:nvSpPr>
          <p:cNvPr id="108" name=""/>
          <p:cNvSpPr/>
          <p:nvPr/>
        </p:nvSpPr>
        <p:spPr>
          <a:xfrm>
            <a:off x="8253360" y="2908440"/>
            <a:ext cx="327240" cy="398160"/>
          </a:xfrm>
          <a:custGeom>
            <a:avLst/>
            <a:gdLst/>
            <a:ahLst/>
            <a:rect l="l" t="t" r="r" b="b"/>
            <a:pathLst>
              <a:path w="410" h="504">
                <a:moveTo>
                  <a:pt x="0" y="246"/>
                </a:moveTo>
                <a:lnTo>
                  <a:pt x="10" y="209"/>
                </a:lnTo>
                <a:lnTo>
                  <a:pt x="10" y="172"/>
                </a:lnTo>
                <a:lnTo>
                  <a:pt x="20" y="136"/>
                </a:lnTo>
                <a:lnTo>
                  <a:pt x="40" y="99"/>
                </a:lnTo>
                <a:lnTo>
                  <a:pt x="60" y="75"/>
                </a:lnTo>
                <a:lnTo>
                  <a:pt x="90" y="51"/>
                </a:lnTo>
                <a:lnTo>
                  <a:pt x="111" y="25"/>
                </a:lnTo>
                <a:lnTo>
                  <a:pt x="140" y="14"/>
                </a:lnTo>
                <a:lnTo>
                  <a:pt x="180" y="0"/>
                </a:lnTo>
                <a:lnTo>
                  <a:pt x="210" y="0"/>
                </a:lnTo>
                <a:lnTo>
                  <a:pt x="241" y="0"/>
                </a:lnTo>
                <a:lnTo>
                  <a:pt x="270" y="14"/>
                </a:lnTo>
                <a:lnTo>
                  <a:pt x="300" y="25"/>
                </a:lnTo>
                <a:lnTo>
                  <a:pt x="330" y="51"/>
                </a:lnTo>
                <a:lnTo>
                  <a:pt x="349" y="75"/>
                </a:lnTo>
                <a:lnTo>
                  <a:pt x="369" y="99"/>
                </a:lnTo>
                <a:lnTo>
                  <a:pt x="390" y="136"/>
                </a:lnTo>
                <a:lnTo>
                  <a:pt x="400" y="172"/>
                </a:lnTo>
                <a:lnTo>
                  <a:pt x="410" y="209"/>
                </a:lnTo>
                <a:lnTo>
                  <a:pt x="410" y="246"/>
                </a:lnTo>
                <a:lnTo>
                  <a:pt x="410" y="283"/>
                </a:lnTo>
                <a:lnTo>
                  <a:pt x="400" y="320"/>
                </a:lnTo>
                <a:lnTo>
                  <a:pt x="390" y="357"/>
                </a:lnTo>
                <a:lnTo>
                  <a:pt x="369" y="394"/>
                </a:lnTo>
                <a:lnTo>
                  <a:pt x="349" y="431"/>
                </a:lnTo>
                <a:lnTo>
                  <a:pt x="330" y="455"/>
                </a:lnTo>
                <a:lnTo>
                  <a:pt x="300" y="467"/>
                </a:lnTo>
                <a:lnTo>
                  <a:pt x="270" y="493"/>
                </a:lnTo>
                <a:lnTo>
                  <a:pt x="241" y="493"/>
                </a:lnTo>
                <a:lnTo>
                  <a:pt x="210" y="504"/>
                </a:lnTo>
                <a:lnTo>
                  <a:pt x="180" y="493"/>
                </a:lnTo>
                <a:lnTo>
                  <a:pt x="140" y="493"/>
                </a:lnTo>
                <a:lnTo>
                  <a:pt x="111" y="467"/>
                </a:lnTo>
                <a:lnTo>
                  <a:pt x="90" y="455"/>
                </a:lnTo>
                <a:lnTo>
                  <a:pt x="60" y="431"/>
                </a:lnTo>
                <a:lnTo>
                  <a:pt x="40" y="394"/>
                </a:lnTo>
                <a:lnTo>
                  <a:pt x="20" y="357"/>
                </a:lnTo>
                <a:lnTo>
                  <a:pt x="10" y="320"/>
                </a:lnTo>
                <a:lnTo>
                  <a:pt x="10" y="283"/>
                </a:lnTo>
                <a:lnTo>
                  <a:pt x="0" y="246"/>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8350200" y="3014640"/>
            <a:ext cx="1605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8349840" y="301932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G1</a:t>
            </a:r>
            <a:endParaRPr b="0" lang="en-US" sz="1100" strike="noStrike" u="none">
              <a:solidFill>
                <a:srgbClr val="000000"/>
              </a:solidFill>
              <a:effectLst/>
              <a:uFillTx/>
              <a:latin typeface="Times New Roman"/>
            </a:endParaRPr>
          </a:p>
        </p:txBody>
      </p:sp>
      <p:sp>
        <p:nvSpPr>
          <p:cNvPr id="111" name=""/>
          <p:cNvSpPr/>
          <p:nvPr/>
        </p:nvSpPr>
        <p:spPr>
          <a:xfrm>
            <a:off x="7931160" y="3502080"/>
            <a:ext cx="1587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7993080" y="354168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7992720" y="35449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14" name=""/>
          <p:cNvSpPr/>
          <p:nvPr/>
        </p:nvSpPr>
        <p:spPr>
          <a:xfrm>
            <a:off x="8094600" y="3600360"/>
            <a:ext cx="158760" cy="1800"/>
          </a:xfrm>
          <a:custGeom>
            <a:avLst/>
            <a:gdLst/>
            <a:ahLst/>
            <a:rect l="l" t="t" r="r" b="b"/>
            <a:pathLst>
              <a:path w="201" h="0">
                <a:moveTo>
                  <a:pt x="0" y="0"/>
                </a:moveTo>
                <a:lnTo>
                  <a:pt x="201"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5" name=""/>
          <p:cNvSpPr/>
          <p:nvPr/>
        </p:nvSpPr>
        <p:spPr>
          <a:xfrm>
            <a:off x="7970760" y="4111560"/>
            <a:ext cx="282600" cy="1800"/>
          </a:xfrm>
          <a:custGeom>
            <a:avLst/>
            <a:gdLst/>
            <a:ahLst/>
            <a:rect l="l" t="t" r="r" b="b"/>
            <a:pathLst>
              <a:path w="357" h="0">
                <a:moveTo>
                  <a:pt x="0" y="0"/>
                </a:moveTo>
                <a:lnTo>
                  <a:pt x="357"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6" name=""/>
          <p:cNvSpPr/>
          <p:nvPr/>
        </p:nvSpPr>
        <p:spPr>
          <a:xfrm>
            <a:off x="6207120" y="4856040"/>
            <a:ext cx="4539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6204960" y="4861080"/>
            <a:ext cx="475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Summer</a:t>
            </a:r>
            <a:endParaRPr b="0" lang="en-US" sz="1100" strike="noStrike" u="none">
              <a:solidFill>
                <a:srgbClr val="000000"/>
              </a:solidFill>
              <a:effectLst/>
              <a:uFillTx/>
              <a:latin typeface="Times New Roman"/>
            </a:endParaRPr>
          </a:p>
        </p:txBody>
      </p:sp>
      <p:sp>
        <p:nvSpPr>
          <p:cNvPr id="118" name=""/>
          <p:cNvSpPr/>
          <p:nvPr/>
        </p:nvSpPr>
        <p:spPr>
          <a:xfrm>
            <a:off x="6850080" y="4856040"/>
            <a:ext cx="49680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 name=""/>
          <p:cNvSpPr/>
          <p:nvPr/>
        </p:nvSpPr>
        <p:spPr>
          <a:xfrm>
            <a:off x="6848280" y="4861080"/>
            <a:ext cx="4914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Nominal</a:t>
            </a:r>
            <a:endParaRPr b="0" lang="en-US" sz="1100" strike="noStrike" u="none">
              <a:solidFill>
                <a:srgbClr val="000000"/>
              </a:solidFill>
              <a:effectLst/>
              <a:uFillTx/>
              <a:latin typeface="Times New Roman"/>
            </a:endParaRPr>
          </a:p>
        </p:txBody>
      </p:sp>
      <p:sp>
        <p:nvSpPr>
          <p:cNvPr id="120" name=""/>
          <p:cNvSpPr/>
          <p:nvPr/>
        </p:nvSpPr>
        <p:spPr>
          <a:xfrm>
            <a:off x="6850080" y="4997520"/>
            <a:ext cx="412560" cy="6120"/>
          </a:xfrm>
          <a:prstGeom prst="rect">
            <a:avLst/>
          </a:prstGeom>
          <a:solidFill>
            <a:srgbClr val="000000"/>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21" name=""/>
          <p:cNvSpPr/>
          <p:nvPr/>
        </p:nvSpPr>
        <p:spPr>
          <a:xfrm>
            <a:off x="7435800" y="4856040"/>
            <a:ext cx="3477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7434000" y="4861080"/>
            <a:ext cx="389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Winter</a:t>
            </a:r>
            <a:endParaRPr b="0" lang="en-US" sz="1100" strike="noStrike" u="none">
              <a:solidFill>
                <a:srgbClr val="000000"/>
              </a:solidFill>
              <a:effectLst/>
              <a:uFillTx/>
              <a:latin typeface="Times New Roman"/>
            </a:endParaRPr>
          </a:p>
        </p:txBody>
      </p:sp>
      <p:sp>
        <p:nvSpPr>
          <p:cNvPr id="123" name=""/>
          <p:cNvSpPr/>
          <p:nvPr/>
        </p:nvSpPr>
        <p:spPr>
          <a:xfrm>
            <a:off x="5238720" y="5013360"/>
            <a:ext cx="8748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 name=""/>
          <p:cNvSpPr/>
          <p:nvPr/>
        </p:nvSpPr>
        <p:spPr>
          <a:xfrm>
            <a:off x="5235120" y="5018040"/>
            <a:ext cx="990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Unit MW Rating:</a:t>
            </a:r>
            <a:endParaRPr b="0" lang="en-US" sz="1100" strike="noStrike" u="none">
              <a:solidFill>
                <a:srgbClr val="000000"/>
              </a:solidFill>
              <a:effectLst/>
              <a:uFillTx/>
              <a:latin typeface="Times New Roman"/>
            </a:endParaRPr>
          </a:p>
        </p:txBody>
      </p:sp>
      <p:sp>
        <p:nvSpPr>
          <p:cNvPr id="125" name=""/>
          <p:cNvSpPr/>
          <p:nvPr/>
        </p:nvSpPr>
        <p:spPr>
          <a:xfrm>
            <a:off x="620712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 name=""/>
          <p:cNvSpPr/>
          <p:nvPr/>
        </p:nvSpPr>
        <p:spPr>
          <a:xfrm>
            <a:off x="620640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7" name=""/>
          <p:cNvSpPr/>
          <p:nvPr/>
        </p:nvSpPr>
        <p:spPr>
          <a:xfrm>
            <a:off x="68500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 name=""/>
          <p:cNvSpPr/>
          <p:nvPr/>
        </p:nvSpPr>
        <p:spPr>
          <a:xfrm>
            <a:off x="684936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9" name=""/>
          <p:cNvSpPr/>
          <p:nvPr/>
        </p:nvSpPr>
        <p:spPr>
          <a:xfrm>
            <a:off x="74296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 name=""/>
          <p:cNvSpPr/>
          <p:nvPr/>
        </p:nvSpPr>
        <p:spPr>
          <a:xfrm>
            <a:off x="7428600" y="5018040"/>
            <a:ext cx="705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FD</a:t>
            </a:r>
            <a:endParaRPr b="0" lang="en-US" sz="1100" strike="noStrike" u="none">
              <a:solidFill>
                <a:srgbClr val="000000"/>
              </a:solidFill>
              <a:effectLst/>
              <a:uFillTx/>
              <a:latin typeface="Times New Roman"/>
            </a:endParaRPr>
          </a:p>
        </p:txBody>
      </p:sp>
      <p:sp>
        <p:nvSpPr>
          <p:cNvPr id="131" name=""/>
          <p:cNvSpPr/>
          <p:nvPr/>
        </p:nvSpPr>
        <p:spPr>
          <a:xfrm>
            <a:off x="620712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 name=""/>
          <p:cNvSpPr/>
          <p:nvPr/>
        </p:nvSpPr>
        <p:spPr>
          <a:xfrm>
            <a:off x="620640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175</a:t>
            </a:r>
            <a:endParaRPr b="0" lang="en-US" sz="1100" strike="noStrike" u="none">
              <a:solidFill>
                <a:srgbClr val="000000"/>
              </a:solidFill>
              <a:effectLst/>
              <a:uFillTx/>
              <a:latin typeface="Times New Roman"/>
            </a:endParaRPr>
          </a:p>
        </p:txBody>
      </p:sp>
      <p:sp>
        <p:nvSpPr>
          <p:cNvPr id="133" name=""/>
          <p:cNvSpPr/>
          <p:nvPr/>
        </p:nvSpPr>
        <p:spPr>
          <a:xfrm>
            <a:off x="68500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684936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35" name=""/>
          <p:cNvSpPr/>
          <p:nvPr/>
        </p:nvSpPr>
        <p:spPr>
          <a:xfrm>
            <a:off x="74296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 name=""/>
          <p:cNvSpPr/>
          <p:nvPr/>
        </p:nvSpPr>
        <p:spPr>
          <a:xfrm>
            <a:off x="7428240" y="5183280"/>
            <a:ext cx="6980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FC</a:t>
            </a:r>
            <a:endParaRPr b="0" lang="en-US" sz="1100" strike="noStrike" u="none">
              <a:solidFill>
                <a:srgbClr val="000000"/>
              </a:solidFill>
              <a:effectLst/>
              <a:uFillTx/>
              <a:latin typeface="Times New Roman"/>
            </a:endParaRPr>
          </a:p>
        </p:txBody>
      </p:sp>
      <p:sp>
        <p:nvSpPr>
          <p:cNvPr id="137" name=""/>
          <p:cNvSpPr/>
          <p:nvPr/>
        </p:nvSpPr>
        <p:spPr>
          <a:xfrm>
            <a:off x="5238720" y="5335560"/>
            <a:ext cx="90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 name=""/>
          <p:cNvSpPr/>
          <p:nvPr/>
        </p:nvSpPr>
        <p:spPr>
          <a:xfrm>
            <a:off x="6215040" y="5335560"/>
            <a:ext cx="25416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5238720" y="5489640"/>
            <a:ext cx="88092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5182920" y="5486400"/>
            <a:ext cx="4334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 = Breaker</a:t>
            </a:r>
            <a:endParaRPr b="0" lang="en-US" sz="700" strike="noStrike" u="none">
              <a:solidFill>
                <a:srgbClr val="000000"/>
              </a:solidFill>
              <a:effectLst/>
              <a:uFillTx/>
              <a:latin typeface="Times New Roman"/>
            </a:endParaRPr>
          </a:p>
        </p:txBody>
      </p:sp>
      <p:sp>
        <p:nvSpPr>
          <p:cNvPr id="141" name=""/>
          <p:cNvSpPr/>
          <p:nvPr/>
        </p:nvSpPr>
        <p:spPr>
          <a:xfrm>
            <a:off x="5185800" y="5608800"/>
            <a:ext cx="11012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GSU = Generator Step-up Unit</a:t>
            </a:r>
            <a:endParaRPr b="0" lang="en-US" sz="700" strike="noStrike" u="none">
              <a:solidFill>
                <a:srgbClr val="000000"/>
              </a:solidFill>
              <a:effectLst/>
              <a:uFillTx/>
              <a:latin typeface="Times New Roman"/>
            </a:endParaRPr>
          </a:p>
        </p:txBody>
      </p:sp>
      <p:sp>
        <p:nvSpPr>
          <p:cNvPr id="142" name=""/>
          <p:cNvSpPr/>
          <p:nvPr/>
        </p:nvSpPr>
        <p:spPr>
          <a:xfrm flipH="1">
            <a:off x="8094240" y="310356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3" name=""/>
          <p:cNvSpPr/>
          <p:nvPr/>
        </p:nvSpPr>
        <p:spPr>
          <a:xfrm>
            <a:off x="7931160" y="3005280"/>
            <a:ext cx="158760" cy="196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 name=""/>
          <p:cNvSpPr/>
          <p:nvPr/>
        </p:nvSpPr>
        <p:spPr>
          <a:xfrm>
            <a:off x="7993080" y="304632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 name=""/>
          <p:cNvSpPr/>
          <p:nvPr/>
        </p:nvSpPr>
        <p:spPr>
          <a:xfrm>
            <a:off x="7992720" y="304956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46" name=""/>
          <p:cNvSpPr/>
          <p:nvPr/>
        </p:nvSpPr>
        <p:spPr>
          <a:xfrm flipH="1">
            <a:off x="7532280" y="3103560"/>
            <a:ext cx="4050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7" name=""/>
          <p:cNvSpPr/>
          <p:nvPr/>
        </p:nvSpPr>
        <p:spPr>
          <a:xfrm>
            <a:off x="7532640" y="3103560"/>
            <a:ext cx="1800" cy="203040"/>
          </a:xfrm>
          <a:custGeom>
            <a:avLst/>
            <a:gdLst/>
            <a:ahLst/>
            <a:rect l="l" t="t" r="r" b="b"/>
            <a:pathLst>
              <a:path w="0" h="258">
                <a:moveTo>
                  <a:pt x="0" y="258"/>
                </a:moveTo>
                <a:lnTo>
                  <a:pt x="0" y="62"/>
                </a:lnTo>
                <a:lnTo>
                  <a:pt x="0"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flipH="1">
            <a:off x="7532280" y="3600360"/>
            <a:ext cx="4050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49" name=""/>
          <p:cNvSpPr/>
          <p:nvPr/>
        </p:nvSpPr>
        <p:spPr>
          <a:xfrm>
            <a:off x="7334280" y="3103560"/>
            <a:ext cx="119160" cy="398520"/>
          </a:xfrm>
          <a:custGeom>
            <a:avLst/>
            <a:gdLst/>
            <a:ahLst/>
            <a:rect l="l" t="t" r="r" b="b"/>
            <a:pathLst>
              <a:path w="149" h="503">
                <a:moveTo>
                  <a:pt x="149" y="0"/>
                </a:moveTo>
                <a:lnTo>
                  <a:pt x="50" y="0"/>
                </a:lnTo>
                <a:lnTo>
                  <a:pt x="30" y="0"/>
                </a:lnTo>
                <a:lnTo>
                  <a:pt x="20" y="12"/>
                </a:lnTo>
                <a:lnTo>
                  <a:pt x="9" y="25"/>
                </a:lnTo>
                <a:lnTo>
                  <a:pt x="0" y="49"/>
                </a:lnTo>
                <a:lnTo>
                  <a:pt x="0" y="62"/>
                </a:lnTo>
                <a:lnTo>
                  <a:pt x="0" y="86"/>
                </a:lnTo>
                <a:lnTo>
                  <a:pt x="9" y="99"/>
                </a:lnTo>
                <a:lnTo>
                  <a:pt x="20" y="111"/>
                </a:lnTo>
                <a:lnTo>
                  <a:pt x="30" y="123"/>
                </a:lnTo>
                <a:lnTo>
                  <a:pt x="50" y="123"/>
                </a:lnTo>
                <a:lnTo>
                  <a:pt x="30" y="134"/>
                </a:lnTo>
                <a:lnTo>
                  <a:pt x="20" y="134"/>
                </a:lnTo>
                <a:lnTo>
                  <a:pt x="9" y="148"/>
                </a:lnTo>
                <a:lnTo>
                  <a:pt x="0" y="171"/>
                </a:lnTo>
                <a:lnTo>
                  <a:pt x="0" y="196"/>
                </a:lnTo>
                <a:lnTo>
                  <a:pt x="0" y="209"/>
                </a:lnTo>
                <a:lnTo>
                  <a:pt x="9" y="221"/>
                </a:lnTo>
                <a:lnTo>
                  <a:pt x="20" y="247"/>
                </a:lnTo>
                <a:lnTo>
                  <a:pt x="30" y="247"/>
                </a:lnTo>
                <a:lnTo>
                  <a:pt x="50" y="258"/>
                </a:lnTo>
                <a:lnTo>
                  <a:pt x="30" y="258"/>
                </a:lnTo>
                <a:lnTo>
                  <a:pt x="20" y="258"/>
                </a:lnTo>
                <a:lnTo>
                  <a:pt x="9" y="283"/>
                </a:lnTo>
                <a:lnTo>
                  <a:pt x="0" y="295"/>
                </a:lnTo>
                <a:lnTo>
                  <a:pt x="0" y="320"/>
                </a:lnTo>
                <a:lnTo>
                  <a:pt x="0" y="332"/>
                </a:lnTo>
                <a:lnTo>
                  <a:pt x="9" y="357"/>
                </a:lnTo>
                <a:lnTo>
                  <a:pt x="20" y="368"/>
                </a:lnTo>
                <a:lnTo>
                  <a:pt x="30" y="368"/>
                </a:lnTo>
                <a:lnTo>
                  <a:pt x="50" y="380"/>
                </a:lnTo>
                <a:lnTo>
                  <a:pt x="30" y="380"/>
                </a:lnTo>
                <a:lnTo>
                  <a:pt x="20" y="394"/>
                </a:lnTo>
                <a:lnTo>
                  <a:pt x="9" y="405"/>
                </a:lnTo>
                <a:lnTo>
                  <a:pt x="0" y="418"/>
                </a:lnTo>
                <a:lnTo>
                  <a:pt x="0" y="442"/>
                </a:lnTo>
                <a:lnTo>
                  <a:pt x="0" y="454"/>
                </a:lnTo>
                <a:lnTo>
                  <a:pt x="9" y="479"/>
                </a:lnTo>
                <a:lnTo>
                  <a:pt x="20" y="491"/>
                </a:lnTo>
                <a:lnTo>
                  <a:pt x="30" y="503"/>
                </a:lnTo>
                <a:lnTo>
                  <a:pt x="50" y="503"/>
                </a:lnTo>
                <a:lnTo>
                  <a:pt x="149"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7128000" y="3103560"/>
            <a:ext cx="126720" cy="398520"/>
          </a:xfrm>
          <a:custGeom>
            <a:avLst/>
            <a:gdLst/>
            <a:ahLst/>
            <a:rect l="l" t="t" r="r" b="b"/>
            <a:pathLst>
              <a:path w="160" h="503">
                <a:moveTo>
                  <a:pt x="0" y="0"/>
                </a:moveTo>
                <a:lnTo>
                  <a:pt x="100" y="0"/>
                </a:lnTo>
                <a:lnTo>
                  <a:pt x="120" y="0"/>
                </a:lnTo>
                <a:lnTo>
                  <a:pt x="130" y="12"/>
                </a:lnTo>
                <a:lnTo>
                  <a:pt x="139" y="25"/>
                </a:lnTo>
                <a:lnTo>
                  <a:pt x="150" y="49"/>
                </a:lnTo>
                <a:lnTo>
                  <a:pt x="160" y="62"/>
                </a:lnTo>
                <a:lnTo>
                  <a:pt x="150" y="86"/>
                </a:lnTo>
                <a:lnTo>
                  <a:pt x="139" y="99"/>
                </a:lnTo>
                <a:lnTo>
                  <a:pt x="130" y="111"/>
                </a:lnTo>
                <a:lnTo>
                  <a:pt x="120" y="123"/>
                </a:lnTo>
                <a:lnTo>
                  <a:pt x="100" y="123"/>
                </a:lnTo>
                <a:lnTo>
                  <a:pt x="120" y="134"/>
                </a:lnTo>
                <a:lnTo>
                  <a:pt x="130" y="134"/>
                </a:lnTo>
                <a:lnTo>
                  <a:pt x="139" y="148"/>
                </a:lnTo>
                <a:lnTo>
                  <a:pt x="150" y="171"/>
                </a:lnTo>
                <a:lnTo>
                  <a:pt x="160" y="196"/>
                </a:lnTo>
                <a:lnTo>
                  <a:pt x="150" y="209"/>
                </a:lnTo>
                <a:lnTo>
                  <a:pt x="139" y="221"/>
                </a:lnTo>
                <a:lnTo>
                  <a:pt x="130" y="247"/>
                </a:lnTo>
                <a:lnTo>
                  <a:pt x="120" y="247"/>
                </a:lnTo>
                <a:lnTo>
                  <a:pt x="100" y="258"/>
                </a:lnTo>
                <a:lnTo>
                  <a:pt x="120" y="258"/>
                </a:lnTo>
                <a:lnTo>
                  <a:pt x="130" y="258"/>
                </a:lnTo>
                <a:lnTo>
                  <a:pt x="139" y="283"/>
                </a:lnTo>
                <a:lnTo>
                  <a:pt x="150" y="295"/>
                </a:lnTo>
                <a:lnTo>
                  <a:pt x="160" y="320"/>
                </a:lnTo>
                <a:lnTo>
                  <a:pt x="150" y="332"/>
                </a:lnTo>
                <a:lnTo>
                  <a:pt x="139" y="357"/>
                </a:lnTo>
                <a:lnTo>
                  <a:pt x="130" y="368"/>
                </a:lnTo>
                <a:lnTo>
                  <a:pt x="120" y="368"/>
                </a:lnTo>
                <a:lnTo>
                  <a:pt x="100" y="380"/>
                </a:lnTo>
                <a:lnTo>
                  <a:pt x="120" y="380"/>
                </a:lnTo>
                <a:lnTo>
                  <a:pt x="130" y="394"/>
                </a:lnTo>
                <a:lnTo>
                  <a:pt x="139" y="405"/>
                </a:lnTo>
                <a:lnTo>
                  <a:pt x="150" y="418"/>
                </a:lnTo>
                <a:lnTo>
                  <a:pt x="160" y="442"/>
                </a:lnTo>
                <a:lnTo>
                  <a:pt x="150" y="454"/>
                </a:lnTo>
                <a:lnTo>
                  <a:pt x="139" y="479"/>
                </a:lnTo>
                <a:lnTo>
                  <a:pt x="130" y="491"/>
                </a:lnTo>
                <a:lnTo>
                  <a:pt x="120" y="503"/>
                </a:lnTo>
                <a:lnTo>
                  <a:pt x="100" y="503"/>
                </a:lnTo>
                <a:lnTo>
                  <a:pt x="0"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 name=""/>
          <p:cNvSpPr/>
          <p:nvPr/>
        </p:nvSpPr>
        <p:spPr>
          <a:xfrm>
            <a:off x="7120080" y="3513240"/>
            <a:ext cx="41580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2" name=""/>
          <p:cNvSpPr/>
          <p:nvPr/>
        </p:nvSpPr>
        <p:spPr>
          <a:xfrm>
            <a:off x="7120800" y="3514680"/>
            <a:ext cx="24624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GSU1A</a:t>
            </a:r>
            <a:endParaRPr b="0" lang="en-US" sz="600" strike="noStrike" u="none">
              <a:solidFill>
                <a:srgbClr val="000000"/>
              </a:solidFill>
              <a:effectLst/>
              <a:uFillTx/>
              <a:latin typeface="Times New Roman"/>
            </a:endParaRPr>
          </a:p>
        </p:txBody>
      </p:sp>
      <p:sp>
        <p:nvSpPr>
          <p:cNvPr id="153" name=""/>
          <p:cNvSpPr/>
          <p:nvPr/>
        </p:nvSpPr>
        <p:spPr>
          <a:xfrm>
            <a:off x="7322760" y="3514680"/>
            <a:ext cx="21672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,1B,1C</a:t>
            </a:r>
            <a:endParaRPr b="0" lang="en-US" sz="600" strike="noStrike" u="none">
              <a:solidFill>
                <a:srgbClr val="000000"/>
              </a:solidFill>
              <a:effectLst/>
              <a:uFillTx/>
              <a:latin typeface="Times New Roman"/>
            </a:endParaRPr>
          </a:p>
        </p:txBody>
      </p:sp>
      <p:sp>
        <p:nvSpPr>
          <p:cNvPr id="154" name=""/>
          <p:cNvSpPr/>
          <p:nvPr/>
        </p:nvSpPr>
        <p:spPr>
          <a:xfrm>
            <a:off x="6969240" y="3200400"/>
            <a:ext cx="160200" cy="2062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7024680" y="3238560"/>
            <a:ext cx="540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7024320" y="32432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57" name=""/>
          <p:cNvSpPr/>
          <p:nvPr/>
        </p:nvSpPr>
        <p:spPr>
          <a:xfrm flipH="1">
            <a:off x="7532640" y="4095720"/>
            <a:ext cx="3002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8" name=""/>
          <p:cNvSpPr/>
          <p:nvPr/>
        </p:nvSpPr>
        <p:spPr>
          <a:xfrm flipH="1">
            <a:off x="6888240" y="4095720"/>
            <a:ext cx="6444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9" name=""/>
          <p:cNvSpPr/>
          <p:nvPr/>
        </p:nvSpPr>
        <p:spPr>
          <a:xfrm flipH="1">
            <a:off x="681804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60" name=""/>
          <p:cNvSpPr/>
          <p:nvPr/>
        </p:nvSpPr>
        <p:spPr>
          <a:xfrm>
            <a:off x="6969240" y="3998880"/>
            <a:ext cx="16020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7024680" y="403848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7024320" y="40417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3" name=""/>
          <p:cNvSpPr/>
          <p:nvPr/>
        </p:nvSpPr>
        <p:spPr>
          <a:xfrm>
            <a:off x="681048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flipH="1">
            <a:off x="6484680" y="4095720"/>
            <a:ext cx="2379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65" name=""/>
          <p:cNvSpPr/>
          <p:nvPr/>
        </p:nvSpPr>
        <p:spPr>
          <a:xfrm>
            <a:off x="648504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 name=""/>
          <p:cNvSpPr/>
          <p:nvPr/>
        </p:nvSpPr>
        <p:spPr>
          <a:xfrm>
            <a:off x="6407280" y="4290840"/>
            <a:ext cx="16020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6461280" y="433080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 name=""/>
          <p:cNvSpPr/>
          <p:nvPr/>
        </p:nvSpPr>
        <p:spPr>
          <a:xfrm>
            <a:off x="646092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9" name=""/>
          <p:cNvSpPr/>
          <p:nvPr/>
        </p:nvSpPr>
        <p:spPr>
          <a:xfrm>
            <a:off x="8037360" y="4006800"/>
            <a:ext cx="158760" cy="195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8099280" y="4044960"/>
            <a:ext cx="5256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 name=""/>
          <p:cNvSpPr/>
          <p:nvPr/>
        </p:nvSpPr>
        <p:spPr>
          <a:xfrm>
            <a:off x="8097480" y="404820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72" name=""/>
          <p:cNvSpPr/>
          <p:nvPr/>
        </p:nvSpPr>
        <p:spPr>
          <a:xfrm>
            <a:off x="7921800" y="3902040"/>
            <a:ext cx="118800" cy="388800"/>
          </a:xfrm>
          <a:custGeom>
            <a:avLst/>
            <a:gdLst/>
            <a:ahLst/>
            <a:rect l="l" t="t" r="r" b="b"/>
            <a:pathLst>
              <a:path w="150" h="490">
                <a:moveTo>
                  <a:pt x="150" y="0"/>
                </a:moveTo>
                <a:lnTo>
                  <a:pt x="50" y="0"/>
                </a:lnTo>
                <a:lnTo>
                  <a:pt x="30" y="0"/>
                </a:lnTo>
                <a:lnTo>
                  <a:pt x="20" y="11"/>
                </a:lnTo>
                <a:lnTo>
                  <a:pt x="9" y="23"/>
                </a:lnTo>
                <a:lnTo>
                  <a:pt x="0" y="36"/>
                </a:lnTo>
                <a:lnTo>
                  <a:pt x="0" y="62"/>
                </a:lnTo>
                <a:lnTo>
                  <a:pt x="0" y="73"/>
                </a:lnTo>
                <a:lnTo>
                  <a:pt x="9" y="97"/>
                </a:lnTo>
                <a:lnTo>
                  <a:pt x="20" y="110"/>
                </a:lnTo>
                <a:lnTo>
                  <a:pt x="30" y="110"/>
                </a:lnTo>
                <a:lnTo>
                  <a:pt x="50" y="121"/>
                </a:lnTo>
                <a:lnTo>
                  <a:pt x="30" y="121"/>
                </a:lnTo>
                <a:lnTo>
                  <a:pt x="20" y="134"/>
                </a:lnTo>
                <a:lnTo>
                  <a:pt x="9" y="147"/>
                </a:lnTo>
                <a:lnTo>
                  <a:pt x="0" y="158"/>
                </a:lnTo>
                <a:lnTo>
                  <a:pt x="0" y="182"/>
                </a:lnTo>
                <a:lnTo>
                  <a:pt x="0" y="196"/>
                </a:lnTo>
                <a:lnTo>
                  <a:pt x="9" y="219"/>
                </a:lnTo>
                <a:lnTo>
                  <a:pt x="20" y="233"/>
                </a:lnTo>
                <a:lnTo>
                  <a:pt x="30" y="244"/>
                </a:lnTo>
                <a:lnTo>
                  <a:pt x="50" y="244"/>
                </a:lnTo>
                <a:lnTo>
                  <a:pt x="30" y="244"/>
                </a:lnTo>
                <a:lnTo>
                  <a:pt x="20" y="256"/>
                </a:lnTo>
                <a:lnTo>
                  <a:pt x="9" y="269"/>
                </a:lnTo>
                <a:lnTo>
                  <a:pt x="0" y="281"/>
                </a:lnTo>
                <a:lnTo>
                  <a:pt x="0" y="306"/>
                </a:lnTo>
                <a:lnTo>
                  <a:pt x="0" y="330"/>
                </a:lnTo>
                <a:lnTo>
                  <a:pt x="9" y="343"/>
                </a:lnTo>
                <a:lnTo>
                  <a:pt x="20" y="355"/>
                </a:lnTo>
                <a:lnTo>
                  <a:pt x="30" y="368"/>
                </a:lnTo>
                <a:lnTo>
                  <a:pt x="50" y="368"/>
                </a:lnTo>
                <a:lnTo>
                  <a:pt x="30" y="368"/>
                </a:lnTo>
                <a:lnTo>
                  <a:pt x="20" y="380"/>
                </a:lnTo>
                <a:lnTo>
                  <a:pt x="9" y="391"/>
                </a:lnTo>
                <a:lnTo>
                  <a:pt x="0" y="416"/>
                </a:lnTo>
                <a:lnTo>
                  <a:pt x="0" y="428"/>
                </a:lnTo>
                <a:lnTo>
                  <a:pt x="0" y="453"/>
                </a:lnTo>
                <a:lnTo>
                  <a:pt x="9" y="466"/>
                </a:lnTo>
                <a:lnTo>
                  <a:pt x="20" y="477"/>
                </a:lnTo>
                <a:lnTo>
                  <a:pt x="30" y="490"/>
                </a:lnTo>
                <a:lnTo>
                  <a:pt x="50" y="490"/>
                </a:lnTo>
                <a:lnTo>
                  <a:pt x="15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7723080" y="3902040"/>
            <a:ext cx="119160" cy="388800"/>
          </a:xfrm>
          <a:custGeom>
            <a:avLst/>
            <a:gdLst/>
            <a:ahLst/>
            <a:rect l="l" t="t" r="r" b="b"/>
            <a:pathLst>
              <a:path w="151" h="490">
                <a:moveTo>
                  <a:pt x="0" y="0"/>
                </a:moveTo>
                <a:lnTo>
                  <a:pt x="101" y="0"/>
                </a:lnTo>
                <a:lnTo>
                  <a:pt x="110" y="0"/>
                </a:lnTo>
                <a:lnTo>
                  <a:pt x="130" y="11"/>
                </a:lnTo>
                <a:lnTo>
                  <a:pt x="140" y="23"/>
                </a:lnTo>
                <a:lnTo>
                  <a:pt x="140" y="36"/>
                </a:lnTo>
                <a:lnTo>
                  <a:pt x="151" y="62"/>
                </a:lnTo>
                <a:lnTo>
                  <a:pt x="140" y="73"/>
                </a:lnTo>
                <a:lnTo>
                  <a:pt x="140" y="97"/>
                </a:lnTo>
                <a:lnTo>
                  <a:pt x="130" y="110"/>
                </a:lnTo>
                <a:lnTo>
                  <a:pt x="110" y="110"/>
                </a:lnTo>
                <a:lnTo>
                  <a:pt x="101" y="121"/>
                </a:lnTo>
                <a:lnTo>
                  <a:pt x="110" y="121"/>
                </a:lnTo>
                <a:lnTo>
                  <a:pt x="130" y="134"/>
                </a:lnTo>
                <a:lnTo>
                  <a:pt x="140" y="147"/>
                </a:lnTo>
                <a:lnTo>
                  <a:pt x="140" y="158"/>
                </a:lnTo>
                <a:lnTo>
                  <a:pt x="151" y="182"/>
                </a:lnTo>
                <a:lnTo>
                  <a:pt x="140" y="196"/>
                </a:lnTo>
                <a:lnTo>
                  <a:pt x="140" y="219"/>
                </a:lnTo>
                <a:lnTo>
                  <a:pt x="130" y="233"/>
                </a:lnTo>
                <a:lnTo>
                  <a:pt x="110" y="244"/>
                </a:lnTo>
                <a:lnTo>
                  <a:pt x="101" y="244"/>
                </a:lnTo>
                <a:lnTo>
                  <a:pt x="110" y="244"/>
                </a:lnTo>
                <a:lnTo>
                  <a:pt x="130" y="256"/>
                </a:lnTo>
                <a:lnTo>
                  <a:pt x="140" y="269"/>
                </a:lnTo>
                <a:lnTo>
                  <a:pt x="140" y="281"/>
                </a:lnTo>
                <a:lnTo>
                  <a:pt x="151" y="306"/>
                </a:lnTo>
                <a:lnTo>
                  <a:pt x="140" y="330"/>
                </a:lnTo>
                <a:lnTo>
                  <a:pt x="140" y="343"/>
                </a:lnTo>
                <a:lnTo>
                  <a:pt x="130" y="355"/>
                </a:lnTo>
                <a:lnTo>
                  <a:pt x="110" y="368"/>
                </a:lnTo>
                <a:lnTo>
                  <a:pt x="101" y="368"/>
                </a:lnTo>
                <a:lnTo>
                  <a:pt x="110" y="368"/>
                </a:lnTo>
                <a:lnTo>
                  <a:pt x="130" y="380"/>
                </a:lnTo>
                <a:lnTo>
                  <a:pt x="140" y="391"/>
                </a:lnTo>
                <a:lnTo>
                  <a:pt x="140" y="416"/>
                </a:lnTo>
                <a:lnTo>
                  <a:pt x="151" y="428"/>
                </a:lnTo>
                <a:lnTo>
                  <a:pt x="140" y="453"/>
                </a:lnTo>
                <a:lnTo>
                  <a:pt x="140" y="466"/>
                </a:lnTo>
                <a:lnTo>
                  <a:pt x="130" y="477"/>
                </a:lnTo>
                <a:lnTo>
                  <a:pt x="110" y="490"/>
                </a:lnTo>
                <a:lnTo>
                  <a:pt x="101" y="490"/>
                </a:lnTo>
                <a:lnTo>
                  <a:pt x="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 name=""/>
          <p:cNvSpPr/>
          <p:nvPr/>
        </p:nvSpPr>
        <p:spPr>
          <a:xfrm>
            <a:off x="7810560" y="4300560"/>
            <a:ext cx="17604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5" name=""/>
          <p:cNvSpPr/>
          <p:nvPr/>
        </p:nvSpPr>
        <p:spPr>
          <a:xfrm>
            <a:off x="7810920" y="4302000"/>
            <a:ext cx="19116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GSU2</a:t>
            </a:r>
            <a:endParaRPr b="0" lang="en-US" sz="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3412177-FCFC-44A8-9C89-A5EABC5732A0}"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17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78" name="Gleason" descr=""/>
          <p:cNvPicPr/>
          <p:nvPr/>
        </p:nvPicPr>
        <p:blipFill>
          <a:blip r:embed="rId1"/>
          <a:stretch/>
        </p:blipFill>
        <p:spPr>
          <a:xfrm>
            <a:off x="1219320" y="1695600"/>
            <a:ext cx="6781680" cy="4400280"/>
          </a:xfrm>
          <a:prstGeom prst="rect">
            <a:avLst/>
          </a:prstGeom>
          <a:noFill/>
          <a:ln w="0">
            <a:noFill/>
          </a:ln>
        </p:spPr>
      </p:pic>
      <p:sp>
        <p:nvSpPr>
          <p:cNvPr id="3" name="PlaceHolder 2"/>
          <p:cNvSpPr>
            <a:spLocks noGrp="1"/>
          </p:cNvSpPr>
          <p:nvPr>
            <p:ph type="sldNum" idx="1"/>
          </p:nvPr>
        </p:nvSpPr>
        <p:spPr/>
        <p:txBody>
          <a:bodyPr/>
          <a:p>
            <a:fld id="{6D42103E-7D33-4299-B30C-6451C5386115}"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18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81" name="" descr=""/>
          <p:cNvPicPr/>
          <p:nvPr/>
        </p:nvPicPr>
        <p:blipFill>
          <a:blip r:embed="rId1"/>
          <a:stretch/>
        </p:blipFill>
        <p:spPr>
          <a:xfrm>
            <a:off x="1828800" y="2108160"/>
            <a:ext cx="5638680" cy="2712960"/>
          </a:xfrm>
          <a:prstGeom prst="rect">
            <a:avLst/>
          </a:prstGeom>
          <a:noFill/>
          <a:ln w="0">
            <a:noFill/>
          </a:ln>
        </p:spPr>
      </p:pic>
      <p:sp>
        <p:nvSpPr>
          <p:cNvPr id="3" name="PlaceHolder 2"/>
          <p:cNvSpPr>
            <a:spLocks noGrp="1"/>
          </p:cNvSpPr>
          <p:nvPr>
            <p:ph type="sldNum" idx="1"/>
          </p:nvPr>
        </p:nvSpPr>
        <p:spPr/>
        <p:txBody>
          <a:bodyPr/>
          <a:p>
            <a:fld id="{B9989696-C66B-4F6C-9D99-1357851B57EB}"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17571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1998-03-06T18:15:04Z</dcterms:created>
  <dc:creator>sdick</dc:creator>
  <dc:description/>
  <dc:language>en-US</dc:language>
  <cp:lastModifiedBy>Ben Rogers</cp:lastModifiedBy>
  <cp:lastPrinted>2000-10-04T17:11:59Z</cp:lastPrinted>
  <dcterms:modified xsi:type="dcterms:W3CDTF">2000-10-04T19:53:37Z</dcterms:modified>
  <cp:revision>640</cp:revision>
  <dc:subject/>
  <dc:title>No Slide Title</dc:title>
</cp:coreProperties>
</file>