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3.wmf" ContentType="image/x-wmf"/>
  <Override PartName="/ppt/media/image11.jpeg" ContentType="image/jpeg"/>
  <Override PartName="/ppt/media/image9.wmf" ContentType="image/x-wmf"/>
  <Override PartName="/ppt/media/image18.wmf" ContentType="image/x-wmf"/>
  <Override PartName="/ppt/media/image12.wmf" ContentType="image/x-wmf"/>
  <Override PartName="/ppt/media/image8.wmf" ContentType="image/x-wmf"/>
  <Override PartName="/ppt/media/image17.wmf" ContentType="image/x-wmf"/>
  <Override PartName="/ppt/media/image10.wmf" ContentType="image/x-wmf"/>
  <Override PartName="/ppt/media/image1.wmf" ContentType="image/x-wmf"/>
  <Override PartName="/ppt/media/image7.jpeg" ContentType="image/jpeg"/>
  <Override PartName="/ppt/media/image6.wmf" ContentType="image/x-wmf"/>
  <Override PartName="/ppt/media/image15.wmf" ContentType="image/x-wmf"/>
  <Override PartName="/ppt/media/image5.png" ContentType="image/png"/>
  <Override PartName="/ppt/media/image14.png" ContentType="image/png"/>
  <Override PartName="/ppt/media/image27.wmf" ContentType="image/x-wmf"/>
  <Override PartName="/ppt/media/image25.wmf" ContentType="image/x-wmf"/>
  <Override PartName="/ppt/media/image24.jpeg" ContentType="image/jpeg"/>
  <Override PartName="/ppt/media/image23.wmf" ContentType="image/x-wmf"/>
  <Override PartName="/ppt/media/image22.png" ContentType="image/png"/>
  <Override PartName="/ppt/media/image21.png" ContentType="image/png"/>
  <Override PartName="/ppt/media/image19.wmf" ContentType="image/x-wmf"/>
  <Override PartName="/ppt/media/image16.jpeg" ContentType="image/jpeg"/>
  <Override PartName="/ppt/media/image26.wmf" ContentType="image/x-wmf"/>
  <Override PartName="/ppt/media/image3.jpeg" ContentType="image/jpeg"/>
  <Override PartName="/ppt/media/image2.wmf" ContentType="image/x-wmf"/>
  <Override PartName="/ppt/media/image20.jpeg" ContentType="image/jpeg"/>
  <Override PartName="/ppt/media/image4.png" ContentType="image/png"/>
  <Override PartName="/ppt/embeddings/oleObject1.docx" ContentType="application/vnd.openxmlformats-officedocument.wordprocessingml.document"/>
  <Override PartName="/ppt/embeddings/oleObject1.bin" ContentType="application/vnd.openxmlformats-officedocument.oleObject"/>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1.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slide3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2" name="PlaceHolder 3"/>
          <p:cNvSpPr>
            <a:spLocks noGrp="1"/>
          </p:cNvSpPr>
          <p:nvPr>
            <p:ph type="sldNum" idx="1"/>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976A28D-E51F-46F3-853C-287666873AA2}"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6"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7"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9"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12" name="PlaceHolder 3"/>
          <p:cNvSpPr>
            <a:spLocks noGrp="1"/>
          </p:cNvSpPr>
          <p:nvPr>
            <p:ph type="sldNum" idx="2"/>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696E1F6-5893-46F2-AAB6-90AE1822B3F0}"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1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15"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16"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7"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18"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20" name="PlaceHolder 2"/>
          <p:cNvSpPr>
            <a:spLocks noGrp="1"/>
          </p:cNvSpPr>
          <p:nvPr>
            <p:ph type="ftr" idx="3"/>
          </p:nvPr>
        </p:nvSpPr>
        <p:spPr>
          <a:xfrm>
            <a:off x="3124080" y="6248520"/>
            <a:ext cx="2895840" cy="457200"/>
          </a:xfrm>
          <a:prstGeom prst="rect">
            <a:avLst/>
          </a:prstGeom>
          <a:noFill/>
          <a:ln w="0">
            <a:noFill/>
          </a:ln>
        </p:spPr>
        <p:txBody>
          <a:bodyPr lIns="90000" rIns="90000" tIns="46800" bIns="46800" anchor="t">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Peakers.ppt</a:t>
            </a:r>
            <a:endParaRPr b="0" lang="en-US" sz="800" strike="noStrike" u="none">
              <a:solidFill>
                <a:srgbClr val="000000"/>
              </a:solidFill>
              <a:effectLst/>
              <a:uFillTx/>
              <a:latin typeface="Times New Roman"/>
            </a:endParaRPr>
          </a:p>
        </p:txBody>
      </p:sp>
      <p:sp>
        <p:nvSpPr>
          <p:cNvPr id="21" name="PlaceHolder 3"/>
          <p:cNvSpPr>
            <a:spLocks noGrp="1"/>
          </p:cNvSpPr>
          <p:nvPr>
            <p:ph type="sldNum" idx="4"/>
          </p:nvPr>
        </p:nvSpPr>
        <p:spPr>
          <a:xfrm>
            <a:off x="6553080" y="6248520"/>
            <a:ext cx="1905120" cy="457200"/>
          </a:xfrm>
          <a:prstGeom prst="rect">
            <a:avLst/>
          </a:prstGeom>
          <a:noFill/>
          <a:ln w="0">
            <a:noFill/>
          </a:ln>
        </p:spPr>
        <p:txBody>
          <a:bodyPr lIns="90000" rIns="90000" tIns="46800" bIns="46800" anchor="t">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456F39E-F3C4-4983-B6ED-6FE9CBF75FB2}"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2"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457200" indent="0"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Second Outline Level</a:t>
            </a:r>
            <a:endParaRPr b="0" lang="en-US" sz="1800" strike="noStrike" u="none">
              <a:solidFill>
                <a:srgbClr val="000000"/>
              </a:solidFill>
              <a:effectLst/>
              <a:uFillTx/>
              <a:latin typeface="Times New Roman"/>
            </a:endParaRPr>
          </a:p>
          <a:p>
            <a:pPr lvl="2" marL="914400" algn="ctr">
              <a:spcBef>
                <a:spcPts val="400"/>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Third Outline Level</a:t>
            </a:r>
            <a:endParaRPr b="0" lang="en-US" sz="1600" strike="noStrike" u="none">
              <a:solidFill>
                <a:srgbClr val="000000"/>
              </a:solidFill>
              <a:effectLst/>
              <a:uFillTx/>
              <a:latin typeface="Times New Roman"/>
            </a:endParaRPr>
          </a:p>
          <a:p>
            <a:pPr lvl="3" marL="1371600" algn="ctr">
              <a:spcBef>
                <a:spcPts val="349"/>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Fourth Outline Level</a:t>
            </a:r>
            <a:endParaRPr b="0" lang="en-US" sz="1400" strike="noStrike" u="none">
              <a:solidFill>
                <a:srgbClr val="000000"/>
              </a:solidFill>
              <a:effectLst/>
              <a:uFillTx/>
              <a:latin typeface="Times New Roman"/>
            </a:endParaRPr>
          </a:p>
          <a:p>
            <a:pPr lvl="4" marL="1828800" algn="ctr">
              <a:spcBef>
                <a:spcPts val="349"/>
              </a:spcBef>
              <a:buClr>
                <a:srgbClr val="3333cc"/>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Fifth Outline Level</a:t>
            </a:r>
            <a:endParaRPr b="0" lang="en-US" sz="1400" strike="noStrike" u="none">
              <a:solidFill>
                <a:srgbClr val="000000"/>
              </a:solidFill>
              <a:effectLst/>
              <a:uFillTx/>
              <a:latin typeface="Times New Roman"/>
            </a:endParaRPr>
          </a:p>
          <a:p>
            <a:pPr lvl="5"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Sixth Outline Level</a:t>
            </a:r>
            <a:endParaRPr b="0" lang="en-US" sz="1400" strike="noStrike" u="none">
              <a:solidFill>
                <a:srgbClr val="000000"/>
              </a:solidFill>
              <a:effectLst/>
              <a:uFillTx/>
              <a:latin typeface="Times New Roman"/>
            </a:endParaRPr>
          </a:p>
          <a:p>
            <a:pPr lvl="6"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Seventh Outline Level</a:t>
            </a:r>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2.wmf"/><Relationship Id="rId3"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wmf"/><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7.wmf"/><Relationship Id="rId3"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3" name=""/>
          <p:cNvGraphicFramePr/>
          <p:nvPr/>
        </p:nvGraphicFramePr>
        <p:xfrm>
          <a:off x="3276720" y="1295280"/>
          <a:ext cx="2514600" cy="2444760"/>
        </p:xfrm>
        <a:graphic>
          <a:graphicData uri="http://schemas.openxmlformats.org/presentationml/2006/ole">
            <p:oleObj progId="Word.Document.12" r:id="rId1" spid="">
              <p:embed/>
              <p:pic>
                <p:nvPicPr>
                  <p:cNvPr id="24"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5"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6"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7"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Gleason Overview</a:t>
            </a:r>
            <a:endParaRPr b="0" lang="en-US" sz="2400" strike="noStrike" u="none">
              <a:solidFill>
                <a:srgbClr val="000000"/>
              </a:solidFill>
              <a:effectLst/>
              <a:uFillTx/>
              <a:latin typeface="Times New Roman"/>
            </a:endParaRPr>
          </a:p>
        </p:txBody>
      </p:sp>
    </p:spTree>
  </p:cSld>
  <p:transition>
    <p:random/>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183" name="PlaceHolder 2"/>
          <p:cNvSpPr>
            <a:spLocks noGrp="1"/>
          </p:cNvSpPr>
          <p:nvPr>
            <p:ph/>
          </p:nvPr>
        </p:nvSpPr>
        <p:spPr>
          <a:xfrm>
            <a:off x="1143000" y="1600200"/>
            <a:ext cx="6781680" cy="4495680"/>
          </a:xfrm>
          <a:prstGeom prst="rect">
            <a:avLst/>
          </a:prstGeom>
          <a:noFill/>
          <a:ln w="0">
            <a:noFill/>
          </a:ln>
        </p:spPr>
        <p:txBody>
          <a:bodyPr lIns="90000" rIns="90000" tIns="46800" bIns="46800" anchor="t">
            <a:normAutofit fontScale="92500" lnSpcReduction="9999"/>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500 kV TVA line (Johnsville-Weakley) that traverses the site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As part of Gleason interconnection agreement, TVA required an upgrade of the Shelby substation:</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reimburses estimates of upgrade costs incurred by TVA on a quarterly basis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receives credits dollar-for-dollar, in the amount of any Upgrade Costs paid which may be used to pay TVA for network, firm point-to-point, or non-firm point-to-point transmission charges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On December 31, 2009, TVA will pay to Gleason an amount equal to the difference between total Upgrade Costs paid by Gleason and sum of transmission credits used to date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Through September 2000, Gleason has paid to TVA $2.6 million  of Upgrade Costs and transmission credits in the amount of $772,000 have been used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Estimated remaining construction costs are $24.9 million, to be paid from October 2000 through September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Gleason’s purchaser will assume obligation to pay future upgrade costs and will be entitled to receive all existing and future credits and December 31, 2009 payment</a:t>
            </a:r>
            <a:endParaRPr b="0" lang="en-US" sz="1400" strike="noStrike" u="none">
              <a:solidFill>
                <a:srgbClr val="000000"/>
              </a:solidFill>
              <a:effectLst/>
              <a:uFillTx/>
              <a:latin typeface="Times New Roman"/>
            </a:endParaRPr>
          </a:p>
        </p:txBody>
      </p:sp>
      <p:sp>
        <p:nvSpPr>
          <p:cNvPr id="1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7EEBB01-200F-4CE5-A079-C3BD999B4489}"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5" name="" descr=""/>
          <p:cNvPicPr/>
          <p:nvPr/>
        </p:nvPicPr>
        <p:blipFill>
          <a:blip r:embed="rId1"/>
          <a:stretch/>
        </p:blipFill>
        <p:spPr>
          <a:xfrm>
            <a:off x="5715000" y="1600200"/>
            <a:ext cx="3200400" cy="2743200"/>
          </a:xfrm>
          <a:prstGeom prst="rect">
            <a:avLst/>
          </a:prstGeom>
          <a:noFill/>
          <a:ln w="0">
            <a:noFill/>
          </a:ln>
        </p:spPr>
      </p:pic>
      <p:sp>
        <p:nvSpPr>
          <p:cNvPr id="186" name="PlaceHolder 1"/>
          <p:cNvSpPr>
            <a:spLocks noGrp="1"/>
          </p:cNvSpPr>
          <p:nvPr>
            <p:ph type="title"/>
          </p:nvPr>
        </p:nvSpPr>
        <p:spPr>
          <a:xfrm>
            <a:off x="685800" y="91404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1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188" name="PlaceHolder 2"/>
          <p:cNvSpPr>
            <a:spLocks noGrp="1"/>
          </p:cNvSpPr>
          <p:nvPr>
            <p:ph/>
          </p:nvPr>
        </p:nvSpPr>
        <p:spPr>
          <a:xfrm>
            <a:off x="228240" y="1676160"/>
            <a:ext cx="6248520" cy="3429000"/>
          </a:xfrm>
          <a:prstGeom prst="rect">
            <a:avLst/>
          </a:prstGeom>
          <a:noFill/>
          <a:ln w="0">
            <a:noFill/>
          </a:ln>
        </p:spPr>
        <p:txBody>
          <a:bodyPr lIns="90000" rIns="90000" tIns="46800" bIns="46800" anchor="t">
            <a:normAutofit/>
          </a:bodyPr>
          <a:p>
            <a:pPr marL="343080" indent="-343080">
              <a:lnSpc>
                <a:spcPct val="11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ANR Pipeline (“ANR”)</a:t>
            </a:r>
            <a:endParaRPr b="0" lang="en-US" sz="1200" strike="noStrike" u="none">
              <a:solidFill>
                <a:srgbClr val="000000"/>
              </a:solidFill>
              <a:effectLst/>
              <a:uFillTx/>
              <a:latin typeface="Times New Roman"/>
            </a:endParaRPr>
          </a:p>
          <a:p>
            <a:pPr marL="343080" indent="-343080">
              <a:lnSpc>
                <a:spcPct val="7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ANR ML2 - Weakley County Interconnect</a:t>
            </a:r>
            <a:endParaRPr b="0" lang="en-US" sz="1200" strike="noStrike" u="none">
              <a:solidFill>
                <a:srgbClr val="000000"/>
              </a:solidFill>
              <a:effectLst/>
              <a:uFillTx/>
              <a:latin typeface="Times New Roman"/>
            </a:endParaRPr>
          </a:p>
          <a:p>
            <a:pPr marL="343080" indent="-343080">
              <a:lnSpc>
                <a:spcPct val="7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r>
              <a:rPr b="0" lang="en-US" sz="1600" strike="noStrike" u="none">
                <a:solidFill>
                  <a:srgbClr val="000000"/>
                </a:solidFill>
                <a:effectLst/>
                <a:uFillTx/>
                <a:latin typeface="Arial"/>
              </a:rPr>
              <a:t>:</a:t>
            </a:r>
            <a:endParaRPr b="0" lang="en-US" sz="16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ITS-3/IPLS</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 years (Apr-Oct) beginning 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93,000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$0.11 plus fuel and ACA from Chicago or SE LA</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 on backhaul; 2.69% 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SE LA Header and Joliet, Ill.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$0.02 per MMBtu/d balancing up to 93,000 MMBtu</a:t>
            </a:r>
            <a:endParaRPr b="0" lang="en-US" sz="1200" strike="noStrike" u="none">
              <a:solidFill>
                <a:srgbClr val="000000"/>
              </a:solidFill>
              <a:effectLst/>
              <a:uFillTx/>
              <a:latin typeface="Times New Roman"/>
            </a:endParaRPr>
          </a:p>
        </p:txBody>
      </p:sp>
      <p:sp>
        <p:nvSpPr>
          <p:cNvPr id="189" name=""/>
          <p:cNvSpPr/>
          <p:nvPr/>
        </p:nvSpPr>
        <p:spPr>
          <a:xfrm>
            <a:off x="228600" y="4495680"/>
            <a:ext cx="8534520" cy="20574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Capacity release or seasonal firm can be used.  Additionally, Gleason is party to a Precedent Agreement with ANR providing Gleason ability to purchase 80,000 MMBtu of firm capacity from Chicago to Gleason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IPLS service subject to economic dispatching and pipeline operational conditions; balancing-in-kind; allows for uneven hourly flow at plant delivery point with even 24-hour supply flow</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 ANR will maintain lateral and meter for $6,000 per year; ANR constructed interconnect and owns hot tap and Electronic Measurement System; reasonable effort to provide 560 psi; if pressure is below 560 psi on day Gleason nominates gas using ITS-3 agreement, ANR will waive IPLS for volumes parked</a:t>
            </a:r>
            <a:endParaRPr b="0" lang="en-US" sz="1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0CE567A-741B-4E9E-9BE0-E92CEF3E2445}"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1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92" name="gleason" descr=""/>
          <p:cNvPicPr/>
          <p:nvPr/>
        </p:nvPicPr>
        <p:blipFill>
          <a:blip r:embed="rId1"/>
          <a:stretch/>
        </p:blipFill>
        <p:spPr>
          <a:xfrm>
            <a:off x="1376280" y="1600200"/>
            <a:ext cx="6167520" cy="4764240"/>
          </a:xfrm>
          <a:prstGeom prst="rect">
            <a:avLst/>
          </a:prstGeom>
          <a:noFill/>
          <a:ln w="0">
            <a:noFill/>
          </a:ln>
        </p:spPr>
      </p:pic>
      <p:sp>
        <p:nvSpPr>
          <p:cNvPr id="3" name="PlaceHolder 2"/>
          <p:cNvSpPr>
            <a:spLocks noGrp="1"/>
          </p:cNvSpPr>
          <p:nvPr>
            <p:ph type="sldNum" idx="1"/>
          </p:nvPr>
        </p:nvSpPr>
        <p:spPr/>
        <p:txBody>
          <a:bodyPr/>
          <a:p>
            <a:fld id="{19B0BFB1-E231-4560-A33A-60361CCA952C}"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1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control area, ENGL, has been designated a control area in accordance with NERC policy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Gleason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TVA</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1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717FC97-4A8B-4585-BF70-29AB23DD1FE2}"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19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Request for interconnect expansion submitted to TVA in August 2000</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10,900 Btu/kWh (HHV) currently to 7,000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546 MW (nominal) currently to 850 MW (nominal),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19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085EC79-09FF-4950-8134-B04DE9ED345C}"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00" name="PlaceHolder 2"/>
          <p:cNvSpPr>
            <a:spLocks noGrp="1"/>
          </p:cNvSpPr>
          <p:nvPr>
            <p:ph/>
          </p:nvPr>
        </p:nvSpPr>
        <p:spPr>
          <a:xfrm>
            <a:off x="1752120" y="2133360"/>
            <a:ext cx="6248520" cy="2593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p:txBody>
      </p:sp>
      <p:sp>
        <p:nvSpPr>
          <p:cNvPr id="2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20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F808464-1FFB-4136-A203-211789C914B7}"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0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206" name="" descr=""/>
          <p:cNvPicPr/>
          <p:nvPr/>
        </p:nvPicPr>
        <p:blipFill>
          <a:blip r:embed="rId1"/>
          <a:stretch/>
        </p:blipFill>
        <p:spPr>
          <a:xfrm>
            <a:off x="914400" y="2057400"/>
            <a:ext cx="7362720" cy="2608200"/>
          </a:xfrm>
          <a:prstGeom prst="rect">
            <a:avLst/>
          </a:prstGeom>
          <a:noFill/>
          <a:ln w="0">
            <a:noFill/>
          </a:ln>
        </p:spPr>
      </p:pic>
      <p:sp>
        <p:nvSpPr>
          <p:cNvPr id="3" name="PlaceHolder 2"/>
          <p:cNvSpPr>
            <a:spLocks noGrp="1"/>
          </p:cNvSpPr>
          <p:nvPr>
            <p:ph type="sldNum" idx="1"/>
          </p:nvPr>
        </p:nvSpPr>
        <p:spPr/>
        <p:txBody>
          <a:bodyPr/>
          <a:p>
            <a:fld id="{8D0CD15E-C6B1-4CD4-89EB-455DEDC6526A}"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0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graphicFrame>
        <p:nvGraphicFramePr>
          <p:cNvPr id="209" name=""/>
          <p:cNvGraphicFramePr/>
          <p:nvPr/>
        </p:nvGraphicFramePr>
        <p:xfrm>
          <a:off x="4800600" y="2057400"/>
          <a:ext cx="3083040" cy="3533760"/>
        </p:xfrm>
        <a:graphic>
          <a:graphicData uri="http://schemas.openxmlformats.org/presentationml/2006/ole">
            <p:oleObj r:id="rId1" spid="">
              <p:embed/>
              <p:pic>
                <p:nvPicPr>
                  <p:cNvPr id="210" name="" descr=""/>
                  <p:cNvPicPr/>
                  <p:nvPr/>
                </p:nvPicPr>
                <p:blipFill>
                  <a:blip r:embed="rId2"/>
                  <a:stretch/>
                </p:blipFill>
                <p:spPr>
                  <a:xfrm>
                    <a:off x="4800600" y="2057400"/>
                    <a:ext cx="3083040" cy="3533760"/>
                  </a:xfrm>
                  <a:prstGeom prst="rect">
                    <a:avLst/>
                  </a:prstGeom>
                  <a:noFill/>
                  <a:ln w="0">
                    <a:noFill/>
                  </a:ln>
                </p:spPr>
              </p:pic>
            </p:oleObj>
          </a:graphicData>
        </a:graphic>
      </p:graphicFrame>
      <p:sp>
        <p:nvSpPr>
          <p:cNvPr id="211" name="PlaceHolder 2"/>
          <p:cNvSpPr>
            <a:spLocks noGrp="1"/>
          </p:cNvSpPr>
          <p:nvPr>
            <p:ph/>
          </p:nvPr>
        </p:nvSpPr>
        <p:spPr>
          <a:xfrm>
            <a:off x="1143000" y="1978200"/>
            <a:ext cx="3581280" cy="4114800"/>
          </a:xfrm>
          <a:prstGeom prst="rect">
            <a:avLst/>
          </a:prstGeom>
          <a:noFill/>
          <a:ln w="0">
            <a:noFill/>
          </a:ln>
        </p:spPr>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personnel are currently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297C82A-D74E-4B7A-8EC9-3FD5AEC0D238}"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1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(“Gleason Power”) leases the facility (including real property) from the Industrial Development Board of Weakley County for a term of 15 years beginning on September 16, 1999</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has the right to buy the facility at any time during the term of the lease or within 90 days after the expiration thereof for $500.00</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Gleason Power</a:t>
            </a:r>
            <a:endParaRPr b="0" lang="en-US" sz="1600" strike="noStrike" u="none">
              <a:solidFill>
                <a:srgbClr val="000000"/>
              </a:solidFill>
              <a:effectLst/>
              <a:uFillTx/>
              <a:latin typeface="Times New Roman"/>
            </a:endParaRPr>
          </a:p>
        </p:txBody>
      </p:sp>
      <p:sp>
        <p:nvSpPr>
          <p:cNvPr id="21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D5FD941-F07B-41A9-8443-835D8E579F79}"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15" name=""/>
          <p:cNvGraphicFramePr/>
          <p:nvPr/>
        </p:nvGraphicFramePr>
        <p:xfrm>
          <a:off x="3276720" y="1295280"/>
          <a:ext cx="2514600" cy="2444760"/>
        </p:xfrm>
        <a:graphic>
          <a:graphicData uri="http://schemas.openxmlformats.org/presentationml/2006/ole">
            <p:oleObj progId="Word.Document.12" r:id="rId1" spid="">
              <p:embed/>
              <p:pic>
                <p:nvPicPr>
                  <p:cNvPr id="216"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17"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18"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19"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Wheatland Overview</a:t>
            </a:r>
            <a:endParaRPr b="0" lang="en-US" sz="2400" strike="noStrike" u="none">
              <a:solidFill>
                <a:srgbClr val="000000"/>
              </a:solidFill>
              <a:effectLst/>
              <a:uFillTx/>
              <a:latin typeface="Times New Roman"/>
            </a:endParaRPr>
          </a:p>
        </p:txBody>
      </p:sp>
    </p:spTree>
  </p:cSld>
  <p:transition>
    <p:random/>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546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Gleason, Tennessee,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subregion of SERC</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500 kV line</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ANR Pipeline ML2-Weakley Interconnect</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21,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532,992 @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&lt;30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1" name=""/>
          <p:cNvSpPr/>
          <p:nvPr/>
        </p:nvSpPr>
        <p:spPr>
          <a:xfrm>
            <a:off x="990720" y="1905120"/>
            <a:ext cx="289548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886200" y="1905120"/>
            <a:ext cx="411480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08AD20C-9D76-4916-B476-D179F0BCEE3E}"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21" name="PlaceHolder 2"/>
          <p:cNvSpPr>
            <a:spLocks noGrp="1"/>
          </p:cNvSpPr>
          <p:nvPr>
            <p:ph/>
          </p:nvPr>
        </p:nvSpPr>
        <p:spPr>
          <a:xfrm>
            <a:off x="1143000" y="1526760"/>
            <a:ext cx="6934320" cy="456876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508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Wheatland, Indiana,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in southern subregion of ECAR </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Dual interconnect with Indianapolis Power &amp;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Light 345 kV and Cinergy 345 kV</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Midwestern Gas Transmission Pipeline -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Westfork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October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461,313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p:txBody>
      </p:sp>
      <p:sp>
        <p:nvSpPr>
          <p:cNvPr id="22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3" name=""/>
          <p:cNvSpPr/>
          <p:nvPr/>
        </p:nvSpPr>
        <p:spPr>
          <a:xfrm>
            <a:off x="990720" y="1676520"/>
            <a:ext cx="289548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4" name=""/>
          <p:cNvSpPr/>
          <p:nvPr/>
        </p:nvSpPr>
        <p:spPr>
          <a:xfrm>
            <a:off x="3886200" y="1676520"/>
            <a:ext cx="411480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587DCE9-0AEC-49C4-BCAE-48B0F800F6C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26"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2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8" name=""/>
          <p:cNvSpPr/>
          <p:nvPr/>
        </p:nvSpPr>
        <p:spPr>
          <a:xfrm>
            <a:off x="1143000" y="2057400"/>
            <a:ext cx="6781680" cy="40356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 a key Midwest market</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ECAR has historically experienced extreme power price volatility</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conversion to combined cycle</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through owned lake, potential back-up municipal supply</a:t>
            </a:r>
            <a:endParaRPr b="0" lang="en-US" sz="14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6762F9C-63BB-41D7-ACC8-9FAC6E6BC8B3}"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2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31" name="Wheatland%204" descr=""/>
          <p:cNvPicPr/>
          <p:nvPr/>
        </p:nvPicPr>
        <p:blipFill>
          <a:blip r:embed="rId1"/>
          <a:stretch/>
        </p:blipFill>
        <p:spPr>
          <a:xfrm>
            <a:off x="1523880" y="1676520"/>
            <a:ext cx="6096240" cy="4572000"/>
          </a:xfrm>
          <a:prstGeom prst="rect">
            <a:avLst/>
          </a:prstGeom>
          <a:noFill/>
          <a:ln w="0">
            <a:noFill/>
          </a:ln>
        </p:spPr>
      </p:pic>
      <p:sp>
        <p:nvSpPr>
          <p:cNvPr id="3" name="PlaceHolder 2"/>
          <p:cNvSpPr>
            <a:spLocks noGrp="1"/>
          </p:cNvSpPr>
          <p:nvPr>
            <p:ph type="sldNum" idx="1"/>
          </p:nvPr>
        </p:nvSpPr>
        <p:spPr/>
        <p:txBody>
          <a:bodyPr/>
          <a:p>
            <a:fld id="{4F6DEC5F-5E38-492A-8DFA-15D81A4AAD96}"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23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34" name=""/>
          <p:cNvGraphicFramePr/>
          <p:nvPr/>
        </p:nvGraphicFramePr>
        <p:xfrm>
          <a:off x="2590920" y="1752480"/>
          <a:ext cx="3429000" cy="4343400"/>
        </p:xfrm>
        <a:graphic>
          <a:graphicData uri="http://schemas.openxmlformats.org/presentationml/2006/ole">
            <p:oleObj progId="Word.Document.12" r:id="rId1" spid="">
              <p:embed/>
              <p:pic>
                <p:nvPicPr>
                  <p:cNvPr id="235" name="" descr=""/>
                  <p:cNvPicPr/>
                  <p:nvPr/>
                </p:nvPicPr>
                <p:blipFill>
                  <a:blip r:embed="rId2"/>
                  <a:stretch/>
                </p:blipFill>
                <p:spPr>
                  <a:xfrm>
                    <a:off x="2590920" y="1752480"/>
                    <a:ext cx="3429000" cy="4343400"/>
                  </a:xfrm>
                  <a:prstGeom prst="rect">
                    <a:avLst/>
                  </a:prstGeom>
                  <a:noFill/>
                  <a:ln w="0">
                    <a:noFill/>
                  </a:ln>
                </p:spPr>
              </p:pic>
            </p:oleObj>
          </a:graphicData>
        </a:graphic>
      </p:graphicFrame>
      <p:grpSp>
        <p:nvGrpSpPr>
          <p:cNvPr id="236" name=""/>
          <p:cNvGrpSpPr/>
          <p:nvPr/>
        </p:nvGrpSpPr>
        <p:grpSpPr>
          <a:xfrm>
            <a:off x="1959840" y="4638600"/>
            <a:ext cx="1316520" cy="355680"/>
            <a:chOff x="1959840" y="4638600"/>
            <a:chExt cx="1316520" cy="355680"/>
          </a:xfrm>
        </p:grpSpPr>
        <p:sp>
          <p:nvSpPr>
            <p:cNvPr id="237" name=""/>
            <p:cNvSpPr/>
            <p:nvPr/>
          </p:nvSpPr>
          <p:spPr>
            <a:xfrm>
              <a:off x="3196080" y="4893120"/>
              <a:ext cx="80280" cy="101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2960" bIns="-12960" anchor="ctr">
              <a:noAutofit/>
            </a:bodyPr>
            <a:p>
              <a:endParaRPr b="0" lang="en-US" sz="2400" strike="noStrike" u="none">
                <a:solidFill>
                  <a:srgbClr val="000000"/>
                </a:solidFill>
                <a:effectLst/>
                <a:uFillTx/>
                <a:latin typeface="Times New Roman"/>
              </a:endParaRPr>
            </a:p>
          </p:txBody>
        </p:sp>
        <p:sp>
          <p:nvSpPr>
            <p:cNvPr id="238" name=""/>
            <p:cNvSpPr/>
            <p:nvPr/>
          </p:nvSpPr>
          <p:spPr>
            <a:xfrm>
              <a:off x="2051640" y="4663080"/>
              <a:ext cx="1156320" cy="2822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1959840" y="4638600"/>
              <a:ext cx="11923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Wheatland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00806E4C-5D8D-4534-A3A3-F982198516F9}"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241"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is qualified as an Exempt Wholesale Generator and has authority to sell energy and capacity at market-based rates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in southern ECAR and access to eastern U.S. electricity market provide sales opportunities into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interconnection into two 345 kV lines provides option of dispatching into Cinergy Services Inc. and/or Indianapolis Power and Light systems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provides access into ECAR region with direct access to over 30 control area markets within two utility wheels</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4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3DD3770-ACEC-4E25-94E2-47AAFD497ED8}"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244" name="PlaceHolder 2"/>
          <p:cNvSpPr>
            <a:spLocks noGrp="1"/>
          </p:cNvSpPr>
          <p:nvPr>
            <p:ph/>
          </p:nvPr>
        </p:nvSpPr>
        <p:spPr>
          <a:xfrm>
            <a:off x="838080" y="1676520"/>
            <a:ext cx="3657600" cy="441648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4 Westinghouse 501 D5A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dual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(2) ABB 333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(4)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 V and 480 V</a:t>
            </a:r>
            <a:endParaRPr b="0" lang="en-US" sz="1400" strike="noStrike" u="none">
              <a:solidFill>
                <a:srgbClr val="000000"/>
              </a:solidFill>
              <a:effectLst/>
              <a:uFillTx/>
              <a:latin typeface="Times New Roman"/>
            </a:endParaRPr>
          </a:p>
        </p:txBody>
      </p:sp>
      <p:sp>
        <p:nvSpPr>
          <p:cNvPr id="24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46" name="" descr=""/>
          <p:cNvPicPr/>
          <p:nvPr/>
        </p:nvPicPr>
        <p:blipFill>
          <a:blip r:embed="rId1"/>
          <a:stretch/>
        </p:blipFill>
        <p:spPr>
          <a:xfrm>
            <a:off x="4419720" y="1762200"/>
            <a:ext cx="4448160" cy="3881520"/>
          </a:xfrm>
          <a:prstGeom prst="rect">
            <a:avLst/>
          </a:prstGeom>
          <a:noFill/>
          <a:ln w="0">
            <a:noFill/>
          </a:ln>
        </p:spPr>
      </p:pic>
      <p:sp>
        <p:nvSpPr>
          <p:cNvPr id="4" name="PlaceHolder 3"/>
          <p:cNvSpPr>
            <a:spLocks noGrp="1"/>
          </p:cNvSpPr>
          <p:nvPr>
            <p:ph type="sldNum" idx="1"/>
          </p:nvPr>
        </p:nvSpPr>
        <p:spPr/>
        <p:txBody>
          <a:bodyPr/>
          <a:p>
            <a:fld id="{AD1C16E7-4C79-413E-89B4-D6AF9D680CE3}"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24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49" name="Wheatland" descr=""/>
          <p:cNvPicPr/>
          <p:nvPr/>
        </p:nvPicPr>
        <p:blipFill>
          <a:blip r:embed="rId1"/>
          <a:stretch/>
        </p:blipFill>
        <p:spPr>
          <a:xfrm>
            <a:off x="1143000" y="1600200"/>
            <a:ext cx="6805440" cy="4406760"/>
          </a:xfrm>
          <a:prstGeom prst="rect">
            <a:avLst/>
          </a:prstGeom>
          <a:noFill/>
          <a:ln w="0">
            <a:noFill/>
          </a:ln>
        </p:spPr>
      </p:pic>
      <p:sp>
        <p:nvSpPr>
          <p:cNvPr id="3" name="PlaceHolder 2"/>
          <p:cNvSpPr>
            <a:spLocks noGrp="1"/>
          </p:cNvSpPr>
          <p:nvPr>
            <p:ph type="sldNum" idx="1"/>
          </p:nvPr>
        </p:nvSpPr>
        <p:spPr/>
        <p:txBody>
          <a:bodyPr/>
          <a:p>
            <a:fld id="{0682676E-5342-4C3E-AA10-69FDB468FC3D}"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25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52" name="" descr=""/>
          <p:cNvPicPr/>
          <p:nvPr/>
        </p:nvPicPr>
        <p:blipFill>
          <a:blip r:embed="rId1"/>
          <a:stretch/>
        </p:blipFill>
        <p:spPr>
          <a:xfrm>
            <a:off x="1523880" y="2233440"/>
            <a:ext cx="5867640" cy="2486160"/>
          </a:xfrm>
          <a:prstGeom prst="rect">
            <a:avLst/>
          </a:prstGeom>
          <a:noFill/>
          <a:ln w="0">
            <a:noFill/>
          </a:ln>
        </p:spPr>
      </p:pic>
      <p:sp>
        <p:nvSpPr>
          <p:cNvPr id="3" name="PlaceHolder 2"/>
          <p:cNvSpPr>
            <a:spLocks noGrp="1"/>
          </p:cNvSpPr>
          <p:nvPr>
            <p:ph type="sldNum" idx="1"/>
          </p:nvPr>
        </p:nvSpPr>
        <p:spPr/>
        <p:txBody>
          <a:bodyPr/>
          <a:p>
            <a:fld id="{C7DA87B4-E173-456B-9AF0-1F948FCFB810}"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25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55" name="PlaceHolder 2"/>
          <p:cNvSpPr>
            <a:spLocks noGrp="1"/>
          </p:cNvSpPr>
          <p:nvPr>
            <p:ph/>
          </p:nvPr>
        </p:nvSpPr>
        <p:spPr>
          <a:xfrm>
            <a:off x="1142640" y="1978200"/>
            <a:ext cx="7086600" cy="4114800"/>
          </a:xfrm>
          <a:prstGeom prst="rect">
            <a:avLst/>
          </a:prstGeom>
          <a:noFill/>
          <a:ln w="0">
            <a:noFill/>
          </a:ln>
        </p:spPr>
        <p:txBody>
          <a:bodyPr lIns="91440" rIns="91440" tIns="45720" bIns="4572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two 345 kV lines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agreements with:</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Cinergy Services Inc. (“Cinergy”) into Qualitech-Gibson 345 kV line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Indianapolis Power &amp; Light (“IPL”) into Petersburg-Breed 345 kV line</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 dual interconnect, Wheatland has option of dispatching into Cinergy and/or IPL systems</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08033A6-3ECE-48CC-A9E0-CC114EB6579C}"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25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58" name="" descr=""/>
          <p:cNvPicPr/>
          <p:nvPr/>
        </p:nvPicPr>
        <p:blipFill>
          <a:blip r:embed="rId1"/>
          <a:stretch/>
        </p:blipFill>
        <p:spPr>
          <a:xfrm>
            <a:off x="5181480" y="1905120"/>
            <a:ext cx="3705480" cy="4038480"/>
          </a:xfrm>
          <a:prstGeom prst="rect">
            <a:avLst/>
          </a:prstGeom>
          <a:noFill/>
          <a:ln w="0">
            <a:noFill/>
          </a:ln>
        </p:spPr>
      </p:pic>
      <p:sp>
        <p:nvSpPr>
          <p:cNvPr id="259" name="PlaceHolder 2"/>
          <p:cNvSpPr>
            <a:spLocks noGrp="1"/>
          </p:cNvSpPr>
          <p:nvPr>
            <p:ph/>
          </p:nvPr>
        </p:nvSpPr>
        <p:spPr>
          <a:xfrm>
            <a:off x="304560" y="1523880"/>
            <a:ext cx="5105160" cy="456912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Midwestern Gas Transmission Pipeline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Wheatland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 years (Apr-Oct)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December 16, 1999</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85,200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 1st 3 Bcf: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$0.0709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3 to 5 Bcf:</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$0.0422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5 Bcf &amp; Up: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 tariff rate, currently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$0.0781 per 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0.05% on backhaul; 1.0%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 Commitment: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None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Chicago and Tennesse Gas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Pipeline - Portland Interconnect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a:t>
            </a:r>
            <a:r>
              <a:rPr b="0" lang="en-US" sz="1600" strike="noStrike" u="none">
                <a:solidFill>
                  <a:srgbClr val="000000"/>
                </a:solidFill>
                <a:effectLst/>
                <a:uFillTx/>
                <a:latin typeface="Arial"/>
              </a:rPr>
              <a:t>: </a:t>
            </a:r>
            <a:r>
              <a:rPr b="0" lang="en-US" sz="1200" strike="noStrike" u="none">
                <a:solidFill>
                  <a:srgbClr val="000000"/>
                </a:solidFill>
                <a:effectLst/>
                <a:uFillTx/>
                <a:latin typeface="Arial"/>
              </a:rPr>
              <a:t>None in place; however, capacity release or seasonal firm can be utilized under terms of agreement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400" strike="noStrike" u="none">
                <a:solidFill>
                  <a:srgbClr val="000000"/>
                </a:solidFill>
                <a:effectLst/>
                <a:uFillTx/>
                <a:latin typeface="Arial"/>
              </a:rPr>
              <a:t>: </a:t>
            </a:r>
            <a:r>
              <a:rPr b="0" lang="en-US" sz="1200" strike="noStrike" u="none">
                <a:solidFill>
                  <a:srgbClr val="000000"/>
                </a:solidFill>
                <a:effectLst/>
                <a:uFillTx/>
                <a:latin typeface="Arial"/>
              </a:rPr>
              <a:t>Via OBA, with Midwestern Gas subject to tariff imbalance parameters (5% end of month; 10% daily imbalance limit if daily variance implemented).  Allows for uneven hourly flow at plant gate with even 24 hour supply subject to pipeline operating conditions  </a:t>
            </a:r>
            <a:endParaRPr b="0" lang="en-US" sz="12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81FC3AC-1E5E-447B-A62B-53B68431A09A}"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34"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6" name=""/>
          <p:cNvSpPr/>
          <p:nvPr/>
        </p:nvSpPr>
        <p:spPr>
          <a:xfrm>
            <a:off x="1143000" y="2209680"/>
            <a:ext cx="67816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inside TVA</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 and surrounding areas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Request for interconnect expansion submitted to TVA August 2000</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841B46B-6F6E-47A0-B733-215301B729BC}"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26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62" name="nuwheatland" descr=""/>
          <p:cNvPicPr/>
          <p:nvPr/>
        </p:nvPicPr>
        <p:blipFill>
          <a:blip r:embed="rId1"/>
          <a:stretch/>
        </p:blipFill>
        <p:spPr>
          <a:xfrm>
            <a:off x="1905120" y="1658880"/>
            <a:ext cx="5790960" cy="4473720"/>
          </a:xfrm>
          <a:prstGeom prst="rect">
            <a:avLst/>
          </a:prstGeom>
          <a:noFill/>
          <a:ln w="0">
            <a:noFill/>
          </a:ln>
        </p:spPr>
      </p:pic>
      <p:sp>
        <p:nvSpPr>
          <p:cNvPr id="3" name="PlaceHolder 2"/>
          <p:cNvSpPr>
            <a:spLocks noGrp="1"/>
          </p:cNvSpPr>
          <p:nvPr>
            <p:ph type="sldNum" idx="1"/>
          </p:nvPr>
        </p:nvSpPr>
        <p:spPr/>
        <p:txBody>
          <a:bodyPr/>
          <a:p>
            <a:fld id="{91EE0837-2B0B-45B9-B5B8-7BF669F99075}"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26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control areas, ENMI and ENWC, have been designated control areas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Both Cinergy and IPL allow scheduling of energy into and out of each control area, giving Wheatland option of generating power or filling scheduled energy delivery commitment from market when market economics warrant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enables playing day-ahead versus intra-day hourly market to maximize optionality </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added flexibility ensures that plant is reserved for operation only during periods of economic dispatch</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Wheatland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IPL and/or Cinergy</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26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31168D0-BCDB-4322-801B-5693D39139DA}"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26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11,500 Btu/kWh (HHV) currently to approximately 7,800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508 MW (nominal) currently to 850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26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2E8B1F0-A69F-4F15-88E8-29DA52F3CD3B}"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70" name="PlaceHolder 2"/>
          <p:cNvSpPr>
            <a:spLocks noGrp="1"/>
          </p:cNvSpPr>
          <p:nvPr>
            <p:ph/>
          </p:nvPr>
        </p:nvSpPr>
        <p:spPr>
          <a:xfrm>
            <a:off x="1752480" y="2209680"/>
            <a:ext cx="6477120" cy="259416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7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7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56EF793-A81A-4408-B223-E30BC12A6457}"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7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76" name="" descr=""/>
          <p:cNvPicPr/>
          <p:nvPr/>
        </p:nvPicPr>
        <p:blipFill>
          <a:blip r:embed="rId1"/>
          <a:stretch/>
        </p:blipFill>
        <p:spPr>
          <a:xfrm>
            <a:off x="914400" y="1905120"/>
            <a:ext cx="7234200" cy="2616120"/>
          </a:xfrm>
          <a:prstGeom prst="rect">
            <a:avLst/>
          </a:prstGeom>
          <a:noFill/>
          <a:ln w="0">
            <a:noFill/>
          </a:ln>
        </p:spPr>
      </p:pic>
      <p:sp>
        <p:nvSpPr>
          <p:cNvPr id="3" name="PlaceHolder 2"/>
          <p:cNvSpPr>
            <a:spLocks noGrp="1"/>
          </p:cNvSpPr>
          <p:nvPr>
            <p:ph type="sldNum" idx="1"/>
          </p:nvPr>
        </p:nvSpPr>
        <p:spPr/>
        <p:txBody>
          <a:bodyPr/>
          <a:p>
            <a:fld id="{471C15A6-D976-4244-9601-CAE6421896A5}"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7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7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80" name=""/>
          <p:cNvGraphicFramePr/>
          <p:nvPr/>
        </p:nvGraphicFramePr>
        <p:xfrm>
          <a:off x="2743200" y="2895480"/>
          <a:ext cx="5659560" cy="3097440"/>
        </p:xfrm>
        <a:graphic>
          <a:graphicData uri="http://schemas.openxmlformats.org/presentationml/2006/ole">
            <p:oleObj r:id="rId1" spid="">
              <p:embed/>
              <p:pic>
                <p:nvPicPr>
                  <p:cNvPr id="281" name="" descr=""/>
                  <p:cNvPicPr/>
                  <p:nvPr/>
                </p:nvPicPr>
                <p:blipFill>
                  <a:blip r:embed="rId2"/>
                  <a:stretch/>
                </p:blipFill>
                <p:spPr>
                  <a:xfrm>
                    <a:off x="2743200" y="2895480"/>
                    <a:ext cx="5659560" cy="3097440"/>
                  </a:xfrm>
                  <a:prstGeom prst="rect">
                    <a:avLst/>
                  </a:prstGeom>
                  <a:noFill/>
                  <a:ln w="0">
                    <a:noFill/>
                  </a:ln>
                </p:spPr>
              </p:pic>
            </p:oleObj>
          </a:graphicData>
        </a:graphic>
      </p:graphicFrame>
      <p:sp>
        <p:nvSpPr>
          <p:cNvPr id="282" name=""/>
          <p:cNvSpPr/>
          <p:nvPr/>
        </p:nvSpPr>
        <p:spPr>
          <a:xfrm>
            <a:off x="1143000" y="1978200"/>
            <a:ext cx="3581280" cy="4114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personnel are currently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66B29BD-4E3F-464A-986F-AACBE26477DF}"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84" name="PlaceHolder 2"/>
          <p:cNvSpPr>
            <a:spLocks noGrp="1"/>
          </p:cNvSpPr>
          <p:nvPr>
            <p:ph/>
          </p:nvPr>
        </p:nvSpPr>
        <p:spPr>
          <a:xfrm>
            <a:off x="1143000" y="2133720"/>
            <a:ext cx="6781680" cy="395928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(“West Fork”)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is a single member (Enron North America Corp.)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lake, which provides water to the plant, is owned by Lake Acquisition Company, L.L.C. (“Lake Acquisition”), a single member Delaware limited liability company, and is leased to West Fork</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both West Fork and Lake Acquisition</a:t>
            </a:r>
            <a:endParaRPr b="0" lang="en-US" sz="1600" strike="noStrike" u="none">
              <a:solidFill>
                <a:srgbClr val="000000"/>
              </a:solidFill>
              <a:effectLst/>
              <a:uFillTx/>
              <a:latin typeface="Times New Roman"/>
            </a:endParaRPr>
          </a:p>
        </p:txBody>
      </p:sp>
      <p:sp>
        <p:nvSpPr>
          <p:cNvPr id="28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5A5C46D-A6D1-4E66-A49D-6E1CD541F5BF}"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86" name=""/>
          <p:cNvGraphicFramePr/>
          <p:nvPr/>
        </p:nvGraphicFramePr>
        <p:xfrm>
          <a:off x="3276720" y="1295280"/>
          <a:ext cx="2514600" cy="2444760"/>
        </p:xfrm>
        <a:graphic>
          <a:graphicData uri="http://schemas.openxmlformats.org/presentationml/2006/ole">
            <p:oleObj progId="Word.Document.12" r:id="rId1" spid="">
              <p:embed/>
              <p:pic>
                <p:nvPicPr>
                  <p:cNvPr id="287"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88"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89"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90"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Lincoln Energy Center Overview</a:t>
            </a:r>
            <a:endParaRPr b="0" lang="en-US" sz="2400" strike="noStrike" u="none">
              <a:solidFill>
                <a:srgbClr val="000000"/>
              </a:solidFill>
              <a:effectLst/>
              <a:uFillTx/>
              <a:latin typeface="Times New Roman"/>
            </a:endParaRPr>
          </a:p>
        </p:txBody>
      </p:sp>
    </p:spTree>
  </p:cSld>
  <p:transition>
    <p:random/>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2" name="PlaceHolder 2"/>
          <p:cNvSpPr>
            <a:spLocks noGrp="1"/>
          </p:cNvSpPr>
          <p:nvPr>
            <p:ph/>
          </p:nvPr>
        </p:nvSpPr>
        <p:spPr>
          <a:xfrm>
            <a:off x="1142640" y="1600200"/>
            <a:ext cx="7010280" cy="449280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656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50-acre tract in Manhattan, Illinois,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subregion of MAIN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Wilton Center Substation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Northern Border Pipeline - near Manhattan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South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2,002,000</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Annual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9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294" name=""/>
          <p:cNvSpPr/>
          <p:nvPr/>
        </p:nvSpPr>
        <p:spPr>
          <a:xfrm>
            <a:off x="990720" y="1752480"/>
            <a:ext cx="289548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5" name=""/>
          <p:cNvSpPr/>
          <p:nvPr/>
        </p:nvSpPr>
        <p:spPr>
          <a:xfrm>
            <a:off x="3886200" y="1752480"/>
            <a:ext cx="411480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2732925-6C57-4B00-B54A-26D443FA2257}"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97"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98" name=""/>
          <p:cNvSpPr/>
          <p:nvPr/>
        </p:nvSpPr>
        <p:spPr>
          <a:xfrm>
            <a:off x="1143000" y="1908000"/>
            <a:ext cx="6781680" cy="43405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 in a key Midwest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MAIN and Chicago area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Flexible gas arrangements in Chicago area allow access to ANR Pipeline Company and Northern Border Pipeline Company and other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p:txBody>
      </p:sp>
      <p:sp>
        <p:nvSpPr>
          <p:cNvPr id="29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195E16D-6F0F-4804-94FD-F4216B694A74}"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39" name="Gleason%202" descr=""/>
          <p:cNvPicPr/>
          <p:nvPr/>
        </p:nvPicPr>
        <p:blipFill>
          <a:blip r:embed="rId1"/>
          <a:stretch/>
        </p:blipFill>
        <p:spPr>
          <a:xfrm>
            <a:off x="1905120" y="1905120"/>
            <a:ext cx="5410080" cy="4057560"/>
          </a:xfrm>
          <a:prstGeom prst="rect">
            <a:avLst/>
          </a:prstGeom>
          <a:noFill/>
          <a:ln w="0">
            <a:noFill/>
          </a:ln>
        </p:spPr>
      </p:pic>
      <p:sp>
        <p:nvSpPr>
          <p:cNvPr id="3" name="PlaceHolder 2"/>
          <p:cNvSpPr>
            <a:spLocks noGrp="1"/>
          </p:cNvSpPr>
          <p:nvPr>
            <p:ph type="sldNum" idx="1"/>
          </p:nvPr>
        </p:nvSpPr>
        <p:spPr/>
        <p:txBody>
          <a:bodyPr/>
          <a:p>
            <a:fld id="{85D7090E-D398-42C4-9A00-2F18CF552715}"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302" name="Lincoln%2013" descr=""/>
          <p:cNvPicPr/>
          <p:nvPr/>
        </p:nvPicPr>
        <p:blipFill>
          <a:blip r:embed="rId1"/>
          <a:stretch/>
        </p:blipFill>
        <p:spPr>
          <a:xfrm>
            <a:off x="2057400" y="1981080"/>
            <a:ext cx="5257800" cy="3943440"/>
          </a:xfrm>
          <a:prstGeom prst="rect">
            <a:avLst/>
          </a:prstGeom>
          <a:noFill/>
          <a:ln w="0">
            <a:noFill/>
          </a:ln>
        </p:spPr>
      </p:pic>
      <p:sp>
        <p:nvSpPr>
          <p:cNvPr id="3" name="PlaceHolder 2"/>
          <p:cNvSpPr>
            <a:spLocks noGrp="1"/>
          </p:cNvSpPr>
          <p:nvPr>
            <p:ph type="sldNum" idx="1"/>
          </p:nvPr>
        </p:nvSpPr>
        <p:spPr/>
        <p:txBody>
          <a:bodyPr/>
          <a:p>
            <a:fld id="{B324337E-DA26-4264-9440-97C54950471A}"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30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305" name="MAIN" descr=""/>
          <p:cNvPicPr/>
          <p:nvPr/>
        </p:nvPicPr>
        <p:blipFill>
          <a:blip r:embed="rId1"/>
          <a:stretch/>
        </p:blipFill>
        <p:spPr>
          <a:xfrm>
            <a:off x="2743200" y="1600200"/>
            <a:ext cx="3919680" cy="4648320"/>
          </a:xfrm>
          <a:prstGeom prst="rect">
            <a:avLst/>
          </a:prstGeom>
          <a:noFill/>
          <a:ln w="0">
            <a:noFill/>
          </a:ln>
        </p:spPr>
      </p:pic>
      <p:grpSp>
        <p:nvGrpSpPr>
          <p:cNvPr id="306" name=""/>
          <p:cNvGrpSpPr/>
          <p:nvPr/>
        </p:nvGrpSpPr>
        <p:grpSpPr>
          <a:xfrm>
            <a:off x="4195080" y="3581280"/>
            <a:ext cx="1881720" cy="383760"/>
            <a:chOff x="4195080" y="3581280"/>
            <a:chExt cx="1881720" cy="383760"/>
          </a:xfrm>
        </p:grpSpPr>
        <p:sp>
          <p:nvSpPr>
            <p:cNvPr id="307" name=""/>
            <p:cNvSpPr/>
            <p:nvPr/>
          </p:nvSpPr>
          <p:spPr>
            <a:xfrm>
              <a:off x="5961960" y="3855960"/>
              <a:ext cx="114840" cy="109080"/>
            </a:xfrm>
            <a:prstGeom prst="star5">
              <a:avLst/>
            </a:prstGeom>
            <a:solidFill>
              <a:srgbClr val="ff0000"/>
            </a:solidFill>
            <a:ln w="9360">
              <a:solidFill>
                <a:srgbClr val="ff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308" name=""/>
            <p:cNvSpPr/>
            <p:nvPr/>
          </p:nvSpPr>
          <p:spPr>
            <a:xfrm>
              <a:off x="4327560" y="3607920"/>
              <a:ext cx="1650960" cy="30456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 name=""/>
            <p:cNvSpPr/>
            <p:nvPr/>
          </p:nvSpPr>
          <p:spPr>
            <a:xfrm>
              <a:off x="4195080" y="3581280"/>
              <a:ext cx="16534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Lincoln Energy Center</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1C3F0BB9-192C-4A1A-99C2-55F4AC3F4B87}"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311"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Lincoln’s location in ComEd and access to Chicago and other Midwestern and eastern electricity markets provide sales opportunities into wholesale power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ENLC is within two utility wheels from over 30 control areas</a:t>
            </a:r>
            <a:endParaRPr b="0" lang="en-US" sz="1600" strike="noStrike" u="none">
              <a:solidFill>
                <a:srgbClr val="000000"/>
              </a:solidFill>
              <a:effectLst/>
              <a:uFillTx/>
              <a:latin typeface="Times New Roman"/>
            </a:endParaRPr>
          </a:p>
        </p:txBody>
      </p:sp>
      <p:sp>
        <p:nvSpPr>
          <p:cNvPr id="31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36C9EAA-BC51-46D3-B5B4-9AFB7CA9137D}"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314" name="PlaceHolder 2"/>
          <p:cNvSpPr>
            <a:spLocks noGrp="1"/>
          </p:cNvSpPr>
          <p:nvPr>
            <p:ph/>
          </p:nvPr>
        </p:nvSpPr>
        <p:spPr>
          <a:xfrm>
            <a:off x="838080" y="1676520"/>
            <a:ext cx="3733920" cy="434016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 8 General Electric 7EA gas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May 30,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radial</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(4) ABB 208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General Electric Mark 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(8)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Distribution Voltages: 4160 V and 480 V</a:t>
            </a:r>
            <a:endParaRPr b="0" lang="en-US" sz="1400" strike="noStrike" u="none">
              <a:solidFill>
                <a:srgbClr val="000000"/>
              </a:solidFill>
              <a:effectLst/>
              <a:uFillTx/>
              <a:latin typeface="Times New Roman"/>
            </a:endParaRPr>
          </a:p>
          <a:p>
            <a:pPr marL="34308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31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316" name=""/>
          <p:cNvSpPr/>
          <p:nvPr/>
        </p:nvSpPr>
        <p:spPr>
          <a:xfrm>
            <a:off x="5168880" y="1601640"/>
            <a:ext cx="69840" cy="147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a:off x="5181480" y="1601640"/>
            <a:ext cx="3562560" cy="43419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a:off x="5483160" y="1728720"/>
            <a:ext cx="3079800" cy="2937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6469200" y="1733400"/>
            <a:ext cx="102204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a:off x="6469200" y="1735200"/>
            <a:ext cx="102708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a:off x="6248160" y="1738440"/>
            <a:ext cx="14673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LINCOLN ENERGY CENTER</a:t>
            </a:r>
            <a:endParaRPr b="0" lang="en-US" sz="900" strike="noStrike" u="none">
              <a:solidFill>
                <a:srgbClr val="000000"/>
              </a:solidFill>
              <a:effectLst/>
              <a:uFillTx/>
              <a:latin typeface="Times New Roman"/>
            </a:endParaRPr>
          </a:p>
        </p:txBody>
      </p:sp>
      <p:sp>
        <p:nvSpPr>
          <p:cNvPr id="322" name=""/>
          <p:cNvSpPr/>
          <p:nvPr/>
        </p:nvSpPr>
        <p:spPr>
          <a:xfrm>
            <a:off x="7437600" y="174960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6823080" y="1866960"/>
            <a:ext cx="31428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a:off x="6821640" y="1871640"/>
            <a:ext cx="34740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a:off x="6862320" y="1874880"/>
            <a:ext cx="2991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ENLC</a:t>
            </a:r>
            <a:endParaRPr b="0" lang="en-US" sz="900" strike="noStrike" u="none">
              <a:solidFill>
                <a:srgbClr val="000000"/>
              </a:solidFill>
              <a:effectLst/>
              <a:uFillTx/>
              <a:latin typeface="Times New Roman"/>
            </a:endParaRPr>
          </a:p>
        </p:txBody>
      </p:sp>
      <p:sp>
        <p:nvSpPr>
          <p:cNvPr id="326" name=""/>
          <p:cNvSpPr/>
          <p:nvPr/>
        </p:nvSpPr>
        <p:spPr>
          <a:xfrm>
            <a:off x="7118280" y="1884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a:off x="8325000" y="3679920"/>
            <a:ext cx="311040" cy="298440"/>
          </a:xfrm>
          <a:custGeom>
            <a:avLst/>
            <a:gdLst/>
            <a:ahLst/>
            <a:rect l="l" t="t" r="r" b="b"/>
            <a:pathLst>
              <a:path w="392" h="376">
                <a:moveTo>
                  <a:pt x="0" y="193"/>
                </a:moveTo>
                <a:lnTo>
                  <a:pt x="0" y="155"/>
                </a:lnTo>
                <a:lnTo>
                  <a:pt x="10" y="128"/>
                </a:lnTo>
                <a:lnTo>
                  <a:pt x="19" y="100"/>
                </a:lnTo>
                <a:lnTo>
                  <a:pt x="39" y="81"/>
                </a:lnTo>
                <a:lnTo>
                  <a:pt x="57" y="55"/>
                </a:lnTo>
                <a:lnTo>
                  <a:pt x="77" y="36"/>
                </a:lnTo>
                <a:lnTo>
                  <a:pt x="106" y="17"/>
                </a:lnTo>
                <a:lnTo>
                  <a:pt x="134" y="9"/>
                </a:lnTo>
                <a:lnTo>
                  <a:pt x="163" y="9"/>
                </a:lnTo>
                <a:lnTo>
                  <a:pt x="192" y="0"/>
                </a:lnTo>
                <a:lnTo>
                  <a:pt x="221" y="9"/>
                </a:lnTo>
                <a:lnTo>
                  <a:pt x="249" y="9"/>
                </a:lnTo>
                <a:lnTo>
                  <a:pt x="279" y="17"/>
                </a:lnTo>
                <a:lnTo>
                  <a:pt x="307" y="36"/>
                </a:lnTo>
                <a:lnTo>
                  <a:pt x="336" y="55"/>
                </a:lnTo>
                <a:lnTo>
                  <a:pt x="355" y="81"/>
                </a:lnTo>
                <a:lnTo>
                  <a:pt x="363" y="100"/>
                </a:lnTo>
                <a:lnTo>
                  <a:pt x="382" y="128"/>
                </a:lnTo>
                <a:lnTo>
                  <a:pt x="382" y="155"/>
                </a:lnTo>
                <a:lnTo>
                  <a:pt x="392" y="193"/>
                </a:lnTo>
                <a:lnTo>
                  <a:pt x="382" y="219"/>
                </a:lnTo>
                <a:lnTo>
                  <a:pt x="382" y="248"/>
                </a:lnTo>
                <a:lnTo>
                  <a:pt x="363" y="276"/>
                </a:lnTo>
                <a:lnTo>
                  <a:pt x="355" y="303"/>
                </a:lnTo>
                <a:lnTo>
                  <a:pt x="336" y="322"/>
                </a:lnTo>
                <a:lnTo>
                  <a:pt x="307" y="340"/>
                </a:lnTo>
                <a:lnTo>
                  <a:pt x="279" y="357"/>
                </a:lnTo>
                <a:lnTo>
                  <a:pt x="249" y="367"/>
                </a:lnTo>
                <a:lnTo>
                  <a:pt x="221" y="376"/>
                </a:lnTo>
                <a:lnTo>
                  <a:pt x="192" y="376"/>
                </a:lnTo>
                <a:lnTo>
                  <a:pt x="163" y="376"/>
                </a:lnTo>
                <a:lnTo>
                  <a:pt x="134" y="367"/>
                </a:lnTo>
                <a:lnTo>
                  <a:pt x="106" y="357"/>
                </a:lnTo>
                <a:lnTo>
                  <a:pt x="77" y="340"/>
                </a:lnTo>
                <a:lnTo>
                  <a:pt x="57" y="322"/>
                </a:lnTo>
                <a:lnTo>
                  <a:pt x="39" y="303"/>
                </a:lnTo>
                <a:lnTo>
                  <a:pt x="19" y="276"/>
                </a:lnTo>
                <a:lnTo>
                  <a:pt x="10" y="248"/>
                </a:lnTo>
                <a:lnTo>
                  <a:pt x="0" y="219"/>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 name=""/>
          <p:cNvSpPr/>
          <p:nvPr/>
        </p:nvSpPr>
        <p:spPr>
          <a:xfrm>
            <a:off x="8407440" y="37688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a:off x="8405640" y="37702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a:off x="8425440" y="3773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G4</a:t>
            </a:r>
            <a:endParaRPr b="0" lang="en-US" sz="800" strike="noStrike" u="none">
              <a:solidFill>
                <a:srgbClr val="000000"/>
              </a:solidFill>
              <a:effectLst/>
              <a:uFillTx/>
              <a:latin typeface="Times New Roman"/>
            </a:endParaRPr>
          </a:p>
        </p:txBody>
      </p:sp>
      <p:sp>
        <p:nvSpPr>
          <p:cNvPr id="331" name=""/>
          <p:cNvSpPr/>
          <p:nvPr/>
        </p:nvSpPr>
        <p:spPr>
          <a:xfrm>
            <a:off x="8524800" y="37702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 name=""/>
          <p:cNvSpPr/>
          <p:nvPr/>
        </p:nvSpPr>
        <p:spPr>
          <a:xfrm>
            <a:off x="8325000" y="3314880"/>
            <a:ext cx="311040" cy="299880"/>
          </a:xfrm>
          <a:custGeom>
            <a:avLst/>
            <a:gdLst/>
            <a:ahLst/>
            <a:rect l="l" t="t" r="r" b="b"/>
            <a:pathLst>
              <a:path w="392" h="376">
                <a:moveTo>
                  <a:pt x="0" y="193"/>
                </a:moveTo>
                <a:lnTo>
                  <a:pt x="0" y="166"/>
                </a:lnTo>
                <a:lnTo>
                  <a:pt x="10" y="128"/>
                </a:lnTo>
                <a:lnTo>
                  <a:pt x="19" y="110"/>
                </a:lnTo>
                <a:lnTo>
                  <a:pt x="39" y="83"/>
                </a:lnTo>
                <a:lnTo>
                  <a:pt x="57" y="55"/>
                </a:lnTo>
                <a:lnTo>
                  <a:pt x="77" y="38"/>
                </a:lnTo>
                <a:lnTo>
                  <a:pt x="106" y="28"/>
                </a:lnTo>
                <a:lnTo>
                  <a:pt x="134" y="9"/>
                </a:lnTo>
                <a:lnTo>
                  <a:pt x="163" y="9"/>
                </a:lnTo>
                <a:lnTo>
                  <a:pt x="192" y="0"/>
                </a:lnTo>
                <a:lnTo>
                  <a:pt x="221" y="9"/>
                </a:lnTo>
                <a:lnTo>
                  <a:pt x="249" y="9"/>
                </a:lnTo>
                <a:lnTo>
                  <a:pt x="279" y="28"/>
                </a:lnTo>
                <a:lnTo>
                  <a:pt x="307" y="38"/>
                </a:lnTo>
                <a:lnTo>
                  <a:pt x="336" y="55"/>
                </a:lnTo>
                <a:lnTo>
                  <a:pt x="355" y="83"/>
                </a:lnTo>
                <a:lnTo>
                  <a:pt x="363" y="110"/>
                </a:lnTo>
                <a:lnTo>
                  <a:pt x="382" y="128"/>
                </a:lnTo>
                <a:lnTo>
                  <a:pt x="382" y="166"/>
                </a:lnTo>
                <a:lnTo>
                  <a:pt x="392" y="193"/>
                </a:lnTo>
                <a:lnTo>
                  <a:pt x="382" y="221"/>
                </a:lnTo>
                <a:lnTo>
                  <a:pt x="382" y="250"/>
                </a:lnTo>
                <a:lnTo>
                  <a:pt x="363" y="276"/>
                </a:lnTo>
                <a:lnTo>
                  <a:pt x="355" y="304"/>
                </a:lnTo>
                <a:lnTo>
                  <a:pt x="336" y="322"/>
                </a:lnTo>
                <a:lnTo>
                  <a:pt x="307" y="340"/>
                </a:lnTo>
                <a:lnTo>
                  <a:pt x="279" y="359"/>
                </a:lnTo>
                <a:lnTo>
                  <a:pt x="249" y="369"/>
                </a:lnTo>
                <a:lnTo>
                  <a:pt x="221" y="376"/>
                </a:lnTo>
                <a:lnTo>
                  <a:pt x="192" y="376"/>
                </a:lnTo>
                <a:lnTo>
                  <a:pt x="163" y="376"/>
                </a:lnTo>
                <a:lnTo>
                  <a:pt x="134" y="369"/>
                </a:lnTo>
                <a:lnTo>
                  <a:pt x="106" y="359"/>
                </a:lnTo>
                <a:lnTo>
                  <a:pt x="77" y="340"/>
                </a:lnTo>
                <a:lnTo>
                  <a:pt x="57" y="322"/>
                </a:lnTo>
                <a:lnTo>
                  <a:pt x="39" y="304"/>
                </a:lnTo>
                <a:lnTo>
                  <a:pt x="19" y="276"/>
                </a:lnTo>
                <a:lnTo>
                  <a:pt x="10" y="250"/>
                </a:lnTo>
                <a:lnTo>
                  <a:pt x="0" y="221"/>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 name=""/>
          <p:cNvSpPr/>
          <p:nvPr/>
        </p:nvSpPr>
        <p:spPr>
          <a:xfrm>
            <a:off x="8407440" y="34052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a:off x="8405640" y="340848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8425440" y="3411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G5</a:t>
            </a:r>
            <a:endParaRPr b="0" lang="en-US" sz="800" strike="noStrike" u="none">
              <a:solidFill>
                <a:srgbClr val="000000"/>
              </a:solidFill>
              <a:effectLst/>
              <a:uFillTx/>
              <a:latin typeface="Times New Roman"/>
            </a:endParaRPr>
          </a:p>
        </p:txBody>
      </p:sp>
      <p:sp>
        <p:nvSpPr>
          <p:cNvPr id="336" name=""/>
          <p:cNvSpPr/>
          <p:nvPr/>
        </p:nvSpPr>
        <p:spPr>
          <a:xfrm>
            <a:off x="8524800" y="340848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 name=""/>
          <p:cNvSpPr/>
          <p:nvPr/>
        </p:nvSpPr>
        <p:spPr>
          <a:xfrm>
            <a:off x="8325000" y="2960640"/>
            <a:ext cx="311040" cy="292320"/>
          </a:xfrm>
          <a:custGeom>
            <a:avLst/>
            <a:gdLst/>
            <a:ahLst/>
            <a:rect l="l" t="t" r="r" b="b"/>
            <a:pathLst>
              <a:path w="392" h="369">
                <a:moveTo>
                  <a:pt x="0" y="184"/>
                </a:moveTo>
                <a:lnTo>
                  <a:pt x="0" y="157"/>
                </a:lnTo>
                <a:lnTo>
                  <a:pt x="10" y="129"/>
                </a:lnTo>
                <a:lnTo>
                  <a:pt x="19" y="101"/>
                </a:lnTo>
                <a:lnTo>
                  <a:pt x="39" y="74"/>
                </a:lnTo>
                <a:lnTo>
                  <a:pt x="57" y="46"/>
                </a:lnTo>
                <a:lnTo>
                  <a:pt x="77" y="27"/>
                </a:lnTo>
                <a:lnTo>
                  <a:pt x="106" y="19"/>
                </a:lnTo>
                <a:lnTo>
                  <a:pt x="134" y="0"/>
                </a:lnTo>
                <a:lnTo>
                  <a:pt x="163" y="0"/>
                </a:lnTo>
                <a:lnTo>
                  <a:pt x="192" y="0"/>
                </a:lnTo>
                <a:lnTo>
                  <a:pt x="221" y="0"/>
                </a:lnTo>
                <a:lnTo>
                  <a:pt x="249" y="0"/>
                </a:lnTo>
                <a:lnTo>
                  <a:pt x="279" y="19"/>
                </a:lnTo>
                <a:lnTo>
                  <a:pt x="307" y="27"/>
                </a:lnTo>
                <a:lnTo>
                  <a:pt x="336" y="46"/>
                </a:lnTo>
                <a:lnTo>
                  <a:pt x="355" y="74"/>
                </a:lnTo>
                <a:lnTo>
                  <a:pt x="363" y="101"/>
                </a:lnTo>
                <a:lnTo>
                  <a:pt x="382" y="129"/>
                </a:lnTo>
                <a:lnTo>
                  <a:pt x="382" y="157"/>
                </a:lnTo>
                <a:lnTo>
                  <a:pt x="392" y="184"/>
                </a:lnTo>
                <a:lnTo>
                  <a:pt x="382" y="212"/>
                </a:lnTo>
                <a:lnTo>
                  <a:pt x="382" y="239"/>
                </a:lnTo>
                <a:lnTo>
                  <a:pt x="363" y="268"/>
                </a:lnTo>
                <a:lnTo>
                  <a:pt x="355" y="294"/>
                </a:lnTo>
                <a:lnTo>
                  <a:pt x="336" y="313"/>
                </a:lnTo>
                <a:lnTo>
                  <a:pt x="307" y="331"/>
                </a:lnTo>
                <a:lnTo>
                  <a:pt x="279" y="350"/>
                </a:lnTo>
                <a:lnTo>
                  <a:pt x="249" y="358"/>
                </a:lnTo>
                <a:lnTo>
                  <a:pt x="221" y="369"/>
                </a:lnTo>
                <a:lnTo>
                  <a:pt x="192" y="369"/>
                </a:lnTo>
                <a:lnTo>
                  <a:pt x="163" y="369"/>
                </a:lnTo>
                <a:lnTo>
                  <a:pt x="134" y="358"/>
                </a:lnTo>
                <a:lnTo>
                  <a:pt x="106" y="350"/>
                </a:lnTo>
                <a:lnTo>
                  <a:pt x="77" y="331"/>
                </a:lnTo>
                <a:lnTo>
                  <a:pt x="57" y="313"/>
                </a:lnTo>
                <a:lnTo>
                  <a:pt x="39" y="294"/>
                </a:lnTo>
                <a:lnTo>
                  <a:pt x="19" y="268"/>
                </a:lnTo>
                <a:lnTo>
                  <a:pt x="10" y="239"/>
                </a:lnTo>
                <a:lnTo>
                  <a:pt x="0" y="21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 name=""/>
          <p:cNvSpPr/>
          <p:nvPr/>
        </p:nvSpPr>
        <p:spPr>
          <a:xfrm>
            <a:off x="8407440" y="304308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 name=""/>
          <p:cNvSpPr/>
          <p:nvPr/>
        </p:nvSpPr>
        <p:spPr>
          <a:xfrm>
            <a:off x="8405640" y="30448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8425440" y="30481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G6</a:t>
            </a:r>
            <a:endParaRPr b="0" lang="en-US" sz="800" strike="noStrike" u="none">
              <a:solidFill>
                <a:srgbClr val="000000"/>
              </a:solidFill>
              <a:effectLst/>
              <a:uFillTx/>
              <a:latin typeface="Times New Roman"/>
            </a:endParaRPr>
          </a:p>
        </p:txBody>
      </p:sp>
      <p:sp>
        <p:nvSpPr>
          <p:cNvPr id="341" name=""/>
          <p:cNvSpPr/>
          <p:nvPr/>
        </p:nvSpPr>
        <p:spPr>
          <a:xfrm>
            <a:off x="8524800" y="30448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8325000" y="4041720"/>
            <a:ext cx="311040" cy="300240"/>
          </a:xfrm>
          <a:custGeom>
            <a:avLst/>
            <a:gdLst/>
            <a:ahLst/>
            <a:rect l="l" t="t" r="r" b="b"/>
            <a:pathLst>
              <a:path w="392" h="379">
                <a:moveTo>
                  <a:pt x="0" y="184"/>
                </a:moveTo>
                <a:lnTo>
                  <a:pt x="0" y="158"/>
                </a:lnTo>
                <a:lnTo>
                  <a:pt x="10" y="129"/>
                </a:lnTo>
                <a:lnTo>
                  <a:pt x="19" y="103"/>
                </a:lnTo>
                <a:lnTo>
                  <a:pt x="39" y="84"/>
                </a:lnTo>
                <a:lnTo>
                  <a:pt x="57" y="55"/>
                </a:lnTo>
                <a:lnTo>
                  <a:pt x="77" y="38"/>
                </a:lnTo>
                <a:lnTo>
                  <a:pt x="106" y="19"/>
                </a:lnTo>
                <a:lnTo>
                  <a:pt x="134" y="10"/>
                </a:lnTo>
                <a:lnTo>
                  <a:pt x="163" y="0"/>
                </a:lnTo>
                <a:lnTo>
                  <a:pt x="192" y="0"/>
                </a:lnTo>
                <a:lnTo>
                  <a:pt x="221" y="0"/>
                </a:lnTo>
                <a:lnTo>
                  <a:pt x="249" y="10"/>
                </a:lnTo>
                <a:lnTo>
                  <a:pt x="279" y="19"/>
                </a:lnTo>
                <a:lnTo>
                  <a:pt x="307" y="38"/>
                </a:lnTo>
                <a:lnTo>
                  <a:pt x="336" y="55"/>
                </a:lnTo>
                <a:lnTo>
                  <a:pt x="355" y="84"/>
                </a:lnTo>
                <a:lnTo>
                  <a:pt x="363" y="103"/>
                </a:lnTo>
                <a:lnTo>
                  <a:pt x="382" y="129"/>
                </a:lnTo>
                <a:lnTo>
                  <a:pt x="382" y="158"/>
                </a:lnTo>
                <a:lnTo>
                  <a:pt x="392" y="184"/>
                </a:lnTo>
                <a:lnTo>
                  <a:pt x="382" y="222"/>
                </a:lnTo>
                <a:lnTo>
                  <a:pt x="382" y="250"/>
                </a:lnTo>
                <a:lnTo>
                  <a:pt x="363" y="277"/>
                </a:lnTo>
                <a:lnTo>
                  <a:pt x="355" y="296"/>
                </a:lnTo>
                <a:lnTo>
                  <a:pt x="336" y="324"/>
                </a:lnTo>
                <a:lnTo>
                  <a:pt x="307" y="343"/>
                </a:lnTo>
                <a:lnTo>
                  <a:pt x="279" y="362"/>
                </a:lnTo>
                <a:lnTo>
                  <a:pt x="249" y="369"/>
                </a:lnTo>
                <a:lnTo>
                  <a:pt x="221" y="379"/>
                </a:lnTo>
                <a:lnTo>
                  <a:pt x="192" y="379"/>
                </a:lnTo>
                <a:lnTo>
                  <a:pt x="163" y="379"/>
                </a:lnTo>
                <a:lnTo>
                  <a:pt x="134" y="369"/>
                </a:lnTo>
                <a:lnTo>
                  <a:pt x="106" y="362"/>
                </a:lnTo>
                <a:lnTo>
                  <a:pt x="77" y="343"/>
                </a:lnTo>
                <a:lnTo>
                  <a:pt x="57" y="324"/>
                </a:lnTo>
                <a:lnTo>
                  <a:pt x="39" y="296"/>
                </a:lnTo>
                <a:lnTo>
                  <a:pt x="19" y="277"/>
                </a:lnTo>
                <a:lnTo>
                  <a:pt x="10" y="250"/>
                </a:lnTo>
                <a:lnTo>
                  <a:pt x="0" y="22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8407440" y="41324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8405640" y="413532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a:off x="8425440" y="41385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G3</a:t>
            </a:r>
            <a:endParaRPr b="0" lang="en-US" sz="800" strike="noStrike" u="none">
              <a:solidFill>
                <a:srgbClr val="000000"/>
              </a:solidFill>
              <a:effectLst/>
              <a:uFillTx/>
              <a:latin typeface="Times New Roman"/>
            </a:endParaRPr>
          </a:p>
        </p:txBody>
      </p:sp>
      <p:sp>
        <p:nvSpPr>
          <p:cNvPr id="346" name=""/>
          <p:cNvSpPr/>
          <p:nvPr/>
        </p:nvSpPr>
        <p:spPr>
          <a:xfrm>
            <a:off x="8524800" y="41353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8325000" y="2597040"/>
            <a:ext cx="311040" cy="292320"/>
          </a:xfrm>
          <a:custGeom>
            <a:avLst/>
            <a:gdLst/>
            <a:ahLst/>
            <a:rect l="l" t="t" r="r" b="b"/>
            <a:pathLst>
              <a:path w="392" h="368">
                <a:moveTo>
                  <a:pt x="0" y="183"/>
                </a:moveTo>
                <a:lnTo>
                  <a:pt x="0" y="156"/>
                </a:lnTo>
                <a:lnTo>
                  <a:pt x="10" y="128"/>
                </a:lnTo>
                <a:lnTo>
                  <a:pt x="19" y="102"/>
                </a:lnTo>
                <a:lnTo>
                  <a:pt x="39" y="73"/>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3"/>
                </a:lnTo>
                <a:lnTo>
                  <a:pt x="363" y="102"/>
                </a:lnTo>
                <a:lnTo>
                  <a:pt x="382" y="128"/>
                </a:lnTo>
                <a:lnTo>
                  <a:pt x="382" y="156"/>
                </a:lnTo>
                <a:lnTo>
                  <a:pt x="392" y="183"/>
                </a:lnTo>
                <a:lnTo>
                  <a:pt x="382" y="212"/>
                </a:lnTo>
                <a:lnTo>
                  <a:pt x="382" y="240"/>
                </a:lnTo>
                <a:lnTo>
                  <a:pt x="363" y="267"/>
                </a:lnTo>
                <a:lnTo>
                  <a:pt x="355" y="294"/>
                </a:lnTo>
                <a:lnTo>
                  <a:pt x="336" y="312"/>
                </a:lnTo>
                <a:lnTo>
                  <a:pt x="307" y="331"/>
                </a:lnTo>
                <a:lnTo>
                  <a:pt x="279" y="350"/>
                </a:lnTo>
                <a:lnTo>
                  <a:pt x="249" y="359"/>
                </a:lnTo>
                <a:lnTo>
                  <a:pt x="221" y="368"/>
                </a:lnTo>
                <a:lnTo>
                  <a:pt x="192" y="368"/>
                </a:lnTo>
                <a:lnTo>
                  <a:pt x="163" y="368"/>
                </a:lnTo>
                <a:lnTo>
                  <a:pt x="134" y="359"/>
                </a:lnTo>
                <a:lnTo>
                  <a:pt x="106" y="350"/>
                </a:lnTo>
                <a:lnTo>
                  <a:pt x="77" y="331"/>
                </a:lnTo>
                <a:lnTo>
                  <a:pt x="57" y="312"/>
                </a:lnTo>
                <a:lnTo>
                  <a:pt x="39" y="294"/>
                </a:lnTo>
                <a:lnTo>
                  <a:pt x="19" y="267"/>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8407440" y="26798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8405640" y="268128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8425440" y="2684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G7</a:t>
            </a:r>
            <a:endParaRPr b="0" lang="en-US" sz="800" strike="noStrike" u="none">
              <a:solidFill>
                <a:srgbClr val="000000"/>
              </a:solidFill>
              <a:effectLst/>
              <a:uFillTx/>
              <a:latin typeface="Times New Roman"/>
            </a:endParaRPr>
          </a:p>
        </p:txBody>
      </p:sp>
      <p:sp>
        <p:nvSpPr>
          <p:cNvPr id="351" name=""/>
          <p:cNvSpPr/>
          <p:nvPr/>
        </p:nvSpPr>
        <p:spPr>
          <a:xfrm>
            <a:off x="8524800" y="26812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8325000" y="2233440"/>
            <a:ext cx="311040" cy="298800"/>
          </a:xfrm>
          <a:custGeom>
            <a:avLst/>
            <a:gdLst/>
            <a:ahLst/>
            <a:rect l="l" t="t" r="r" b="b"/>
            <a:pathLst>
              <a:path w="392" h="378">
                <a:moveTo>
                  <a:pt x="0" y="185"/>
                </a:moveTo>
                <a:lnTo>
                  <a:pt x="0" y="156"/>
                </a:lnTo>
                <a:lnTo>
                  <a:pt x="10" y="128"/>
                </a:lnTo>
                <a:lnTo>
                  <a:pt x="19" y="102"/>
                </a:lnTo>
                <a:lnTo>
                  <a:pt x="39" y="74"/>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4"/>
                </a:lnTo>
                <a:lnTo>
                  <a:pt x="363" y="102"/>
                </a:lnTo>
                <a:lnTo>
                  <a:pt x="382" y="128"/>
                </a:lnTo>
                <a:lnTo>
                  <a:pt x="382" y="156"/>
                </a:lnTo>
                <a:lnTo>
                  <a:pt x="392" y="185"/>
                </a:lnTo>
                <a:lnTo>
                  <a:pt x="382" y="212"/>
                </a:lnTo>
                <a:lnTo>
                  <a:pt x="382" y="240"/>
                </a:lnTo>
                <a:lnTo>
                  <a:pt x="363" y="266"/>
                </a:lnTo>
                <a:lnTo>
                  <a:pt x="355" y="295"/>
                </a:lnTo>
                <a:lnTo>
                  <a:pt x="336" y="323"/>
                </a:lnTo>
                <a:lnTo>
                  <a:pt x="307" y="340"/>
                </a:lnTo>
                <a:lnTo>
                  <a:pt x="279" y="350"/>
                </a:lnTo>
                <a:lnTo>
                  <a:pt x="249" y="369"/>
                </a:lnTo>
                <a:lnTo>
                  <a:pt x="221" y="369"/>
                </a:lnTo>
                <a:lnTo>
                  <a:pt x="192" y="378"/>
                </a:lnTo>
                <a:lnTo>
                  <a:pt x="163" y="369"/>
                </a:lnTo>
                <a:lnTo>
                  <a:pt x="134" y="369"/>
                </a:lnTo>
                <a:lnTo>
                  <a:pt x="106" y="350"/>
                </a:lnTo>
                <a:lnTo>
                  <a:pt x="77" y="340"/>
                </a:lnTo>
                <a:lnTo>
                  <a:pt x="57" y="323"/>
                </a:lnTo>
                <a:lnTo>
                  <a:pt x="39" y="295"/>
                </a:lnTo>
                <a:lnTo>
                  <a:pt x="19" y="266"/>
                </a:lnTo>
                <a:lnTo>
                  <a:pt x="10" y="240"/>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3" name=""/>
          <p:cNvSpPr/>
          <p:nvPr/>
        </p:nvSpPr>
        <p:spPr>
          <a:xfrm>
            <a:off x="8407440" y="23162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a:off x="8405640" y="23176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8425440" y="2322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G8</a:t>
            </a:r>
            <a:endParaRPr b="0" lang="en-US" sz="800" strike="noStrike" u="none">
              <a:solidFill>
                <a:srgbClr val="000000"/>
              </a:solidFill>
              <a:effectLst/>
              <a:uFillTx/>
              <a:latin typeface="Times New Roman"/>
            </a:endParaRPr>
          </a:p>
        </p:txBody>
      </p:sp>
      <p:sp>
        <p:nvSpPr>
          <p:cNvPr id="356" name=""/>
          <p:cNvSpPr/>
          <p:nvPr/>
        </p:nvSpPr>
        <p:spPr>
          <a:xfrm>
            <a:off x="8524800" y="2317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8325000" y="4768920"/>
            <a:ext cx="311040" cy="293760"/>
          </a:xfrm>
          <a:custGeom>
            <a:avLst/>
            <a:gdLst/>
            <a:ahLst/>
            <a:rect l="l" t="t" r="r" b="b"/>
            <a:pathLst>
              <a:path w="392" h="369">
                <a:moveTo>
                  <a:pt x="0" y="183"/>
                </a:moveTo>
                <a:lnTo>
                  <a:pt x="0" y="157"/>
                </a:lnTo>
                <a:lnTo>
                  <a:pt x="10" y="128"/>
                </a:lnTo>
                <a:lnTo>
                  <a:pt x="19" y="102"/>
                </a:lnTo>
                <a:lnTo>
                  <a:pt x="39" y="74"/>
                </a:lnTo>
                <a:lnTo>
                  <a:pt x="57" y="55"/>
                </a:lnTo>
                <a:lnTo>
                  <a:pt x="77" y="38"/>
                </a:lnTo>
                <a:lnTo>
                  <a:pt x="106" y="19"/>
                </a:lnTo>
                <a:lnTo>
                  <a:pt x="134" y="9"/>
                </a:lnTo>
                <a:lnTo>
                  <a:pt x="163" y="0"/>
                </a:lnTo>
                <a:lnTo>
                  <a:pt x="192" y="0"/>
                </a:lnTo>
                <a:lnTo>
                  <a:pt x="221" y="0"/>
                </a:lnTo>
                <a:lnTo>
                  <a:pt x="249" y="9"/>
                </a:lnTo>
                <a:lnTo>
                  <a:pt x="279" y="19"/>
                </a:lnTo>
                <a:lnTo>
                  <a:pt x="307" y="38"/>
                </a:lnTo>
                <a:lnTo>
                  <a:pt x="336" y="55"/>
                </a:lnTo>
                <a:lnTo>
                  <a:pt x="355" y="74"/>
                </a:lnTo>
                <a:lnTo>
                  <a:pt x="363" y="102"/>
                </a:lnTo>
                <a:lnTo>
                  <a:pt x="382" y="128"/>
                </a:lnTo>
                <a:lnTo>
                  <a:pt x="382" y="157"/>
                </a:lnTo>
                <a:lnTo>
                  <a:pt x="392" y="183"/>
                </a:lnTo>
                <a:lnTo>
                  <a:pt x="382" y="212"/>
                </a:lnTo>
                <a:lnTo>
                  <a:pt x="382" y="240"/>
                </a:lnTo>
                <a:lnTo>
                  <a:pt x="363" y="268"/>
                </a:lnTo>
                <a:lnTo>
                  <a:pt x="355" y="295"/>
                </a:lnTo>
                <a:lnTo>
                  <a:pt x="336" y="323"/>
                </a:lnTo>
                <a:lnTo>
                  <a:pt x="307" y="340"/>
                </a:lnTo>
                <a:lnTo>
                  <a:pt x="279" y="350"/>
                </a:lnTo>
                <a:lnTo>
                  <a:pt x="249" y="369"/>
                </a:lnTo>
                <a:lnTo>
                  <a:pt x="221" y="369"/>
                </a:lnTo>
                <a:lnTo>
                  <a:pt x="192" y="369"/>
                </a:lnTo>
                <a:lnTo>
                  <a:pt x="163" y="369"/>
                </a:lnTo>
                <a:lnTo>
                  <a:pt x="134" y="369"/>
                </a:lnTo>
                <a:lnTo>
                  <a:pt x="106" y="350"/>
                </a:lnTo>
                <a:lnTo>
                  <a:pt x="77" y="340"/>
                </a:lnTo>
                <a:lnTo>
                  <a:pt x="57" y="323"/>
                </a:lnTo>
                <a:lnTo>
                  <a:pt x="39" y="295"/>
                </a:lnTo>
                <a:lnTo>
                  <a:pt x="19" y="268"/>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8407440" y="48513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8405640" y="485316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8425440" y="48560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G1</a:t>
            </a:r>
            <a:endParaRPr b="0" lang="en-US" sz="800" strike="noStrike" u="none">
              <a:solidFill>
                <a:srgbClr val="000000"/>
              </a:solidFill>
              <a:effectLst/>
              <a:uFillTx/>
              <a:latin typeface="Times New Roman"/>
            </a:endParaRPr>
          </a:p>
        </p:txBody>
      </p:sp>
      <p:sp>
        <p:nvSpPr>
          <p:cNvPr id="361" name=""/>
          <p:cNvSpPr/>
          <p:nvPr/>
        </p:nvSpPr>
        <p:spPr>
          <a:xfrm>
            <a:off x="8524800" y="48531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2" name=""/>
          <p:cNvSpPr/>
          <p:nvPr/>
        </p:nvSpPr>
        <p:spPr>
          <a:xfrm>
            <a:off x="8325000" y="4405320"/>
            <a:ext cx="311040" cy="298440"/>
          </a:xfrm>
          <a:custGeom>
            <a:avLst/>
            <a:gdLst/>
            <a:ahLst/>
            <a:rect l="l" t="t" r="r" b="b"/>
            <a:pathLst>
              <a:path w="392" h="378">
                <a:moveTo>
                  <a:pt x="0" y="185"/>
                </a:moveTo>
                <a:lnTo>
                  <a:pt x="0" y="156"/>
                </a:lnTo>
                <a:lnTo>
                  <a:pt x="10" y="130"/>
                </a:lnTo>
                <a:lnTo>
                  <a:pt x="19" y="102"/>
                </a:lnTo>
                <a:lnTo>
                  <a:pt x="39" y="74"/>
                </a:lnTo>
                <a:lnTo>
                  <a:pt x="57" y="56"/>
                </a:lnTo>
                <a:lnTo>
                  <a:pt x="77" y="37"/>
                </a:lnTo>
                <a:lnTo>
                  <a:pt x="106" y="18"/>
                </a:lnTo>
                <a:lnTo>
                  <a:pt x="134" y="11"/>
                </a:lnTo>
                <a:lnTo>
                  <a:pt x="163" y="0"/>
                </a:lnTo>
                <a:lnTo>
                  <a:pt x="192" y="0"/>
                </a:lnTo>
                <a:lnTo>
                  <a:pt x="221" y="0"/>
                </a:lnTo>
                <a:lnTo>
                  <a:pt x="249" y="11"/>
                </a:lnTo>
                <a:lnTo>
                  <a:pt x="279" y="18"/>
                </a:lnTo>
                <a:lnTo>
                  <a:pt x="307" y="37"/>
                </a:lnTo>
                <a:lnTo>
                  <a:pt x="336" y="56"/>
                </a:lnTo>
                <a:lnTo>
                  <a:pt x="355" y="74"/>
                </a:lnTo>
                <a:lnTo>
                  <a:pt x="363" y="102"/>
                </a:lnTo>
                <a:lnTo>
                  <a:pt x="382" y="130"/>
                </a:lnTo>
                <a:lnTo>
                  <a:pt x="382" y="156"/>
                </a:lnTo>
                <a:lnTo>
                  <a:pt x="392" y="185"/>
                </a:lnTo>
                <a:lnTo>
                  <a:pt x="382" y="212"/>
                </a:lnTo>
                <a:lnTo>
                  <a:pt x="382" y="249"/>
                </a:lnTo>
                <a:lnTo>
                  <a:pt x="363" y="278"/>
                </a:lnTo>
                <a:lnTo>
                  <a:pt x="355" y="295"/>
                </a:lnTo>
                <a:lnTo>
                  <a:pt x="336" y="323"/>
                </a:lnTo>
                <a:lnTo>
                  <a:pt x="307" y="342"/>
                </a:lnTo>
                <a:lnTo>
                  <a:pt x="279" y="350"/>
                </a:lnTo>
                <a:lnTo>
                  <a:pt x="249" y="368"/>
                </a:lnTo>
                <a:lnTo>
                  <a:pt x="221" y="368"/>
                </a:lnTo>
                <a:lnTo>
                  <a:pt x="192" y="378"/>
                </a:lnTo>
                <a:lnTo>
                  <a:pt x="163" y="368"/>
                </a:lnTo>
                <a:lnTo>
                  <a:pt x="134" y="368"/>
                </a:lnTo>
                <a:lnTo>
                  <a:pt x="106" y="350"/>
                </a:lnTo>
                <a:lnTo>
                  <a:pt x="77" y="342"/>
                </a:lnTo>
                <a:lnTo>
                  <a:pt x="57" y="323"/>
                </a:lnTo>
                <a:lnTo>
                  <a:pt x="39" y="295"/>
                </a:lnTo>
                <a:lnTo>
                  <a:pt x="19" y="278"/>
                </a:lnTo>
                <a:lnTo>
                  <a:pt x="10" y="249"/>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 name=""/>
          <p:cNvSpPr/>
          <p:nvPr/>
        </p:nvSpPr>
        <p:spPr>
          <a:xfrm>
            <a:off x="8407440" y="44877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a:off x="8405640" y="449100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a:off x="8425440" y="44942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G2</a:t>
            </a:r>
            <a:endParaRPr b="0" lang="en-US" sz="800" strike="noStrike" u="none">
              <a:solidFill>
                <a:srgbClr val="000000"/>
              </a:solidFill>
              <a:effectLst/>
              <a:uFillTx/>
              <a:latin typeface="Times New Roman"/>
            </a:endParaRPr>
          </a:p>
        </p:txBody>
      </p:sp>
      <p:sp>
        <p:nvSpPr>
          <p:cNvPr id="366" name=""/>
          <p:cNvSpPr/>
          <p:nvPr/>
        </p:nvSpPr>
        <p:spPr>
          <a:xfrm>
            <a:off x="8524800" y="44910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8024760" y="2309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8075520" y="2338560"/>
            <a:ext cx="58680" cy="83880"/>
          </a:xfrm>
          <a:prstGeom prst="rect">
            <a:avLst/>
          </a:pr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69" name=""/>
          <p:cNvSpPr/>
          <p:nvPr/>
        </p:nvSpPr>
        <p:spPr>
          <a:xfrm>
            <a:off x="8074080" y="234000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8092800" y="2341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71" name=""/>
          <p:cNvSpPr/>
          <p:nvPr/>
        </p:nvSpPr>
        <p:spPr>
          <a:xfrm>
            <a:off x="8116920" y="23115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 name=""/>
          <p:cNvSpPr/>
          <p:nvPr/>
        </p:nvSpPr>
        <p:spPr>
          <a:xfrm>
            <a:off x="8024760" y="2671920"/>
            <a:ext cx="160560" cy="1490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8075520" y="2701800"/>
            <a:ext cx="5868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74" name=""/>
          <p:cNvSpPr/>
          <p:nvPr/>
        </p:nvSpPr>
        <p:spPr>
          <a:xfrm>
            <a:off x="8074080" y="2705040"/>
            <a:ext cx="73080" cy="92160"/>
          </a:xfrm>
          <a:prstGeom prst="rect">
            <a:avLst/>
          </a:prstGeom>
          <a:no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5" name=""/>
          <p:cNvSpPr/>
          <p:nvPr/>
        </p:nvSpPr>
        <p:spPr>
          <a:xfrm>
            <a:off x="8092800" y="27050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76" name=""/>
          <p:cNvSpPr/>
          <p:nvPr/>
        </p:nvSpPr>
        <p:spPr>
          <a:xfrm>
            <a:off x="8116920" y="26748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8024760" y="303516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8075520" y="306540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79" name=""/>
          <p:cNvSpPr/>
          <p:nvPr/>
        </p:nvSpPr>
        <p:spPr>
          <a:xfrm>
            <a:off x="8074080" y="306720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8092800" y="306720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81" name=""/>
          <p:cNvSpPr/>
          <p:nvPr/>
        </p:nvSpPr>
        <p:spPr>
          <a:xfrm>
            <a:off x="8116920" y="303696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8024760" y="3398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8075520" y="34210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84" name=""/>
          <p:cNvSpPr/>
          <p:nvPr/>
        </p:nvSpPr>
        <p:spPr>
          <a:xfrm>
            <a:off x="8074080" y="3422520"/>
            <a:ext cx="730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5" name=""/>
          <p:cNvSpPr/>
          <p:nvPr/>
        </p:nvSpPr>
        <p:spPr>
          <a:xfrm>
            <a:off x="8092800" y="3424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86" name=""/>
          <p:cNvSpPr/>
          <p:nvPr/>
        </p:nvSpPr>
        <p:spPr>
          <a:xfrm>
            <a:off x="8116920" y="33926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8024760" y="3753000"/>
            <a:ext cx="160560" cy="1569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8075520" y="3784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89" name=""/>
          <p:cNvSpPr/>
          <p:nvPr/>
        </p:nvSpPr>
        <p:spPr>
          <a:xfrm>
            <a:off x="8074080" y="37861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 name=""/>
          <p:cNvSpPr/>
          <p:nvPr/>
        </p:nvSpPr>
        <p:spPr>
          <a:xfrm>
            <a:off x="8092800" y="37861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91" name=""/>
          <p:cNvSpPr/>
          <p:nvPr/>
        </p:nvSpPr>
        <p:spPr>
          <a:xfrm>
            <a:off x="8116920" y="37576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8024760" y="4118040"/>
            <a:ext cx="1605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8075520" y="4148280"/>
            <a:ext cx="5868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94" name=""/>
          <p:cNvSpPr/>
          <p:nvPr/>
        </p:nvSpPr>
        <p:spPr>
          <a:xfrm>
            <a:off x="8074080" y="41497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8092800" y="41511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96" name=""/>
          <p:cNvSpPr/>
          <p:nvPr/>
        </p:nvSpPr>
        <p:spPr>
          <a:xfrm>
            <a:off x="8116920" y="41194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8024760" y="44798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a:off x="8075520" y="4510080"/>
            <a:ext cx="58680" cy="84240"/>
          </a:xfrm>
          <a:prstGeom prst="rect">
            <a:avLst/>
          </a:prstGeom>
          <a:no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99" name=""/>
          <p:cNvSpPr/>
          <p:nvPr/>
        </p:nvSpPr>
        <p:spPr>
          <a:xfrm>
            <a:off x="8074080" y="451152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8092800" y="4513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01" name=""/>
          <p:cNvSpPr/>
          <p:nvPr/>
        </p:nvSpPr>
        <p:spPr>
          <a:xfrm>
            <a:off x="8116920" y="44830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8024760" y="48434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a:off x="8075520" y="4873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04" name=""/>
          <p:cNvSpPr/>
          <p:nvPr/>
        </p:nvSpPr>
        <p:spPr>
          <a:xfrm>
            <a:off x="8074080" y="4876920"/>
            <a:ext cx="73080" cy="91800"/>
          </a:xfrm>
          <a:prstGeom prst="rect">
            <a:avLst/>
          </a:prstGeom>
          <a:no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5" name=""/>
          <p:cNvSpPr/>
          <p:nvPr/>
        </p:nvSpPr>
        <p:spPr>
          <a:xfrm>
            <a:off x="8092800" y="48769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06" name=""/>
          <p:cNvSpPr/>
          <p:nvPr/>
        </p:nvSpPr>
        <p:spPr>
          <a:xfrm>
            <a:off x="8116920" y="4846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a:off x="8177040" y="23256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8" name=""/>
          <p:cNvSpPr/>
          <p:nvPr/>
        </p:nvSpPr>
        <p:spPr>
          <a:xfrm>
            <a:off x="8177040" y="269064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9" name=""/>
          <p:cNvSpPr/>
          <p:nvPr/>
        </p:nvSpPr>
        <p:spPr>
          <a:xfrm>
            <a:off x="8177040" y="30528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0" name=""/>
          <p:cNvSpPr/>
          <p:nvPr/>
        </p:nvSpPr>
        <p:spPr>
          <a:xfrm>
            <a:off x="8177040" y="34164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1" name=""/>
          <p:cNvSpPr/>
          <p:nvPr/>
        </p:nvSpPr>
        <p:spPr>
          <a:xfrm>
            <a:off x="8177040" y="37782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2" name=""/>
          <p:cNvSpPr/>
          <p:nvPr/>
        </p:nvSpPr>
        <p:spPr>
          <a:xfrm>
            <a:off x="8177040" y="41353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3" name=""/>
          <p:cNvSpPr/>
          <p:nvPr/>
        </p:nvSpPr>
        <p:spPr>
          <a:xfrm>
            <a:off x="8177040" y="44989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4" name=""/>
          <p:cNvSpPr/>
          <p:nvPr/>
        </p:nvSpPr>
        <p:spPr>
          <a:xfrm>
            <a:off x="8177040" y="486108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5" name=""/>
          <p:cNvSpPr/>
          <p:nvPr/>
        </p:nvSpPr>
        <p:spPr>
          <a:xfrm>
            <a:off x="7462800" y="2374920"/>
            <a:ext cx="115920" cy="299880"/>
          </a:xfrm>
          <a:custGeom>
            <a:avLst/>
            <a:gdLst/>
            <a:ahLst/>
            <a:rect l="l" t="t" r="r" b="b"/>
            <a:pathLst>
              <a:path w="145" h="379">
                <a:moveTo>
                  <a:pt x="145" y="0"/>
                </a:moveTo>
                <a:lnTo>
                  <a:pt x="50" y="0"/>
                </a:lnTo>
                <a:lnTo>
                  <a:pt x="39" y="0"/>
                </a:lnTo>
                <a:lnTo>
                  <a:pt x="21" y="10"/>
                </a:lnTo>
                <a:lnTo>
                  <a:pt x="12" y="19"/>
                </a:lnTo>
                <a:lnTo>
                  <a:pt x="0" y="38"/>
                </a:lnTo>
                <a:lnTo>
                  <a:pt x="0" y="48"/>
                </a:lnTo>
                <a:lnTo>
                  <a:pt x="0" y="65"/>
                </a:lnTo>
                <a:lnTo>
                  <a:pt x="12" y="74"/>
                </a:lnTo>
                <a:lnTo>
                  <a:pt x="21" y="84"/>
                </a:lnTo>
                <a:lnTo>
                  <a:pt x="39" y="93"/>
                </a:lnTo>
                <a:lnTo>
                  <a:pt x="50" y="93"/>
                </a:lnTo>
                <a:lnTo>
                  <a:pt x="39" y="103"/>
                </a:lnTo>
                <a:lnTo>
                  <a:pt x="21" y="103"/>
                </a:lnTo>
                <a:lnTo>
                  <a:pt x="12" y="112"/>
                </a:lnTo>
                <a:lnTo>
                  <a:pt x="0" y="131"/>
                </a:lnTo>
                <a:lnTo>
                  <a:pt x="0" y="139"/>
                </a:lnTo>
                <a:lnTo>
                  <a:pt x="0" y="158"/>
                </a:lnTo>
                <a:lnTo>
                  <a:pt x="12" y="167"/>
                </a:lnTo>
                <a:lnTo>
                  <a:pt x="21" y="186"/>
                </a:lnTo>
                <a:lnTo>
                  <a:pt x="39" y="186"/>
                </a:lnTo>
                <a:lnTo>
                  <a:pt x="50" y="193"/>
                </a:lnTo>
                <a:lnTo>
                  <a:pt x="39" y="193"/>
                </a:lnTo>
                <a:lnTo>
                  <a:pt x="21" y="193"/>
                </a:lnTo>
                <a:lnTo>
                  <a:pt x="12" y="212"/>
                </a:lnTo>
                <a:lnTo>
                  <a:pt x="0" y="222"/>
                </a:lnTo>
                <a:lnTo>
                  <a:pt x="0" y="241"/>
                </a:lnTo>
                <a:lnTo>
                  <a:pt x="0" y="250"/>
                </a:lnTo>
                <a:lnTo>
                  <a:pt x="12" y="269"/>
                </a:lnTo>
                <a:lnTo>
                  <a:pt x="21" y="277"/>
                </a:lnTo>
                <a:lnTo>
                  <a:pt x="39" y="277"/>
                </a:lnTo>
                <a:lnTo>
                  <a:pt x="50" y="286"/>
                </a:lnTo>
                <a:lnTo>
                  <a:pt x="39" y="286"/>
                </a:lnTo>
                <a:lnTo>
                  <a:pt x="21" y="296"/>
                </a:lnTo>
                <a:lnTo>
                  <a:pt x="12" y="305"/>
                </a:lnTo>
                <a:lnTo>
                  <a:pt x="0" y="315"/>
                </a:lnTo>
                <a:lnTo>
                  <a:pt x="0" y="332"/>
                </a:lnTo>
                <a:lnTo>
                  <a:pt x="0" y="341"/>
                </a:lnTo>
                <a:lnTo>
                  <a:pt x="12" y="360"/>
                </a:lnTo>
                <a:lnTo>
                  <a:pt x="21" y="370"/>
                </a:lnTo>
                <a:lnTo>
                  <a:pt x="39" y="379"/>
                </a:lnTo>
                <a:lnTo>
                  <a:pt x="50" y="379"/>
                </a:lnTo>
                <a:lnTo>
                  <a:pt x="145"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6" name=""/>
          <p:cNvSpPr/>
          <p:nvPr/>
        </p:nvSpPr>
        <p:spPr>
          <a:xfrm>
            <a:off x="7278840" y="2374920"/>
            <a:ext cx="115560" cy="299880"/>
          </a:xfrm>
          <a:custGeom>
            <a:avLst/>
            <a:gdLst/>
            <a:ahLst/>
            <a:rect l="l" t="t" r="r" b="b"/>
            <a:pathLst>
              <a:path w="145" h="379">
                <a:moveTo>
                  <a:pt x="0" y="0"/>
                </a:moveTo>
                <a:lnTo>
                  <a:pt x="99" y="0"/>
                </a:lnTo>
                <a:lnTo>
                  <a:pt x="116" y="0"/>
                </a:lnTo>
                <a:lnTo>
                  <a:pt x="125" y="10"/>
                </a:lnTo>
                <a:lnTo>
                  <a:pt x="136" y="19"/>
                </a:lnTo>
                <a:lnTo>
                  <a:pt x="145" y="38"/>
                </a:lnTo>
                <a:lnTo>
                  <a:pt x="145" y="48"/>
                </a:lnTo>
                <a:lnTo>
                  <a:pt x="145" y="65"/>
                </a:lnTo>
                <a:lnTo>
                  <a:pt x="136" y="74"/>
                </a:lnTo>
                <a:lnTo>
                  <a:pt x="125" y="84"/>
                </a:lnTo>
                <a:lnTo>
                  <a:pt x="116" y="93"/>
                </a:lnTo>
                <a:lnTo>
                  <a:pt x="99" y="93"/>
                </a:lnTo>
                <a:lnTo>
                  <a:pt x="116" y="103"/>
                </a:lnTo>
                <a:lnTo>
                  <a:pt x="125" y="103"/>
                </a:lnTo>
                <a:lnTo>
                  <a:pt x="136" y="112"/>
                </a:lnTo>
                <a:lnTo>
                  <a:pt x="145" y="131"/>
                </a:lnTo>
                <a:lnTo>
                  <a:pt x="145" y="139"/>
                </a:lnTo>
                <a:lnTo>
                  <a:pt x="145" y="158"/>
                </a:lnTo>
                <a:lnTo>
                  <a:pt x="136" y="167"/>
                </a:lnTo>
                <a:lnTo>
                  <a:pt x="125" y="186"/>
                </a:lnTo>
                <a:lnTo>
                  <a:pt x="116" y="186"/>
                </a:lnTo>
                <a:lnTo>
                  <a:pt x="99" y="193"/>
                </a:lnTo>
                <a:lnTo>
                  <a:pt x="116" y="193"/>
                </a:lnTo>
                <a:lnTo>
                  <a:pt x="125" y="193"/>
                </a:lnTo>
                <a:lnTo>
                  <a:pt x="136" y="212"/>
                </a:lnTo>
                <a:lnTo>
                  <a:pt x="145" y="222"/>
                </a:lnTo>
                <a:lnTo>
                  <a:pt x="145" y="241"/>
                </a:lnTo>
                <a:lnTo>
                  <a:pt x="145" y="250"/>
                </a:lnTo>
                <a:lnTo>
                  <a:pt x="136" y="269"/>
                </a:lnTo>
                <a:lnTo>
                  <a:pt x="125" y="277"/>
                </a:lnTo>
                <a:lnTo>
                  <a:pt x="116" y="277"/>
                </a:lnTo>
                <a:lnTo>
                  <a:pt x="99" y="286"/>
                </a:lnTo>
                <a:lnTo>
                  <a:pt x="116" y="286"/>
                </a:lnTo>
                <a:lnTo>
                  <a:pt x="125" y="296"/>
                </a:lnTo>
                <a:lnTo>
                  <a:pt x="136" y="305"/>
                </a:lnTo>
                <a:lnTo>
                  <a:pt x="145" y="315"/>
                </a:lnTo>
                <a:lnTo>
                  <a:pt x="145" y="332"/>
                </a:lnTo>
                <a:lnTo>
                  <a:pt x="145" y="341"/>
                </a:lnTo>
                <a:lnTo>
                  <a:pt x="136" y="360"/>
                </a:lnTo>
                <a:lnTo>
                  <a:pt x="125" y="370"/>
                </a:lnTo>
                <a:lnTo>
                  <a:pt x="116" y="379"/>
                </a:lnTo>
                <a:lnTo>
                  <a:pt x="99" y="379"/>
                </a:lnTo>
                <a:lnTo>
                  <a:pt x="0"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7324560" y="268128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18" name=""/>
          <p:cNvSpPr/>
          <p:nvPr/>
        </p:nvSpPr>
        <p:spPr>
          <a:xfrm>
            <a:off x="7324560" y="268128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19" name=""/>
          <p:cNvSpPr/>
          <p:nvPr/>
        </p:nvSpPr>
        <p:spPr>
          <a:xfrm>
            <a:off x="7334280" y="268272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T34</a:t>
            </a:r>
            <a:endParaRPr b="0" lang="en-US" sz="400" strike="noStrike" u="none">
              <a:solidFill>
                <a:srgbClr val="000000"/>
              </a:solidFill>
              <a:effectLst/>
              <a:uFillTx/>
              <a:latin typeface="Times New Roman"/>
            </a:endParaRPr>
          </a:p>
        </p:txBody>
      </p:sp>
      <p:sp>
        <p:nvSpPr>
          <p:cNvPr id="420" name=""/>
          <p:cNvSpPr/>
          <p:nvPr/>
        </p:nvSpPr>
        <p:spPr>
          <a:xfrm>
            <a:off x="7513560" y="26384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1" name=""/>
          <p:cNvSpPr/>
          <p:nvPr/>
        </p:nvSpPr>
        <p:spPr>
          <a:xfrm>
            <a:off x="7462800" y="3102120"/>
            <a:ext cx="115920" cy="299880"/>
          </a:xfrm>
          <a:custGeom>
            <a:avLst/>
            <a:gdLst/>
            <a:ahLst/>
            <a:rect l="l" t="t" r="r" b="b"/>
            <a:pathLst>
              <a:path w="145" h="378">
                <a:moveTo>
                  <a:pt x="145" y="0"/>
                </a:moveTo>
                <a:lnTo>
                  <a:pt x="50" y="0"/>
                </a:lnTo>
                <a:lnTo>
                  <a:pt x="39" y="0"/>
                </a:lnTo>
                <a:lnTo>
                  <a:pt x="21" y="9"/>
                </a:lnTo>
                <a:lnTo>
                  <a:pt x="12" y="19"/>
                </a:lnTo>
                <a:lnTo>
                  <a:pt x="0" y="28"/>
                </a:lnTo>
                <a:lnTo>
                  <a:pt x="0" y="47"/>
                </a:lnTo>
                <a:lnTo>
                  <a:pt x="0" y="64"/>
                </a:lnTo>
                <a:lnTo>
                  <a:pt x="12" y="74"/>
                </a:lnTo>
                <a:lnTo>
                  <a:pt x="21" y="83"/>
                </a:lnTo>
                <a:lnTo>
                  <a:pt x="39" y="93"/>
                </a:lnTo>
                <a:lnTo>
                  <a:pt x="50" y="93"/>
                </a:lnTo>
                <a:lnTo>
                  <a:pt x="39" y="93"/>
                </a:lnTo>
                <a:lnTo>
                  <a:pt x="21" y="102"/>
                </a:lnTo>
                <a:lnTo>
                  <a:pt x="12" y="112"/>
                </a:lnTo>
                <a:lnTo>
                  <a:pt x="0" y="130"/>
                </a:lnTo>
                <a:lnTo>
                  <a:pt x="0" y="138"/>
                </a:lnTo>
                <a:lnTo>
                  <a:pt x="0" y="157"/>
                </a:lnTo>
                <a:lnTo>
                  <a:pt x="12" y="167"/>
                </a:lnTo>
                <a:lnTo>
                  <a:pt x="21" y="176"/>
                </a:lnTo>
                <a:lnTo>
                  <a:pt x="39" y="185"/>
                </a:lnTo>
                <a:lnTo>
                  <a:pt x="50" y="185"/>
                </a:lnTo>
                <a:lnTo>
                  <a:pt x="39" y="185"/>
                </a:lnTo>
                <a:lnTo>
                  <a:pt x="21" y="195"/>
                </a:lnTo>
                <a:lnTo>
                  <a:pt x="12" y="204"/>
                </a:lnTo>
                <a:lnTo>
                  <a:pt x="0" y="223"/>
                </a:lnTo>
                <a:lnTo>
                  <a:pt x="0" y="231"/>
                </a:lnTo>
                <a:lnTo>
                  <a:pt x="0" y="250"/>
                </a:lnTo>
                <a:lnTo>
                  <a:pt x="12" y="259"/>
                </a:lnTo>
                <a:lnTo>
                  <a:pt x="21" y="268"/>
                </a:lnTo>
                <a:lnTo>
                  <a:pt x="39" y="276"/>
                </a:lnTo>
                <a:lnTo>
                  <a:pt x="50" y="276"/>
                </a:lnTo>
                <a:lnTo>
                  <a:pt x="39" y="285"/>
                </a:lnTo>
                <a:lnTo>
                  <a:pt x="21" y="285"/>
                </a:lnTo>
                <a:lnTo>
                  <a:pt x="12" y="295"/>
                </a:lnTo>
                <a:lnTo>
                  <a:pt x="0" y="314"/>
                </a:lnTo>
                <a:lnTo>
                  <a:pt x="0" y="333"/>
                </a:lnTo>
                <a:lnTo>
                  <a:pt x="0" y="340"/>
                </a:lnTo>
                <a:lnTo>
                  <a:pt x="12" y="359"/>
                </a:lnTo>
                <a:lnTo>
                  <a:pt x="21" y="369"/>
                </a:lnTo>
                <a:lnTo>
                  <a:pt x="39" y="369"/>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7278840" y="3102120"/>
            <a:ext cx="115560" cy="299880"/>
          </a:xfrm>
          <a:custGeom>
            <a:avLst/>
            <a:gdLst/>
            <a:ahLst/>
            <a:rect l="l" t="t" r="r" b="b"/>
            <a:pathLst>
              <a:path w="145" h="378">
                <a:moveTo>
                  <a:pt x="0" y="0"/>
                </a:moveTo>
                <a:lnTo>
                  <a:pt x="99" y="0"/>
                </a:lnTo>
                <a:lnTo>
                  <a:pt x="116" y="0"/>
                </a:lnTo>
                <a:lnTo>
                  <a:pt x="125" y="9"/>
                </a:lnTo>
                <a:lnTo>
                  <a:pt x="136" y="19"/>
                </a:lnTo>
                <a:lnTo>
                  <a:pt x="145" y="28"/>
                </a:lnTo>
                <a:lnTo>
                  <a:pt x="145" y="47"/>
                </a:lnTo>
                <a:lnTo>
                  <a:pt x="145" y="64"/>
                </a:lnTo>
                <a:lnTo>
                  <a:pt x="136" y="74"/>
                </a:lnTo>
                <a:lnTo>
                  <a:pt x="125" y="83"/>
                </a:lnTo>
                <a:lnTo>
                  <a:pt x="116" y="93"/>
                </a:lnTo>
                <a:lnTo>
                  <a:pt x="99" y="93"/>
                </a:lnTo>
                <a:lnTo>
                  <a:pt x="116" y="93"/>
                </a:lnTo>
                <a:lnTo>
                  <a:pt x="125" y="102"/>
                </a:lnTo>
                <a:lnTo>
                  <a:pt x="136" y="112"/>
                </a:lnTo>
                <a:lnTo>
                  <a:pt x="145" y="130"/>
                </a:lnTo>
                <a:lnTo>
                  <a:pt x="145" y="138"/>
                </a:lnTo>
                <a:lnTo>
                  <a:pt x="145" y="157"/>
                </a:lnTo>
                <a:lnTo>
                  <a:pt x="136" y="167"/>
                </a:lnTo>
                <a:lnTo>
                  <a:pt x="125" y="176"/>
                </a:lnTo>
                <a:lnTo>
                  <a:pt x="116" y="185"/>
                </a:lnTo>
                <a:lnTo>
                  <a:pt x="99" y="185"/>
                </a:lnTo>
                <a:lnTo>
                  <a:pt x="116" y="185"/>
                </a:lnTo>
                <a:lnTo>
                  <a:pt x="125" y="195"/>
                </a:lnTo>
                <a:lnTo>
                  <a:pt x="136" y="204"/>
                </a:lnTo>
                <a:lnTo>
                  <a:pt x="145" y="223"/>
                </a:lnTo>
                <a:lnTo>
                  <a:pt x="145" y="231"/>
                </a:lnTo>
                <a:lnTo>
                  <a:pt x="145" y="250"/>
                </a:lnTo>
                <a:lnTo>
                  <a:pt x="136" y="259"/>
                </a:lnTo>
                <a:lnTo>
                  <a:pt x="125" y="268"/>
                </a:lnTo>
                <a:lnTo>
                  <a:pt x="116" y="276"/>
                </a:lnTo>
                <a:lnTo>
                  <a:pt x="99" y="276"/>
                </a:lnTo>
                <a:lnTo>
                  <a:pt x="116" y="285"/>
                </a:lnTo>
                <a:lnTo>
                  <a:pt x="125" y="285"/>
                </a:lnTo>
                <a:lnTo>
                  <a:pt x="136" y="295"/>
                </a:lnTo>
                <a:lnTo>
                  <a:pt x="145" y="314"/>
                </a:lnTo>
                <a:lnTo>
                  <a:pt x="145" y="333"/>
                </a:lnTo>
                <a:lnTo>
                  <a:pt x="145" y="340"/>
                </a:lnTo>
                <a:lnTo>
                  <a:pt x="136" y="359"/>
                </a:lnTo>
                <a:lnTo>
                  <a:pt x="125" y="369"/>
                </a:lnTo>
                <a:lnTo>
                  <a:pt x="116" y="369"/>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7324560" y="3406680"/>
            <a:ext cx="21132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24" name=""/>
          <p:cNvSpPr/>
          <p:nvPr/>
        </p:nvSpPr>
        <p:spPr>
          <a:xfrm>
            <a:off x="7324560" y="3408480"/>
            <a:ext cx="14004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5" name=""/>
          <p:cNvSpPr/>
          <p:nvPr/>
        </p:nvSpPr>
        <p:spPr>
          <a:xfrm>
            <a:off x="7334280" y="3408480"/>
            <a:ext cx="1011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a:t>
            </a:r>
            <a:endParaRPr b="0" lang="en-US" sz="400" strike="noStrike" u="none">
              <a:solidFill>
                <a:srgbClr val="000000"/>
              </a:solidFill>
              <a:effectLst/>
              <a:uFillTx/>
              <a:latin typeface="Times New Roman"/>
            </a:endParaRPr>
          </a:p>
        </p:txBody>
      </p:sp>
      <p:sp>
        <p:nvSpPr>
          <p:cNvPr id="426" name=""/>
          <p:cNvSpPr/>
          <p:nvPr/>
        </p:nvSpPr>
        <p:spPr>
          <a:xfrm>
            <a:off x="7421400" y="3408480"/>
            <a:ext cx="13176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7" name=""/>
          <p:cNvSpPr/>
          <p:nvPr/>
        </p:nvSpPr>
        <p:spPr>
          <a:xfrm>
            <a:off x="7431480" y="3408480"/>
            <a:ext cx="943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 T33</a:t>
            </a:r>
            <a:endParaRPr b="0" lang="en-US" sz="400" strike="noStrike" u="none">
              <a:solidFill>
                <a:srgbClr val="000000"/>
              </a:solidFill>
              <a:effectLst/>
              <a:uFillTx/>
              <a:latin typeface="Times New Roman"/>
            </a:endParaRPr>
          </a:p>
        </p:txBody>
      </p:sp>
      <p:sp>
        <p:nvSpPr>
          <p:cNvPr id="428" name=""/>
          <p:cNvSpPr/>
          <p:nvPr/>
        </p:nvSpPr>
        <p:spPr>
          <a:xfrm>
            <a:off x="7513560" y="33638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7462800" y="3828960"/>
            <a:ext cx="115920" cy="292320"/>
          </a:xfrm>
          <a:custGeom>
            <a:avLst/>
            <a:gdLst/>
            <a:ahLst/>
            <a:rect l="l" t="t" r="r" b="b"/>
            <a:pathLst>
              <a:path w="145" h="369">
                <a:moveTo>
                  <a:pt x="145" y="0"/>
                </a:moveTo>
                <a:lnTo>
                  <a:pt x="50" y="0"/>
                </a:lnTo>
                <a:lnTo>
                  <a:pt x="39" y="0"/>
                </a:lnTo>
                <a:lnTo>
                  <a:pt x="21" y="10"/>
                </a:lnTo>
                <a:lnTo>
                  <a:pt x="12" y="19"/>
                </a:lnTo>
                <a:lnTo>
                  <a:pt x="0" y="29"/>
                </a:lnTo>
                <a:lnTo>
                  <a:pt x="0" y="47"/>
                </a:lnTo>
                <a:lnTo>
                  <a:pt x="0" y="57"/>
                </a:lnTo>
                <a:lnTo>
                  <a:pt x="12" y="74"/>
                </a:lnTo>
                <a:lnTo>
                  <a:pt x="21" y="83"/>
                </a:lnTo>
                <a:lnTo>
                  <a:pt x="39" y="83"/>
                </a:lnTo>
                <a:lnTo>
                  <a:pt x="50" y="93"/>
                </a:lnTo>
                <a:lnTo>
                  <a:pt x="39" y="93"/>
                </a:lnTo>
                <a:lnTo>
                  <a:pt x="21" y="102"/>
                </a:lnTo>
                <a:lnTo>
                  <a:pt x="12" y="112"/>
                </a:lnTo>
                <a:lnTo>
                  <a:pt x="0" y="121"/>
                </a:lnTo>
                <a:lnTo>
                  <a:pt x="0" y="138"/>
                </a:lnTo>
                <a:lnTo>
                  <a:pt x="0" y="148"/>
                </a:lnTo>
                <a:lnTo>
                  <a:pt x="12" y="167"/>
                </a:lnTo>
                <a:lnTo>
                  <a:pt x="21" y="176"/>
                </a:lnTo>
                <a:lnTo>
                  <a:pt x="39" y="185"/>
                </a:lnTo>
                <a:lnTo>
                  <a:pt x="50" y="185"/>
                </a:lnTo>
                <a:lnTo>
                  <a:pt x="39" y="185"/>
                </a:lnTo>
                <a:lnTo>
                  <a:pt x="21" y="195"/>
                </a:lnTo>
                <a:lnTo>
                  <a:pt x="12" y="204"/>
                </a:lnTo>
                <a:lnTo>
                  <a:pt x="0" y="212"/>
                </a:lnTo>
                <a:lnTo>
                  <a:pt x="0" y="231"/>
                </a:lnTo>
                <a:lnTo>
                  <a:pt x="0" y="250"/>
                </a:lnTo>
                <a:lnTo>
                  <a:pt x="12" y="259"/>
                </a:lnTo>
                <a:lnTo>
                  <a:pt x="21" y="267"/>
                </a:lnTo>
                <a:lnTo>
                  <a:pt x="39" y="276"/>
                </a:lnTo>
                <a:lnTo>
                  <a:pt x="50" y="276"/>
                </a:lnTo>
                <a:lnTo>
                  <a:pt x="39" y="276"/>
                </a:lnTo>
                <a:lnTo>
                  <a:pt x="21" y="286"/>
                </a:lnTo>
                <a:lnTo>
                  <a:pt x="12" y="295"/>
                </a:lnTo>
                <a:lnTo>
                  <a:pt x="0" y="314"/>
                </a:lnTo>
                <a:lnTo>
                  <a:pt x="0" y="323"/>
                </a:lnTo>
                <a:lnTo>
                  <a:pt x="0" y="342"/>
                </a:lnTo>
                <a:lnTo>
                  <a:pt x="12" y="350"/>
                </a:lnTo>
                <a:lnTo>
                  <a:pt x="21" y="360"/>
                </a:lnTo>
                <a:lnTo>
                  <a:pt x="39" y="369"/>
                </a:lnTo>
                <a:lnTo>
                  <a:pt x="50" y="369"/>
                </a:lnTo>
                <a:lnTo>
                  <a:pt x="145"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7278840" y="3828960"/>
            <a:ext cx="115560" cy="292320"/>
          </a:xfrm>
          <a:custGeom>
            <a:avLst/>
            <a:gdLst/>
            <a:ahLst/>
            <a:rect l="l" t="t" r="r" b="b"/>
            <a:pathLst>
              <a:path w="145" h="369">
                <a:moveTo>
                  <a:pt x="0" y="0"/>
                </a:moveTo>
                <a:lnTo>
                  <a:pt x="99" y="0"/>
                </a:lnTo>
                <a:lnTo>
                  <a:pt x="116" y="0"/>
                </a:lnTo>
                <a:lnTo>
                  <a:pt x="125" y="10"/>
                </a:lnTo>
                <a:lnTo>
                  <a:pt x="136" y="19"/>
                </a:lnTo>
                <a:lnTo>
                  <a:pt x="145" y="29"/>
                </a:lnTo>
                <a:lnTo>
                  <a:pt x="145" y="47"/>
                </a:lnTo>
                <a:lnTo>
                  <a:pt x="145" y="57"/>
                </a:lnTo>
                <a:lnTo>
                  <a:pt x="136" y="74"/>
                </a:lnTo>
                <a:lnTo>
                  <a:pt x="125" y="83"/>
                </a:lnTo>
                <a:lnTo>
                  <a:pt x="116" y="83"/>
                </a:lnTo>
                <a:lnTo>
                  <a:pt x="99" y="93"/>
                </a:lnTo>
                <a:lnTo>
                  <a:pt x="116" y="93"/>
                </a:lnTo>
                <a:lnTo>
                  <a:pt x="125" y="102"/>
                </a:lnTo>
                <a:lnTo>
                  <a:pt x="136" y="112"/>
                </a:lnTo>
                <a:lnTo>
                  <a:pt x="145" y="121"/>
                </a:lnTo>
                <a:lnTo>
                  <a:pt x="145" y="138"/>
                </a:lnTo>
                <a:lnTo>
                  <a:pt x="145" y="148"/>
                </a:lnTo>
                <a:lnTo>
                  <a:pt x="136" y="167"/>
                </a:lnTo>
                <a:lnTo>
                  <a:pt x="125" y="176"/>
                </a:lnTo>
                <a:lnTo>
                  <a:pt x="116" y="185"/>
                </a:lnTo>
                <a:lnTo>
                  <a:pt x="99" y="185"/>
                </a:lnTo>
                <a:lnTo>
                  <a:pt x="116" y="185"/>
                </a:lnTo>
                <a:lnTo>
                  <a:pt x="125" y="195"/>
                </a:lnTo>
                <a:lnTo>
                  <a:pt x="136" y="204"/>
                </a:lnTo>
                <a:lnTo>
                  <a:pt x="145" y="212"/>
                </a:lnTo>
                <a:lnTo>
                  <a:pt x="145" y="231"/>
                </a:lnTo>
                <a:lnTo>
                  <a:pt x="145" y="250"/>
                </a:lnTo>
                <a:lnTo>
                  <a:pt x="136" y="259"/>
                </a:lnTo>
                <a:lnTo>
                  <a:pt x="125" y="267"/>
                </a:lnTo>
                <a:lnTo>
                  <a:pt x="116" y="276"/>
                </a:lnTo>
                <a:lnTo>
                  <a:pt x="99" y="276"/>
                </a:lnTo>
                <a:lnTo>
                  <a:pt x="116" y="276"/>
                </a:lnTo>
                <a:lnTo>
                  <a:pt x="125" y="286"/>
                </a:lnTo>
                <a:lnTo>
                  <a:pt x="136" y="295"/>
                </a:lnTo>
                <a:lnTo>
                  <a:pt x="145" y="314"/>
                </a:lnTo>
                <a:lnTo>
                  <a:pt x="145" y="323"/>
                </a:lnTo>
                <a:lnTo>
                  <a:pt x="145" y="342"/>
                </a:lnTo>
                <a:lnTo>
                  <a:pt x="136" y="350"/>
                </a:lnTo>
                <a:lnTo>
                  <a:pt x="125" y="360"/>
                </a:lnTo>
                <a:lnTo>
                  <a:pt x="116" y="369"/>
                </a:lnTo>
                <a:lnTo>
                  <a:pt x="99" y="369"/>
                </a:lnTo>
                <a:lnTo>
                  <a:pt x="0"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7324560" y="412740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32" name=""/>
          <p:cNvSpPr/>
          <p:nvPr/>
        </p:nvSpPr>
        <p:spPr>
          <a:xfrm>
            <a:off x="7324560" y="412740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33" name=""/>
          <p:cNvSpPr/>
          <p:nvPr/>
        </p:nvSpPr>
        <p:spPr>
          <a:xfrm>
            <a:off x="7334280" y="41274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T32</a:t>
            </a:r>
            <a:endParaRPr b="0" lang="en-US" sz="400" strike="noStrike" u="none">
              <a:solidFill>
                <a:srgbClr val="000000"/>
              </a:solidFill>
              <a:effectLst/>
              <a:uFillTx/>
              <a:latin typeface="Times New Roman"/>
            </a:endParaRPr>
          </a:p>
        </p:txBody>
      </p:sp>
      <p:sp>
        <p:nvSpPr>
          <p:cNvPr id="434" name=""/>
          <p:cNvSpPr/>
          <p:nvPr/>
        </p:nvSpPr>
        <p:spPr>
          <a:xfrm>
            <a:off x="7513560" y="40831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7462800" y="4548240"/>
            <a:ext cx="115920" cy="299880"/>
          </a:xfrm>
          <a:custGeom>
            <a:avLst/>
            <a:gdLst/>
            <a:ahLst/>
            <a:rect l="l" t="t" r="r" b="b"/>
            <a:pathLst>
              <a:path w="145" h="378">
                <a:moveTo>
                  <a:pt x="145" y="0"/>
                </a:moveTo>
                <a:lnTo>
                  <a:pt x="50" y="0"/>
                </a:lnTo>
                <a:lnTo>
                  <a:pt x="39" y="9"/>
                </a:lnTo>
                <a:lnTo>
                  <a:pt x="21" y="9"/>
                </a:lnTo>
                <a:lnTo>
                  <a:pt x="12" y="19"/>
                </a:lnTo>
                <a:lnTo>
                  <a:pt x="0" y="37"/>
                </a:lnTo>
                <a:lnTo>
                  <a:pt x="0" y="47"/>
                </a:lnTo>
                <a:lnTo>
                  <a:pt x="0" y="66"/>
                </a:lnTo>
                <a:lnTo>
                  <a:pt x="12" y="73"/>
                </a:lnTo>
                <a:lnTo>
                  <a:pt x="21" y="92"/>
                </a:lnTo>
                <a:lnTo>
                  <a:pt x="39" y="92"/>
                </a:lnTo>
                <a:lnTo>
                  <a:pt x="50" y="92"/>
                </a:lnTo>
                <a:lnTo>
                  <a:pt x="39" y="101"/>
                </a:lnTo>
                <a:lnTo>
                  <a:pt x="21" y="101"/>
                </a:lnTo>
                <a:lnTo>
                  <a:pt x="12" y="111"/>
                </a:lnTo>
                <a:lnTo>
                  <a:pt x="0" y="130"/>
                </a:lnTo>
                <a:lnTo>
                  <a:pt x="0" y="147"/>
                </a:lnTo>
                <a:lnTo>
                  <a:pt x="0" y="157"/>
                </a:lnTo>
                <a:lnTo>
                  <a:pt x="12" y="175"/>
                </a:lnTo>
                <a:lnTo>
                  <a:pt x="21" y="185"/>
                </a:lnTo>
                <a:lnTo>
                  <a:pt x="39" y="185"/>
                </a:lnTo>
                <a:lnTo>
                  <a:pt x="50" y="194"/>
                </a:lnTo>
                <a:lnTo>
                  <a:pt x="39" y="194"/>
                </a:lnTo>
                <a:lnTo>
                  <a:pt x="21" y="204"/>
                </a:lnTo>
                <a:lnTo>
                  <a:pt x="12" y="211"/>
                </a:lnTo>
                <a:lnTo>
                  <a:pt x="0" y="221"/>
                </a:lnTo>
                <a:lnTo>
                  <a:pt x="0" y="240"/>
                </a:lnTo>
                <a:lnTo>
                  <a:pt x="0" y="249"/>
                </a:lnTo>
                <a:lnTo>
                  <a:pt x="12" y="268"/>
                </a:lnTo>
                <a:lnTo>
                  <a:pt x="21" y="276"/>
                </a:lnTo>
                <a:lnTo>
                  <a:pt x="39" y="285"/>
                </a:lnTo>
                <a:lnTo>
                  <a:pt x="50" y="285"/>
                </a:lnTo>
                <a:lnTo>
                  <a:pt x="39" y="285"/>
                </a:lnTo>
                <a:lnTo>
                  <a:pt x="21" y="295"/>
                </a:lnTo>
                <a:lnTo>
                  <a:pt x="12" y="304"/>
                </a:lnTo>
                <a:lnTo>
                  <a:pt x="0" y="314"/>
                </a:lnTo>
                <a:lnTo>
                  <a:pt x="0" y="333"/>
                </a:lnTo>
                <a:lnTo>
                  <a:pt x="0" y="342"/>
                </a:lnTo>
                <a:lnTo>
                  <a:pt x="12" y="359"/>
                </a:lnTo>
                <a:lnTo>
                  <a:pt x="21" y="369"/>
                </a:lnTo>
                <a:lnTo>
                  <a:pt x="39" y="378"/>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7278840" y="4548240"/>
            <a:ext cx="115560" cy="299880"/>
          </a:xfrm>
          <a:custGeom>
            <a:avLst/>
            <a:gdLst/>
            <a:ahLst/>
            <a:rect l="l" t="t" r="r" b="b"/>
            <a:pathLst>
              <a:path w="145" h="378">
                <a:moveTo>
                  <a:pt x="0" y="0"/>
                </a:moveTo>
                <a:lnTo>
                  <a:pt x="99" y="0"/>
                </a:lnTo>
                <a:lnTo>
                  <a:pt x="116" y="9"/>
                </a:lnTo>
                <a:lnTo>
                  <a:pt x="125" y="9"/>
                </a:lnTo>
                <a:lnTo>
                  <a:pt x="136" y="19"/>
                </a:lnTo>
                <a:lnTo>
                  <a:pt x="145" y="37"/>
                </a:lnTo>
                <a:lnTo>
                  <a:pt x="145" y="47"/>
                </a:lnTo>
                <a:lnTo>
                  <a:pt x="145" y="66"/>
                </a:lnTo>
                <a:lnTo>
                  <a:pt x="136" y="73"/>
                </a:lnTo>
                <a:lnTo>
                  <a:pt x="125" y="92"/>
                </a:lnTo>
                <a:lnTo>
                  <a:pt x="116" y="92"/>
                </a:lnTo>
                <a:lnTo>
                  <a:pt x="99" y="92"/>
                </a:lnTo>
                <a:lnTo>
                  <a:pt x="116" y="101"/>
                </a:lnTo>
                <a:lnTo>
                  <a:pt x="125" y="101"/>
                </a:lnTo>
                <a:lnTo>
                  <a:pt x="136" y="111"/>
                </a:lnTo>
                <a:lnTo>
                  <a:pt x="145" y="130"/>
                </a:lnTo>
                <a:lnTo>
                  <a:pt x="145" y="147"/>
                </a:lnTo>
                <a:lnTo>
                  <a:pt x="145" y="157"/>
                </a:lnTo>
                <a:lnTo>
                  <a:pt x="136" y="175"/>
                </a:lnTo>
                <a:lnTo>
                  <a:pt x="125" y="185"/>
                </a:lnTo>
                <a:lnTo>
                  <a:pt x="116" y="185"/>
                </a:lnTo>
                <a:lnTo>
                  <a:pt x="99" y="194"/>
                </a:lnTo>
                <a:lnTo>
                  <a:pt x="116" y="194"/>
                </a:lnTo>
                <a:lnTo>
                  <a:pt x="125" y="204"/>
                </a:lnTo>
                <a:lnTo>
                  <a:pt x="136" y="211"/>
                </a:lnTo>
                <a:lnTo>
                  <a:pt x="145" y="221"/>
                </a:lnTo>
                <a:lnTo>
                  <a:pt x="145" y="240"/>
                </a:lnTo>
                <a:lnTo>
                  <a:pt x="145" y="249"/>
                </a:lnTo>
                <a:lnTo>
                  <a:pt x="136" y="268"/>
                </a:lnTo>
                <a:lnTo>
                  <a:pt x="125" y="276"/>
                </a:lnTo>
                <a:lnTo>
                  <a:pt x="116" y="285"/>
                </a:lnTo>
                <a:lnTo>
                  <a:pt x="99" y="285"/>
                </a:lnTo>
                <a:lnTo>
                  <a:pt x="116" y="285"/>
                </a:lnTo>
                <a:lnTo>
                  <a:pt x="125" y="295"/>
                </a:lnTo>
                <a:lnTo>
                  <a:pt x="136" y="304"/>
                </a:lnTo>
                <a:lnTo>
                  <a:pt x="145" y="314"/>
                </a:lnTo>
                <a:lnTo>
                  <a:pt x="145" y="333"/>
                </a:lnTo>
                <a:lnTo>
                  <a:pt x="145" y="342"/>
                </a:lnTo>
                <a:lnTo>
                  <a:pt x="136" y="359"/>
                </a:lnTo>
                <a:lnTo>
                  <a:pt x="125" y="369"/>
                </a:lnTo>
                <a:lnTo>
                  <a:pt x="116" y="378"/>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7324560" y="485316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38" name=""/>
          <p:cNvSpPr/>
          <p:nvPr/>
        </p:nvSpPr>
        <p:spPr>
          <a:xfrm>
            <a:off x="7324560" y="4853160"/>
            <a:ext cx="246240" cy="80640"/>
          </a:xfrm>
          <a:prstGeom prst="rect">
            <a:avLst/>
          </a:prstGeom>
          <a:no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439" name=""/>
          <p:cNvSpPr/>
          <p:nvPr/>
        </p:nvSpPr>
        <p:spPr>
          <a:xfrm>
            <a:off x="7334280" y="48546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T31</a:t>
            </a:r>
            <a:endParaRPr b="0" lang="en-US" sz="400" strike="noStrike" u="none">
              <a:solidFill>
                <a:srgbClr val="000000"/>
              </a:solidFill>
              <a:effectLst/>
              <a:uFillTx/>
              <a:latin typeface="Times New Roman"/>
            </a:endParaRPr>
          </a:p>
        </p:txBody>
      </p:sp>
      <p:sp>
        <p:nvSpPr>
          <p:cNvPr id="440" name=""/>
          <p:cNvSpPr/>
          <p:nvPr/>
        </p:nvSpPr>
        <p:spPr>
          <a:xfrm>
            <a:off x="7513560" y="48099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6904080" y="245124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6993000" y="24811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43" name=""/>
          <p:cNvSpPr/>
          <p:nvPr/>
        </p:nvSpPr>
        <p:spPr>
          <a:xfrm>
            <a:off x="6991200" y="24829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7009920" y="24843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45" name=""/>
          <p:cNvSpPr/>
          <p:nvPr/>
        </p:nvSpPr>
        <p:spPr>
          <a:xfrm>
            <a:off x="7035840" y="24526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flipH="1">
            <a:off x="6307200" y="253224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47" name=""/>
          <p:cNvSpPr/>
          <p:nvPr/>
        </p:nvSpPr>
        <p:spPr>
          <a:xfrm flipV="1">
            <a:off x="6307200" y="2476080"/>
            <a:ext cx="1440" cy="222732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flipH="1">
            <a:off x="6307200" y="47037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49" name=""/>
          <p:cNvSpPr/>
          <p:nvPr/>
        </p:nvSpPr>
        <p:spPr>
          <a:xfrm flipH="1">
            <a:off x="6307200" y="39783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50" name=""/>
          <p:cNvSpPr/>
          <p:nvPr/>
        </p:nvSpPr>
        <p:spPr>
          <a:xfrm flipH="1">
            <a:off x="6307200" y="32529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51" name=""/>
          <p:cNvSpPr/>
          <p:nvPr/>
        </p:nvSpPr>
        <p:spPr>
          <a:xfrm>
            <a:off x="5857920" y="5126040"/>
            <a:ext cx="2355840" cy="4366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6786720" y="5159520"/>
            <a:ext cx="38088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a:off x="6786720" y="5159520"/>
            <a:ext cx="396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6803640" y="5162400"/>
            <a:ext cx="346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Summer</a:t>
            </a:r>
            <a:endParaRPr b="0" lang="en-US" sz="800" strike="noStrike" u="none">
              <a:solidFill>
                <a:srgbClr val="000000"/>
              </a:solidFill>
              <a:effectLst/>
              <a:uFillTx/>
              <a:latin typeface="Times New Roman"/>
            </a:endParaRPr>
          </a:p>
        </p:txBody>
      </p:sp>
      <p:sp>
        <p:nvSpPr>
          <p:cNvPr id="455" name=""/>
          <p:cNvSpPr/>
          <p:nvPr/>
        </p:nvSpPr>
        <p:spPr>
          <a:xfrm>
            <a:off x="6786720" y="5259240"/>
            <a:ext cx="33012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6" name=""/>
          <p:cNvSpPr/>
          <p:nvPr/>
        </p:nvSpPr>
        <p:spPr>
          <a:xfrm>
            <a:off x="7116840" y="5159520"/>
            <a:ext cx="680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7334280" y="5159520"/>
            <a:ext cx="420480" cy="104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7332840" y="5157720"/>
            <a:ext cx="4111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7350480" y="5160960"/>
            <a:ext cx="358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Nominal</a:t>
            </a:r>
            <a:endParaRPr b="0" lang="en-US" sz="800" strike="noStrike" u="none">
              <a:solidFill>
                <a:srgbClr val="000000"/>
              </a:solidFill>
              <a:effectLst/>
              <a:uFillTx/>
              <a:latin typeface="Times New Roman"/>
            </a:endParaRPr>
          </a:p>
        </p:txBody>
      </p:sp>
      <p:sp>
        <p:nvSpPr>
          <p:cNvPr id="460" name=""/>
          <p:cNvSpPr/>
          <p:nvPr/>
        </p:nvSpPr>
        <p:spPr>
          <a:xfrm>
            <a:off x="7332840" y="5256360"/>
            <a:ext cx="3412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61" name=""/>
          <p:cNvSpPr/>
          <p:nvPr/>
        </p:nvSpPr>
        <p:spPr>
          <a:xfrm>
            <a:off x="7674120" y="51577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7856640" y="5159520"/>
            <a:ext cx="29196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7856640" y="5159520"/>
            <a:ext cx="3348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7874640" y="5162400"/>
            <a:ext cx="284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Winter</a:t>
            </a:r>
            <a:endParaRPr b="0" lang="en-US" sz="800" strike="noStrike" u="none">
              <a:solidFill>
                <a:srgbClr val="000000"/>
              </a:solidFill>
              <a:effectLst/>
              <a:uFillTx/>
              <a:latin typeface="Times New Roman"/>
            </a:endParaRPr>
          </a:p>
        </p:txBody>
      </p:sp>
      <p:sp>
        <p:nvSpPr>
          <p:cNvPr id="465" name=""/>
          <p:cNvSpPr/>
          <p:nvPr/>
        </p:nvSpPr>
        <p:spPr>
          <a:xfrm>
            <a:off x="7856640" y="5259240"/>
            <a:ext cx="27144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66" name=""/>
          <p:cNvSpPr/>
          <p:nvPr/>
        </p:nvSpPr>
        <p:spPr>
          <a:xfrm>
            <a:off x="8128080" y="51595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7" name=""/>
          <p:cNvSpPr/>
          <p:nvPr/>
        </p:nvSpPr>
        <p:spPr>
          <a:xfrm>
            <a:off x="5888160" y="5278320"/>
            <a:ext cx="7318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5886360" y="5281560"/>
            <a:ext cx="7844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9" name=""/>
          <p:cNvSpPr/>
          <p:nvPr/>
        </p:nvSpPr>
        <p:spPr>
          <a:xfrm>
            <a:off x="5902920" y="5284800"/>
            <a:ext cx="7210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Unit MW Rating:</a:t>
            </a:r>
            <a:endParaRPr b="0" lang="en-US" sz="800" strike="noStrike" u="none">
              <a:solidFill>
                <a:srgbClr val="000000"/>
              </a:solidFill>
              <a:effectLst/>
              <a:uFillTx/>
              <a:latin typeface="Times New Roman"/>
            </a:endParaRPr>
          </a:p>
        </p:txBody>
      </p:sp>
      <p:sp>
        <p:nvSpPr>
          <p:cNvPr id="470" name=""/>
          <p:cNvSpPr/>
          <p:nvPr/>
        </p:nvSpPr>
        <p:spPr>
          <a:xfrm>
            <a:off x="65739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a:off x="678672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2" name=""/>
          <p:cNvSpPr/>
          <p:nvPr/>
        </p:nvSpPr>
        <p:spPr>
          <a:xfrm>
            <a:off x="678672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680580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79</a:t>
            </a:r>
            <a:endParaRPr b="0" lang="en-US" sz="800" strike="noStrike" u="none">
              <a:solidFill>
                <a:srgbClr val="000000"/>
              </a:solidFill>
              <a:effectLst/>
              <a:uFillTx/>
              <a:latin typeface="Times New Roman"/>
            </a:endParaRPr>
          </a:p>
        </p:txBody>
      </p:sp>
      <p:sp>
        <p:nvSpPr>
          <p:cNvPr id="474" name=""/>
          <p:cNvSpPr/>
          <p:nvPr/>
        </p:nvSpPr>
        <p:spPr>
          <a:xfrm>
            <a:off x="68835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5" name=""/>
          <p:cNvSpPr/>
          <p:nvPr/>
        </p:nvSpPr>
        <p:spPr>
          <a:xfrm>
            <a:off x="7334280" y="5278320"/>
            <a:ext cx="1141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6" name=""/>
          <p:cNvSpPr/>
          <p:nvPr/>
        </p:nvSpPr>
        <p:spPr>
          <a:xfrm>
            <a:off x="733284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7" name=""/>
          <p:cNvSpPr/>
          <p:nvPr/>
        </p:nvSpPr>
        <p:spPr>
          <a:xfrm>
            <a:off x="735192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82</a:t>
            </a:r>
            <a:endParaRPr b="0" lang="en-US" sz="800" strike="noStrike" u="none">
              <a:solidFill>
                <a:srgbClr val="000000"/>
              </a:solidFill>
              <a:effectLst/>
              <a:uFillTx/>
              <a:latin typeface="Times New Roman"/>
            </a:endParaRPr>
          </a:p>
        </p:txBody>
      </p:sp>
      <p:sp>
        <p:nvSpPr>
          <p:cNvPr id="478" name=""/>
          <p:cNvSpPr/>
          <p:nvPr/>
        </p:nvSpPr>
        <p:spPr>
          <a:xfrm>
            <a:off x="7431120" y="528156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786600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786456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1" name=""/>
          <p:cNvSpPr/>
          <p:nvPr/>
        </p:nvSpPr>
        <p:spPr>
          <a:xfrm>
            <a:off x="788364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88</a:t>
            </a:r>
            <a:endParaRPr b="0" lang="en-US" sz="800" strike="noStrike" u="none">
              <a:solidFill>
                <a:srgbClr val="000000"/>
              </a:solidFill>
              <a:effectLst/>
              <a:uFillTx/>
              <a:latin typeface="Times New Roman"/>
            </a:endParaRPr>
          </a:p>
        </p:txBody>
      </p:sp>
      <p:sp>
        <p:nvSpPr>
          <p:cNvPr id="482" name=""/>
          <p:cNvSpPr/>
          <p:nvPr/>
        </p:nvSpPr>
        <p:spPr>
          <a:xfrm>
            <a:off x="796284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5888160" y="5391000"/>
            <a:ext cx="7603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6541920" y="53942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6786720" y="5391000"/>
            <a:ext cx="7189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7431120" y="539424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7" name=""/>
          <p:cNvSpPr/>
          <p:nvPr/>
        </p:nvSpPr>
        <p:spPr>
          <a:xfrm>
            <a:off x="5888160" y="5506920"/>
            <a:ext cx="73656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6548400" y="550872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6786720" y="5506920"/>
            <a:ext cx="66492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7381800" y="55087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6904080" y="3178080"/>
            <a:ext cx="2379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6993000" y="320832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93" name=""/>
          <p:cNvSpPr/>
          <p:nvPr/>
        </p:nvSpPr>
        <p:spPr>
          <a:xfrm>
            <a:off x="6991200" y="3209760"/>
            <a:ext cx="748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7009920" y="32115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95" name=""/>
          <p:cNvSpPr/>
          <p:nvPr/>
        </p:nvSpPr>
        <p:spPr>
          <a:xfrm>
            <a:off x="7035840" y="318132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6904080" y="3905280"/>
            <a:ext cx="237960" cy="1461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6993000" y="39337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98" name=""/>
          <p:cNvSpPr/>
          <p:nvPr/>
        </p:nvSpPr>
        <p:spPr>
          <a:xfrm>
            <a:off x="6991200" y="39355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7009920" y="39369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0" name=""/>
          <p:cNvSpPr/>
          <p:nvPr/>
        </p:nvSpPr>
        <p:spPr>
          <a:xfrm>
            <a:off x="7035840" y="39052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6904080" y="462276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6993000" y="465300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03" name=""/>
          <p:cNvSpPr/>
          <p:nvPr/>
        </p:nvSpPr>
        <p:spPr>
          <a:xfrm>
            <a:off x="6991200" y="465444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7009920" y="4654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5" name=""/>
          <p:cNvSpPr/>
          <p:nvPr/>
        </p:nvSpPr>
        <p:spPr>
          <a:xfrm>
            <a:off x="7035840" y="46245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5519880" y="5850000"/>
            <a:ext cx="35856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07" name=""/>
          <p:cNvSpPr/>
          <p:nvPr/>
        </p:nvSpPr>
        <p:spPr>
          <a:xfrm>
            <a:off x="5519880" y="5850000"/>
            <a:ext cx="357120" cy="95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5486040" y="5635800"/>
            <a:ext cx="31392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 = Breaker</a:t>
            </a:r>
            <a:endParaRPr b="0" lang="en-US" sz="500" strike="noStrike" u="none">
              <a:solidFill>
                <a:srgbClr val="000000"/>
              </a:solidFill>
              <a:effectLst/>
              <a:uFillTx/>
              <a:latin typeface="Times New Roman"/>
            </a:endParaRPr>
          </a:p>
        </p:txBody>
      </p:sp>
      <p:sp>
        <p:nvSpPr>
          <p:cNvPr id="509" name=""/>
          <p:cNvSpPr/>
          <p:nvPr/>
        </p:nvSpPr>
        <p:spPr>
          <a:xfrm>
            <a:off x="5838840" y="5821200"/>
            <a:ext cx="7128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5519880" y="5927760"/>
            <a:ext cx="9190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11" name=""/>
          <p:cNvSpPr/>
          <p:nvPr/>
        </p:nvSpPr>
        <p:spPr>
          <a:xfrm>
            <a:off x="5482800" y="5715000"/>
            <a:ext cx="7977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GSU = Generator Step-up Unit</a:t>
            </a:r>
            <a:endParaRPr b="0" lang="en-US" sz="500" strike="noStrike" u="none">
              <a:solidFill>
                <a:srgbClr val="000000"/>
              </a:solidFill>
              <a:effectLst/>
              <a:uFillTx/>
              <a:latin typeface="Times New Roman"/>
            </a:endParaRPr>
          </a:p>
        </p:txBody>
      </p:sp>
      <p:sp>
        <p:nvSpPr>
          <p:cNvPr id="512" name=""/>
          <p:cNvSpPr/>
          <p:nvPr/>
        </p:nvSpPr>
        <p:spPr>
          <a:xfrm>
            <a:off x="6110280" y="5929200"/>
            <a:ext cx="5076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6831000" y="2130480"/>
            <a:ext cx="63972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4" name=""/>
          <p:cNvSpPr/>
          <p:nvPr/>
        </p:nvSpPr>
        <p:spPr>
          <a:xfrm>
            <a:off x="6831000" y="2131920"/>
            <a:ext cx="5176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6878520" y="213660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345 kV</a:t>
            </a:r>
            <a:endParaRPr b="0" lang="en-US" sz="1100" strike="noStrike" u="none">
              <a:solidFill>
                <a:srgbClr val="000000"/>
              </a:solidFill>
              <a:effectLst/>
              <a:uFillTx/>
              <a:latin typeface="Times New Roman"/>
            </a:endParaRPr>
          </a:p>
        </p:txBody>
      </p:sp>
      <p:sp>
        <p:nvSpPr>
          <p:cNvPr id="516" name=""/>
          <p:cNvSpPr/>
          <p:nvPr/>
        </p:nvSpPr>
        <p:spPr>
          <a:xfrm>
            <a:off x="7264440" y="2131920"/>
            <a:ext cx="1000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7" name=""/>
          <p:cNvSpPr/>
          <p:nvPr/>
        </p:nvSpPr>
        <p:spPr>
          <a:xfrm flipH="1">
            <a:off x="7802280" y="311004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18" name=""/>
          <p:cNvSpPr/>
          <p:nvPr/>
        </p:nvSpPr>
        <p:spPr>
          <a:xfrm>
            <a:off x="7802640" y="310824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19" name=""/>
          <p:cNvSpPr/>
          <p:nvPr/>
        </p:nvSpPr>
        <p:spPr>
          <a:xfrm flipH="1">
            <a:off x="7802280" y="34732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0" name=""/>
          <p:cNvSpPr/>
          <p:nvPr/>
        </p:nvSpPr>
        <p:spPr>
          <a:xfrm>
            <a:off x="7802640" y="3398760"/>
            <a:ext cx="1440" cy="74520"/>
          </a:xfrm>
          <a:prstGeom prst="line">
            <a:avLst/>
          </a:prstGeom>
          <a:ln w="648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21" name=""/>
          <p:cNvSpPr/>
          <p:nvPr/>
        </p:nvSpPr>
        <p:spPr>
          <a:xfrm flipH="1">
            <a:off x="7573680" y="340200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2" name=""/>
          <p:cNvSpPr/>
          <p:nvPr/>
        </p:nvSpPr>
        <p:spPr>
          <a:xfrm flipH="1">
            <a:off x="7500960" y="318132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3" name=""/>
          <p:cNvSpPr/>
          <p:nvPr/>
        </p:nvSpPr>
        <p:spPr>
          <a:xfrm flipH="1">
            <a:off x="7132680" y="253224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4" name=""/>
          <p:cNvSpPr/>
          <p:nvPr/>
        </p:nvSpPr>
        <p:spPr>
          <a:xfrm flipH="1">
            <a:off x="7132680" y="32529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5" name=""/>
          <p:cNvSpPr/>
          <p:nvPr/>
        </p:nvSpPr>
        <p:spPr>
          <a:xfrm>
            <a:off x="7802640" y="2325600"/>
            <a:ext cx="228600" cy="1800"/>
          </a:xfrm>
          <a:custGeom>
            <a:avLst/>
            <a:gdLst/>
            <a:ahLst/>
            <a:rect l="l" t="t" r="r" b="b"/>
            <a:pathLst>
              <a:path w="287" h="0">
                <a:moveTo>
                  <a:pt x="287" y="0"/>
                </a:moveTo>
                <a:lnTo>
                  <a:pt x="190" y="0"/>
                </a:lnTo>
                <a:lnTo>
                  <a:pt x="0" y="0"/>
                </a:lnTo>
              </a:path>
            </a:pathLst>
          </a:custGeom>
          <a:no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6" name=""/>
          <p:cNvSpPr/>
          <p:nvPr/>
        </p:nvSpPr>
        <p:spPr>
          <a:xfrm>
            <a:off x="7802640" y="2673360"/>
            <a:ext cx="228600" cy="7452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27" name=""/>
          <p:cNvSpPr/>
          <p:nvPr/>
        </p:nvSpPr>
        <p:spPr>
          <a:xfrm>
            <a:off x="7500960" y="2381400"/>
            <a:ext cx="311040" cy="7272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528" name=""/>
          <p:cNvSpPr/>
          <p:nvPr/>
        </p:nvSpPr>
        <p:spPr>
          <a:xfrm flipH="1">
            <a:off x="7573680" y="2674800"/>
            <a:ext cx="23652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9" name=""/>
          <p:cNvSpPr/>
          <p:nvPr/>
        </p:nvSpPr>
        <p:spPr>
          <a:xfrm flipH="1">
            <a:off x="7802280" y="38368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30" name=""/>
          <p:cNvSpPr/>
          <p:nvPr/>
        </p:nvSpPr>
        <p:spPr>
          <a:xfrm>
            <a:off x="7802640" y="4119480"/>
            <a:ext cx="228600" cy="7308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1" name=""/>
          <p:cNvSpPr/>
          <p:nvPr/>
        </p:nvSpPr>
        <p:spPr>
          <a:xfrm>
            <a:off x="7500960" y="3833640"/>
            <a:ext cx="311040" cy="7308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2" name=""/>
          <p:cNvSpPr/>
          <p:nvPr/>
        </p:nvSpPr>
        <p:spPr>
          <a:xfrm flipH="1">
            <a:off x="7573680" y="412128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3" name=""/>
          <p:cNvSpPr/>
          <p:nvPr/>
        </p:nvSpPr>
        <p:spPr>
          <a:xfrm flipH="1">
            <a:off x="7802280" y="455436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34" name=""/>
          <p:cNvSpPr/>
          <p:nvPr/>
        </p:nvSpPr>
        <p:spPr>
          <a:xfrm flipH="1">
            <a:off x="7802280" y="491976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5" name=""/>
          <p:cNvSpPr/>
          <p:nvPr/>
        </p:nvSpPr>
        <p:spPr>
          <a:xfrm>
            <a:off x="7802640" y="455292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6" name=""/>
          <p:cNvSpPr/>
          <p:nvPr/>
        </p:nvSpPr>
        <p:spPr>
          <a:xfrm>
            <a:off x="7574040" y="4844880"/>
            <a:ext cx="236520" cy="74880"/>
          </a:xfrm>
          <a:custGeom>
            <a:avLst/>
            <a:gdLst/>
            <a:ahLst/>
            <a:rect l="l" t="t" r="r" b="b"/>
            <a:pathLst>
              <a:path w="297" h="93">
                <a:moveTo>
                  <a:pt x="297" y="93"/>
                </a:moveTo>
                <a:lnTo>
                  <a:pt x="297" y="0"/>
                </a:lnTo>
                <a:lnTo>
                  <a:pt x="0" y="0"/>
                </a:lnTo>
              </a:path>
            </a:pathLst>
          </a:custGeom>
          <a:noFill/>
          <a:ln w="648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537" name=""/>
          <p:cNvSpPr/>
          <p:nvPr/>
        </p:nvSpPr>
        <p:spPr>
          <a:xfrm flipH="1">
            <a:off x="7500960" y="462600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8" name=""/>
          <p:cNvSpPr/>
          <p:nvPr/>
        </p:nvSpPr>
        <p:spPr>
          <a:xfrm flipH="1">
            <a:off x="7132680" y="47037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9" name=""/>
          <p:cNvSpPr/>
          <p:nvPr/>
        </p:nvSpPr>
        <p:spPr>
          <a:xfrm flipH="1">
            <a:off x="7132680" y="39783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40" name=""/>
          <p:cNvSpPr/>
          <p:nvPr/>
        </p:nvSpPr>
        <p:spPr>
          <a:xfrm>
            <a:off x="6307200" y="2379600"/>
            <a:ext cx="1440" cy="15264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6307200" y="4700520"/>
            <a:ext cx="1440" cy="14760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5932440" y="2233440"/>
            <a:ext cx="536760" cy="220680"/>
          </a:xfrm>
          <a:custGeom>
            <a:avLst/>
            <a:gdLst/>
            <a:ahLst/>
            <a:rect l="l" t="t" r="r" b="b"/>
            <a:pathLst>
              <a:path w="677" h="277">
                <a:moveTo>
                  <a:pt x="488" y="277"/>
                </a:moveTo>
                <a:lnTo>
                  <a:pt x="677" y="277"/>
                </a:lnTo>
                <a:lnTo>
                  <a:pt x="677" y="0"/>
                </a:lnTo>
                <a:lnTo>
                  <a:pt x="0" y="0"/>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3" name=""/>
          <p:cNvSpPr/>
          <p:nvPr/>
        </p:nvSpPr>
        <p:spPr>
          <a:xfrm>
            <a:off x="5187960" y="2216160"/>
            <a:ext cx="768240" cy="968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4" name=""/>
          <p:cNvSpPr/>
          <p:nvPr/>
        </p:nvSpPr>
        <p:spPr>
          <a:xfrm>
            <a:off x="5246640" y="2529000"/>
            <a:ext cx="6206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5" name=""/>
          <p:cNvSpPr/>
          <p:nvPr/>
        </p:nvSpPr>
        <p:spPr>
          <a:xfrm>
            <a:off x="5245200" y="2532240"/>
            <a:ext cx="67788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5261400" y="2535120"/>
            <a:ext cx="616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345 kV line to:</a:t>
            </a:r>
            <a:endParaRPr b="0" lang="en-US" sz="800" strike="noStrike" u="none">
              <a:solidFill>
                <a:srgbClr val="000000"/>
              </a:solidFill>
              <a:effectLst/>
              <a:uFillTx/>
              <a:latin typeface="Times New Roman"/>
            </a:endParaRPr>
          </a:p>
        </p:txBody>
      </p:sp>
      <p:sp>
        <p:nvSpPr>
          <p:cNvPr id="547" name=""/>
          <p:cNvSpPr/>
          <p:nvPr/>
        </p:nvSpPr>
        <p:spPr>
          <a:xfrm>
            <a:off x="5834160" y="2532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5372280" y="2644920"/>
            <a:ext cx="36972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5372280" y="2646360"/>
            <a:ext cx="2473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5390640" y="264960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Com</a:t>
            </a:r>
            <a:endParaRPr b="0" lang="en-US" sz="800" strike="noStrike" u="none">
              <a:solidFill>
                <a:srgbClr val="000000"/>
              </a:solidFill>
              <a:effectLst/>
              <a:uFillTx/>
              <a:latin typeface="Times New Roman"/>
            </a:endParaRPr>
          </a:p>
        </p:txBody>
      </p:sp>
      <p:sp>
        <p:nvSpPr>
          <p:cNvPr id="551" name=""/>
          <p:cNvSpPr/>
          <p:nvPr/>
        </p:nvSpPr>
        <p:spPr>
          <a:xfrm>
            <a:off x="5562720" y="2646360"/>
            <a:ext cx="7776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5594400" y="2646360"/>
            <a:ext cx="1602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5593680" y="2649600"/>
            <a:ext cx="139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Ed</a:t>
            </a:r>
            <a:endParaRPr b="0" lang="en-US" sz="800" strike="noStrike" u="none">
              <a:solidFill>
                <a:srgbClr val="000000"/>
              </a:solidFill>
              <a:effectLst/>
              <a:uFillTx/>
              <a:latin typeface="Times New Roman"/>
            </a:endParaRPr>
          </a:p>
        </p:txBody>
      </p:sp>
      <p:sp>
        <p:nvSpPr>
          <p:cNvPr id="554" name=""/>
          <p:cNvSpPr/>
          <p:nvPr/>
        </p:nvSpPr>
        <p:spPr>
          <a:xfrm>
            <a:off x="5703840" y="26463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5" name=""/>
          <p:cNvSpPr/>
          <p:nvPr/>
        </p:nvSpPr>
        <p:spPr>
          <a:xfrm>
            <a:off x="5321160" y="2757600"/>
            <a:ext cx="4730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6" name=""/>
          <p:cNvSpPr/>
          <p:nvPr/>
        </p:nvSpPr>
        <p:spPr>
          <a:xfrm>
            <a:off x="5321160" y="2760840"/>
            <a:ext cx="4874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7" name=""/>
          <p:cNvSpPr/>
          <p:nvPr/>
        </p:nvSpPr>
        <p:spPr>
          <a:xfrm>
            <a:off x="5338440" y="2763720"/>
            <a:ext cx="4320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Substation</a:t>
            </a:r>
            <a:endParaRPr b="0" lang="en-US" sz="800" strike="noStrike" u="none">
              <a:solidFill>
                <a:srgbClr val="000000"/>
              </a:solidFill>
              <a:effectLst/>
              <a:uFillTx/>
              <a:latin typeface="Times New Roman"/>
            </a:endParaRPr>
          </a:p>
        </p:txBody>
      </p:sp>
      <p:sp>
        <p:nvSpPr>
          <p:cNvPr id="558" name=""/>
          <p:cNvSpPr/>
          <p:nvPr/>
        </p:nvSpPr>
        <p:spPr>
          <a:xfrm>
            <a:off x="5732640" y="2760840"/>
            <a:ext cx="680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5168880" y="1601640"/>
            <a:ext cx="3581280" cy="4265640"/>
          </a:xfrm>
          <a:prstGeom prst="rect">
            <a:avLst/>
          </a:prstGeom>
          <a:no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72D28A1-3A3E-4102-A2AA-93851B58CFF6}"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56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62" name="Wilton" descr=""/>
          <p:cNvPicPr/>
          <p:nvPr/>
        </p:nvPicPr>
        <p:blipFill>
          <a:blip r:embed="rId1"/>
          <a:stretch/>
        </p:blipFill>
        <p:spPr>
          <a:xfrm>
            <a:off x="838080" y="1700280"/>
            <a:ext cx="7429680" cy="4319640"/>
          </a:xfrm>
          <a:prstGeom prst="rect">
            <a:avLst/>
          </a:prstGeom>
          <a:noFill/>
          <a:ln w="0">
            <a:noFill/>
          </a:ln>
        </p:spPr>
      </p:pic>
      <p:sp>
        <p:nvSpPr>
          <p:cNvPr id="3" name="PlaceHolder 2"/>
          <p:cNvSpPr>
            <a:spLocks noGrp="1"/>
          </p:cNvSpPr>
          <p:nvPr>
            <p:ph type="sldNum" idx="1"/>
          </p:nvPr>
        </p:nvSpPr>
        <p:spPr/>
        <p:txBody>
          <a:bodyPr/>
          <a:p>
            <a:fld id="{3ABAD6AA-263D-4F7B-A6B3-9CEE2A5F96C8}"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56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65" name="" descr=""/>
          <p:cNvPicPr/>
          <p:nvPr/>
        </p:nvPicPr>
        <p:blipFill>
          <a:blip r:embed="rId1"/>
          <a:stretch/>
        </p:blipFill>
        <p:spPr>
          <a:xfrm>
            <a:off x="671400" y="2319480"/>
            <a:ext cx="7799400" cy="2217600"/>
          </a:xfrm>
          <a:prstGeom prst="rect">
            <a:avLst/>
          </a:prstGeom>
          <a:noFill/>
          <a:ln w="0">
            <a:noFill/>
          </a:ln>
        </p:spPr>
      </p:pic>
      <p:sp>
        <p:nvSpPr>
          <p:cNvPr id="3" name="PlaceHolder 2"/>
          <p:cNvSpPr>
            <a:spLocks noGrp="1"/>
          </p:cNvSpPr>
          <p:nvPr>
            <p:ph type="sldNum" idx="1"/>
          </p:nvPr>
        </p:nvSpPr>
        <p:spPr/>
        <p:txBody>
          <a:bodyPr/>
          <a:p>
            <a:fld id="{504C1FAB-3ECD-467D-B5FA-6F422C3BB8F3}"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56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Connected directly to the ComEd Wilton Center Substation (via a 345 kV generator lead)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Wilton Center Substation is connected to five transmission lines: three 345 kV lines (ComEd) and two 765 kV lines (AEP)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Each 765 kV line has significant available transmission capacity during periods of peak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provides direct access to ComEd’s service territory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Wilton Center Substation also has direct access to eastern markets (e.g. AEP) via 765 kV line</a:t>
            </a:r>
            <a:endParaRPr b="0" lang="en-US" sz="1600" strike="noStrike" u="none">
              <a:solidFill>
                <a:srgbClr val="000000"/>
              </a:solidFill>
              <a:effectLst/>
              <a:uFillTx/>
              <a:latin typeface="Times New Roman"/>
            </a:endParaRPr>
          </a:p>
        </p:txBody>
      </p:sp>
      <p:sp>
        <p:nvSpPr>
          <p:cNvPr id="56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4CDC24A-6D81-4063-96F0-C94084253BA9}"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57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71" name="PlaceHolder 2"/>
          <p:cNvSpPr>
            <a:spLocks noGrp="1"/>
          </p:cNvSpPr>
          <p:nvPr>
            <p:ph/>
          </p:nvPr>
        </p:nvSpPr>
        <p:spPr>
          <a:xfrm>
            <a:off x="456840" y="1828440"/>
            <a:ext cx="4267080" cy="426420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 Pipeline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Manhattan Station</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IT-1 Transport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 Years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200,000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Maximum Tariff Rate,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currently $0.04038 per 100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Varies depending on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Master receipts on Northern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ANR - IWS is $0.01/dth/day and IPLS is $0.03/dth/day up to 115,000 MMBtu/dth/day.  Beginning November 2000, IWS will increase to $0.1575/dth/day while IPLS goes to $0.2894/dth/day.  Contract will expire in April 2001. </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Via OBA, with Northern Border.  Off system balancing provided via IPLS and IWS agreements with ANR Pipeline</a:t>
            </a:r>
            <a:endParaRPr b="0" lang="en-US" sz="1200" strike="noStrike" u="none">
              <a:solidFill>
                <a:srgbClr val="000000"/>
              </a:solidFill>
              <a:effectLst/>
              <a:uFillTx/>
              <a:latin typeface="Times New Roman"/>
            </a:endParaRPr>
          </a:p>
        </p:txBody>
      </p:sp>
      <p:pic>
        <p:nvPicPr>
          <p:cNvPr id="572" name="" descr=""/>
          <p:cNvPicPr/>
          <p:nvPr/>
        </p:nvPicPr>
        <p:blipFill>
          <a:blip r:embed="rId1"/>
          <a:stretch/>
        </p:blipFill>
        <p:spPr>
          <a:xfrm>
            <a:off x="5105520" y="1828800"/>
            <a:ext cx="3876480" cy="4114800"/>
          </a:xfrm>
          <a:prstGeom prst="rect">
            <a:avLst/>
          </a:prstGeom>
          <a:noFill/>
          <a:ln w="0">
            <a:noFill/>
          </a:ln>
        </p:spPr>
      </p:pic>
      <p:sp>
        <p:nvSpPr>
          <p:cNvPr id="4" name="PlaceHolder 3"/>
          <p:cNvSpPr>
            <a:spLocks noGrp="1"/>
          </p:cNvSpPr>
          <p:nvPr>
            <p:ph type="sldNum" idx="1"/>
          </p:nvPr>
        </p:nvSpPr>
        <p:spPr/>
        <p:txBody>
          <a:bodyPr/>
          <a:p>
            <a:fld id="{47802399-614B-454D-A46F-59E4D0D34DEE}"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57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75" name="lincoln%20version2" descr=""/>
          <p:cNvPicPr/>
          <p:nvPr/>
        </p:nvPicPr>
        <p:blipFill>
          <a:blip r:embed="rId1"/>
          <a:stretch/>
        </p:blipFill>
        <p:spPr>
          <a:xfrm>
            <a:off x="1676520" y="1676520"/>
            <a:ext cx="5709960" cy="4411440"/>
          </a:xfrm>
          <a:prstGeom prst="rect">
            <a:avLst/>
          </a:prstGeom>
          <a:noFill/>
          <a:ln w="0">
            <a:noFill/>
          </a:ln>
        </p:spPr>
      </p:pic>
      <p:sp>
        <p:nvSpPr>
          <p:cNvPr id="3" name="PlaceHolder 2"/>
          <p:cNvSpPr>
            <a:spLocks noGrp="1"/>
          </p:cNvSpPr>
          <p:nvPr>
            <p:ph type="sldNum" idx="1"/>
          </p:nvPr>
        </p:nvSpPr>
        <p:spPr/>
        <p:txBody>
          <a:bodyPr/>
          <a:p>
            <a:fld id="{05648802-C981-4D7D-A85D-6BEDA3433E23}"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57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control area, ENLC, has been designated a control area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Lincoln Energy Center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ComEd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57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B53D7332-C8D4-46B0-A154-BED1686B701F}"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4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42" name="Wilton%20region%20map" descr=""/>
          <p:cNvPicPr/>
          <p:nvPr/>
        </p:nvPicPr>
        <p:blipFill>
          <a:blip r:embed="rId1"/>
          <a:stretch/>
        </p:blipFill>
        <p:spPr>
          <a:xfrm>
            <a:off x="1905120" y="1828800"/>
            <a:ext cx="5562360" cy="4299120"/>
          </a:xfrm>
          <a:prstGeom prst="rect">
            <a:avLst/>
          </a:prstGeom>
          <a:noFill/>
          <a:ln w="0">
            <a:noFill/>
          </a:ln>
        </p:spPr>
      </p:pic>
      <p:grpSp>
        <p:nvGrpSpPr>
          <p:cNvPr id="43" name=""/>
          <p:cNvGrpSpPr/>
          <p:nvPr/>
        </p:nvGrpSpPr>
        <p:grpSpPr>
          <a:xfrm>
            <a:off x="2720520" y="3035160"/>
            <a:ext cx="1206720" cy="292320"/>
            <a:chOff x="2720520" y="3035160"/>
            <a:chExt cx="1206720" cy="292320"/>
          </a:xfrm>
        </p:grpSpPr>
        <p:sp>
          <p:nvSpPr>
            <p:cNvPr id="44" name=""/>
            <p:cNvSpPr/>
            <p:nvPr/>
          </p:nvSpPr>
          <p:spPr>
            <a:xfrm>
              <a:off x="3853800" y="3244320"/>
              <a:ext cx="73440" cy="83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sp>
          <p:nvSpPr>
            <p:cNvPr id="45" name=""/>
            <p:cNvSpPr/>
            <p:nvPr/>
          </p:nvSpPr>
          <p:spPr>
            <a:xfrm>
              <a:off x="2805120" y="3055320"/>
              <a:ext cx="1059480" cy="2318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 name=""/>
            <p:cNvSpPr/>
            <p:nvPr/>
          </p:nvSpPr>
          <p:spPr>
            <a:xfrm>
              <a:off x="2720520" y="3035160"/>
              <a:ext cx="10695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Gleason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148E6CEC-5419-4A17-A240-96F16ADC5E9C}" type="slidenum">
              <a:t>5</a:t>
            </a:fld>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58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0000"/>
                </a:solidFill>
                <a:effectLst/>
                <a:uFillTx/>
                <a:latin typeface="Arial"/>
              </a:rPr>
              <a:t>Lincoln Energy Center designed to facilitate future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11,900 Btu/kWh (HHV) currently to approximately 8,000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656 MW (nominal) currently to approximately 1,000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modifying PSD permit for increased run hours beyond the existing 3,250 hour permit</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8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A4D8796-59D2-4703-B02A-CA13F77296D0}" type="slidenum">
              <a:t>50</a:t>
            </a:fld>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ComEd Contract Terms</a:t>
            </a:r>
            <a:endParaRPr b="0" lang="en-US" sz="2000" strike="noStrike" u="none">
              <a:solidFill>
                <a:srgbClr val="000000"/>
              </a:solidFill>
              <a:effectLst/>
              <a:uFillTx/>
              <a:latin typeface="Times New Roman"/>
            </a:endParaRPr>
          </a:p>
        </p:txBody>
      </p:sp>
      <p:sp>
        <p:nvSpPr>
          <p:cNvPr id="583"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has sold 600 MW of regulatory capacity and energy to ComEd</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Term of the contract is for the summer periods, June 1 through September 30, 2000 through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Capacity Payments total $12 million per year, paid each calendar month during the summer periods at $5.00 / kw-month</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 maximum of 600 MWs of capacity/energy is to be supplied at ComEd’s election either from the Lincoln Energy Center or from the market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Energy is priced based upon a “market price” which is determined in accordance with the terms of the agreement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Lincoln Energy Center purchaser will assume all obligations under the agreement</a:t>
            </a:r>
            <a:endParaRPr b="0" lang="en-US" sz="1400" strike="noStrike" u="none">
              <a:solidFill>
                <a:srgbClr val="000000"/>
              </a:solidFill>
              <a:effectLst/>
              <a:uFillTx/>
              <a:latin typeface="Times New Roman"/>
            </a:endParaRPr>
          </a:p>
        </p:txBody>
      </p:sp>
      <p:sp>
        <p:nvSpPr>
          <p:cNvPr id="5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8464ABC-CC6A-4F83-8686-307788A876F3}" type="slidenum">
              <a:t>51</a:t>
            </a:fld>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586" name="PlaceHolder 2"/>
          <p:cNvSpPr>
            <a:spLocks noGrp="1"/>
          </p:cNvSpPr>
          <p:nvPr>
            <p:ph/>
          </p:nvPr>
        </p:nvSpPr>
        <p:spPr>
          <a:xfrm>
            <a:off x="1676160" y="2209680"/>
            <a:ext cx="6629400" cy="2441520"/>
          </a:xfrm>
          <a:prstGeom prst="rect">
            <a:avLst/>
          </a:prstGeom>
          <a:noFill/>
          <a:ln w="0">
            <a:noFill/>
          </a:ln>
        </p:spPr>
        <p:txBody>
          <a:bodyPr lIns="90000" rIns="90000" tIns="46800" bIns="46800" anchor="t">
            <a:normAutofit fontScale="70000" lnSpcReduction="19999"/>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GE Dry Low - NOx Combustor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CO:</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Permitted CO Limit: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Permit Limits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Hourly: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Monthly: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&lt;12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Annually: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r>
              <a:rPr b="0" lang="en-US" sz="1600" strike="noStrike" u="none">
                <a:solidFill>
                  <a:srgbClr val="000000"/>
                </a:solidFill>
                <a:effectLst/>
                <a:uFillTx/>
                <a:latin typeface="Arial"/>
              </a:rPr>
              <a:t>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88" name=""/>
          <p:cNvSpPr/>
          <p:nvPr/>
        </p:nvSpPr>
        <p:spPr>
          <a:xfrm>
            <a:off x="1600200" y="2133720"/>
            <a:ext cx="281952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9" name=""/>
          <p:cNvSpPr/>
          <p:nvPr/>
        </p:nvSpPr>
        <p:spPr>
          <a:xfrm>
            <a:off x="4419720" y="2133720"/>
            <a:ext cx="304776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B8D5648F-D943-4CDA-8C7C-4025D414A957}" type="slidenum">
              <a:t>52</a:t>
            </a:fld>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5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92" name="" descr=""/>
          <p:cNvPicPr/>
          <p:nvPr/>
        </p:nvPicPr>
        <p:blipFill>
          <a:blip r:embed="rId1"/>
          <a:stretch/>
        </p:blipFill>
        <p:spPr>
          <a:xfrm>
            <a:off x="990720" y="1905120"/>
            <a:ext cx="7234200" cy="2582640"/>
          </a:xfrm>
          <a:prstGeom prst="rect">
            <a:avLst/>
          </a:prstGeom>
          <a:noFill/>
          <a:ln w="0">
            <a:noFill/>
          </a:ln>
        </p:spPr>
      </p:pic>
      <p:sp>
        <p:nvSpPr>
          <p:cNvPr id="3" name="PlaceHolder 2"/>
          <p:cNvSpPr>
            <a:spLocks noGrp="1"/>
          </p:cNvSpPr>
          <p:nvPr>
            <p:ph type="sldNum" idx="1"/>
          </p:nvPr>
        </p:nvSpPr>
        <p:spPr/>
        <p:txBody>
          <a:bodyPr/>
          <a:p>
            <a:fld id="{446FD3EF-3AE9-46BA-B9D4-95986092A15E}" type="slidenum">
              <a:t>53</a:t>
            </a:fld>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5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96" name=""/>
          <p:cNvSpPr/>
          <p:nvPr/>
        </p:nvSpPr>
        <p:spPr>
          <a:xfrm>
            <a:off x="1143000" y="2209680"/>
            <a:ext cx="35812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personnel are currently employees of OEC</a:t>
            </a:r>
            <a:endParaRPr b="0" lang="en-US" sz="1600" strike="noStrike" u="none">
              <a:solidFill>
                <a:srgbClr val="000000"/>
              </a:solidFill>
              <a:effectLst/>
              <a:uFillTx/>
              <a:latin typeface="Times New Roman"/>
            </a:endParaRPr>
          </a:p>
        </p:txBody>
      </p:sp>
      <p:graphicFrame>
        <p:nvGraphicFramePr>
          <p:cNvPr id="597" name=""/>
          <p:cNvGraphicFramePr/>
          <p:nvPr/>
        </p:nvGraphicFramePr>
        <p:xfrm>
          <a:off x="3733920" y="1981080"/>
          <a:ext cx="5257800" cy="3733920"/>
        </p:xfrm>
        <a:graphic>
          <a:graphicData uri="http://schemas.openxmlformats.org/presentationml/2006/ole">
            <p:oleObj r:id="rId1" spid="">
              <p:embed/>
              <p:pic>
                <p:nvPicPr>
                  <p:cNvPr id="598" name="" descr=""/>
                  <p:cNvPicPr/>
                  <p:nvPr/>
                </p:nvPicPr>
                <p:blipFill>
                  <a:blip r:embed="rId2"/>
                  <a:stretch/>
                </p:blipFill>
                <p:spPr>
                  <a:xfrm>
                    <a:off x="3733920" y="1981080"/>
                    <a:ext cx="5257800" cy="3733920"/>
                  </a:xfrm>
                  <a:prstGeom prst="rect">
                    <a:avLst/>
                  </a:prstGeom>
                  <a:noFill/>
                  <a:ln w="0">
                    <a:noFill/>
                  </a:ln>
                </p:spPr>
              </p:pic>
            </p:oleObj>
          </a:graphicData>
        </a:graphic>
      </p:graphicFrame>
      <p:sp>
        <p:nvSpPr>
          <p:cNvPr id="4" name="PlaceHolder 3"/>
          <p:cNvSpPr>
            <a:spLocks noGrp="1"/>
          </p:cNvSpPr>
          <p:nvPr>
            <p:ph type="sldNum" idx="1"/>
          </p:nvPr>
        </p:nvSpPr>
        <p:spPr/>
        <p:txBody>
          <a:bodyPr/>
          <a:p>
            <a:fld id="{1B1CA8DE-FE88-432D-BD68-D76B1941F8B7}" type="slidenum">
              <a:t>54</a:t>
            </a:fld>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60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(“Des Plaines”)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Energy Finance Company, L.L.C. (“EFC”)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and EFC have entered into Equipment Sale Agreement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Illinois sales/use tax due on equipment is deferred over fifteen years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early payments primarily interest (which is exempt from sales/use tax), thus increasing present benefit of deferral</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 in both Des Plaines and EFC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6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8B4C366-E3C6-406D-853B-1806FB8939EA}" type="slidenum">
              <a:t>55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4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TVA’s extensive 500 kV system provides system users excellent transmission reliability and reach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Gleason’s location in TVA and access to eastern U.S. electricity market provide sales opportunities into the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provides access to TVA system with direct connections to 12 surrounding control area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two utility wheels away from over 70 control area markets</a:t>
            </a:r>
            <a:endParaRPr b="0" lang="en-US" sz="1600" strike="noStrike" u="none">
              <a:solidFill>
                <a:srgbClr val="000000"/>
              </a:solidFill>
              <a:effectLst/>
              <a:uFillTx/>
              <a:latin typeface="Times New Roman"/>
            </a:endParaRPr>
          </a:p>
        </p:txBody>
      </p:sp>
      <p:sp>
        <p:nvSpPr>
          <p:cNvPr id="4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A985105-2040-4739-A6DD-00E302BDFC99}"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51" name="PlaceHolder 2"/>
          <p:cNvSpPr>
            <a:spLocks noGrp="1"/>
          </p:cNvSpPr>
          <p:nvPr>
            <p:ph/>
          </p:nvPr>
        </p:nvSpPr>
        <p:spPr>
          <a:xfrm>
            <a:off x="914400" y="1752120"/>
            <a:ext cx="4191120" cy="4340520"/>
          </a:xfrm>
          <a:prstGeom prst="rect">
            <a:avLst/>
          </a:prstGeom>
          <a:noFill/>
          <a:ln w="0">
            <a:noFill/>
          </a:ln>
        </p:spPr>
        <p:txBody>
          <a:bodyPr lIns="90000" rIns="90000" tIns="46800" bIns="46800" anchor="t">
            <a:normAutofit lnSpcReduction="9999"/>
          </a:bodyPr>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1 Westinghouse 501 FC turbine and 2 Westinghouse 501 FD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high-voltage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single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(3) ABB 160 MVA, 3 winding, single-phase, 18.0 kV/500 kV (2 FD) and (1) ABB 240 MVA, 2 winding, 3 phase, 13.8kV/500kV (1 FC)</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(3) ABB (11,500A)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 (FC (hydrogen cooled)) and 18 kV (FD (air cooled))</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4160V and 480V</a:t>
            </a:r>
            <a:endParaRPr b="0" lang="en-US" sz="1400" strike="noStrike" u="none">
              <a:solidFill>
                <a:srgbClr val="000000"/>
              </a:solidFill>
              <a:effectLst/>
              <a:uFillTx/>
              <a:latin typeface="Times New Roman"/>
            </a:endParaRPr>
          </a:p>
        </p:txBody>
      </p:sp>
      <p:sp>
        <p:nvSpPr>
          <p:cNvPr id="5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53" name=""/>
          <p:cNvSpPr/>
          <p:nvPr/>
        </p:nvSpPr>
        <p:spPr>
          <a:xfrm>
            <a:off x="6207120" y="4998960"/>
            <a:ext cx="39996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4" name=""/>
          <p:cNvSpPr/>
          <p:nvPr/>
        </p:nvSpPr>
        <p:spPr>
          <a:xfrm>
            <a:off x="7435800" y="4998960"/>
            <a:ext cx="32868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5" name=""/>
          <p:cNvSpPr/>
          <p:nvPr/>
        </p:nvSpPr>
        <p:spPr>
          <a:xfrm>
            <a:off x="5106960" y="1601640"/>
            <a:ext cx="3505320" cy="4189680"/>
          </a:xfrm>
          <a:prstGeom prst="rect">
            <a:avLst/>
          </a:prstGeom>
          <a:noFill/>
          <a:ln w="4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 name=""/>
          <p:cNvSpPr/>
          <p:nvPr/>
        </p:nvSpPr>
        <p:spPr>
          <a:xfrm flipV="1">
            <a:off x="6469200" y="2714400"/>
            <a:ext cx="1440" cy="29052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 name=""/>
          <p:cNvSpPr/>
          <p:nvPr/>
        </p:nvSpPr>
        <p:spPr>
          <a:xfrm flipH="1">
            <a:off x="6821640" y="3992400"/>
            <a:ext cx="792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8" name=""/>
          <p:cNvSpPr/>
          <p:nvPr/>
        </p:nvSpPr>
        <p:spPr>
          <a:xfrm flipH="1">
            <a:off x="6772320" y="400860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9" name=""/>
          <p:cNvSpPr/>
          <p:nvPr/>
        </p:nvSpPr>
        <p:spPr>
          <a:xfrm>
            <a:off x="6856560" y="4008600"/>
            <a:ext cx="9360" cy="1440"/>
          </a:xfrm>
          <a:custGeom>
            <a:avLst/>
            <a:gdLst/>
            <a:ahLst/>
            <a:rect l="l" t="t" r="r" b="b"/>
            <a:pathLst>
              <a:path w="11" h="0">
                <a:moveTo>
                  <a:pt x="11" y="0"/>
                </a:moveTo>
                <a:lnTo>
                  <a:pt x="11"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0" name=""/>
          <p:cNvSpPr/>
          <p:nvPr/>
        </p:nvSpPr>
        <p:spPr>
          <a:xfrm>
            <a:off x="7543800" y="3429000"/>
            <a:ext cx="1440" cy="1522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 name=""/>
          <p:cNvSpPr/>
          <p:nvPr/>
        </p:nvSpPr>
        <p:spPr>
          <a:xfrm>
            <a:off x="737388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2" name=""/>
          <p:cNvSpPr/>
          <p:nvPr/>
        </p:nvSpPr>
        <p:spPr>
          <a:xfrm>
            <a:off x="7373880" y="340524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 name=""/>
          <p:cNvSpPr/>
          <p:nvPr/>
        </p:nvSpPr>
        <p:spPr>
          <a:xfrm flipH="1">
            <a:off x="7128000" y="3306600"/>
            <a:ext cx="792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4" name=""/>
          <p:cNvSpPr/>
          <p:nvPr/>
        </p:nvSpPr>
        <p:spPr>
          <a:xfrm flipV="1">
            <a:off x="6881760" y="4038480"/>
            <a:ext cx="1800" cy="7920"/>
          </a:xfrm>
          <a:prstGeom prst="line">
            <a:avLst/>
          </a:prstGeom>
          <a:ln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5" name=""/>
          <p:cNvSpPr/>
          <p:nvPr/>
        </p:nvSpPr>
        <p:spPr>
          <a:xfrm flipH="1">
            <a:off x="6746760" y="402912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6" name=""/>
          <p:cNvSpPr/>
          <p:nvPr/>
        </p:nvSpPr>
        <p:spPr>
          <a:xfrm>
            <a:off x="6723000" y="4290840"/>
            <a:ext cx="16668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 name=""/>
          <p:cNvSpPr/>
          <p:nvPr/>
        </p:nvSpPr>
        <p:spPr>
          <a:xfrm>
            <a:off x="6786720" y="4330800"/>
            <a:ext cx="5364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 name=""/>
          <p:cNvSpPr/>
          <p:nvPr/>
        </p:nvSpPr>
        <p:spPr>
          <a:xfrm>
            <a:off x="678456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69" name=""/>
          <p:cNvSpPr/>
          <p:nvPr/>
        </p:nvSpPr>
        <p:spPr>
          <a:xfrm>
            <a:off x="681048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 name=""/>
          <p:cNvSpPr/>
          <p:nvPr/>
        </p:nvSpPr>
        <p:spPr>
          <a:xfrm>
            <a:off x="648504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 name=""/>
          <p:cNvSpPr/>
          <p:nvPr/>
        </p:nvSpPr>
        <p:spPr>
          <a:xfrm>
            <a:off x="6159600" y="4691160"/>
            <a:ext cx="650880" cy="1440"/>
          </a:xfrm>
          <a:custGeom>
            <a:avLst/>
            <a:gdLst/>
            <a:ahLst/>
            <a:rect l="l" t="t" r="r" b="b"/>
            <a:pathLst>
              <a:path w="820" h="0">
                <a:moveTo>
                  <a:pt x="820" y="0"/>
                </a:moveTo>
                <a:lnTo>
                  <a:pt x="409"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2" name=""/>
          <p:cNvSpPr/>
          <p:nvPr/>
        </p:nvSpPr>
        <p:spPr>
          <a:xfrm>
            <a:off x="5181480" y="4114800"/>
            <a:ext cx="979560" cy="674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 name=""/>
          <p:cNvSpPr/>
          <p:nvPr/>
        </p:nvSpPr>
        <p:spPr>
          <a:xfrm>
            <a:off x="5405400" y="4330800"/>
            <a:ext cx="7272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 name=""/>
          <p:cNvSpPr/>
          <p:nvPr/>
        </p:nvSpPr>
        <p:spPr>
          <a:xfrm>
            <a:off x="5486400" y="4191120"/>
            <a:ext cx="324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 </a:t>
            </a:r>
            <a:endParaRPr b="0" lang="en-US" sz="1100" strike="noStrike" u="none">
              <a:solidFill>
                <a:srgbClr val="000000"/>
              </a:solidFill>
              <a:effectLst/>
              <a:uFillTx/>
              <a:latin typeface="Times New Roman"/>
            </a:endParaRPr>
          </a:p>
        </p:txBody>
      </p:sp>
      <p:sp>
        <p:nvSpPr>
          <p:cNvPr id="75" name=""/>
          <p:cNvSpPr/>
          <p:nvPr/>
        </p:nvSpPr>
        <p:spPr>
          <a:xfrm>
            <a:off x="5408280" y="4343400"/>
            <a:ext cx="533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Weakley</a:t>
            </a:r>
            <a:endParaRPr b="0" lang="en-US" sz="1100" strike="noStrike" u="none">
              <a:solidFill>
                <a:srgbClr val="000000"/>
              </a:solidFill>
              <a:effectLst/>
              <a:uFillTx/>
              <a:latin typeface="Times New Roman"/>
            </a:endParaRPr>
          </a:p>
        </p:txBody>
      </p:sp>
      <p:sp>
        <p:nvSpPr>
          <p:cNvPr id="76" name=""/>
          <p:cNvSpPr/>
          <p:nvPr/>
        </p:nvSpPr>
        <p:spPr>
          <a:xfrm>
            <a:off x="5477040" y="4484520"/>
            <a:ext cx="568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 name=""/>
          <p:cNvSpPr/>
          <p:nvPr/>
        </p:nvSpPr>
        <p:spPr>
          <a:xfrm>
            <a:off x="5407560" y="4495680"/>
            <a:ext cx="592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Substation</a:t>
            </a:r>
            <a:endParaRPr b="0" lang="en-US" sz="1100" strike="noStrike" u="none">
              <a:solidFill>
                <a:srgbClr val="000000"/>
              </a:solidFill>
              <a:effectLst/>
              <a:uFillTx/>
              <a:latin typeface="Times New Roman"/>
            </a:endParaRPr>
          </a:p>
        </p:txBody>
      </p:sp>
      <p:sp>
        <p:nvSpPr>
          <p:cNvPr id="78" name=""/>
          <p:cNvSpPr/>
          <p:nvPr/>
        </p:nvSpPr>
        <p:spPr>
          <a:xfrm>
            <a:off x="5207040" y="4838760"/>
            <a:ext cx="3222720" cy="571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 name=""/>
          <p:cNvSpPr/>
          <p:nvPr/>
        </p:nvSpPr>
        <p:spPr>
          <a:xfrm>
            <a:off x="6708600" y="2811600"/>
            <a:ext cx="16704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 name=""/>
          <p:cNvSpPr/>
          <p:nvPr/>
        </p:nvSpPr>
        <p:spPr>
          <a:xfrm>
            <a:off x="6389640" y="2811600"/>
            <a:ext cx="1605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 name=""/>
          <p:cNvSpPr/>
          <p:nvPr/>
        </p:nvSpPr>
        <p:spPr>
          <a:xfrm>
            <a:off x="6778800" y="2849400"/>
            <a:ext cx="5364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 name=""/>
          <p:cNvSpPr/>
          <p:nvPr/>
        </p:nvSpPr>
        <p:spPr>
          <a:xfrm>
            <a:off x="677844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3" name=""/>
          <p:cNvSpPr/>
          <p:nvPr/>
        </p:nvSpPr>
        <p:spPr>
          <a:xfrm>
            <a:off x="6477120" y="2714760"/>
            <a:ext cx="325440" cy="96840"/>
          </a:xfrm>
          <a:custGeom>
            <a:avLst/>
            <a:gdLst/>
            <a:ahLst/>
            <a:rect l="l" t="t" r="r" b="b"/>
            <a:pathLst>
              <a:path w="410" h="122">
                <a:moveTo>
                  <a:pt x="0" y="0"/>
                </a:moveTo>
                <a:lnTo>
                  <a:pt x="410" y="0"/>
                </a:lnTo>
                <a:lnTo>
                  <a:pt x="410" y="12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6453360" y="2849400"/>
            <a:ext cx="522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 name=""/>
          <p:cNvSpPr/>
          <p:nvPr/>
        </p:nvSpPr>
        <p:spPr>
          <a:xfrm>
            <a:off x="645120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6" name=""/>
          <p:cNvSpPr/>
          <p:nvPr/>
        </p:nvSpPr>
        <p:spPr>
          <a:xfrm flipH="1">
            <a:off x="6151680" y="2714760"/>
            <a:ext cx="3254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7" name=""/>
          <p:cNvSpPr/>
          <p:nvPr/>
        </p:nvSpPr>
        <p:spPr>
          <a:xfrm>
            <a:off x="6558120" y="2324160"/>
            <a:ext cx="44748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 name=""/>
          <p:cNvSpPr/>
          <p:nvPr/>
        </p:nvSpPr>
        <p:spPr>
          <a:xfrm>
            <a:off x="6555600" y="232884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500 kV</a:t>
            </a:r>
            <a:endParaRPr b="0" lang="en-US" sz="1100" strike="noStrike" u="none">
              <a:solidFill>
                <a:srgbClr val="000000"/>
              </a:solidFill>
              <a:effectLst/>
              <a:uFillTx/>
              <a:latin typeface="Times New Roman"/>
            </a:endParaRPr>
          </a:p>
        </p:txBody>
      </p:sp>
      <p:sp>
        <p:nvSpPr>
          <p:cNvPr id="89" name=""/>
          <p:cNvSpPr/>
          <p:nvPr/>
        </p:nvSpPr>
        <p:spPr>
          <a:xfrm>
            <a:off x="5192640" y="2509920"/>
            <a:ext cx="960480" cy="593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 name=""/>
          <p:cNvSpPr/>
          <p:nvPr/>
        </p:nvSpPr>
        <p:spPr>
          <a:xfrm>
            <a:off x="5564160" y="2558880"/>
            <a:ext cx="235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 name=""/>
          <p:cNvSpPr/>
          <p:nvPr/>
        </p:nvSpPr>
        <p:spPr>
          <a:xfrm>
            <a:off x="5564160" y="2558880"/>
            <a:ext cx="2887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a:t>
            </a:r>
            <a:endParaRPr b="0" lang="en-US" sz="1100" strike="noStrike" u="none">
              <a:solidFill>
                <a:srgbClr val="000000"/>
              </a:solidFill>
              <a:effectLst/>
              <a:uFillTx/>
              <a:latin typeface="Times New Roman"/>
            </a:endParaRPr>
          </a:p>
        </p:txBody>
      </p:sp>
      <p:sp>
        <p:nvSpPr>
          <p:cNvPr id="92" name=""/>
          <p:cNvSpPr/>
          <p:nvPr/>
        </p:nvSpPr>
        <p:spPr>
          <a:xfrm>
            <a:off x="5373720" y="2724120"/>
            <a:ext cx="66348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a:off x="5330880" y="2743200"/>
            <a:ext cx="7095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Johnsonville</a:t>
            </a:r>
            <a:endParaRPr b="0" lang="en-US" sz="1100" strike="noStrike" u="none">
              <a:solidFill>
                <a:srgbClr val="000000"/>
              </a:solidFill>
              <a:effectLst/>
              <a:uFillTx/>
              <a:latin typeface="Times New Roman"/>
            </a:endParaRPr>
          </a:p>
        </p:txBody>
      </p:sp>
      <p:sp>
        <p:nvSpPr>
          <p:cNvPr id="94" name=""/>
          <p:cNvSpPr/>
          <p:nvPr/>
        </p:nvSpPr>
        <p:spPr>
          <a:xfrm>
            <a:off x="5415120" y="2878200"/>
            <a:ext cx="5871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5412960" y="2884320"/>
            <a:ext cx="6393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Switchyard</a:t>
            </a:r>
            <a:endParaRPr b="0" lang="en-US" sz="1100" strike="noStrike" u="none">
              <a:solidFill>
                <a:srgbClr val="000000"/>
              </a:solidFill>
              <a:effectLst/>
              <a:uFillTx/>
              <a:latin typeface="Times New Roman"/>
            </a:endParaRPr>
          </a:p>
        </p:txBody>
      </p:sp>
      <p:sp>
        <p:nvSpPr>
          <p:cNvPr id="96" name=""/>
          <p:cNvSpPr/>
          <p:nvPr/>
        </p:nvSpPr>
        <p:spPr>
          <a:xfrm>
            <a:off x="6429240" y="1701720"/>
            <a:ext cx="65880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 name=""/>
          <p:cNvSpPr/>
          <p:nvPr/>
        </p:nvSpPr>
        <p:spPr>
          <a:xfrm>
            <a:off x="6564240" y="1886040"/>
            <a:ext cx="371520" cy="187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8" name=""/>
          <p:cNvGrpSpPr/>
          <p:nvPr/>
        </p:nvGrpSpPr>
        <p:grpSpPr>
          <a:xfrm>
            <a:off x="5257800" y="1676520"/>
            <a:ext cx="3220920" cy="547560"/>
            <a:chOff x="5257800" y="1676520"/>
            <a:chExt cx="3220920" cy="547560"/>
          </a:xfrm>
        </p:grpSpPr>
        <p:sp>
          <p:nvSpPr>
            <p:cNvPr id="99" name=""/>
            <p:cNvSpPr/>
            <p:nvPr/>
          </p:nvSpPr>
          <p:spPr>
            <a:xfrm>
              <a:off x="5257800" y="1676520"/>
              <a:ext cx="3220920" cy="547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6580800" y="1782720"/>
              <a:ext cx="7117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GLEASON</a:t>
              </a:r>
              <a:endParaRPr b="0" lang="en-US" sz="1200" strike="noStrike" u="none">
                <a:solidFill>
                  <a:srgbClr val="000000"/>
                </a:solidFill>
                <a:effectLst/>
                <a:uFillTx/>
                <a:latin typeface="Times New Roman"/>
              </a:endParaRPr>
            </a:p>
          </p:txBody>
        </p:sp>
        <p:sp>
          <p:nvSpPr>
            <p:cNvPr id="101" name=""/>
            <p:cNvSpPr/>
            <p:nvPr/>
          </p:nvSpPr>
          <p:spPr>
            <a:xfrm>
              <a:off x="6716160" y="1967040"/>
              <a:ext cx="4071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ENGL</a:t>
              </a:r>
              <a:endParaRPr b="0" lang="en-US" sz="1200" strike="noStrike" u="none">
                <a:solidFill>
                  <a:srgbClr val="000000"/>
                </a:solidFill>
                <a:effectLst/>
                <a:uFillTx/>
                <a:latin typeface="Times New Roman"/>
              </a:endParaRPr>
            </a:p>
          </p:txBody>
        </p:sp>
      </p:grpSp>
      <p:sp>
        <p:nvSpPr>
          <p:cNvPr id="102" name=""/>
          <p:cNvSpPr/>
          <p:nvPr/>
        </p:nvSpPr>
        <p:spPr>
          <a:xfrm>
            <a:off x="8253360" y="3902040"/>
            <a:ext cx="327240" cy="388800"/>
          </a:xfrm>
          <a:custGeom>
            <a:avLst/>
            <a:gdLst/>
            <a:ahLst/>
            <a:rect l="l" t="t" r="r" b="b"/>
            <a:pathLst>
              <a:path w="410" h="490">
                <a:moveTo>
                  <a:pt x="0" y="244"/>
                </a:moveTo>
                <a:lnTo>
                  <a:pt x="10" y="208"/>
                </a:lnTo>
                <a:lnTo>
                  <a:pt x="10" y="171"/>
                </a:lnTo>
                <a:lnTo>
                  <a:pt x="20" y="134"/>
                </a:lnTo>
                <a:lnTo>
                  <a:pt x="40" y="97"/>
                </a:lnTo>
                <a:lnTo>
                  <a:pt x="60" y="73"/>
                </a:lnTo>
                <a:lnTo>
                  <a:pt x="90" y="36"/>
                </a:lnTo>
                <a:lnTo>
                  <a:pt x="111" y="23"/>
                </a:lnTo>
                <a:lnTo>
                  <a:pt x="140" y="11"/>
                </a:lnTo>
                <a:lnTo>
                  <a:pt x="180" y="0"/>
                </a:lnTo>
                <a:lnTo>
                  <a:pt x="210" y="0"/>
                </a:lnTo>
                <a:lnTo>
                  <a:pt x="241" y="0"/>
                </a:lnTo>
                <a:lnTo>
                  <a:pt x="270" y="11"/>
                </a:lnTo>
                <a:lnTo>
                  <a:pt x="300" y="23"/>
                </a:lnTo>
                <a:lnTo>
                  <a:pt x="330" y="36"/>
                </a:lnTo>
                <a:lnTo>
                  <a:pt x="349" y="73"/>
                </a:lnTo>
                <a:lnTo>
                  <a:pt x="369" y="97"/>
                </a:lnTo>
                <a:lnTo>
                  <a:pt x="390" y="134"/>
                </a:lnTo>
                <a:lnTo>
                  <a:pt x="400" y="171"/>
                </a:lnTo>
                <a:lnTo>
                  <a:pt x="410" y="208"/>
                </a:lnTo>
                <a:lnTo>
                  <a:pt x="410" y="244"/>
                </a:lnTo>
                <a:lnTo>
                  <a:pt x="410" y="281"/>
                </a:lnTo>
                <a:lnTo>
                  <a:pt x="400" y="318"/>
                </a:lnTo>
                <a:lnTo>
                  <a:pt x="390" y="355"/>
                </a:lnTo>
                <a:lnTo>
                  <a:pt x="369" y="391"/>
                </a:lnTo>
                <a:lnTo>
                  <a:pt x="349" y="416"/>
                </a:lnTo>
                <a:lnTo>
                  <a:pt x="330" y="442"/>
                </a:lnTo>
                <a:lnTo>
                  <a:pt x="300" y="466"/>
                </a:lnTo>
                <a:lnTo>
                  <a:pt x="270" y="477"/>
                </a:lnTo>
                <a:lnTo>
                  <a:pt x="241" y="490"/>
                </a:lnTo>
                <a:lnTo>
                  <a:pt x="210" y="490"/>
                </a:lnTo>
                <a:lnTo>
                  <a:pt x="180" y="490"/>
                </a:lnTo>
                <a:lnTo>
                  <a:pt x="140" y="477"/>
                </a:lnTo>
                <a:lnTo>
                  <a:pt x="111" y="466"/>
                </a:lnTo>
                <a:lnTo>
                  <a:pt x="90" y="442"/>
                </a:lnTo>
                <a:lnTo>
                  <a:pt x="60" y="416"/>
                </a:lnTo>
                <a:lnTo>
                  <a:pt x="40" y="391"/>
                </a:lnTo>
                <a:lnTo>
                  <a:pt x="20" y="355"/>
                </a:lnTo>
                <a:lnTo>
                  <a:pt x="10" y="318"/>
                </a:lnTo>
                <a:lnTo>
                  <a:pt x="10" y="281"/>
                </a:lnTo>
                <a:lnTo>
                  <a:pt x="0" y="244"/>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8350200" y="4008600"/>
            <a:ext cx="1605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8349840" y="40132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G3</a:t>
            </a:r>
            <a:endParaRPr b="0" lang="en-US" sz="1100" strike="noStrike" u="none">
              <a:solidFill>
                <a:srgbClr val="000000"/>
              </a:solidFill>
              <a:effectLst/>
              <a:uFillTx/>
              <a:latin typeface="Times New Roman"/>
            </a:endParaRPr>
          </a:p>
        </p:txBody>
      </p:sp>
      <p:sp>
        <p:nvSpPr>
          <p:cNvPr id="105" name=""/>
          <p:cNvSpPr/>
          <p:nvPr/>
        </p:nvSpPr>
        <p:spPr>
          <a:xfrm>
            <a:off x="8253360" y="3405240"/>
            <a:ext cx="327240" cy="388800"/>
          </a:xfrm>
          <a:custGeom>
            <a:avLst/>
            <a:gdLst/>
            <a:ahLst/>
            <a:rect l="l" t="t" r="r" b="b"/>
            <a:pathLst>
              <a:path w="410" h="491">
                <a:moveTo>
                  <a:pt x="0" y="247"/>
                </a:moveTo>
                <a:lnTo>
                  <a:pt x="10" y="210"/>
                </a:lnTo>
                <a:lnTo>
                  <a:pt x="10" y="173"/>
                </a:lnTo>
                <a:lnTo>
                  <a:pt x="20" y="134"/>
                </a:lnTo>
                <a:lnTo>
                  <a:pt x="40" y="99"/>
                </a:lnTo>
                <a:lnTo>
                  <a:pt x="60" y="74"/>
                </a:lnTo>
                <a:lnTo>
                  <a:pt x="90" y="49"/>
                </a:lnTo>
                <a:lnTo>
                  <a:pt x="111" y="25"/>
                </a:lnTo>
                <a:lnTo>
                  <a:pt x="140" y="14"/>
                </a:lnTo>
                <a:lnTo>
                  <a:pt x="180" y="0"/>
                </a:lnTo>
                <a:lnTo>
                  <a:pt x="210" y="0"/>
                </a:lnTo>
                <a:lnTo>
                  <a:pt x="241" y="0"/>
                </a:lnTo>
                <a:lnTo>
                  <a:pt x="270" y="14"/>
                </a:lnTo>
                <a:lnTo>
                  <a:pt x="300" y="25"/>
                </a:lnTo>
                <a:lnTo>
                  <a:pt x="330" y="49"/>
                </a:lnTo>
                <a:lnTo>
                  <a:pt x="349" y="74"/>
                </a:lnTo>
                <a:lnTo>
                  <a:pt x="369" y="99"/>
                </a:lnTo>
                <a:lnTo>
                  <a:pt x="390" y="134"/>
                </a:lnTo>
                <a:lnTo>
                  <a:pt x="400" y="173"/>
                </a:lnTo>
                <a:lnTo>
                  <a:pt x="410" y="210"/>
                </a:lnTo>
                <a:lnTo>
                  <a:pt x="410" y="247"/>
                </a:lnTo>
                <a:lnTo>
                  <a:pt x="410" y="283"/>
                </a:lnTo>
                <a:lnTo>
                  <a:pt x="400" y="320"/>
                </a:lnTo>
                <a:lnTo>
                  <a:pt x="390" y="357"/>
                </a:lnTo>
                <a:lnTo>
                  <a:pt x="369" y="394"/>
                </a:lnTo>
                <a:lnTo>
                  <a:pt x="349" y="418"/>
                </a:lnTo>
                <a:lnTo>
                  <a:pt x="330" y="443"/>
                </a:lnTo>
                <a:lnTo>
                  <a:pt x="300" y="466"/>
                </a:lnTo>
                <a:lnTo>
                  <a:pt x="270" y="480"/>
                </a:lnTo>
                <a:lnTo>
                  <a:pt x="241" y="491"/>
                </a:lnTo>
                <a:lnTo>
                  <a:pt x="210" y="491"/>
                </a:lnTo>
                <a:lnTo>
                  <a:pt x="180" y="491"/>
                </a:lnTo>
                <a:lnTo>
                  <a:pt x="140" y="480"/>
                </a:lnTo>
                <a:lnTo>
                  <a:pt x="111" y="466"/>
                </a:lnTo>
                <a:lnTo>
                  <a:pt x="90" y="443"/>
                </a:lnTo>
                <a:lnTo>
                  <a:pt x="60" y="418"/>
                </a:lnTo>
                <a:lnTo>
                  <a:pt x="40" y="394"/>
                </a:lnTo>
                <a:lnTo>
                  <a:pt x="20" y="357"/>
                </a:lnTo>
                <a:lnTo>
                  <a:pt x="10" y="320"/>
                </a:lnTo>
                <a:lnTo>
                  <a:pt x="10" y="283"/>
                </a:lnTo>
                <a:lnTo>
                  <a:pt x="0" y="247"/>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8350200" y="3511440"/>
            <a:ext cx="16056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 name=""/>
          <p:cNvSpPr/>
          <p:nvPr/>
        </p:nvSpPr>
        <p:spPr>
          <a:xfrm>
            <a:off x="8349840" y="35164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G2</a:t>
            </a:r>
            <a:endParaRPr b="0" lang="en-US" sz="1100" strike="noStrike" u="none">
              <a:solidFill>
                <a:srgbClr val="000000"/>
              </a:solidFill>
              <a:effectLst/>
              <a:uFillTx/>
              <a:latin typeface="Times New Roman"/>
            </a:endParaRPr>
          </a:p>
        </p:txBody>
      </p:sp>
      <p:sp>
        <p:nvSpPr>
          <p:cNvPr id="108" name=""/>
          <p:cNvSpPr/>
          <p:nvPr/>
        </p:nvSpPr>
        <p:spPr>
          <a:xfrm>
            <a:off x="8253360" y="2908440"/>
            <a:ext cx="327240" cy="398160"/>
          </a:xfrm>
          <a:custGeom>
            <a:avLst/>
            <a:gdLst/>
            <a:ahLst/>
            <a:rect l="l" t="t" r="r" b="b"/>
            <a:pathLst>
              <a:path w="410" h="504">
                <a:moveTo>
                  <a:pt x="0" y="246"/>
                </a:moveTo>
                <a:lnTo>
                  <a:pt x="10" y="209"/>
                </a:lnTo>
                <a:lnTo>
                  <a:pt x="10" y="172"/>
                </a:lnTo>
                <a:lnTo>
                  <a:pt x="20" y="136"/>
                </a:lnTo>
                <a:lnTo>
                  <a:pt x="40" y="99"/>
                </a:lnTo>
                <a:lnTo>
                  <a:pt x="60" y="75"/>
                </a:lnTo>
                <a:lnTo>
                  <a:pt x="90" y="51"/>
                </a:lnTo>
                <a:lnTo>
                  <a:pt x="111" y="25"/>
                </a:lnTo>
                <a:lnTo>
                  <a:pt x="140" y="14"/>
                </a:lnTo>
                <a:lnTo>
                  <a:pt x="180" y="0"/>
                </a:lnTo>
                <a:lnTo>
                  <a:pt x="210" y="0"/>
                </a:lnTo>
                <a:lnTo>
                  <a:pt x="241" y="0"/>
                </a:lnTo>
                <a:lnTo>
                  <a:pt x="270" y="14"/>
                </a:lnTo>
                <a:lnTo>
                  <a:pt x="300" y="25"/>
                </a:lnTo>
                <a:lnTo>
                  <a:pt x="330" y="51"/>
                </a:lnTo>
                <a:lnTo>
                  <a:pt x="349" y="75"/>
                </a:lnTo>
                <a:lnTo>
                  <a:pt x="369" y="99"/>
                </a:lnTo>
                <a:lnTo>
                  <a:pt x="390" y="136"/>
                </a:lnTo>
                <a:lnTo>
                  <a:pt x="400" y="172"/>
                </a:lnTo>
                <a:lnTo>
                  <a:pt x="410" y="209"/>
                </a:lnTo>
                <a:lnTo>
                  <a:pt x="410" y="246"/>
                </a:lnTo>
                <a:lnTo>
                  <a:pt x="410" y="283"/>
                </a:lnTo>
                <a:lnTo>
                  <a:pt x="400" y="320"/>
                </a:lnTo>
                <a:lnTo>
                  <a:pt x="390" y="357"/>
                </a:lnTo>
                <a:lnTo>
                  <a:pt x="369" y="394"/>
                </a:lnTo>
                <a:lnTo>
                  <a:pt x="349" y="431"/>
                </a:lnTo>
                <a:lnTo>
                  <a:pt x="330" y="455"/>
                </a:lnTo>
                <a:lnTo>
                  <a:pt x="300" y="467"/>
                </a:lnTo>
                <a:lnTo>
                  <a:pt x="270" y="493"/>
                </a:lnTo>
                <a:lnTo>
                  <a:pt x="241" y="493"/>
                </a:lnTo>
                <a:lnTo>
                  <a:pt x="210" y="504"/>
                </a:lnTo>
                <a:lnTo>
                  <a:pt x="180" y="493"/>
                </a:lnTo>
                <a:lnTo>
                  <a:pt x="140" y="493"/>
                </a:lnTo>
                <a:lnTo>
                  <a:pt x="111" y="467"/>
                </a:lnTo>
                <a:lnTo>
                  <a:pt x="90" y="455"/>
                </a:lnTo>
                <a:lnTo>
                  <a:pt x="60" y="431"/>
                </a:lnTo>
                <a:lnTo>
                  <a:pt x="40" y="394"/>
                </a:lnTo>
                <a:lnTo>
                  <a:pt x="20" y="357"/>
                </a:lnTo>
                <a:lnTo>
                  <a:pt x="10" y="320"/>
                </a:lnTo>
                <a:lnTo>
                  <a:pt x="10" y="283"/>
                </a:lnTo>
                <a:lnTo>
                  <a:pt x="0" y="246"/>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8350200" y="3014640"/>
            <a:ext cx="1605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8349840" y="301932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G1</a:t>
            </a:r>
            <a:endParaRPr b="0" lang="en-US" sz="1100" strike="noStrike" u="none">
              <a:solidFill>
                <a:srgbClr val="000000"/>
              </a:solidFill>
              <a:effectLst/>
              <a:uFillTx/>
              <a:latin typeface="Times New Roman"/>
            </a:endParaRPr>
          </a:p>
        </p:txBody>
      </p:sp>
      <p:sp>
        <p:nvSpPr>
          <p:cNvPr id="111" name=""/>
          <p:cNvSpPr/>
          <p:nvPr/>
        </p:nvSpPr>
        <p:spPr>
          <a:xfrm>
            <a:off x="7931160" y="3502080"/>
            <a:ext cx="1587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7993080" y="354168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7992720" y="35449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14" name=""/>
          <p:cNvSpPr/>
          <p:nvPr/>
        </p:nvSpPr>
        <p:spPr>
          <a:xfrm>
            <a:off x="8094600" y="3600360"/>
            <a:ext cx="158760" cy="1800"/>
          </a:xfrm>
          <a:custGeom>
            <a:avLst/>
            <a:gdLst/>
            <a:ahLst/>
            <a:rect l="l" t="t" r="r" b="b"/>
            <a:pathLst>
              <a:path w="201" h="0">
                <a:moveTo>
                  <a:pt x="0" y="0"/>
                </a:moveTo>
                <a:lnTo>
                  <a:pt x="201"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5" name=""/>
          <p:cNvSpPr/>
          <p:nvPr/>
        </p:nvSpPr>
        <p:spPr>
          <a:xfrm>
            <a:off x="7970760" y="4111560"/>
            <a:ext cx="282600" cy="1800"/>
          </a:xfrm>
          <a:custGeom>
            <a:avLst/>
            <a:gdLst/>
            <a:ahLst/>
            <a:rect l="l" t="t" r="r" b="b"/>
            <a:pathLst>
              <a:path w="357" h="0">
                <a:moveTo>
                  <a:pt x="0" y="0"/>
                </a:moveTo>
                <a:lnTo>
                  <a:pt x="357"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6" name=""/>
          <p:cNvSpPr/>
          <p:nvPr/>
        </p:nvSpPr>
        <p:spPr>
          <a:xfrm>
            <a:off x="6207120" y="4856040"/>
            <a:ext cx="4539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6204960" y="4861080"/>
            <a:ext cx="475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Summer</a:t>
            </a:r>
            <a:endParaRPr b="0" lang="en-US" sz="1100" strike="noStrike" u="none">
              <a:solidFill>
                <a:srgbClr val="000000"/>
              </a:solidFill>
              <a:effectLst/>
              <a:uFillTx/>
              <a:latin typeface="Times New Roman"/>
            </a:endParaRPr>
          </a:p>
        </p:txBody>
      </p:sp>
      <p:sp>
        <p:nvSpPr>
          <p:cNvPr id="118" name=""/>
          <p:cNvSpPr/>
          <p:nvPr/>
        </p:nvSpPr>
        <p:spPr>
          <a:xfrm>
            <a:off x="6850080" y="4856040"/>
            <a:ext cx="49680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 name=""/>
          <p:cNvSpPr/>
          <p:nvPr/>
        </p:nvSpPr>
        <p:spPr>
          <a:xfrm>
            <a:off x="6848280" y="4861080"/>
            <a:ext cx="4914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Nominal</a:t>
            </a:r>
            <a:endParaRPr b="0" lang="en-US" sz="1100" strike="noStrike" u="none">
              <a:solidFill>
                <a:srgbClr val="000000"/>
              </a:solidFill>
              <a:effectLst/>
              <a:uFillTx/>
              <a:latin typeface="Times New Roman"/>
            </a:endParaRPr>
          </a:p>
        </p:txBody>
      </p:sp>
      <p:sp>
        <p:nvSpPr>
          <p:cNvPr id="120" name=""/>
          <p:cNvSpPr/>
          <p:nvPr/>
        </p:nvSpPr>
        <p:spPr>
          <a:xfrm>
            <a:off x="6850080" y="4997520"/>
            <a:ext cx="412560" cy="6120"/>
          </a:xfrm>
          <a:prstGeom prst="rect">
            <a:avLst/>
          </a:prstGeom>
          <a:solidFill>
            <a:srgbClr val="000000"/>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21" name=""/>
          <p:cNvSpPr/>
          <p:nvPr/>
        </p:nvSpPr>
        <p:spPr>
          <a:xfrm>
            <a:off x="7435800" y="4856040"/>
            <a:ext cx="3477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7434000" y="4861080"/>
            <a:ext cx="389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Winter</a:t>
            </a:r>
            <a:endParaRPr b="0" lang="en-US" sz="1100" strike="noStrike" u="none">
              <a:solidFill>
                <a:srgbClr val="000000"/>
              </a:solidFill>
              <a:effectLst/>
              <a:uFillTx/>
              <a:latin typeface="Times New Roman"/>
            </a:endParaRPr>
          </a:p>
        </p:txBody>
      </p:sp>
      <p:sp>
        <p:nvSpPr>
          <p:cNvPr id="123" name=""/>
          <p:cNvSpPr/>
          <p:nvPr/>
        </p:nvSpPr>
        <p:spPr>
          <a:xfrm>
            <a:off x="5238720" y="5013360"/>
            <a:ext cx="8748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 name=""/>
          <p:cNvSpPr/>
          <p:nvPr/>
        </p:nvSpPr>
        <p:spPr>
          <a:xfrm>
            <a:off x="5235120" y="5018040"/>
            <a:ext cx="990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Unit MW Rating:</a:t>
            </a:r>
            <a:endParaRPr b="0" lang="en-US" sz="1100" strike="noStrike" u="none">
              <a:solidFill>
                <a:srgbClr val="000000"/>
              </a:solidFill>
              <a:effectLst/>
              <a:uFillTx/>
              <a:latin typeface="Times New Roman"/>
            </a:endParaRPr>
          </a:p>
        </p:txBody>
      </p:sp>
      <p:sp>
        <p:nvSpPr>
          <p:cNvPr id="125" name=""/>
          <p:cNvSpPr/>
          <p:nvPr/>
        </p:nvSpPr>
        <p:spPr>
          <a:xfrm>
            <a:off x="620712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 name=""/>
          <p:cNvSpPr/>
          <p:nvPr/>
        </p:nvSpPr>
        <p:spPr>
          <a:xfrm>
            <a:off x="620640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7" name=""/>
          <p:cNvSpPr/>
          <p:nvPr/>
        </p:nvSpPr>
        <p:spPr>
          <a:xfrm>
            <a:off x="68500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 name=""/>
          <p:cNvSpPr/>
          <p:nvPr/>
        </p:nvSpPr>
        <p:spPr>
          <a:xfrm>
            <a:off x="684936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9" name=""/>
          <p:cNvSpPr/>
          <p:nvPr/>
        </p:nvSpPr>
        <p:spPr>
          <a:xfrm>
            <a:off x="74296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 name=""/>
          <p:cNvSpPr/>
          <p:nvPr/>
        </p:nvSpPr>
        <p:spPr>
          <a:xfrm>
            <a:off x="7428600" y="5018040"/>
            <a:ext cx="705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FD</a:t>
            </a:r>
            <a:endParaRPr b="0" lang="en-US" sz="1100" strike="noStrike" u="none">
              <a:solidFill>
                <a:srgbClr val="000000"/>
              </a:solidFill>
              <a:effectLst/>
              <a:uFillTx/>
              <a:latin typeface="Times New Roman"/>
            </a:endParaRPr>
          </a:p>
        </p:txBody>
      </p:sp>
      <p:sp>
        <p:nvSpPr>
          <p:cNvPr id="131" name=""/>
          <p:cNvSpPr/>
          <p:nvPr/>
        </p:nvSpPr>
        <p:spPr>
          <a:xfrm>
            <a:off x="620712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 name=""/>
          <p:cNvSpPr/>
          <p:nvPr/>
        </p:nvSpPr>
        <p:spPr>
          <a:xfrm>
            <a:off x="620640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175</a:t>
            </a:r>
            <a:endParaRPr b="0" lang="en-US" sz="1100" strike="noStrike" u="none">
              <a:solidFill>
                <a:srgbClr val="000000"/>
              </a:solidFill>
              <a:effectLst/>
              <a:uFillTx/>
              <a:latin typeface="Times New Roman"/>
            </a:endParaRPr>
          </a:p>
        </p:txBody>
      </p:sp>
      <p:sp>
        <p:nvSpPr>
          <p:cNvPr id="133" name=""/>
          <p:cNvSpPr/>
          <p:nvPr/>
        </p:nvSpPr>
        <p:spPr>
          <a:xfrm>
            <a:off x="68500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684936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35" name=""/>
          <p:cNvSpPr/>
          <p:nvPr/>
        </p:nvSpPr>
        <p:spPr>
          <a:xfrm>
            <a:off x="74296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 name=""/>
          <p:cNvSpPr/>
          <p:nvPr/>
        </p:nvSpPr>
        <p:spPr>
          <a:xfrm>
            <a:off x="7428240" y="5183280"/>
            <a:ext cx="6980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FC</a:t>
            </a:r>
            <a:endParaRPr b="0" lang="en-US" sz="1100" strike="noStrike" u="none">
              <a:solidFill>
                <a:srgbClr val="000000"/>
              </a:solidFill>
              <a:effectLst/>
              <a:uFillTx/>
              <a:latin typeface="Times New Roman"/>
            </a:endParaRPr>
          </a:p>
        </p:txBody>
      </p:sp>
      <p:sp>
        <p:nvSpPr>
          <p:cNvPr id="137" name=""/>
          <p:cNvSpPr/>
          <p:nvPr/>
        </p:nvSpPr>
        <p:spPr>
          <a:xfrm>
            <a:off x="5238720" y="5335560"/>
            <a:ext cx="90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 name=""/>
          <p:cNvSpPr/>
          <p:nvPr/>
        </p:nvSpPr>
        <p:spPr>
          <a:xfrm>
            <a:off x="6215040" y="5335560"/>
            <a:ext cx="25416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5238720" y="5489640"/>
            <a:ext cx="88092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5182920" y="5486400"/>
            <a:ext cx="4334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 = Breaker</a:t>
            </a:r>
            <a:endParaRPr b="0" lang="en-US" sz="700" strike="noStrike" u="none">
              <a:solidFill>
                <a:srgbClr val="000000"/>
              </a:solidFill>
              <a:effectLst/>
              <a:uFillTx/>
              <a:latin typeface="Times New Roman"/>
            </a:endParaRPr>
          </a:p>
        </p:txBody>
      </p:sp>
      <p:sp>
        <p:nvSpPr>
          <p:cNvPr id="141" name=""/>
          <p:cNvSpPr/>
          <p:nvPr/>
        </p:nvSpPr>
        <p:spPr>
          <a:xfrm>
            <a:off x="5185800" y="5608800"/>
            <a:ext cx="11012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GSU = Generator Step-up Unit</a:t>
            </a:r>
            <a:endParaRPr b="0" lang="en-US" sz="700" strike="noStrike" u="none">
              <a:solidFill>
                <a:srgbClr val="000000"/>
              </a:solidFill>
              <a:effectLst/>
              <a:uFillTx/>
              <a:latin typeface="Times New Roman"/>
            </a:endParaRPr>
          </a:p>
        </p:txBody>
      </p:sp>
      <p:sp>
        <p:nvSpPr>
          <p:cNvPr id="142" name=""/>
          <p:cNvSpPr/>
          <p:nvPr/>
        </p:nvSpPr>
        <p:spPr>
          <a:xfrm flipH="1">
            <a:off x="8094240" y="310356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3" name=""/>
          <p:cNvSpPr/>
          <p:nvPr/>
        </p:nvSpPr>
        <p:spPr>
          <a:xfrm>
            <a:off x="7931160" y="3005280"/>
            <a:ext cx="158760" cy="196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 name=""/>
          <p:cNvSpPr/>
          <p:nvPr/>
        </p:nvSpPr>
        <p:spPr>
          <a:xfrm>
            <a:off x="7993080" y="304632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 name=""/>
          <p:cNvSpPr/>
          <p:nvPr/>
        </p:nvSpPr>
        <p:spPr>
          <a:xfrm>
            <a:off x="7992720" y="304956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46" name=""/>
          <p:cNvSpPr/>
          <p:nvPr/>
        </p:nvSpPr>
        <p:spPr>
          <a:xfrm flipH="1">
            <a:off x="7532280" y="3103560"/>
            <a:ext cx="4050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7" name=""/>
          <p:cNvSpPr/>
          <p:nvPr/>
        </p:nvSpPr>
        <p:spPr>
          <a:xfrm>
            <a:off x="7532640" y="3103560"/>
            <a:ext cx="1800" cy="203040"/>
          </a:xfrm>
          <a:custGeom>
            <a:avLst/>
            <a:gdLst/>
            <a:ahLst/>
            <a:rect l="l" t="t" r="r" b="b"/>
            <a:pathLst>
              <a:path w="0" h="258">
                <a:moveTo>
                  <a:pt x="0" y="258"/>
                </a:moveTo>
                <a:lnTo>
                  <a:pt x="0" y="62"/>
                </a:lnTo>
                <a:lnTo>
                  <a:pt x="0"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flipH="1">
            <a:off x="7532280" y="3600360"/>
            <a:ext cx="4050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49" name=""/>
          <p:cNvSpPr/>
          <p:nvPr/>
        </p:nvSpPr>
        <p:spPr>
          <a:xfrm>
            <a:off x="7334280" y="3103560"/>
            <a:ext cx="119160" cy="398520"/>
          </a:xfrm>
          <a:custGeom>
            <a:avLst/>
            <a:gdLst/>
            <a:ahLst/>
            <a:rect l="l" t="t" r="r" b="b"/>
            <a:pathLst>
              <a:path w="149" h="503">
                <a:moveTo>
                  <a:pt x="149" y="0"/>
                </a:moveTo>
                <a:lnTo>
                  <a:pt x="50" y="0"/>
                </a:lnTo>
                <a:lnTo>
                  <a:pt x="30" y="0"/>
                </a:lnTo>
                <a:lnTo>
                  <a:pt x="20" y="12"/>
                </a:lnTo>
                <a:lnTo>
                  <a:pt x="9" y="25"/>
                </a:lnTo>
                <a:lnTo>
                  <a:pt x="0" y="49"/>
                </a:lnTo>
                <a:lnTo>
                  <a:pt x="0" y="62"/>
                </a:lnTo>
                <a:lnTo>
                  <a:pt x="0" y="86"/>
                </a:lnTo>
                <a:lnTo>
                  <a:pt x="9" y="99"/>
                </a:lnTo>
                <a:lnTo>
                  <a:pt x="20" y="111"/>
                </a:lnTo>
                <a:lnTo>
                  <a:pt x="30" y="123"/>
                </a:lnTo>
                <a:lnTo>
                  <a:pt x="50" y="123"/>
                </a:lnTo>
                <a:lnTo>
                  <a:pt x="30" y="134"/>
                </a:lnTo>
                <a:lnTo>
                  <a:pt x="20" y="134"/>
                </a:lnTo>
                <a:lnTo>
                  <a:pt x="9" y="148"/>
                </a:lnTo>
                <a:lnTo>
                  <a:pt x="0" y="171"/>
                </a:lnTo>
                <a:lnTo>
                  <a:pt x="0" y="196"/>
                </a:lnTo>
                <a:lnTo>
                  <a:pt x="0" y="209"/>
                </a:lnTo>
                <a:lnTo>
                  <a:pt x="9" y="221"/>
                </a:lnTo>
                <a:lnTo>
                  <a:pt x="20" y="247"/>
                </a:lnTo>
                <a:lnTo>
                  <a:pt x="30" y="247"/>
                </a:lnTo>
                <a:lnTo>
                  <a:pt x="50" y="258"/>
                </a:lnTo>
                <a:lnTo>
                  <a:pt x="30" y="258"/>
                </a:lnTo>
                <a:lnTo>
                  <a:pt x="20" y="258"/>
                </a:lnTo>
                <a:lnTo>
                  <a:pt x="9" y="283"/>
                </a:lnTo>
                <a:lnTo>
                  <a:pt x="0" y="295"/>
                </a:lnTo>
                <a:lnTo>
                  <a:pt x="0" y="320"/>
                </a:lnTo>
                <a:lnTo>
                  <a:pt x="0" y="332"/>
                </a:lnTo>
                <a:lnTo>
                  <a:pt x="9" y="357"/>
                </a:lnTo>
                <a:lnTo>
                  <a:pt x="20" y="368"/>
                </a:lnTo>
                <a:lnTo>
                  <a:pt x="30" y="368"/>
                </a:lnTo>
                <a:lnTo>
                  <a:pt x="50" y="380"/>
                </a:lnTo>
                <a:lnTo>
                  <a:pt x="30" y="380"/>
                </a:lnTo>
                <a:lnTo>
                  <a:pt x="20" y="394"/>
                </a:lnTo>
                <a:lnTo>
                  <a:pt x="9" y="405"/>
                </a:lnTo>
                <a:lnTo>
                  <a:pt x="0" y="418"/>
                </a:lnTo>
                <a:lnTo>
                  <a:pt x="0" y="442"/>
                </a:lnTo>
                <a:lnTo>
                  <a:pt x="0" y="454"/>
                </a:lnTo>
                <a:lnTo>
                  <a:pt x="9" y="479"/>
                </a:lnTo>
                <a:lnTo>
                  <a:pt x="20" y="491"/>
                </a:lnTo>
                <a:lnTo>
                  <a:pt x="30" y="503"/>
                </a:lnTo>
                <a:lnTo>
                  <a:pt x="50" y="503"/>
                </a:lnTo>
                <a:lnTo>
                  <a:pt x="149"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7128000" y="3103560"/>
            <a:ext cx="126720" cy="398520"/>
          </a:xfrm>
          <a:custGeom>
            <a:avLst/>
            <a:gdLst/>
            <a:ahLst/>
            <a:rect l="l" t="t" r="r" b="b"/>
            <a:pathLst>
              <a:path w="160" h="503">
                <a:moveTo>
                  <a:pt x="0" y="0"/>
                </a:moveTo>
                <a:lnTo>
                  <a:pt x="100" y="0"/>
                </a:lnTo>
                <a:lnTo>
                  <a:pt x="120" y="0"/>
                </a:lnTo>
                <a:lnTo>
                  <a:pt x="130" y="12"/>
                </a:lnTo>
                <a:lnTo>
                  <a:pt x="139" y="25"/>
                </a:lnTo>
                <a:lnTo>
                  <a:pt x="150" y="49"/>
                </a:lnTo>
                <a:lnTo>
                  <a:pt x="160" y="62"/>
                </a:lnTo>
                <a:lnTo>
                  <a:pt x="150" y="86"/>
                </a:lnTo>
                <a:lnTo>
                  <a:pt x="139" y="99"/>
                </a:lnTo>
                <a:lnTo>
                  <a:pt x="130" y="111"/>
                </a:lnTo>
                <a:lnTo>
                  <a:pt x="120" y="123"/>
                </a:lnTo>
                <a:lnTo>
                  <a:pt x="100" y="123"/>
                </a:lnTo>
                <a:lnTo>
                  <a:pt x="120" y="134"/>
                </a:lnTo>
                <a:lnTo>
                  <a:pt x="130" y="134"/>
                </a:lnTo>
                <a:lnTo>
                  <a:pt x="139" y="148"/>
                </a:lnTo>
                <a:lnTo>
                  <a:pt x="150" y="171"/>
                </a:lnTo>
                <a:lnTo>
                  <a:pt x="160" y="196"/>
                </a:lnTo>
                <a:lnTo>
                  <a:pt x="150" y="209"/>
                </a:lnTo>
                <a:lnTo>
                  <a:pt x="139" y="221"/>
                </a:lnTo>
                <a:lnTo>
                  <a:pt x="130" y="247"/>
                </a:lnTo>
                <a:lnTo>
                  <a:pt x="120" y="247"/>
                </a:lnTo>
                <a:lnTo>
                  <a:pt x="100" y="258"/>
                </a:lnTo>
                <a:lnTo>
                  <a:pt x="120" y="258"/>
                </a:lnTo>
                <a:lnTo>
                  <a:pt x="130" y="258"/>
                </a:lnTo>
                <a:lnTo>
                  <a:pt x="139" y="283"/>
                </a:lnTo>
                <a:lnTo>
                  <a:pt x="150" y="295"/>
                </a:lnTo>
                <a:lnTo>
                  <a:pt x="160" y="320"/>
                </a:lnTo>
                <a:lnTo>
                  <a:pt x="150" y="332"/>
                </a:lnTo>
                <a:lnTo>
                  <a:pt x="139" y="357"/>
                </a:lnTo>
                <a:lnTo>
                  <a:pt x="130" y="368"/>
                </a:lnTo>
                <a:lnTo>
                  <a:pt x="120" y="368"/>
                </a:lnTo>
                <a:lnTo>
                  <a:pt x="100" y="380"/>
                </a:lnTo>
                <a:lnTo>
                  <a:pt x="120" y="380"/>
                </a:lnTo>
                <a:lnTo>
                  <a:pt x="130" y="394"/>
                </a:lnTo>
                <a:lnTo>
                  <a:pt x="139" y="405"/>
                </a:lnTo>
                <a:lnTo>
                  <a:pt x="150" y="418"/>
                </a:lnTo>
                <a:lnTo>
                  <a:pt x="160" y="442"/>
                </a:lnTo>
                <a:lnTo>
                  <a:pt x="150" y="454"/>
                </a:lnTo>
                <a:lnTo>
                  <a:pt x="139" y="479"/>
                </a:lnTo>
                <a:lnTo>
                  <a:pt x="130" y="491"/>
                </a:lnTo>
                <a:lnTo>
                  <a:pt x="120" y="503"/>
                </a:lnTo>
                <a:lnTo>
                  <a:pt x="100" y="503"/>
                </a:lnTo>
                <a:lnTo>
                  <a:pt x="0"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 name=""/>
          <p:cNvSpPr/>
          <p:nvPr/>
        </p:nvSpPr>
        <p:spPr>
          <a:xfrm>
            <a:off x="7120080" y="3513240"/>
            <a:ext cx="41580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2" name=""/>
          <p:cNvSpPr/>
          <p:nvPr/>
        </p:nvSpPr>
        <p:spPr>
          <a:xfrm>
            <a:off x="7010280" y="3565440"/>
            <a:ext cx="576360" cy="91800"/>
          </a:xfrm>
          <a:prstGeom prst="rect">
            <a:avLst/>
          </a:prstGeom>
          <a:noFill/>
          <a:ln w="0">
            <a:noFill/>
          </a:ln>
        </p:spPr>
        <p:style>
          <a:lnRef idx="0"/>
          <a:fillRef idx="0"/>
          <a:effectRef idx="0"/>
          <a:fontRef idx="minor"/>
        </p:style>
        <p:txBody>
          <a:bodyPr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GSU1A</a:t>
            </a:r>
            <a:endParaRPr b="0" lang="en-US" sz="600" strike="noStrike" u="none">
              <a:solidFill>
                <a:srgbClr val="000000"/>
              </a:solidFill>
              <a:effectLst/>
              <a:uFillTx/>
              <a:latin typeface="Times New Roman"/>
            </a:endParaRPr>
          </a:p>
        </p:txBody>
      </p:sp>
      <p:sp>
        <p:nvSpPr>
          <p:cNvPr id="153" name=""/>
          <p:cNvSpPr/>
          <p:nvPr/>
        </p:nvSpPr>
        <p:spPr>
          <a:xfrm>
            <a:off x="7322760" y="3473280"/>
            <a:ext cx="1976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1B,1C</a:t>
            </a:r>
            <a:endParaRPr b="0" lang="en-US" sz="600" strike="noStrike" u="none">
              <a:solidFill>
                <a:srgbClr val="000000"/>
              </a:solidFill>
              <a:effectLst/>
              <a:uFillTx/>
              <a:latin typeface="Times New Roman"/>
            </a:endParaRPr>
          </a:p>
        </p:txBody>
      </p:sp>
      <p:sp>
        <p:nvSpPr>
          <p:cNvPr id="154" name=""/>
          <p:cNvSpPr/>
          <p:nvPr/>
        </p:nvSpPr>
        <p:spPr>
          <a:xfrm>
            <a:off x="6969240" y="3200400"/>
            <a:ext cx="160200" cy="2062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7024680" y="3238560"/>
            <a:ext cx="540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7024320" y="32432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57" name=""/>
          <p:cNvSpPr/>
          <p:nvPr/>
        </p:nvSpPr>
        <p:spPr>
          <a:xfrm flipH="1">
            <a:off x="7532640" y="4095720"/>
            <a:ext cx="3002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8" name=""/>
          <p:cNvSpPr/>
          <p:nvPr/>
        </p:nvSpPr>
        <p:spPr>
          <a:xfrm flipH="1">
            <a:off x="6888240" y="4095720"/>
            <a:ext cx="6444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9" name=""/>
          <p:cNvSpPr/>
          <p:nvPr/>
        </p:nvSpPr>
        <p:spPr>
          <a:xfrm flipH="1">
            <a:off x="681804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60" name=""/>
          <p:cNvSpPr/>
          <p:nvPr/>
        </p:nvSpPr>
        <p:spPr>
          <a:xfrm>
            <a:off x="6969240" y="3998880"/>
            <a:ext cx="16020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7024680" y="403848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7024320" y="40417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3" name=""/>
          <p:cNvSpPr/>
          <p:nvPr/>
        </p:nvSpPr>
        <p:spPr>
          <a:xfrm>
            <a:off x="681048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flipH="1">
            <a:off x="6484680" y="4095720"/>
            <a:ext cx="2379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65" name=""/>
          <p:cNvSpPr/>
          <p:nvPr/>
        </p:nvSpPr>
        <p:spPr>
          <a:xfrm>
            <a:off x="648504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 name=""/>
          <p:cNvSpPr/>
          <p:nvPr/>
        </p:nvSpPr>
        <p:spPr>
          <a:xfrm>
            <a:off x="6407280" y="4290840"/>
            <a:ext cx="16020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6461280" y="433080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 name=""/>
          <p:cNvSpPr/>
          <p:nvPr/>
        </p:nvSpPr>
        <p:spPr>
          <a:xfrm>
            <a:off x="646092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9" name=""/>
          <p:cNvSpPr/>
          <p:nvPr/>
        </p:nvSpPr>
        <p:spPr>
          <a:xfrm>
            <a:off x="8037360" y="4006800"/>
            <a:ext cx="158760" cy="195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8099280" y="4044960"/>
            <a:ext cx="5256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 name=""/>
          <p:cNvSpPr/>
          <p:nvPr/>
        </p:nvSpPr>
        <p:spPr>
          <a:xfrm>
            <a:off x="8097480" y="404820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72" name=""/>
          <p:cNvSpPr/>
          <p:nvPr/>
        </p:nvSpPr>
        <p:spPr>
          <a:xfrm>
            <a:off x="7921800" y="3902040"/>
            <a:ext cx="118800" cy="388800"/>
          </a:xfrm>
          <a:custGeom>
            <a:avLst/>
            <a:gdLst/>
            <a:ahLst/>
            <a:rect l="l" t="t" r="r" b="b"/>
            <a:pathLst>
              <a:path w="150" h="490">
                <a:moveTo>
                  <a:pt x="150" y="0"/>
                </a:moveTo>
                <a:lnTo>
                  <a:pt x="50" y="0"/>
                </a:lnTo>
                <a:lnTo>
                  <a:pt x="30" y="0"/>
                </a:lnTo>
                <a:lnTo>
                  <a:pt x="20" y="11"/>
                </a:lnTo>
                <a:lnTo>
                  <a:pt x="9" y="23"/>
                </a:lnTo>
                <a:lnTo>
                  <a:pt x="0" y="36"/>
                </a:lnTo>
                <a:lnTo>
                  <a:pt x="0" y="62"/>
                </a:lnTo>
                <a:lnTo>
                  <a:pt x="0" y="73"/>
                </a:lnTo>
                <a:lnTo>
                  <a:pt x="9" y="97"/>
                </a:lnTo>
                <a:lnTo>
                  <a:pt x="20" y="110"/>
                </a:lnTo>
                <a:lnTo>
                  <a:pt x="30" y="110"/>
                </a:lnTo>
                <a:lnTo>
                  <a:pt x="50" y="121"/>
                </a:lnTo>
                <a:lnTo>
                  <a:pt x="30" y="121"/>
                </a:lnTo>
                <a:lnTo>
                  <a:pt x="20" y="134"/>
                </a:lnTo>
                <a:lnTo>
                  <a:pt x="9" y="147"/>
                </a:lnTo>
                <a:lnTo>
                  <a:pt x="0" y="158"/>
                </a:lnTo>
                <a:lnTo>
                  <a:pt x="0" y="182"/>
                </a:lnTo>
                <a:lnTo>
                  <a:pt x="0" y="196"/>
                </a:lnTo>
                <a:lnTo>
                  <a:pt x="9" y="219"/>
                </a:lnTo>
                <a:lnTo>
                  <a:pt x="20" y="233"/>
                </a:lnTo>
                <a:lnTo>
                  <a:pt x="30" y="244"/>
                </a:lnTo>
                <a:lnTo>
                  <a:pt x="50" y="244"/>
                </a:lnTo>
                <a:lnTo>
                  <a:pt x="30" y="244"/>
                </a:lnTo>
                <a:lnTo>
                  <a:pt x="20" y="256"/>
                </a:lnTo>
                <a:lnTo>
                  <a:pt x="9" y="269"/>
                </a:lnTo>
                <a:lnTo>
                  <a:pt x="0" y="281"/>
                </a:lnTo>
                <a:lnTo>
                  <a:pt x="0" y="306"/>
                </a:lnTo>
                <a:lnTo>
                  <a:pt x="0" y="330"/>
                </a:lnTo>
                <a:lnTo>
                  <a:pt x="9" y="343"/>
                </a:lnTo>
                <a:lnTo>
                  <a:pt x="20" y="355"/>
                </a:lnTo>
                <a:lnTo>
                  <a:pt x="30" y="368"/>
                </a:lnTo>
                <a:lnTo>
                  <a:pt x="50" y="368"/>
                </a:lnTo>
                <a:lnTo>
                  <a:pt x="30" y="368"/>
                </a:lnTo>
                <a:lnTo>
                  <a:pt x="20" y="380"/>
                </a:lnTo>
                <a:lnTo>
                  <a:pt x="9" y="391"/>
                </a:lnTo>
                <a:lnTo>
                  <a:pt x="0" y="416"/>
                </a:lnTo>
                <a:lnTo>
                  <a:pt x="0" y="428"/>
                </a:lnTo>
                <a:lnTo>
                  <a:pt x="0" y="453"/>
                </a:lnTo>
                <a:lnTo>
                  <a:pt x="9" y="466"/>
                </a:lnTo>
                <a:lnTo>
                  <a:pt x="20" y="477"/>
                </a:lnTo>
                <a:lnTo>
                  <a:pt x="30" y="490"/>
                </a:lnTo>
                <a:lnTo>
                  <a:pt x="50" y="490"/>
                </a:lnTo>
                <a:lnTo>
                  <a:pt x="15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7723080" y="3902040"/>
            <a:ext cx="119160" cy="388800"/>
          </a:xfrm>
          <a:custGeom>
            <a:avLst/>
            <a:gdLst/>
            <a:ahLst/>
            <a:rect l="l" t="t" r="r" b="b"/>
            <a:pathLst>
              <a:path w="151" h="490">
                <a:moveTo>
                  <a:pt x="0" y="0"/>
                </a:moveTo>
                <a:lnTo>
                  <a:pt x="101" y="0"/>
                </a:lnTo>
                <a:lnTo>
                  <a:pt x="110" y="0"/>
                </a:lnTo>
                <a:lnTo>
                  <a:pt x="130" y="11"/>
                </a:lnTo>
                <a:lnTo>
                  <a:pt x="140" y="23"/>
                </a:lnTo>
                <a:lnTo>
                  <a:pt x="140" y="36"/>
                </a:lnTo>
                <a:lnTo>
                  <a:pt x="151" y="62"/>
                </a:lnTo>
                <a:lnTo>
                  <a:pt x="140" y="73"/>
                </a:lnTo>
                <a:lnTo>
                  <a:pt x="140" y="97"/>
                </a:lnTo>
                <a:lnTo>
                  <a:pt x="130" y="110"/>
                </a:lnTo>
                <a:lnTo>
                  <a:pt x="110" y="110"/>
                </a:lnTo>
                <a:lnTo>
                  <a:pt x="101" y="121"/>
                </a:lnTo>
                <a:lnTo>
                  <a:pt x="110" y="121"/>
                </a:lnTo>
                <a:lnTo>
                  <a:pt x="130" y="134"/>
                </a:lnTo>
                <a:lnTo>
                  <a:pt x="140" y="147"/>
                </a:lnTo>
                <a:lnTo>
                  <a:pt x="140" y="158"/>
                </a:lnTo>
                <a:lnTo>
                  <a:pt x="151" y="182"/>
                </a:lnTo>
                <a:lnTo>
                  <a:pt x="140" y="196"/>
                </a:lnTo>
                <a:lnTo>
                  <a:pt x="140" y="219"/>
                </a:lnTo>
                <a:lnTo>
                  <a:pt x="130" y="233"/>
                </a:lnTo>
                <a:lnTo>
                  <a:pt x="110" y="244"/>
                </a:lnTo>
                <a:lnTo>
                  <a:pt x="101" y="244"/>
                </a:lnTo>
                <a:lnTo>
                  <a:pt x="110" y="244"/>
                </a:lnTo>
                <a:lnTo>
                  <a:pt x="130" y="256"/>
                </a:lnTo>
                <a:lnTo>
                  <a:pt x="140" y="269"/>
                </a:lnTo>
                <a:lnTo>
                  <a:pt x="140" y="281"/>
                </a:lnTo>
                <a:lnTo>
                  <a:pt x="151" y="306"/>
                </a:lnTo>
                <a:lnTo>
                  <a:pt x="140" y="330"/>
                </a:lnTo>
                <a:lnTo>
                  <a:pt x="140" y="343"/>
                </a:lnTo>
                <a:lnTo>
                  <a:pt x="130" y="355"/>
                </a:lnTo>
                <a:lnTo>
                  <a:pt x="110" y="368"/>
                </a:lnTo>
                <a:lnTo>
                  <a:pt x="101" y="368"/>
                </a:lnTo>
                <a:lnTo>
                  <a:pt x="110" y="368"/>
                </a:lnTo>
                <a:lnTo>
                  <a:pt x="130" y="380"/>
                </a:lnTo>
                <a:lnTo>
                  <a:pt x="140" y="391"/>
                </a:lnTo>
                <a:lnTo>
                  <a:pt x="140" y="416"/>
                </a:lnTo>
                <a:lnTo>
                  <a:pt x="151" y="428"/>
                </a:lnTo>
                <a:lnTo>
                  <a:pt x="140" y="453"/>
                </a:lnTo>
                <a:lnTo>
                  <a:pt x="140" y="466"/>
                </a:lnTo>
                <a:lnTo>
                  <a:pt x="130" y="477"/>
                </a:lnTo>
                <a:lnTo>
                  <a:pt x="110" y="490"/>
                </a:lnTo>
                <a:lnTo>
                  <a:pt x="101" y="490"/>
                </a:lnTo>
                <a:lnTo>
                  <a:pt x="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 name=""/>
          <p:cNvSpPr/>
          <p:nvPr/>
        </p:nvSpPr>
        <p:spPr>
          <a:xfrm>
            <a:off x="7810560" y="4300560"/>
            <a:ext cx="17604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5" name=""/>
          <p:cNvSpPr/>
          <p:nvPr/>
        </p:nvSpPr>
        <p:spPr>
          <a:xfrm>
            <a:off x="7810920" y="4302000"/>
            <a:ext cx="19116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GSU2</a:t>
            </a:r>
            <a:endParaRPr b="0" lang="en-US" sz="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C458C92-80EE-4CF7-9302-467E58C08660}"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17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78" name="Gleason" descr=""/>
          <p:cNvPicPr/>
          <p:nvPr/>
        </p:nvPicPr>
        <p:blipFill>
          <a:blip r:embed="rId1"/>
          <a:stretch/>
        </p:blipFill>
        <p:spPr>
          <a:xfrm>
            <a:off x="1219320" y="1695600"/>
            <a:ext cx="6781680" cy="4400280"/>
          </a:xfrm>
          <a:prstGeom prst="rect">
            <a:avLst/>
          </a:prstGeom>
          <a:noFill/>
          <a:ln w="0">
            <a:noFill/>
          </a:ln>
        </p:spPr>
      </p:pic>
      <p:sp>
        <p:nvSpPr>
          <p:cNvPr id="3" name="PlaceHolder 2"/>
          <p:cNvSpPr>
            <a:spLocks noGrp="1"/>
          </p:cNvSpPr>
          <p:nvPr>
            <p:ph type="sldNum" idx="1"/>
          </p:nvPr>
        </p:nvSpPr>
        <p:spPr/>
        <p:txBody>
          <a:bodyPr/>
          <a:p>
            <a:fld id="{0592BCC6-D620-4DD4-A211-23F0A53A735A}"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18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81" name="" descr=""/>
          <p:cNvPicPr/>
          <p:nvPr/>
        </p:nvPicPr>
        <p:blipFill>
          <a:blip r:embed="rId1"/>
          <a:stretch/>
        </p:blipFill>
        <p:spPr>
          <a:xfrm>
            <a:off x="1828800" y="2108160"/>
            <a:ext cx="5638680" cy="2712960"/>
          </a:xfrm>
          <a:prstGeom prst="rect">
            <a:avLst/>
          </a:prstGeom>
          <a:noFill/>
          <a:ln w="0">
            <a:noFill/>
          </a:ln>
        </p:spPr>
      </p:pic>
      <p:sp>
        <p:nvSpPr>
          <p:cNvPr id="3" name="PlaceHolder 2"/>
          <p:cNvSpPr>
            <a:spLocks noGrp="1"/>
          </p:cNvSpPr>
          <p:nvPr>
            <p:ph type="sldNum" idx="1"/>
          </p:nvPr>
        </p:nvSpPr>
        <p:spPr/>
        <p:txBody>
          <a:bodyPr/>
          <a:p>
            <a:fld id="{F5D02A6F-C2E2-4B45-97BE-FB5A7F788B98}"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17720</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1998-03-06T18:15:04Z</dcterms:created>
  <dc:creator>sdick</dc:creator>
  <dc:description/>
  <dc:language>en-US</dc:language>
  <cp:lastModifiedBy>Ben Rogers</cp:lastModifiedBy>
  <cp:lastPrinted>2000-10-04T20:46:07Z</cp:lastPrinted>
  <dcterms:modified xsi:type="dcterms:W3CDTF">2000-10-05T17:26:06Z</dcterms:modified>
  <cp:revision>646</cp:revision>
  <dc:subject/>
  <dc:title>No Slide Title</dc:title>
</cp:coreProperties>
</file>