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_rels/presentation.xml.rels" ContentType="application/vnd.openxmlformats-package.relationships+xml"/>
  <Override PartName="/ppt/media/image13.wmf" ContentType="image/x-wmf"/>
  <Override PartName="/ppt/media/image11.jpeg" ContentType="image/jpeg"/>
  <Override PartName="/ppt/media/image9.wmf" ContentType="image/x-wmf"/>
  <Override PartName="/ppt/media/image18.wmf" ContentType="image/x-wmf"/>
  <Override PartName="/ppt/media/image12.wmf" ContentType="image/x-wmf"/>
  <Override PartName="/ppt/media/image8.wmf" ContentType="image/x-wmf"/>
  <Override PartName="/ppt/media/image17.wmf" ContentType="image/x-wmf"/>
  <Override PartName="/ppt/media/image10.wmf" ContentType="image/x-wmf"/>
  <Override PartName="/ppt/media/image1.wmf" ContentType="image/x-wmf"/>
  <Override PartName="/ppt/media/image7.jpeg" ContentType="image/jpeg"/>
  <Override PartName="/ppt/media/image6.wmf" ContentType="image/x-wmf"/>
  <Override PartName="/ppt/media/image15.wmf" ContentType="image/x-wmf"/>
  <Override PartName="/ppt/media/image5.png" ContentType="image/png"/>
  <Override PartName="/ppt/media/image14.png" ContentType="image/png"/>
  <Override PartName="/ppt/media/image27.wmf" ContentType="image/x-wmf"/>
  <Override PartName="/ppt/media/image25.wmf" ContentType="image/x-wmf"/>
  <Override PartName="/ppt/media/image24.jpeg" ContentType="image/jpeg"/>
  <Override PartName="/ppt/media/image23.wmf" ContentType="image/x-wmf"/>
  <Override PartName="/ppt/media/image22.png" ContentType="image/png"/>
  <Override PartName="/ppt/media/image21.png" ContentType="image/png"/>
  <Override PartName="/ppt/media/image19.wmf" ContentType="image/x-wmf"/>
  <Override PartName="/ppt/media/image16.jpeg" ContentType="image/jpeg"/>
  <Override PartName="/ppt/media/image26.wmf" ContentType="image/x-wmf"/>
  <Override PartName="/ppt/media/image3.jpeg" ContentType="image/jpeg"/>
  <Override PartName="/ppt/media/image2.wmf" ContentType="image/x-wmf"/>
  <Override PartName="/ppt/media/image20.jpeg" ContentType="image/jpeg"/>
  <Override PartName="/ppt/media/image4.png" ContentType="image/png"/>
  <Override PartName="/ppt/embeddings/oleObject1.docx" ContentType="application/vnd.openxmlformats-officedocument.wordprocessingml.document"/>
  <Override PartName="/ppt/embeddings/oleObject1.bin" ContentType="application/vnd.openxmlformats-officedocument.oleObject"/>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49.xml" ContentType="application/vnd.openxmlformats-officedocument.presentationml.slide+xml"/>
  <Override PartName="/ppt/slides/slide21.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0.xml" ContentType="application/vnd.openxmlformats-officedocument.presentationml.slide+xml"/>
  <Override PartName="/ppt/slides/_rels/slide19.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55.xml.rels" ContentType="application/vnd.openxmlformats-package.relationships+xml"/>
  <Override PartName="/ppt/slides/_rels/slide1.xml.rels" ContentType="application/vnd.openxmlformats-package.relationships+xml"/>
  <Override PartName="/ppt/slides/_rels/slide43.xml.rels" ContentType="application/vnd.openxmlformats-package.relationships+xml"/>
  <Override PartName="/ppt/slides/_rels/slide54.xml.rels" ContentType="application/vnd.openxmlformats-package.relationships+xml"/>
  <Override PartName="/ppt/slides/_rels/slide42.xml.rels" ContentType="application/vnd.openxmlformats-package.relationships+xml"/>
  <Override PartName="/ppt/slides/_rels/slide53.xml.rels" ContentType="application/vnd.openxmlformats-package.relationships+xml"/>
  <Override PartName="/ppt/slides/_rels/slide52.xml.rels" ContentType="application/vnd.openxmlformats-package.relationships+xml"/>
  <Override PartName="/ppt/slides/_rels/slide38.xml.rels" ContentType="application/vnd.openxmlformats-package.relationships+xml"/>
  <Override PartName="/ppt/slides/_rels/slide40.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10.xml.rels" ContentType="application/vnd.openxmlformats-package.relationships+xml"/>
  <Override PartName="/ppt/slides/_rels/slide45.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49.xml.rels" ContentType="application/vnd.openxmlformats-package.relationships+xml"/>
  <Override PartName="/ppt/slides/_rels/slide51.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28.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29.xml.rels" ContentType="application/vnd.openxmlformats-package.relationships+xml"/>
  <Override PartName="/ppt/slides/_rels/slide11.xml.rels" ContentType="application/vnd.openxmlformats-package.relationships+xml"/>
  <Override PartName="/ppt/slides/_rels/slide48.xml.rels" ContentType="application/vnd.openxmlformats-package.relationships+xml"/>
  <Override PartName="/ppt/slides/_rels/slide50.xml.rels" ContentType="application/vnd.openxmlformats-package.relationships+xml"/>
  <Override PartName="/ppt/slides/_rels/slide13.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9.xml.rels" ContentType="application/vnd.openxmlformats-package.relationships+xml"/>
  <Override PartName="/ppt/slides/_rels/slide41.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44.xml.rels" ContentType="application/vnd.openxmlformats-package.relationships+xml"/>
  <Override PartName="/ppt/slides/slide38.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42.xml" ContentType="application/vnd.openxmlformats-officedocument.presentationml.slide+xml"/>
  <Override PartName="/ppt/slides/slide54.xml" ContentType="application/vnd.openxmlformats-officedocument.presentationml.slide+xml"/>
  <Override PartName="/ppt/slides/slide43.xml" ContentType="application/vnd.openxmlformats-officedocument.presentationml.slide+xml"/>
  <Override PartName="/ppt/slides/slide55.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9144000" cy="6858000"/>
  <p:notesSz cx="7005638" cy="922337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wmf"/>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Click to edit the title text format</a:t>
            </a:r>
            <a:endParaRPr b="0" lang="en-US" sz="2800" strike="noStrike" u="none">
              <a:solidFill>
                <a:srgbClr val="000000"/>
              </a:solidFill>
              <a:effectLst/>
              <a:uFillTx/>
              <a:latin typeface="Times New Roman"/>
            </a:endParaRPr>
          </a:p>
        </p:txBody>
      </p:sp>
      <p:sp>
        <p:nvSpPr>
          <p:cNvPr id="1" name="PlaceHolder 2"/>
          <p:cNvSpPr>
            <a:spLocks noGrp="1"/>
          </p:cNvSpPr>
          <p:nvPr>
            <p:ph type="body"/>
          </p:nvPr>
        </p:nvSpPr>
        <p:spPr>
          <a:xfrm>
            <a:off x="1143000" y="1978200"/>
            <a:ext cx="6781680" cy="4114800"/>
          </a:xfrm>
          <a:prstGeom prst="rect">
            <a:avLst/>
          </a:prstGeom>
          <a:noFill/>
          <a:ln w="0">
            <a:noFill/>
          </a:ln>
        </p:spPr>
        <p:txBody>
          <a:bodyPr lIns="90000" rIns="90000" tIns="46800" bIns="46800" anchor="t">
            <a:normAutofit/>
          </a:bodyPr>
          <a:p>
            <a:pPr marL="343080" indent="-343080">
              <a:spcBef>
                <a:spcPts val="49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Click to edit the outline text format</a:t>
            </a:r>
            <a:endParaRPr b="0" lang="en-US" sz="2000" strike="noStrike" u="none">
              <a:solidFill>
                <a:srgbClr val="000000"/>
              </a:solidFill>
              <a:effectLst/>
              <a:uFillTx/>
              <a:latin typeface="Times New Roman"/>
            </a:endParaRPr>
          </a:p>
          <a:p>
            <a:pPr lvl="1" marL="743040" indent="-285840">
              <a:spcBef>
                <a:spcPts val="49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Second Outline Level</a:t>
            </a:r>
            <a:endParaRPr b="0" lang="en-US" sz="2000" strike="noStrike" u="none">
              <a:solidFill>
                <a:srgbClr val="000000"/>
              </a:solidFill>
              <a:effectLst/>
              <a:uFillTx/>
              <a:latin typeface="Times New Roman"/>
            </a:endParaRPr>
          </a:p>
          <a:p>
            <a:pPr lvl="2" marL="11430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Third Outline Level</a:t>
            </a:r>
            <a:endParaRPr b="0" lang="en-US" sz="2000" strike="noStrike" u="none">
              <a:solidFill>
                <a:srgbClr val="000000"/>
              </a:solidFill>
              <a:effectLst/>
              <a:uFillTx/>
              <a:latin typeface="Times New Roman"/>
            </a:endParaRPr>
          </a:p>
          <a:p>
            <a:pPr lvl="3" marL="16002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Fourth Outline Level</a:t>
            </a:r>
            <a:endParaRPr b="0" lang="en-US" sz="2000" strike="noStrike" u="none">
              <a:solidFill>
                <a:srgbClr val="000000"/>
              </a:solidFill>
              <a:effectLst/>
              <a:uFillTx/>
              <a:latin typeface="Times New Roman"/>
            </a:endParaRPr>
          </a:p>
          <a:p>
            <a:pPr lvl="4" marL="20574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Fifth Outline Level</a:t>
            </a:r>
            <a:endParaRPr b="0" lang="en-US" sz="2000" strike="noStrike" u="none">
              <a:solidFill>
                <a:srgbClr val="000000"/>
              </a:solidFill>
              <a:effectLst/>
              <a:uFillTx/>
              <a:latin typeface="Times New Roman"/>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Sixth Outline Level</a:t>
            </a:r>
            <a:endParaRPr b="0" lang="en-US" sz="2000" strike="noStrike" u="none">
              <a:solidFill>
                <a:srgbClr val="000000"/>
              </a:solidFill>
              <a:effectLst/>
              <a:uFillTx/>
              <a:latin typeface="Times New Roman"/>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Seventh Outline Level</a:t>
            </a:r>
            <a:endParaRPr b="0" lang="en-US" sz="2000" strike="noStrike" u="none">
              <a:solidFill>
                <a:srgbClr val="000000"/>
              </a:solidFill>
              <a:effectLst/>
              <a:uFillTx/>
              <a:latin typeface="Times New Roman"/>
            </a:endParaRPr>
          </a:p>
        </p:txBody>
      </p:sp>
      <p:sp>
        <p:nvSpPr>
          <p:cNvPr id="2" name="PlaceHolder 3"/>
          <p:cNvSpPr>
            <a:spLocks noGrp="1"/>
          </p:cNvSpPr>
          <p:nvPr>
            <p:ph type="sldNum" idx="1"/>
          </p:nvPr>
        </p:nvSpPr>
        <p:spPr>
          <a:xfrm>
            <a:off x="6553080" y="6397560"/>
            <a:ext cx="190512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000000"/>
                </a:solidFill>
                <a:effectLst/>
                <a:uFillTx/>
                <a:latin typeface="Arial"/>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8882506-DC1A-4B5D-B836-B990442ECD0A}" type="slidenum">
              <a:rPr b="0" lang="en-US" sz="1000" strike="noStrike" u="none">
                <a:solidFill>
                  <a:srgbClr val="000000"/>
                </a:solidFill>
                <a:effectLst/>
                <a:uFillTx/>
                <a:latin typeface="Arial"/>
              </a:rPr>
              <a:t>&lt;number&gt;</a:t>
            </a:fld>
            <a:endParaRPr b="0" lang="en-US" sz="1000" strike="noStrike" u="none">
              <a:solidFill>
                <a:srgbClr val="000000"/>
              </a:solidFill>
              <a:effectLst/>
              <a:uFillTx/>
              <a:latin typeface="Times New Roman"/>
            </a:endParaRPr>
          </a:p>
        </p:txBody>
      </p:sp>
      <p:sp>
        <p:nvSpPr>
          <p:cNvPr id="3" name=""/>
          <p:cNvSpPr/>
          <p:nvPr/>
        </p:nvSpPr>
        <p:spPr>
          <a:xfrm>
            <a:off x="685800" y="60660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 name=""/>
          <p:cNvSpPr/>
          <p:nvPr/>
        </p:nvSpPr>
        <p:spPr>
          <a:xfrm>
            <a:off x="1143000" y="606600"/>
            <a:ext cx="1981080" cy="0"/>
          </a:xfrm>
          <a:prstGeom prst="line">
            <a:avLst/>
          </a:prstGeom>
          <a:ln w="6336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
          <p:cNvSpPr/>
          <p:nvPr/>
        </p:nvSpPr>
        <p:spPr>
          <a:xfrm>
            <a:off x="7467480" y="378000"/>
            <a:ext cx="106704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CONFIDENTIAL</a:t>
            </a:r>
            <a:endParaRPr b="0" lang="en-US" sz="900" strike="noStrike" u="none">
              <a:solidFill>
                <a:srgbClr val="000000"/>
              </a:solidFill>
              <a:effectLst/>
              <a:uFillTx/>
              <a:latin typeface="Times New Roman"/>
            </a:endParaRPr>
          </a:p>
        </p:txBody>
      </p:sp>
      <p:sp>
        <p:nvSpPr>
          <p:cNvPr id="6" name=""/>
          <p:cNvSpPr/>
          <p:nvPr/>
        </p:nvSpPr>
        <p:spPr>
          <a:xfrm flipV="1">
            <a:off x="838080" y="6397200"/>
            <a:ext cx="6705720" cy="3240"/>
          </a:xfrm>
          <a:prstGeom prst="line">
            <a:avLst/>
          </a:prstGeom>
          <a:ln w="9360">
            <a:solidFill>
              <a:srgbClr val="000000"/>
            </a:solidFill>
            <a:miter/>
          </a:ln>
        </p:spPr>
        <p:style>
          <a:lnRef idx="0"/>
          <a:fillRef idx="0"/>
          <a:effectRef idx="0"/>
          <a:fontRef idx="minor"/>
        </p:style>
        <p:txBody>
          <a:bodyPr lIns="90000" rIns="90000" tIns="-43560" bIns="-43560" anchor="ctr">
            <a:noAutofit/>
          </a:bodyPr>
          <a:p>
            <a:endParaRPr b="0" lang="en-US" sz="2400" strike="noStrike" u="none">
              <a:solidFill>
                <a:srgbClr val="000000"/>
              </a:solidFill>
              <a:effectLst/>
              <a:uFillTx/>
              <a:latin typeface="Times New Roman"/>
            </a:endParaRPr>
          </a:p>
        </p:txBody>
      </p:sp>
      <p:sp>
        <p:nvSpPr>
          <p:cNvPr id="7" name=""/>
          <p:cNvSpPr/>
          <p:nvPr/>
        </p:nvSpPr>
        <p:spPr>
          <a:xfrm>
            <a:off x="8077320" y="6397560"/>
            <a:ext cx="5331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8" name="" descr=""/>
          <p:cNvPicPr/>
          <p:nvPr/>
        </p:nvPicPr>
        <p:blipFill>
          <a:blip r:embed="rId2"/>
          <a:srcRect l="-56" t="0" r="-56" b="0"/>
          <a:stretch/>
        </p:blipFill>
        <p:spPr>
          <a:xfrm>
            <a:off x="7467480" y="6093000"/>
            <a:ext cx="731880" cy="579240"/>
          </a:xfrm>
          <a:prstGeom prst="rect">
            <a:avLst/>
          </a:prstGeom>
          <a:solidFill>
            <a:srgbClr val="ffffff"/>
          </a:solidFill>
          <a:ln w="0">
            <a:noFill/>
          </a:ln>
        </p:spPr>
      </p:pic>
      <p:sp>
        <p:nvSpPr>
          <p:cNvPr id="9" name=""/>
          <p:cNvSpPr/>
          <p:nvPr/>
        </p:nvSpPr>
        <p:spPr>
          <a:xfrm>
            <a:off x="685800" y="152388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solidFill>
          <a:srgbClr val="ffffff"/>
        </a:solidFill>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Click to edit the title text format</a:t>
            </a:r>
            <a:endParaRPr b="0" lang="en-US" sz="2800" strike="noStrike" u="none">
              <a:solidFill>
                <a:srgbClr val="000000"/>
              </a:solidFill>
              <a:effectLst/>
              <a:uFillTx/>
              <a:latin typeface="Times New Roman"/>
            </a:endParaRPr>
          </a:p>
        </p:txBody>
      </p:sp>
      <p:sp>
        <p:nvSpPr>
          <p:cNvPr id="11" name="PlaceHolder 2"/>
          <p:cNvSpPr>
            <a:spLocks noGrp="1"/>
          </p:cNvSpPr>
          <p:nvPr>
            <p:ph type="body"/>
          </p:nvPr>
        </p:nvSpPr>
        <p:spPr>
          <a:xfrm>
            <a:off x="1143000" y="1978200"/>
            <a:ext cx="6781680" cy="4114800"/>
          </a:xfrm>
          <a:prstGeom prst="rect">
            <a:avLst/>
          </a:prstGeom>
          <a:noFill/>
          <a:ln w="0">
            <a:noFill/>
          </a:ln>
        </p:spPr>
        <p:txBody>
          <a:bodyPr lIns="90000" rIns="90000" tIns="46800" bIns="46800" anchor="t">
            <a:normAutofit/>
          </a:bodyPr>
          <a:p>
            <a:pPr marL="343080" indent="-343080">
              <a:spcBef>
                <a:spcPts val="49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Click to edit the outline text format</a:t>
            </a:r>
            <a:endParaRPr b="0" lang="en-US" sz="2000" strike="noStrike" u="none">
              <a:solidFill>
                <a:srgbClr val="000000"/>
              </a:solidFill>
              <a:effectLst/>
              <a:uFillTx/>
              <a:latin typeface="Times New Roman"/>
            </a:endParaRPr>
          </a:p>
          <a:p>
            <a:pPr lvl="1" marL="743040" indent="-285840">
              <a:spcBef>
                <a:spcPts val="49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Second Outline Level</a:t>
            </a:r>
            <a:endParaRPr b="0" lang="en-US" sz="2000" strike="noStrike" u="none">
              <a:solidFill>
                <a:srgbClr val="000000"/>
              </a:solidFill>
              <a:effectLst/>
              <a:uFillTx/>
              <a:latin typeface="Times New Roman"/>
            </a:endParaRPr>
          </a:p>
          <a:p>
            <a:pPr lvl="2" marL="11430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Third Outline Level</a:t>
            </a:r>
            <a:endParaRPr b="0" lang="en-US" sz="2000" strike="noStrike" u="none">
              <a:solidFill>
                <a:srgbClr val="000000"/>
              </a:solidFill>
              <a:effectLst/>
              <a:uFillTx/>
              <a:latin typeface="Times New Roman"/>
            </a:endParaRPr>
          </a:p>
          <a:p>
            <a:pPr lvl="3" marL="16002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Fourth Outline Level</a:t>
            </a:r>
            <a:endParaRPr b="0" lang="en-US" sz="2000" strike="noStrike" u="none">
              <a:solidFill>
                <a:srgbClr val="000000"/>
              </a:solidFill>
              <a:effectLst/>
              <a:uFillTx/>
              <a:latin typeface="Times New Roman"/>
            </a:endParaRPr>
          </a:p>
          <a:p>
            <a:pPr lvl="4" marL="2057400" indent="-228600">
              <a:spcBef>
                <a:spcPts val="499"/>
              </a:spcBef>
              <a:buClr>
                <a:srgbClr val="3333cc"/>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Fifth Outline Level</a:t>
            </a:r>
            <a:endParaRPr b="0" lang="en-US" sz="2000" strike="noStrike" u="none">
              <a:solidFill>
                <a:srgbClr val="000000"/>
              </a:solidFill>
              <a:effectLst/>
              <a:uFillTx/>
              <a:latin typeface="Times New Roman"/>
            </a:endParaRPr>
          </a:p>
          <a:p>
            <a:pPr lvl="5"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Sixth Outline Level</a:t>
            </a:r>
            <a:endParaRPr b="0" lang="en-US" sz="2000" strike="noStrike" u="none">
              <a:solidFill>
                <a:srgbClr val="000000"/>
              </a:solidFill>
              <a:effectLst/>
              <a:uFillTx/>
              <a:latin typeface="Times New Roman"/>
            </a:endParaRPr>
          </a:p>
          <a:p>
            <a:pPr lvl="6" marL="2057400" indent="-2286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Seventh Outline Level</a:t>
            </a:r>
            <a:endParaRPr b="0" lang="en-US" sz="2000" strike="noStrike" u="none">
              <a:solidFill>
                <a:srgbClr val="000000"/>
              </a:solidFill>
              <a:effectLst/>
              <a:uFillTx/>
              <a:latin typeface="Times New Roman"/>
            </a:endParaRPr>
          </a:p>
        </p:txBody>
      </p:sp>
      <p:sp>
        <p:nvSpPr>
          <p:cNvPr id="12" name="PlaceHolder 3"/>
          <p:cNvSpPr>
            <a:spLocks noGrp="1"/>
          </p:cNvSpPr>
          <p:nvPr>
            <p:ph type="sldNum" idx="2"/>
          </p:nvPr>
        </p:nvSpPr>
        <p:spPr>
          <a:xfrm>
            <a:off x="6553080" y="6397560"/>
            <a:ext cx="190512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000000"/>
                </a:solidFill>
                <a:effectLst/>
                <a:uFillTx/>
                <a:latin typeface="Arial"/>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3175C77-4A0F-4C5A-9E93-84FD9ACD9BA6}" type="slidenum">
              <a:rPr b="0" lang="en-US" sz="1000" strike="noStrike" u="none">
                <a:solidFill>
                  <a:srgbClr val="000000"/>
                </a:solidFill>
                <a:effectLst/>
                <a:uFillTx/>
                <a:latin typeface="Arial"/>
              </a:rPr>
              <a:t>&lt;number&gt;</a:t>
            </a:fld>
            <a:endParaRPr b="0" lang="en-US" sz="1000" strike="noStrike" u="none">
              <a:solidFill>
                <a:srgbClr val="000000"/>
              </a:solidFill>
              <a:effectLst/>
              <a:uFillTx/>
              <a:latin typeface="Times New Roman"/>
            </a:endParaRPr>
          </a:p>
        </p:txBody>
      </p:sp>
      <p:sp>
        <p:nvSpPr>
          <p:cNvPr id="13" name=""/>
          <p:cNvSpPr/>
          <p:nvPr/>
        </p:nvSpPr>
        <p:spPr>
          <a:xfrm>
            <a:off x="685800" y="60660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4" name=""/>
          <p:cNvSpPr/>
          <p:nvPr/>
        </p:nvSpPr>
        <p:spPr>
          <a:xfrm>
            <a:off x="1143000" y="606600"/>
            <a:ext cx="1981080" cy="0"/>
          </a:xfrm>
          <a:prstGeom prst="line">
            <a:avLst/>
          </a:prstGeom>
          <a:ln w="63360">
            <a:solidFill>
              <a:srgbClr val="3333cc"/>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 name=""/>
          <p:cNvSpPr/>
          <p:nvPr/>
        </p:nvSpPr>
        <p:spPr>
          <a:xfrm>
            <a:off x="7467480" y="378000"/>
            <a:ext cx="1067040" cy="23148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56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Arial"/>
              </a:rPr>
              <a:t>CONFIDENTIAL</a:t>
            </a:r>
            <a:endParaRPr b="0" lang="en-US" sz="900" strike="noStrike" u="none">
              <a:solidFill>
                <a:srgbClr val="000000"/>
              </a:solidFill>
              <a:effectLst/>
              <a:uFillTx/>
              <a:latin typeface="Times New Roman"/>
            </a:endParaRPr>
          </a:p>
        </p:txBody>
      </p:sp>
      <p:sp>
        <p:nvSpPr>
          <p:cNvPr id="15" name=""/>
          <p:cNvSpPr/>
          <p:nvPr/>
        </p:nvSpPr>
        <p:spPr>
          <a:xfrm flipV="1">
            <a:off x="838080" y="6397200"/>
            <a:ext cx="6705720" cy="3240"/>
          </a:xfrm>
          <a:prstGeom prst="line">
            <a:avLst/>
          </a:prstGeom>
          <a:ln w="9360">
            <a:solidFill>
              <a:srgbClr val="000000"/>
            </a:solidFill>
            <a:miter/>
          </a:ln>
        </p:spPr>
        <p:style>
          <a:lnRef idx="0"/>
          <a:fillRef idx="0"/>
          <a:effectRef idx="0"/>
          <a:fontRef idx="minor"/>
        </p:style>
        <p:txBody>
          <a:bodyPr lIns="90000" rIns="90000" tIns="-43560" bIns="-43560" anchor="ctr">
            <a:noAutofit/>
          </a:bodyPr>
          <a:p>
            <a:endParaRPr b="0" lang="en-US" sz="2400" strike="noStrike" u="none">
              <a:solidFill>
                <a:srgbClr val="000000"/>
              </a:solidFill>
              <a:effectLst/>
              <a:uFillTx/>
              <a:latin typeface="Times New Roman"/>
            </a:endParaRPr>
          </a:p>
        </p:txBody>
      </p:sp>
      <p:sp>
        <p:nvSpPr>
          <p:cNvPr id="16" name=""/>
          <p:cNvSpPr/>
          <p:nvPr/>
        </p:nvSpPr>
        <p:spPr>
          <a:xfrm>
            <a:off x="8077320" y="6397560"/>
            <a:ext cx="53316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17" name="" descr=""/>
          <p:cNvPicPr/>
          <p:nvPr/>
        </p:nvPicPr>
        <p:blipFill>
          <a:blip r:embed="rId2"/>
          <a:srcRect l="-56" t="0" r="-56" b="0"/>
          <a:stretch/>
        </p:blipFill>
        <p:spPr>
          <a:xfrm>
            <a:off x="7467480" y="6093000"/>
            <a:ext cx="731880" cy="579240"/>
          </a:xfrm>
          <a:prstGeom prst="rect">
            <a:avLst/>
          </a:prstGeom>
          <a:solidFill>
            <a:srgbClr val="ffffff"/>
          </a:solidFill>
          <a:ln w="0">
            <a:noFill/>
          </a:ln>
        </p:spPr>
      </p:pic>
      <p:sp>
        <p:nvSpPr>
          <p:cNvPr id="18" name=""/>
          <p:cNvSpPr/>
          <p:nvPr/>
        </p:nvSpPr>
        <p:spPr>
          <a:xfrm>
            <a:off x="685800" y="1523880"/>
            <a:ext cx="7772400" cy="0"/>
          </a:xfrm>
          <a:prstGeom prst="line">
            <a:avLst/>
          </a:prstGeom>
          <a:ln w="936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solidFill>
          <a:srgbClr val="ffffff"/>
        </a:solidFill>
      </p:bgPr>
    </p:bg>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285640"/>
            <a:ext cx="77724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Click to edit the title text format</a:t>
            </a:r>
            <a:endParaRPr b="0" lang="en-US" sz="2800" strike="noStrike" u="none">
              <a:solidFill>
                <a:srgbClr val="000000"/>
              </a:solidFill>
              <a:effectLst/>
              <a:uFillTx/>
              <a:latin typeface="Times New Roman"/>
            </a:endParaRPr>
          </a:p>
        </p:txBody>
      </p:sp>
      <p:sp>
        <p:nvSpPr>
          <p:cNvPr id="20" name="PlaceHolder 2"/>
          <p:cNvSpPr>
            <a:spLocks noGrp="1"/>
          </p:cNvSpPr>
          <p:nvPr>
            <p:ph type="ftr" idx="3"/>
          </p:nvPr>
        </p:nvSpPr>
        <p:spPr>
          <a:xfrm>
            <a:off x="3124080" y="6248520"/>
            <a:ext cx="2895840" cy="457200"/>
          </a:xfrm>
          <a:prstGeom prst="rect">
            <a:avLst/>
          </a:prstGeom>
          <a:noFill/>
          <a:ln w="0">
            <a:noFill/>
          </a:ln>
        </p:spPr>
        <p:txBody>
          <a:bodyPr lIns="90000" rIns="90000" tIns="46800" bIns="46800" anchor="t">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800" strike="noStrike" u="none">
                <a:solidFill>
                  <a:srgbClr val="000000"/>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Peakers.ppt</a:t>
            </a:r>
            <a:endParaRPr b="0" lang="en-US" sz="800" strike="noStrike" u="none">
              <a:solidFill>
                <a:srgbClr val="000000"/>
              </a:solidFill>
              <a:effectLst/>
              <a:uFillTx/>
              <a:latin typeface="Times New Roman"/>
            </a:endParaRPr>
          </a:p>
        </p:txBody>
      </p:sp>
      <p:sp>
        <p:nvSpPr>
          <p:cNvPr id="21" name="PlaceHolder 3"/>
          <p:cNvSpPr>
            <a:spLocks noGrp="1"/>
          </p:cNvSpPr>
          <p:nvPr>
            <p:ph type="sldNum" idx="4"/>
          </p:nvPr>
        </p:nvSpPr>
        <p:spPr>
          <a:xfrm>
            <a:off x="6553080" y="6248520"/>
            <a:ext cx="1905120" cy="457200"/>
          </a:xfrm>
          <a:prstGeom prst="rect">
            <a:avLst/>
          </a:prstGeom>
          <a:noFill/>
          <a:ln w="0">
            <a:noFill/>
          </a:ln>
        </p:spPr>
        <p:txBody>
          <a:bodyPr lIns="90000" rIns="90000" tIns="46800" bIns="46800" anchor="t">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000" strike="noStrike" u="none">
                <a:solidFill>
                  <a:srgbClr val="000000"/>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3D6379E-DCC7-4E0F-B7E7-C856ED84496A}" type="slidenum">
              <a:rPr b="0" lang="en-US" sz="1000" strike="noStrike" u="none">
                <a:solidFill>
                  <a:srgbClr val="000000"/>
                </a:solidFill>
                <a:effectLst/>
                <a:uFillTx/>
                <a:latin typeface="Times New Roman"/>
              </a:rPr>
              <a:t>&lt;number&gt;</a:t>
            </a:fld>
            <a:endParaRPr b="0" lang="en-US" sz="1000" strike="noStrike" u="none">
              <a:solidFill>
                <a:srgbClr val="000000"/>
              </a:solidFill>
              <a:effectLst/>
              <a:uFillTx/>
              <a:latin typeface="Times New Roman"/>
            </a:endParaRPr>
          </a:p>
        </p:txBody>
      </p:sp>
      <p:sp>
        <p:nvSpPr>
          <p:cNvPr id="22" name="PlaceHolder 4"/>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gn="ctr">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Click to edit the outline text format</a:t>
            </a:r>
            <a:endParaRPr b="0" lang="en-US" sz="2000" strike="noStrike" u="none">
              <a:solidFill>
                <a:srgbClr val="000000"/>
              </a:solidFill>
              <a:effectLst/>
              <a:uFillTx/>
              <a:latin typeface="Times New Roman"/>
            </a:endParaRPr>
          </a:p>
          <a:p>
            <a:pPr lvl="1" marL="457200" indent="0" algn="ctr">
              <a:spcBef>
                <a:spcPts val="4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Second Outline Level</a:t>
            </a:r>
            <a:endParaRPr b="0" lang="en-US" sz="1800" strike="noStrike" u="none">
              <a:solidFill>
                <a:srgbClr val="000000"/>
              </a:solidFill>
              <a:effectLst/>
              <a:uFillTx/>
              <a:latin typeface="Times New Roman"/>
            </a:endParaRPr>
          </a:p>
          <a:p>
            <a:pPr lvl="2" marL="914400" algn="ctr">
              <a:spcBef>
                <a:spcPts val="400"/>
              </a:spcBef>
              <a:buClr>
                <a:srgbClr val="3333cc"/>
              </a:buClr>
              <a:buFont typeface="Times New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Third Outline Level</a:t>
            </a:r>
            <a:endParaRPr b="0" lang="en-US" sz="1600" strike="noStrike" u="none">
              <a:solidFill>
                <a:srgbClr val="000000"/>
              </a:solidFill>
              <a:effectLst/>
              <a:uFillTx/>
              <a:latin typeface="Times New Roman"/>
            </a:endParaRPr>
          </a:p>
          <a:p>
            <a:pPr lvl="3" marL="1371600" algn="ctr">
              <a:spcBef>
                <a:spcPts val="349"/>
              </a:spcBef>
              <a:buClr>
                <a:srgbClr val="3333cc"/>
              </a:buClr>
              <a:buFont typeface="Times New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Fourth Outline Level</a:t>
            </a:r>
            <a:endParaRPr b="0" lang="en-US" sz="1400" strike="noStrike" u="none">
              <a:solidFill>
                <a:srgbClr val="000000"/>
              </a:solidFill>
              <a:effectLst/>
              <a:uFillTx/>
              <a:latin typeface="Times New Roman"/>
            </a:endParaRPr>
          </a:p>
          <a:p>
            <a:pPr lvl="4" marL="1828800" algn="ctr">
              <a:spcBef>
                <a:spcPts val="349"/>
              </a:spcBef>
              <a:buClr>
                <a:srgbClr val="3333cc"/>
              </a:buClr>
              <a:buFont typeface="Times New Roman"/>
              <a:buChar char="-"/>
              <a:tabLst>
                <a:tab algn="l" pos="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Fifth Outline Level</a:t>
            </a:r>
            <a:endParaRPr b="0" lang="en-US" sz="1400" strike="noStrike" u="none">
              <a:solidFill>
                <a:srgbClr val="000000"/>
              </a:solidFill>
              <a:effectLst/>
              <a:uFillTx/>
              <a:latin typeface="Times New Roman"/>
            </a:endParaRPr>
          </a:p>
          <a:p>
            <a:pPr lvl="5" marL="1828800">
              <a:spcBef>
                <a:spcPts val="3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Sixth Outline Level</a:t>
            </a:r>
            <a:endParaRPr b="0" lang="en-US" sz="1400" strike="noStrike" u="none">
              <a:solidFill>
                <a:srgbClr val="000000"/>
              </a:solidFill>
              <a:effectLst/>
              <a:uFillTx/>
              <a:latin typeface="Times New Roman"/>
            </a:endParaRPr>
          </a:p>
          <a:p>
            <a:pPr lvl="6" marL="1828800">
              <a:spcBef>
                <a:spcPts val="34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Seventh Outline Level</a:t>
            </a:r>
            <a:endParaRPr b="0" lang="en-US" sz="14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sldMaster>
</file>

<file path=ppt/slides/_rels/slide1.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wmf"/><Relationship Id="rId3"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wmf"/><Relationship Id="rId3" Type="http://schemas.openxmlformats.org/officeDocument/2006/relationships/slideLayout" Target="../slideLayouts/slideLayout2.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wmf"/><Relationship Id="rId3"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12.wmf"/><Relationship Id="rId3" Type="http://schemas.openxmlformats.org/officeDocument/2006/relationships/slideLayout" Target="../slideLayouts/slideLayout2.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image" Target="../media/image13.wmf"/><Relationship Id="rId2"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slideLayout" Target="../slideLayouts/slideLayout2.xml"/>
</Relationships>
</file>

<file path=ppt/slides/_rels/slide3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9.wmf"/><Relationship Id="rId3"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2.wmf"/><Relationship Id="rId3" Type="http://schemas.openxmlformats.org/officeDocument/2006/relationships/slideLayout" Target="../slideLayouts/slideLayout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
</Relationships>
</file>

<file path=ppt/slides/_rels/slide4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
</Relationships>
</file>

<file path=ppt/slides/_rels/slide4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
</Relationships>
</file>

<file path=ppt/slides/_rels/slide45.xml.rels><?xml version="1.0" encoding="UTF-8"?>
<Relationships xmlns="http://schemas.openxmlformats.org/package/2006/relationships"><Relationship Id="rId1" Type="http://schemas.openxmlformats.org/officeDocument/2006/relationships/image" Target="../media/image23.wmf"/><Relationship Id="rId2" Type="http://schemas.openxmlformats.org/officeDocument/2006/relationships/slideLayout" Target="../slideLayouts/slideLayout2.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image" Target="../media/image25.wmf"/><Relationship Id="rId2" Type="http://schemas.openxmlformats.org/officeDocument/2006/relationships/slideLayout" Target="../slideLayouts/slideLayout2.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Relationships xmlns="http://schemas.openxmlformats.org/package/2006/relationships"><Relationship Id="rId1" Type="http://schemas.openxmlformats.org/officeDocument/2006/relationships/image" Target="../media/image26.wmf"/><Relationship Id="rId2" Type="http://schemas.openxmlformats.org/officeDocument/2006/relationships/slideLayout" Target="../slideLayouts/slideLayout2.xml"/>
</Relationships>
</file>

<file path=ppt/slides/_rels/slide5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7.wmf"/><Relationship Id="rId3" Type="http://schemas.openxmlformats.org/officeDocument/2006/relationships/slideLayout" Target="../slideLayouts/slideLayout2.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6.wmf"/><Relationship Id="rId2"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3" name=""/>
          <p:cNvGraphicFramePr/>
          <p:nvPr/>
        </p:nvGraphicFramePr>
        <p:xfrm>
          <a:off x="3276720" y="1295280"/>
          <a:ext cx="2514600" cy="2444760"/>
        </p:xfrm>
        <a:graphic>
          <a:graphicData uri="http://schemas.openxmlformats.org/presentationml/2006/ole">
            <p:oleObj progId="Word.Document.12" r:id="rId1" spid="">
              <p:embed/>
              <p:pic>
                <p:nvPicPr>
                  <p:cNvPr id="24" name="" descr=""/>
                  <p:cNvPicPr/>
                  <p:nvPr/>
                </p:nvPicPr>
                <p:blipFill>
                  <a:blip r:embed="rId2"/>
                  <a:stretch/>
                </p:blipFill>
                <p:spPr>
                  <a:xfrm>
                    <a:off x="3276720" y="1295280"/>
                    <a:ext cx="2514600" cy="2444760"/>
                  </a:xfrm>
                  <a:prstGeom prst="rect">
                    <a:avLst/>
                  </a:prstGeom>
                  <a:noFill/>
                  <a:ln w="0">
                    <a:noFill/>
                  </a:ln>
                </p:spPr>
              </p:pic>
            </p:oleObj>
          </a:graphicData>
        </a:graphic>
      </p:graphicFrame>
      <p:sp>
        <p:nvSpPr>
          <p:cNvPr id="25" name=""/>
          <p:cNvSpPr/>
          <p:nvPr/>
        </p:nvSpPr>
        <p:spPr>
          <a:xfrm>
            <a:off x="1143000" y="4343400"/>
            <a:ext cx="20574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October 2000</a:t>
            </a:r>
            <a:endParaRPr b="0" lang="en-US" sz="1400" strike="noStrike" u="none">
              <a:solidFill>
                <a:srgbClr val="000000"/>
              </a:solidFill>
              <a:effectLst/>
              <a:uFillTx/>
              <a:latin typeface="Times New Roman"/>
            </a:endParaRPr>
          </a:p>
        </p:txBody>
      </p:sp>
      <p:sp>
        <p:nvSpPr>
          <p:cNvPr id="26" name=""/>
          <p:cNvSpPr/>
          <p:nvPr/>
        </p:nvSpPr>
        <p:spPr>
          <a:xfrm>
            <a:off x="6095880" y="4343400"/>
            <a:ext cx="25146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Confidential &amp; Proprietary</a:t>
            </a:r>
            <a:endParaRPr b="0" lang="en-US" sz="1200" strike="noStrike" u="none">
              <a:solidFill>
                <a:srgbClr val="000000"/>
              </a:solidFill>
              <a:effectLst/>
              <a:uFillTx/>
              <a:latin typeface="Times New Roman"/>
            </a:endParaRPr>
          </a:p>
        </p:txBody>
      </p:sp>
      <p:sp>
        <p:nvSpPr>
          <p:cNvPr id="27" name=""/>
          <p:cNvSpPr/>
          <p:nvPr/>
        </p:nvSpPr>
        <p:spPr>
          <a:xfrm>
            <a:off x="1143000" y="5410080"/>
            <a:ext cx="6248520" cy="817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Management Presentation</a:t>
            </a:r>
            <a:endParaRPr b="0" lang="en-US" sz="1600" strike="noStrike" u="none">
              <a:solidFill>
                <a:srgbClr val="000000"/>
              </a:solidFill>
              <a:effectLst/>
              <a:uFillTx/>
              <a:latin typeface="Times New Roman"/>
            </a:endParaRPr>
          </a:p>
          <a:p>
            <a:pPr>
              <a:lnSpc>
                <a:spcPct val="10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Gleason Overview</a:t>
            </a:r>
            <a:endParaRPr b="0" lang="en-US" sz="2400" strike="noStrike" u="none">
              <a:solidFill>
                <a:srgbClr val="000000"/>
              </a:solidFill>
              <a:effectLst/>
              <a:uFillTx/>
              <a:latin typeface="Times New Roman"/>
            </a:endParaRPr>
          </a:p>
        </p:txBody>
      </p:sp>
    </p:spTree>
  </p:cSld>
  <p:transition>
    <p:random/>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Interconnection</a:t>
            </a:r>
            <a:endParaRPr b="0" lang="en-US" sz="2000" strike="noStrike" u="none">
              <a:solidFill>
                <a:srgbClr val="000000"/>
              </a:solidFill>
              <a:effectLst/>
              <a:uFillTx/>
              <a:latin typeface="Times New Roman"/>
            </a:endParaRPr>
          </a:p>
        </p:txBody>
      </p:sp>
      <p:sp>
        <p:nvSpPr>
          <p:cNvPr id="183" name="PlaceHolder 2"/>
          <p:cNvSpPr>
            <a:spLocks noGrp="1"/>
          </p:cNvSpPr>
          <p:nvPr>
            <p:ph/>
          </p:nvPr>
        </p:nvSpPr>
        <p:spPr>
          <a:xfrm>
            <a:off x="1143000" y="1600200"/>
            <a:ext cx="6781680" cy="4495680"/>
          </a:xfrm>
          <a:prstGeom prst="rect">
            <a:avLst/>
          </a:prstGeom>
          <a:noFill/>
          <a:ln w="0">
            <a:noFill/>
          </a:ln>
        </p:spPr>
        <p:txBody>
          <a:bodyPr lIns="90000" rIns="90000" tIns="46800" bIns="46800" anchor="t">
            <a:normAutofit fontScale="92500" lnSpcReduction="9999"/>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Interconnected to 500 kV TVA line (Johnsville-Weakley) that traverses the site</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As part of Gleason interconnection agreement, TVA required an upgrade of the Shelby substation:</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Gleason reimburses estimates of upgrade costs incurred by TVA on a quarterly basis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Gleason receives credits dollar-for-dollar, in the amount of any Upgrade Costs paid which may be used to pay TVA for network, firm point-to-point, or non-firm point-to-point transmission charges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On December 31, 2009, TVA will pay to Gleason an amount equal to the difference between total Upgrade Costs paid by Gleason and sum of transmission credits used to date</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Through September 2000, Gleason has paid to TVA $2.6 million  of Upgrade Costs and transmission credits in the amount of $772,000 have been used</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Estimated remaining construction costs are $24.9 million, to be paid from October 2000 through September 2002</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Gleason’s purchaser will assume obligation to pay future upgrade costs and will be entitled to receive all existing and future credits and December 31, 2009 payment</a:t>
            </a:r>
            <a:endParaRPr b="0" lang="en-US" sz="1400" strike="noStrike" u="none">
              <a:solidFill>
                <a:srgbClr val="000000"/>
              </a:solidFill>
              <a:effectLst/>
              <a:uFillTx/>
              <a:latin typeface="Times New Roman"/>
            </a:endParaRPr>
          </a:p>
        </p:txBody>
      </p:sp>
      <p:sp>
        <p:nvSpPr>
          <p:cNvPr id="18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DD4C0E8C-F1AE-4C34-98D7-C0B51D3EC026}"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85" name="" descr=""/>
          <p:cNvPicPr/>
          <p:nvPr/>
        </p:nvPicPr>
        <p:blipFill>
          <a:blip r:embed="rId1"/>
          <a:stretch/>
        </p:blipFill>
        <p:spPr>
          <a:xfrm>
            <a:off x="5715000" y="1600200"/>
            <a:ext cx="3200400" cy="2743200"/>
          </a:xfrm>
          <a:prstGeom prst="rect">
            <a:avLst/>
          </a:prstGeom>
          <a:noFill/>
          <a:ln w="0">
            <a:noFill/>
          </a:ln>
        </p:spPr>
      </p:pic>
      <p:sp>
        <p:nvSpPr>
          <p:cNvPr id="186" name="PlaceHolder 1"/>
          <p:cNvSpPr>
            <a:spLocks noGrp="1"/>
          </p:cNvSpPr>
          <p:nvPr>
            <p:ph type="title"/>
          </p:nvPr>
        </p:nvSpPr>
        <p:spPr>
          <a:xfrm>
            <a:off x="685800" y="91404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Gas Transportation</a:t>
            </a:r>
            <a:endParaRPr b="0" lang="en-US" sz="2000" strike="noStrike" u="none">
              <a:solidFill>
                <a:srgbClr val="000000"/>
              </a:solidFill>
              <a:effectLst/>
              <a:uFillTx/>
              <a:latin typeface="Times New Roman"/>
            </a:endParaRPr>
          </a:p>
        </p:txBody>
      </p:sp>
      <p:sp>
        <p:nvSpPr>
          <p:cNvPr id="18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188" name="PlaceHolder 2"/>
          <p:cNvSpPr>
            <a:spLocks noGrp="1"/>
          </p:cNvSpPr>
          <p:nvPr>
            <p:ph/>
          </p:nvPr>
        </p:nvSpPr>
        <p:spPr>
          <a:xfrm>
            <a:off x="228240" y="1676160"/>
            <a:ext cx="6248520" cy="3429000"/>
          </a:xfrm>
          <a:prstGeom prst="rect">
            <a:avLst/>
          </a:prstGeom>
          <a:noFill/>
          <a:ln w="0">
            <a:noFill/>
          </a:ln>
        </p:spPr>
        <p:txBody>
          <a:bodyPr lIns="90000" rIns="90000" tIns="46800" bIns="46800" anchor="t">
            <a:normAutofit/>
          </a:bodyPr>
          <a:p>
            <a:pPr marL="343080" indent="-343080">
              <a:lnSpc>
                <a:spcPct val="11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Pipeline: ANR Pipeline (“ANR”)</a:t>
            </a:r>
            <a:endParaRPr b="0" lang="en-US" sz="1200" strike="noStrike" u="none">
              <a:solidFill>
                <a:srgbClr val="000000"/>
              </a:solidFill>
              <a:effectLst/>
              <a:uFillTx/>
              <a:latin typeface="Times New Roman"/>
            </a:endParaRPr>
          </a:p>
          <a:p>
            <a:pPr marL="343080" indent="-343080">
              <a:lnSpc>
                <a:spcPct val="7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Delivery Point: ANR ML2 - Weakley County Interconnect</a:t>
            </a:r>
            <a:endParaRPr b="0" lang="en-US" sz="1200" strike="noStrike" u="none">
              <a:solidFill>
                <a:srgbClr val="000000"/>
              </a:solidFill>
              <a:effectLst/>
              <a:uFillTx/>
              <a:latin typeface="Times New Roman"/>
            </a:endParaRPr>
          </a:p>
          <a:p>
            <a:pPr marL="343080" indent="-343080">
              <a:lnSpc>
                <a:spcPct val="7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Base Contract</a:t>
            </a:r>
            <a:r>
              <a:rPr b="0" lang="en-US" sz="1600" strike="noStrike" u="none">
                <a:solidFill>
                  <a:srgbClr val="000000"/>
                </a:solidFill>
                <a:effectLst/>
                <a:uFillTx/>
                <a:latin typeface="Arial"/>
              </a:rPr>
              <a:t>:</a:t>
            </a:r>
            <a:endParaRPr b="0" lang="en-US" sz="16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Service: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ITS-3/IPLS</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Term:</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10 years (Apr-Oct) beginning March 1, 2000</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Volume: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93,000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Rate: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$0.11 plus fuel and ACA from Chicago or SE LA</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Fuel:</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 on backhaul; 2.69% on forward haul</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Receipt Points:</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SE LA Header and Joliet, Ill.</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Balancing:</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$0.02 per MMBtu/d balancing up to 93,000 MMBtu</a:t>
            </a:r>
            <a:endParaRPr b="0" lang="en-US" sz="1200" strike="noStrike" u="none">
              <a:solidFill>
                <a:srgbClr val="000000"/>
              </a:solidFill>
              <a:effectLst/>
              <a:uFillTx/>
              <a:latin typeface="Times New Roman"/>
            </a:endParaRPr>
          </a:p>
        </p:txBody>
      </p:sp>
      <p:sp>
        <p:nvSpPr>
          <p:cNvPr id="189" name=""/>
          <p:cNvSpPr/>
          <p:nvPr/>
        </p:nvSpPr>
        <p:spPr>
          <a:xfrm>
            <a:off x="228600" y="4495680"/>
            <a:ext cx="8534520" cy="20574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Backup Contract: Capacity release or seasonal firm can be used.  Additionally, Gleason is party to a Precedent Agreement with ANR providing Gleason ability to purchase 80,000 MMBtu of firm capacity from Chicago to Gleason plant-gate</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Balancing: IPLS service subject to economic dispatching and pipeline operational conditions; balancing-in-kind; allows for uneven hourly flow at plant delivery point with even 24-hour supply flow</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Other: ANR will maintain lateral and meter for $6,000 per year; ANR constructed interconnect and owns hot tap and Electronic Measurement System; reasonable effort to provide 560 psi; if pressure is below 560 psi on day Gleason nominates gas using ITS-3 agreement, ANR will waive IPLS for volumes parked</a:t>
            </a:r>
            <a:endParaRPr b="0" lang="en-US" sz="12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3F82BC8C-55C0-43AB-8508-04F909C97A6C}"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Location</a:t>
            </a:r>
            <a:endParaRPr b="0" lang="en-US" sz="2000" strike="noStrike" u="none">
              <a:solidFill>
                <a:srgbClr val="000000"/>
              </a:solidFill>
              <a:effectLst/>
              <a:uFillTx/>
              <a:latin typeface="Times New Roman"/>
            </a:endParaRPr>
          </a:p>
        </p:txBody>
      </p:sp>
      <p:sp>
        <p:nvSpPr>
          <p:cNvPr id="19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192" name="gleason" descr=""/>
          <p:cNvPicPr/>
          <p:nvPr/>
        </p:nvPicPr>
        <p:blipFill>
          <a:blip r:embed="rId1"/>
          <a:stretch/>
        </p:blipFill>
        <p:spPr>
          <a:xfrm>
            <a:off x="1376280" y="1600200"/>
            <a:ext cx="6167520" cy="4764240"/>
          </a:xfrm>
          <a:prstGeom prst="rect">
            <a:avLst/>
          </a:prstGeom>
          <a:noFill/>
          <a:ln w="0">
            <a:noFill/>
          </a:ln>
        </p:spPr>
      </p:pic>
      <p:sp>
        <p:nvSpPr>
          <p:cNvPr id="3" name="PlaceHolder 2"/>
          <p:cNvSpPr>
            <a:spLocks noGrp="1"/>
          </p:cNvSpPr>
          <p:nvPr>
            <p:ph type="sldNum" idx="1"/>
          </p:nvPr>
        </p:nvSpPr>
        <p:spPr/>
        <p:txBody>
          <a:bodyPr/>
          <a:p>
            <a:fld id="{5ED3E585-F738-4773-AEB4-67C5DB5907A0}"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Control Area Status</a:t>
            </a:r>
            <a:endParaRPr b="0" lang="en-US" sz="2000" strike="noStrike" u="none">
              <a:solidFill>
                <a:srgbClr val="000000"/>
              </a:solidFill>
              <a:effectLst/>
              <a:uFillTx/>
              <a:latin typeface="Times New Roman"/>
            </a:endParaRPr>
          </a:p>
        </p:txBody>
      </p:sp>
      <p:sp>
        <p:nvSpPr>
          <p:cNvPr id="194"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control area, ENGL, has been designated a control area in accordance with NERC policy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designation is valuable for point to point power sales and scheduling of power</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options for Gleason purchaser include:</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services provided by TVA</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re-established by purchaser in accordance with NERC procedures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and scheduling services provided by Enron affiliate under separate contract</a:t>
            </a:r>
            <a:endParaRPr b="0" lang="en-US" sz="1400" strike="noStrike" u="none">
              <a:solidFill>
                <a:srgbClr val="000000"/>
              </a:solidFill>
              <a:effectLst/>
              <a:uFillTx/>
              <a:latin typeface="Times New Roman"/>
            </a:endParaRPr>
          </a:p>
        </p:txBody>
      </p:sp>
      <p:sp>
        <p:nvSpPr>
          <p:cNvPr id="19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5ED61CD8-9018-4B46-B1B0-57AF6816806D}"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Expansion/Conversion Opportunity</a:t>
            </a:r>
            <a:endParaRPr b="0" lang="en-US" sz="2000" strike="noStrike" u="none">
              <a:solidFill>
                <a:srgbClr val="000000"/>
              </a:solidFill>
              <a:effectLst/>
              <a:uFillTx/>
              <a:latin typeface="Times New Roman"/>
            </a:endParaRPr>
          </a:p>
        </p:txBody>
      </p:sp>
      <p:sp>
        <p:nvSpPr>
          <p:cNvPr id="197"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designed to facilitate future plant expansion and/or conversion to combined cycle</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Request for interconnect expansion submitted to TVA in August 2000</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heat rate could go from 10,900 Btu/kWh (HHV) currently to 7,000 (HHV), depending on equipment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output could go from 546 MW (nominal) currently to 850 MW (nominal), depending on equipment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conversion should take approximately 18 to 24 months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Installation of an SCR should facilitate getting a PSD permit for combined cycle operation</a:t>
            </a:r>
            <a:endParaRPr b="0" lang="en-US" sz="1600" strike="noStrike" u="none">
              <a:solidFill>
                <a:srgbClr val="000000"/>
              </a:solidFill>
              <a:effectLst/>
              <a:uFillTx/>
              <a:latin typeface="Times New Roman"/>
            </a:endParaRPr>
          </a:p>
        </p:txBody>
      </p:sp>
      <p:sp>
        <p:nvSpPr>
          <p:cNvPr id="19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9D9BBA24-A059-4CBD-9A70-EAA032499A18}"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Environmental Specifications</a:t>
            </a:r>
            <a:endParaRPr b="0" lang="en-US" sz="2000" strike="noStrike" u="none">
              <a:solidFill>
                <a:srgbClr val="000000"/>
              </a:solidFill>
              <a:effectLst/>
              <a:uFillTx/>
              <a:latin typeface="Times New Roman"/>
            </a:endParaRPr>
          </a:p>
        </p:txBody>
      </p:sp>
      <p:sp>
        <p:nvSpPr>
          <p:cNvPr id="200" name="PlaceHolder 2"/>
          <p:cNvSpPr>
            <a:spLocks noGrp="1"/>
          </p:cNvSpPr>
          <p:nvPr>
            <p:ph/>
          </p:nvPr>
        </p:nvSpPr>
        <p:spPr>
          <a:xfrm>
            <a:off x="1752120" y="2133360"/>
            <a:ext cx="6248520" cy="2593800"/>
          </a:xfrm>
          <a:prstGeom prst="rect">
            <a:avLst/>
          </a:prstGeom>
          <a:noFill/>
          <a:ln w="0">
            <a:noFill/>
          </a:ln>
        </p:spPr>
        <p:txBody>
          <a:bodyPr lIns="90000" rIns="90000" tIns="46800" bIns="46800" anchor="t">
            <a:normAutofit/>
          </a:bodyPr>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Discharge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Not Required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Air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Non-PSD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Control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Water injection</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Compliance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CEMS</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Limits: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249 T NOx per year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249 T CO per year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Actual Commission NOx:</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Estimated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915</a:t>
            </a:r>
            <a:endParaRPr b="0" lang="en-US" sz="1600" strike="noStrike" u="none">
              <a:solidFill>
                <a:srgbClr val="000000"/>
              </a:solidFill>
              <a:effectLst/>
              <a:uFillTx/>
              <a:latin typeface="Times New Roman"/>
            </a:endParaRPr>
          </a:p>
        </p:txBody>
      </p:sp>
      <p:sp>
        <p:nvSpPr>
          <p:cNvPr id="20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202" name=""/>
          <p:cNvSpPr/>
          <p:nvPr/>
        </p:nvSpPr>
        <p:spPr>
          <a:xfrm>
            <a:off x="1600200" y="2133720"/>
            <a:ext cx="2819520" cy="2666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03" name=""/>
          <p:cNvSpPr/>
          <p:nvPr/>
        </p:nvSpPr>
        <p:spPr>
          <a:xfrm>
            <a:off x="4419720" y="2133720"/>
            <a:ext cx="2743200" cy="2666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595A7288-AA7D-4AD3-9E46-D076FB9998D1}"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4"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Operating Costs</a:t>
            </a:r>
            <a:endParaRPr b="0" lang="en-US" sz="2000" strike="noStrike" u="none">
              <a:solidFill>
                <a:srgbClr val="000000"/>
              </a:solidFill>
              <a:effectLst/>
              <a:uFillTx/>
              <a:latin typeface="Times New Roman"/>
            </a:endParaRPr>
          </a:p>
        </p:txBody>
      </p:sp>
      <p:sp>
        <p:nvSpPr>
          <p:cNvPr id="20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206" name="" descr=""/>
          <p:cNvPicPr/>
          <p:nvPr/>
        </p:nvPicPr>
        <p:blipFill>
          <a:blip r:embed="rId1"/>
          <a:stretch/>
        </p:blipFill>
        <p:spPr>
          <a:xfrm>
            <a:off x="914400" y="2057400"/>
            <a:ext cx="7362720" cy="2608200"/>
          </a:xfrm>
          <a:prstGeom prst="rect">
            <a:avLst/>
          </a:prstGeom>
          <a:noFill/>
          <a:ln w="0">
            <a:noFill/>
          </a:ln>
        </p:spPr>
      </p:pic>
      <p:sp>
        <p:nvSpPr>
          <p:cNvPr id="3" name="PlaceHolder 2"/>
          <p:cNvSpPr>
            <a:spLocks noGrp="1"/>
          </p:cNvSpPr>
          <p:nvPr>
            <p:ph type="sldNum" idx="1"/>
          </p:nvPr>
        </p:nvSpPr>
        <p:spPr/>
        <p:txBody>
          <a:bodyPr/>
          <a:p>
            <a:fld id="{3BFB301C-E038-407C-9473-5D175047AAA8}"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Organizational Chart</a:t>
            </a:r>
            <a:endParaRPr b="0" lang="en-US" sz="2000" strike="noStrike" u="none">
              <a:solidFill>
                <a:srgbClr val="000000"/>
              </a:solidFill>
              <a:effectLst/>
              <a:uFillTx/>
              <a:latin typeface="Times New Roman"/>
            </a:endParaRPr>
          </a:p>
        </p:txBody>
      </p:sp>
      <p:sp>
        <p:nvSpPr>
          <p:cNvPr id="20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graphicFrame>
        <p:nvGraphicFramePr>
          <p:cNvPr id="209" name=""/>
          <p:cNvGraphicFramePr/>
          <p:nvPr/>
        </p:nvGraphicFramePr>
        <p:xfrm>
          <a:off x="4800600" y="2057400"/>
          <a:ext cx="3083040" cy="3533760"/>
        </p:xfrm>
        <a:graphic>
          <a:graphicData uri="http://schemas.openxmlformats.org/presentationml/2006/ole">
            <p:oleObj r:id="rId1" spid="">
              <p:embed/>
              <p:pic>
                <p:nvPicPr>
                  <p:cNvPr id="210" name="" descr=""/>
                  <p:cNvPicPr/>
                  <p:nvPr/>
                </p:nvPicPr>
                <p:blipFill>
                  <a:blip r:embed="rId2"/>
                  <a:stretch/>
                </p:blipFill>
                <p:spPr>
                  <a:xfrm>
                    <a:off x="4800600" y="2057400"/>
                    <a:ext cx="3083040" cy="3533760"/>
                  </a:xfrm>
                  <a:prstGeom prst="rect">
                    <a:avLst/>
                  </a:prstGeom>
                  <a:noFill/>
                  <a:ln w="0">
                    <a:noFill/>
                  </a:ln>
                </p:spPr>
              </p:pic>
            </p:oleObj>
          </a:graphicData>
        </a:graphic>
      </p:graphicFrame>
      <p:sp>
        <p:nvSpPr>
          <p:cNvPr id="211" name="PlaceHolder 2"/>
          <p:cNvSpPr>
            <a:spLocks noGrp="1"/>
          </p:cNvSpPr>
          <p:nvPr>
            <p:ph/>
          </p:nvPr>
        </p:nvSpPr>
        <p:spPr>
          <a:xfrm>
            <a:off x="1143000" y="1978200"/>
            <a:ext cx="3581280" cy="4114800"/>
          </a:xfrm>
          <a:prstGeom prst="rect">
            <a:avLst/>
          </a:prstGeom>
          <a:noFill/>
          <a:ln w="0">
            <a:noFill/>
          </a:ln>
        </p:spPr>
        <p:txBody>
          <a:bodyPr lIns="90000" rIns="90000" tIns="46800" bIns="46800" anchor="t">
            <a:normAutofit/>
          </a:bodyPr>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is currently operated by Operational Energy Corp (“OEC”), an Enron Corp. subsidiary</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It is anticipated that at closing, O&amp;M contract with OEC will be terminated</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personnel are currently employees of OEC</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6E5D810D-C360-474E-99C7-EB356A24D20B}"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Legal Structure</a:t>
            </a:r>
            <a:endParaRPr b="0" lang="en-US" sz="2000" strike="noStrike" u="none">
              <a:solidFill>
                <a:srgbClr val="000000"/>
              </a:solidFill>
              <a:effectLst/>
              <a:uFillTx/>
              <a:latin typeface="Times New Roman"/>
            </a:endParaRPr>
          </a:p>
        </p:txBody>
      </p:sp>
      <p:sp>
        <p:nvSpPr>
          <p:cNvPr id="213"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Power I, L.L.C. (“Gleason Power”) leases the facility (including real property) from the Industrial Development Board of Weakley County for a term of 15 years beginning on September 16, 1999</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Power has the right to buy the facility at any time during the term of the lease or within 90 days after the expiration thereof for $500.00</a:t>
            </a:r>
            <a:endParaRPr b="0" lang="en-US" sz="1600" strike="noStrike" u="none">
              <a:solidFill>
                <a:srgbClr val="000000"/>
              </a:solidFill>
              <a:effectLst/>
              <a:uFillTx/>
              <a:latin typeface="Times New Roman"/>
            </a:endParaRPr>
          </a:p>
          <a:p>
            <a:pPr marL="343080" indent="-343080">
              <a:lnSpc>
                <a:spcPct val="100000"/>
              </a:lnSpc>
              <a:spcBef>
                <a:spcPts val="601"/>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Power is a Delaware limited liability company and is 100% owned by Enron North America Corp.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Purchaser will acquire 100% of member interests in Gleason Power</a:t>
            </a:r>
            <a:endParaRPr b="0" lang="en-US" sz="1600" strike="noStrike" u="none">
              <a:solidFill>
                <a:srgbClr val="000000"/>
              </a:solidFill>
              <a:effectLst/>
              <a:uFillTx/>
              <a:latin typeface="Times New Roman"/>
            </a:endParaRPr>
          </a:p>
        </p:txBody>
      </p:sp>
      <p:sp>
        <p:nvSpPr>
          <p:cNvPr id="21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48A84698-71C2-439B-9F58-282249AFB6D7}"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15" name=""/>
          <p:cNvGraphicFramePr/>
          <p:nvPr/>
        </p:nvGraphicFramePr>
        <p:xfrm>
          <a:off x="3276720" y="1295280"/>
          <a:ext cx="2514600" cy="2444760"/>
        </p:xfrm>
        <a:graphic>
          <a:graphicData uri="http://schemas.openxmlformats.org/presentationml/2006/ole">
            <p:oleObj progId="Word.Document.12" r:id="rId1" spid="">
              <p:embed/>
              <p:pic>
                <p:nvPicPr>
                  <p:cNvPr id="216" name="" descr=""/>
                  <p:cNvPicPr/>
                  <p:nvPr/>
                </p:nvPicPr>
                <p:blipFill>
                  <a:blip r:embed="rId2"/>
                  <a:stretch/>
                </p:blipFill>
                <p:spPr>
                  <a:xfrm>
                    <a:off x="3276720" y="1295280"/>
                    <a:ext cx="2514600" cy="2444760"/>
                  </a:xfrm>
                  <a:prstGeom prst="rect">
                    <a:avLst/>
                  </a:prstGeom>
                  <a:noFill/>
                  <a:ln w="0">
                    <a:noFill/>
                  </a:ln>
                </p:spPr>
              </p:pic>
            </p:oleObj>
          </a:graphicData>
        </a:graphic>
      </p:graphicFrame>
      <p:sp>
        <p:nvSpPr>
          <p:cNvPr id="217" name=""/>
          <p:cNvSpPr/>
          <p:nvPr/>
        </p:nvSpPr>
        <p:spPr>
          <a:xfrm>
            <a:off x="1143000" y="4343400"/>
            <a:ext cx="20574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October 2000</a:t>
            </a:r>
            <a:endParaRPr b="0" lang="en-US" sz="1400" strike="noStrike" u="none">
              <a:solidFill>
                <a:srgbClr val="000000"/>
              </a:solidFill>
              <a:effectLst/>
              <a:uFillTx/>
              <a:latin typeface="Times New Roman"/>
            </a:endParaRPr>
          </a:p>
        </p:txBody>
      </p:sp>
      <p:sp>
        <p:nvSpPr>
          <p:cNvPr id="218" name=""/>
          <p:cNvSpPr/>
          <p:nvPr/>
        </p:nvSpPr>
        <p:spPr>
          <a:xfrm>
            <a:off x="6095880" y="4343400"/>
            <a:ext cx="25146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Confidential &amp; Proprietary</a:t>
            </a:r>
            <a:endParaRPr b="0" lang="en-US" sz="1200" strike="noStrike" u="none">
              <a:solidFill>
                <a:srgbClr val="000000"/>
              </a:solidFill>
              <a:effectLst/>
              <a:uFillTx/>
              <a:latin typeface="Times New Roman"/>
            </a:endParaRPr>
          </a:p>
        </p:txBody>
      </p:sp>
      <p:sp>
        <p:nvSpPr>
          <p:cNvPr id="219" name=""/>
          <p:cNvSpPr/>
          <p:nvPr/>
        </p:nvSpPr>
        <p:spPr>
          <a:xfrm>
            <a:off x="1143000" y="5410080"/>
            <a:ext cx="6248520" cy="817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Management Presentation</a:t>
            </a:r>
            <a:endParaRPr b="0" lang="en-US" sz="1600" strike="noStrike" u="none">
              <a:solidFill>
                <a:srgbClr val="000000"/>
              </a:solidFill>
              <a:effectLst/>
              <a:uFillTx/>
              <a:latin typeface="Times New Roman"/>
            </a:endParaRPr>
          </a:p>
          <a:p>
            <a:pPr>
              <a:lnSpc>
                <a:spcPct val="10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Wheatland Overview</a:t>
            </a:r>
            <a:endParaRPr b="0" lang="en-US" sz="2400" strike="noStrike" u="none">
              <a:solidFill>
                <a:srgbClr val="000000"/>
              </a:solidFill>
              <a:effectLst/>
              <a:uFillTx/>
              <a:latin typeface="Times New Roman"/>
            </a:endParaRPr>
          </a:p>
        </p:txBody>
      </p:sp>
    </p:spTree>
  </p:cSld>
  <p:transition>
    <p:random/>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Overview</a:t>
            </a:r>
            <a:endParaRPr b="0" lang="en-US" sz="2000" strike="noStrike" u="none">
              <a:solidFill>
                <a:srgbClr val="000000"/>
              </a:solidFill>
              <a:effectLst/>
              <a:uFillTx/>
              <a:latin typeface="Times New Roman"/>
            </a:endParaRPr>
          </a:p>
        </p:txBody>
      </p:sp>
      <p:sp>
        <p:nvSpPr>
          <p:cNvPr id="29"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Plant Description: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546 MW (nominal) natural gas-fired,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simple-cycle facility</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Location: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60-acre tract in Gleason, Tennessee, in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TVA subregion of SERC</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Power Interconnect: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TVA 500 kV line</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Gas Interconnect: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ANR Pipeline ML2-Weakley Interconnect</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Start of Construction: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September 1999</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Commercial Operation Date:</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June 21, 2000</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Max. Annual MWh:</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532,992 @ 59</a:t>
            </a:r>
            <a:r>
              <a:rPr b="0" lang="en-US" sz="1600" strike="noStrike" u="none" baseline="40000">
                <a:solidFill>
                  <a:srgbClr val="000000"/>
                </a:solidFill>
                <a:effectLst/>
                <a:uFillTx/>
                <a:latin typeface="Arial"/>
              </a:rPr>
              <a:t>o</a:t>
            </a:r>
            <a:r>
              <a:rPr b="0" lang="en-US" sz="1600" strike="noStrike" u="none">
                <a:solidFill>
                  <a:srgbClr val="000000"/>
                </a:solidFill>
                <a:effectLst/>
                <a:uFillTx/>
                <a:latin typeface="Arial"/>
              </a:rPr>
              <a:t>F</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915</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&lt;30 ppm</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3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31" name=""/>
          <p:cNvSpPr/>
          <p:nvPr/>
        </p:nvSpPr>
        <p:spPr>
          <a:xfrm>
            <a:off x="990720" y="1905120"/>
            <a:ext cx="2895480" cy="38862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32" name=""/>
          <p:cNvSpPr/>
          <p:nvPr/>
        </p:nvSpPr>
        <p:spPr>
          <a:xfrm>
            <a:off x="3886200" y="1905120"/>
            <a:ext cx="4114800" cy="388620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3C01A8ED-1C6E-4330-9E79-FB82DA45D9BE}"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Overview</a:t>
            </a:r>
            <a:endParaRPr b="0" lang="en-US" sz="2000" strike="noStrike" u="none">
              <a:solidFill>
                <a:srgbClr val="000000"/>
              </a:solidFill>
              <a:effectLst/>
              <a:uFillTx/>
              <a:latin typeface="Times New Roman"/>
            </a:endParaRPr>
          </a:p>
        </p:txBody>
      </p:sp>
      <p:sp>
        <p:nvSpPr>
          <p:cNvPr id="221" name="PlaceHolder 2"/>
          <p:cNvSpPr>
            <a:spLocks noGrp="1"/>
          </p:cNvSpPr>
          <p:nvPr>
            <p:ph/>
          </p:nvPr>
        </p:nvSpPr>
        <p:spPr>
          <a:xfrm>
            <a:off x="1143000" y="1526760"/>
            <a:ext cx="6934320" cy="4568760"/>
          </a:xfrm>
          <a:prstGeom prst="rect">
            <a:avLst/>
          </a:prstGeom>
          <a:noFill/>
          <a:ln w="0">
            <a:noFill/>
          </a:ln>
        </p:spPr>
        <p:txBody>
          <a:bodyPr lIns="90000" rIns="90000" tIns="46800" bIns="46800" anchor="t">
            <a:normAutofit/>
          </a:bodyPr>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Plant Description: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508 MW (nominal) natural gas-fired,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simple-cycle facility</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Location: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60-acre tract in Wheatland, Indiana,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in southern subregion of ECAR </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Power Interconnect: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Dual interconnect with Indianapolis Power &amp;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Light 345 kV and Cinergy 345 kV</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Gas Interconnect: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Midwestern Gas Transmission Pipeline -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Westfork Interconnect</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Start of Construction: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October 1999</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Commercial Operation Date:</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June 1, 2000</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Max. Annual MWh:</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461,313 at 59</a:t>
            </a:r>
            <a:r>
              <a:rPr b="0" lang="en-US" sz="1600" strike="noStrike" u="none" baseline="40000">
                <a:solidFill>
                  <a:srgbClr val="000000"/>
                </a:solidFill>
                <a:effectLst/>
                <a:uFillTx/>
                <a:latin typeface="Arial"/>
              </a:rPr>
              <a:t>o</a:t>
            </a:r>
            <a:r>
              <a:rPr b="0" lang="en-US" sz="1600" strike="noStrike" u="none">
                <a:solidFill>
                  <a:srgbClr val="000000"/>
                </a:solidFill>
                <a:effectLst/>
                <a:uFillTx/>
                <a:latin typeface="Arial"/>
              </a:rPr>
              <a:t>F</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902</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p:txBody>
      </p:sp>
      <p:sp>
        <p:nvSpPr>
          <p:cNvPr id="222"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223" name=""/>
          <p:cNvSpPr/>
          <p:nvPr/>
        </p:nvSpPr>
        <p:spPr>
          <a:xfrm>
            <a:off x="990720" y="1676520"/>
            <a:ext cx="2895480" cy="44956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24" name=""/>
          <p:cNvSpPr/>
          <p:nvPr/>
        </p:nvSpPr>
        <p:spPr>
          <a:xfrm>
            <a:off x="3886200" y="1676520"/>
            <a:ext cx="4114800" cy="44956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6DCE6386-BE38-42A8-8BBD-7A766ED3AC96}"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5"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Facility Strengths</a:t>
            </a:r>
            <a:endParaRPr b="0" lang="en-US" sz="2000" strike="noStrike" u="none">
              <a:solidFill>
                <a:srgbClr val="000000"/>
              </a:solidFill>
              <a:effectLst/>
              <a:uFillTx/>
              <a:latin typeface="Times New Roman"/>
            </a:endParaRPr>
          </a:p>
        </p:txBody>
      </p:sp>
      <p:sp>
        <p:nvSpPr>
          <p:cNvPr id="226" name="PlaceHolder 2"/>
          <p:cNvSpPr>
            <a:spLocks noGrp="1"/>
          </p:cNvSpPr>
          <p:nvPr>
            <p:ph/>
          </p:nvPr>
        </p:nvSpPr>
        <p:spPr>
          <a:xfrm>
            <a:off x="1143000" y="1828440"/>
            <a:ext cx="6781680" cy="4264200"/>
          </a:xfrm>
          <a:prstGeom prst="rect">
            <a:avLst/>
          </a:prstGeom>
          <a:noFill/>
          <a:ln w="0">
            <a:noFill/>
          </a:ln>
        </p:spPr>
        <p:txBody>
          <a:bodyPr lIns="90000" rIns="90000" tIns="46800" bIns="46800" anchor="t">
            <a:normAutofit/>
          </a:bodyPr>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22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228" name=""/>
          <p:cNvSpPr/>
          <p:nvPr/>
        </p:nvSpPr>
        <p:spPr>
          <a:xfrm>
            <a:off x="1143000" y="2057400"/>
            <a:ext cx="6781680" cy="40356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“First-mover advantage” in a key Midwest market</a:t>
            </a:r>
            <a:endParaRPr b="0" lang="en-US" sz="16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ECAR has historically experienced extreme power price volatility</a:t>
            </a:r>
            <a:endParaRPr b="0" lang="en-US" sz="16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Ideally suited to capitalize on gas/power arbitrage opportunities</a:t>
            </a:r>
            <a:endParaRPr b="0" lang="en-US" sz="16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Expansion/conversion potential</a:t>
            </a:r>
            <a:endParaRPr b="0" lang="en-US" sz="1600" strike="noStrike" u="none">
              <a:solidFill>
                <a:srgbClr val="000000"/>
              </a:solidFill>
              <a:effectLst/>
              <a:uFillTx/>
              <a:latin typeface="Times New Roman"/>
            </a:endParaRPr>
          </a:p>
          <a:p>
            <a:pPr lvl="1" marL="743040" indent="-285840">
              <a:lnSpc>
                <a:spcPct val="12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Site has room for additional gas turbines</a:t>
            </a:r>
            <a:endParaRPr b="0" lang="en-US" sz="1400" strike="noStrike" u="none">
              <a:solidFill>
                <a:srgbClr val="000000"/>
              </a:solidFill>
              <a:effectLst/>
              <a:uFillTx/>
              <a:latin typeface="Times New Roman"/>
            </a:endParaRPr>
          </a:p>
          <a:p>
            <a:pPr lvl="1" marL="743040" indent="-285840">
              <a:lnSpc>
                <a:spcPct val="12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technology and layout allow for conversion to combined cycle</a:t>
            </a:r>
            <a:endParaRPr b="0" lang="en-US" sz="1400" strike="noStrike" u="none">
              <a:solidFill>
                <a:srgbClr val="000000"/>
              </a:solidFill>
              <a:effectLst/>
              <a:uFillTx/>
              <a:latin typeface="Times New Roman"/>
            </a:endParaRPr>
          </a:p>
          <a:p>
            <a:pPr lvl="1" marL="743040" indent="-285840">
              <a:lnSpc>
                <a:spcPct val="12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Access to water through owned lake, potential back-up municipal supply</a:t>
            </a:r>
            <a:endParaRPr b="0" lang="en-US" sz="1400" strike="noStrike" u="none">
              <a:solidFill>
                <a:srgbClr val="000000"/>
              </a:solidFill>
              <a:effectLst/>
              <a:uFillTx/>
              <a:latin typeface="Times New Roman"/>
            </a:endParaRPr>
          </a:p>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30-minute normal unit ramp-up from cold to full load</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C736234C-D55B-4948-9C06-98DD2C92FECF}"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Picture</a:t>
            </a:r>
            <a:endParaRPr b="0" lang="en-US" sz="2000" strike="noStrike" u="none">
              <a:solidFill>
                <a:srgbClr val="000000"/>
              </a:solidFill>
              <a:effectLst/>
              <a:uFillTx/>
              <a:latin typeface="Times New Roman"/>
            </a:endParaRPr>
          </a:p>
        </p:txBody>
      </p:sp>
      <p:sp>
        <p:nvSpPr>
          <p:cNvPr id="23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31" name="Wheatland%204" descr=""/>
          <p:cNvPicPr/>
          <p:nvPr/>
        </p:nvPicPr>
        <p:blipFill>
          <a:blip r:embed="rId1"/>
          <a:stretch/>
        </p:blipFill>
        <p:spPr>
          <a:xfrm>
            <a:off x="1523880" y="1676520"/>
            <a:ext cx="6096240" cy="4572000"/>
          </a:xfrm>
          <a:prstGeom prst="rect">
            <a:avLst/>
          </a:prstGeom>
          <a:noFill/>
          <a:ln w="0">
            <a:noFill/>
          </a:ln>
        </p:spPr>
      </p:pic>
      <p:sp>
        <p:nvSpPr>
          <p:cNvPr id="3" name="PlaceHolder 2"/>
          <p:cNvSpPr>
            <a:spLocks noGrp="1"/>
          </p:cNvSpPr>
          <p:nvPr>
            <p:ph type="sldNum" idx="1"/>
          </p:nvPr>
        </p:nvSpPr>
        <p:spPr/>
        <p:txBody>
          <a:bodyPr/>
          <a:p>
            <a:fld id="{182D5360-835F-450D-AC0E-CD803DDE13E0}" type="slidenum">
              <a:t>22</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Regional Overview</a:t>
            </a:r>
            <a:endParaRPr b="0" lang="en-US" sz="2000" strike="noStrike" u="none">
              <a:solidFill>
                <a:srgbClr val="000000"/>
              </a:solidFill>
              <a:effectLst/>
              <a:uFillTx/>
              <a:latin typeface="Times New Roman"/>
            </a:endParaRPr>
          </a:p>
        </p:txBody>
      </p:sp>
      <p:sp>
        <p:nvSpPr>
          <p:cNvPr id="233"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graphicFrame>
        <p:nvGraphicFramePr>
          <p:cNvPr id="234" name=""/>
          <p:cNvGraphicFramePr/>
          <p:nvPr/>
        </p:nvGraphicFramePr>
        <p:xfrm>
          <a:off x="2590920" y="1752480"/>
          <a:ext cx="3429000" cy="4343400"/>
        </p:xfrm>
        <a:graphic>
          <a:graphicData uri="http://schemas.openxmlformats.org/presentationml/2006/ole">
            <p:oleObj progId="Word.Document.12" r:id="rId1" spid="">
              <p:embed/>
              <p:pic>
                <p:nvPicPr>
                  <p:cNvPr id="235" name="" descr=""/>
                  <p:cNvPicPr/>
                  <p:nvPr/>
                </p:nvPicPr>
                <p:blipFill>
                  <a:blip r:embed="rId2"/>
                  <a:stretch/>
                </p:blipFill>
                <p:spPr>
                  <a:xfrm>
                    <a:off x="2590920" y="1752480"/>
                    <a:ext cx="3429000" cy="4343400"/>
                  </a:xfrm>
                  <a:prstGeom prst="rect">
                    <a:avLst/>
                  </a:prstGeom>
                  <a:noFill/>
                  <a:ln w="0">
                    <a:noFill/>
                  </a:ln>
                </p:spPr>
              </p:pic>
            </p:oleObj>
          </a:graphicData>
        </a:graphic>
      </p:graphicFrame>
      <p:grpSp>
        <p:nvGrpSpPr>
          <p:cNvPr id="236" name=""/>
          <p:cNvGrpSpPr/>
          <p:nvPr/>
        </p:nvGrpSpPr>
        <p:grpSpPr>
          <a:xfrm>
            <a:off x="1959840" y="4638600"/>
            <a:ext cx="1316520" cy="355680"/>
            <a:chOff x="1959840" y="4638600"/>
            <a:chExt cx="1316520" cy="355680"/>
          </a:xfrm>
        </p:grpSpPr>
        <p:sp>
          <p:nvSpPr>
            <p:cNvPr id="237" name=""/>
            <p:cNvSpPr/>
            <p:nvPr/>
          </p:nvSpPr>
          <p:spPr>
            <a:xfrm>
              <a:off x="3196080" y="4893120"/>
              <a:ext cx="80280" cy="101160"/>
            </a:xfrm>
            <a:prstGeom prst="star5">
              <a:avLst/>
            </a:prstGeom>
            <a:solidFill>
              <a:srgbClr val="ff0000"/>
            </a:solidFill>
            <a:ln w="9360">
              <a:solidFill>
                <a:srgbClr val="ff0000"/>
              </a:solidFill>
              <a:miter/>
            </a:ln>
          </p:spPr>
          <p:style>
            <a:lnRef idx="0"/>
            <a:fillRef idx="0"/>
            <a:effectRef idx="0"/>
            <a:fontRef idx="minor"/>
          </p:style>
          <p:txBody>
            <a:bodyPr wrap="none" lIns="90000" rIns="90000" tIns="-12960" bIns="-12960" anchor="ctr">
              <a:noAutofit/>
            </a:bodyPr>
            <a:p>
              <a:endParaRPr b="0" lang="en-US" sz="2400" strike="noStrike" u="none">
                <a:solidFill>
                  <a:srgbClr val="000000"/>
                </a:solidFill>
                <a:effectLst/>
                <a:uFillTx/>
                <a:latin typeface="Times New Roman"/>
              </a:endParaRPr>
            </a:p>
          </p:txBody>
        </p:sp>
        <p:sp>
          <p:nvSpPr>
            <p:cNvPr id="238" name=""/>
            <p:cNvSpPr/>
            <p:nvPr/>
          </p:nvSpPr>
          <p:spPr>
            <a:xfrm>
              <a:off x="2051640" y="4663080"/>
              <a:ext cx="1156320" cy="282240"/>
            </a:xfrm>
            <a:custGeom>
              <a:avLst/>
              <a:gdLst/>
              <a:ahLst/>
              <a:rect l="l" t="t" r="r" b="b"/>
              <a:pathLst>
                <a:path w="756" h="167">
                  <a:moveTo>
                    <a:pt x="0" y="0"/>
                  </a:moveTo>
                  <a:lnTo>
                    <a:pt x="0" y="97"/>
                  </a:lnTo>
                  <a:lnTo>
                    <a:pt x="0" y="97"/>
                  </a:lnTo>
                  <a:lnTo>
                    <a:pt x="0" y="139"/>
                  </a:lnTo>
                  <a:lnTo>
                    <a:pt x="0" y="167"/>
                  </a:lnTo>
                  <a:lnTo>
                    <a:pt x="391" y="167"/>
                  </a:lnTo>
                  <a:lnTo>
                    <a:pt x="391" y="167"/>
                  </a:lnTo>
                  <a:lnTo>
                    <a:pt x="560" y="167"/>
                  </a:lnTo>
                  <a:lnTo>
                    <a:pt x="671" y="167"/>
                  </a:lnTo>
                  <a:lnTo>
                    <a:pt x="671" y="139"/>
                  </a:lnTo>
                  <a:lnTo>
                    <a:pt x="756" y="140"/>
                  </a:lnTo>
                  <a:lnTo>
                    <a:pt x="671" y="97"/>
                  </a:lnTo>
                  <a:lnTo>
                    <a:pt x="671" y="0"/>
                  </a:lnTo>
                  <a:lnTo>
                    <a:pt x="560" y="0"/>
                  </a:lnTo>
                  <a:lnTo>
                    <a:pt x="391" y="0"/>
                  </a:lnTo>
                  <a:lnTo>
                    <a:pt x="391" y="0"/>
                  </a:lnTo>
                  <a:lnTo>
                    <a:pt x="0" y="0"/>
                  </a:lnTo>
                  <a:close/>
                </a:path>
              </a:pathLst>
            </a:custGeom>
            <a:solidFill>
              <a:srgbClr val="00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239" name=""/>
            <p:cNvSpPr/>
            <p:nvPr/>
          </p:nvSpPr>
          <p:spPr>
            <a:xfrm>
              <a:off x="1959840" y="4638600"/>
              <a:ext cx="119232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Wheatland Plant</a:t>
              </a:r>
              <a:endParaRPr b="0" lang="en-US" sz="1200" strike="noStrike" u="none">
                <a:solidFill>
                  <a:srgbClr val="000000"/>
                </a:solidFill>
                <a:effectLst/>
                <a:uFillTx/>
                <a:latin typeface="Times New Roman"/>
              </a:endParaRPr>
            </a:p>
          </p:txBody>
        </p:sp>
      </p:grpSp>
      <p:sp>
        <p:nvSpPr>
          <p:cNvPr id="3" name="PlaceHolder 2"/>
          <p:cNvSpPr>
            <a:spLocks noGrp="1"/>
          </p:cNvSpPr>
          <p:nvPr>
            <p:ph type="sldNum" idx="1"/>
          </p:nvPr>
        </p:nvSpPr>
        <p:spPr/>
        <p:txBody>
          <a:bodyPr/>
          <a:p>
            <a:fld id="{B15E7A7B-6583-4245-AA01-393F0644523F}" type="slidenum">
              <a:t>23</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Market Opportunities</a:t>
            </a:r>
            <a:endParaRPr b="0" lang="en-US" sz="2000" strike="noStrike" u="none">
              <a:solidFill>
                <a:srgbClr val="000000"/>
              </a:solidFill>
              <a:effectLst/>
              <a:uFillTx/>
              <a:latin typeface="Times New Roman"/>
            </a:endParaRPr>
          </a:p>
        </p:txBody>
      </p:sp>
      <p:sp>
        <p:nvSpPr>
          <p:cNvPr id="241"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West Fork Land Development Company, L.L.C. is qualified as an Exempt Wholesale Generator and has authority to sell energy and capacity at market-based rates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Wheatland’s location in southern ECAR and access to eastern U.S. electricity market provide sales opportunities into wholesale power markets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Wheatland’s interconnection into two 345 kV lines provides option of dispatching into Cinergy Services Inc. and/or Indianapolis Power and Light systems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Wheatland’s location provides access into ECAR region with direct access to over 30 control area markets within two utility wheels</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242"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F1678EC8-3FCB-49BC-94EF-EA5C9DEB22C4}" type="slidenum">
              <a:t>24</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Equipment Overview</a:t>
            </a:r>
            <a:endParaRPr b="0" lang="en-US" sz="2000" strike="noStrike" u="none">
              <a:solidFill>
                <a:srgbClr val="000000"/>
              </a:solidFill>
              <a:effectLst/>
              <a:uFillTx/>
              <a:latin typeface="Times New Roman"/>
            </a:endParaRPr>
          </a:p>
        </p:txBody>
      </p:sp>
      <p:sp>
        <p:nvSpPr>
          <p:cNvPr id="244" name="PlaceHolder 2"/>
          <p:cNvSpPr>
            <a:spLocks noGrp="1"/>
          </p:cNvSpPr>
          <p:nvPr>
            <p:ph/>
          </p:nvPr>
        </p:nvSpPr>
        <p:spPr>
          <a:xfrm>
            <a:off x="838080" y="1676520"/>
            <a:ext cx="3657600" cy="4416480"/>
          </a:xfrm>
          <a:prstGeom prst="rect">
            <a:avLst/>
          </a:prstGeom>
          <a:noFill/>
          <a:ln w="0">
            <a:noFill/>
          </a:ln>
        </p:spPr>
        <p:txBody>
          <a:bodyPr lIns="90000" rIns="90000" tIns="46800" bIns="46800" anchor="t">
            <a:normAutofit/>
          </a:bodyPr>
          <a:p>
            <a:pPr marL="343080" indent="-343080">
              <a:lnSpc>
                <a:spcPct val="10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Turbines: 4 Westinghouse 501 D5A  turbines with evap. cooling</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Warranty Expiration: June 1, 2001</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Equipment: ABB, 345 kV interconnect breakers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Configuration: dual ring bus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Transformers: (2) ABB 333 MVA, 3 winding, 3 phase, 13.8 kV/345 kV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System: WDPF</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Circuit Breakers: (4) ABB HGC (7,500A)</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Voltages: 13.8 kV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Plant Distribution Voltages: 4160 V and 480 V</a:t>
            </a:r>
            <a:endParaRPr b="0" lang="en-US" sz="1400" strike="noStrike" u="none">
              <a:solidFill>
                <a:srgbClr val="000000"/>
              </a:solidFill>
              <a:effectLst/>
              <a:uFillTx/>
              <a:latin typeface="Times New Roman"/>
            </a:endParaRPr>
          </a:p>
        </p:txBody>
      </p:sp>
      <p:sp>
        <p:nvSpPr>
          <p:cNvPr id="24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46" name="" descr=""/>
          <p:cNvPicPr/>
          <p:nvPr/>
        </p:nvPicPr>
        <p:blipFill>
          <a:blip r:embed="rId1"/>
          <a:stretch/>
        </p:blipFill>
        <p:spPr>
          <a:xfrm>
            <a:off x="4419720" y="1762200"/>
            <a:ext cx="4448160" cy="3881520"/>
          </a:xfrm>
          <a:prstGeom prst="rect">
            <a:avLst/>
          </a:prstGeom>
          <a:noFill/>
          <a:ln w="0">
            <a:noFill/>
          </a:ln>
        </p:spPr>
      </p:pic>
      <p:sp>
        <p:nvSpPr>
          <p:cNvPr id="4" name="PlaceHolder 3"/>
          <p:cNvSpPr>
            <a:spLocks noGrp="1"/>
          </p:cNvSpPr>
          <p:nvPr>
            <p:ph type="sldNum" idx="1"/>
          </p:nvPr>
        </p:nvSpPr>
        <p:spPr/>
        <p:txBody>
          <a:bodyPr/>
          <a:p>
            <a:fld id="{07CD0345-889C-47F0-946C-34467D45C322}" type="slidenum">
              <a:t>25</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Layout</a:t>
            </a:r>
            <a:endParaRPr b="0" lang="en-US" sz="2000" strike="noStrike" u="none">
              <a:solidFill>
                <a:srgbClr val="000000"/>
              </a:solidFill>
              <a:effectLst/>
              <a:uFillTx/>
              <a:latin typeface="Times New Roman"/>
            </a:endParaRPr>
          </a:p>
        </p:txBody>
      </p:sp>
      <p:sp>
        <p:nvSpPr>
          <p:cNvPr id="24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49" name="Wheatland" descr=""/>
          <p:cNvPicPr/>
          <p:nvPr/>
        </p:nvPicPr>
        <p:blipFill>
          <a:blip r:embed="rId1"/>
          <a:stretch/>
        </p:blipFill>
        <p:spPr>
          <a:xfrm>
            <a:off x="1143000" y="1600200"/>
            <a:ext cx="6805440" cy="4406760"/>
          </a:xfrm>
          <a:prstGeom prst="rect">
            <a:avLst/>
          </a:prstGeom>
          <a:noFill/>
          <a:ln w="0">
            <a:noFill/>
          </a:ln>
        </p:spPr>
      </p:pic>
      <p:sp>
        <p:nvSpPr>
          <p:cNvPr id="3" name="PlaceHolder 2"/>
          <p:cNvSpPr>
            <a:spLocks noGrp="1"/>
          </p:cNvSpPr>
          <p:nvPr>
            <p:ph type="sldNum" idx="1"/>
          </p:nvPr>
        </p:nvSpPr>
        <p:spPr/>
        <p:txBody>
          <a:bodyPr/>
          <a:p>
            <a:fld id="{3BCF56E3-1312-4087-AB05-F0FD7DD36A1C}" type="slidenum">
              <a:t>26</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Performance Results</a:t>
            </a:r>
            <a:endParaRPr b="0" lang="en-US" sz="2000" strike="noStrike" u="none">
              <a:solidFill>
                <a:srgbClr val="000000"/>
              </a:solidFill>
              <a:effectLst/>
              <a:uFillTx/>
              <a:latin typeface="Times New Roman"/>
            </a:endParaRPr>
          </a:p>
        </p:txBody>
      </p:sp>
      <p:sp>
        <p:nvSpPr>
          <p:cNvPr id="25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52" name="" descr=""/>
          <p:cNvPicPr/>
          <p:nvPr/>
        </p:nvPicPr>
        <p:blipFill>
          <a:blip r:embed="rId1"/>
          <a:stretch/>
        </p:blipFill>
        <p:spPr>
          <a:xfrm>
            <a:off x="1523880" y="2233440"/>
            <a:ext cx="5867640" cy="2486160"/>
          </a:xfrm>
          <a:prstGeom prst="rect">
            <a:avLst/>
          </a:prstGeom>
          <a:noFill/>
          <a:ln w="0">
            <a:noFill/>
          </a:ln>
        </p:spPr>
      </p:pic>
      <p:sp>
        <p:nvSpPr>
          <p:cNvPr id="3" name="PlaceHolder 2"/>
          <p:cNvSpPr>
            <a:spLocks noGrp="1"/>
          </p:cNvSpPr>
          <p:nvPr>
            <p:ph type="sldNum" idx="1"/>
          </p:nvPr>
        </p:nvSpPr>
        <p:spPr/>
        <p:txBody>
          <a:bodyPr/>
          <a:p>
            <a:fld id="{67ADC415-1D80-4E90-BC7D-72BB91C07D78}" type="slidenum">
              <a:t>27</a:t>
            </a:fld>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Interconnection</a:t>
            </a:r>
            <a:endParaRPr b="0" lang="en-US" sz="2000" strike="noStrike" u="none">
              <a:solidFill>
                <a:srgbClr val="000000"/>
              </a:solidFill>
              <a:effectLst/>
              <a:uFillTx/>
              <a:latin typeface="Times New Roman"/>
            </a:endParaRPr>
          </a:p>
        </p:txBody>
      </p:sp>
      <p:sp>
        <p:nvSpPr>
          <p:cNvPr id="25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255" name="PlaceHolder 2"/>
          <p:cNvSpPr>
            <a:spLocks noGrp="1"/>
          </p:cNvSpPr>
          <p:nvPr>
            <p:ph/>
          </p:nvPr>
        </p:nvSpPr>
        <p:spPr>
          <a:xfrm>
            <a:off x="1142640" y="1978200"/>
            <a:ext cx="7086600" cy="4114800"/>
          </a:xfrm>
          <a:prstGeom prst="rect">
            <a:avLst/>
          </a:prstGeom>
          <a:noFill/>
          <a:ln w="0">
            <a:noFill/>
          </a:ln>
        </p:spPr>
        <p:txBody>
          <a:bodyPr lIns="91440" rIns="91440" tIns="45720" bIns="4572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Interconnected to two 345 kV lines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Interconnection agreements with:</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Cinergy Services Inc. (“Cinergy”) into Qualitech-Gibson 345 kV line</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Indianapolis Power &amp; Light (“IPL”) into Petersburg-Breed 345 kV line</a:t>
            </a:r>
            <a:endParaRPr b="0" lang="en-US" sz="14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With dual interconnect, Wheatland has option of dispatching into Cinergy and/or IPL systems</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75CD8669-C009-4652-875D-FD3B3933A339}" type="slidenum">
              <a:t>28</a:t>
            </a:fld>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Gas Transportation</a:t>
            </a:r>
            <a:endParaRPr b="0" lang="en-US" sz="2000" strike="noStrike" u="none">
              <a:solidFill>
                <a:srgbClr val="000000"/>
              </a:solidFill>
              <a:effectLst/>
              <a:uFillTx/>
              <a:latin typeface="Times New Roman"/>
            </a:endParaRPr>
          </a:p>
        </p:txBody>
      </p:sp>
      <p:sp>
        <p:nvSpPr>
          <p:cNvPr id="25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58" name="" descr=""/>
          <p:cNvPicPr/>
          <p:nvPr/>
        </p:nvPicPr>
        <p:blipFill>
          <a:blip r:embed="rId1"/>
          <a:stretch/>
        </p:blipFill>
        <p:spPr>
          <a:xfrm>
            <a:off x="5181480" y="1905120"/>
            <a:ext cx="3705480" cy="4038480"/>
          </a:xfrm>
          <a:prstGeom prst="rect">
            <a:avLst/>
          </a:prstGeom>
          <a:noFill/>
          <a:ln w="0">
            <a:noFill/>
          </a:ln>
        </p:spPr>
      </p:pic>
      <p:sp>
        <p:nvSpPr>
          <p:cNvPr id="259" name="PlaceHolder 2"/>
          <p:cNvSpPr>
            <a:spLocks noGrp="1"/>
          </p:cNvSpPr>
          <p:nvPr>
            <p:ph/>
          </p:nvPr>
        </p:nvSpPr>
        <p:spPr>
          <a:xfrm>
            <a:off x="304560" y="1523880"/>
            <a:ext cx="5105160" cy="4569120"/>
          </a:xfrm>
          <a:prstGeom prst="rect">
            <a:avLst/>
          </a:prstGeom>
          <a:noFill/>
          <a:ln w="0">
            <a:noFill/>
          </a:ln>
        </p:spPr>
        <p:txBody>
          <a:bodyPr lIns="90000" rIns="90000" tIns="46800" bIns="46800" anchor="t">
            <a:normAutofit fontScale="92500" lnSpcReduction="9999"/>
          </a:bodyPr>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Pipeline: Midwestern Gas Transmission Pipeline</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Delivery Point: Wheatland Plant-gate</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Base Contract:</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Service: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IT</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Term:</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 years (Apr-Oct) beginning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December 16, 1999</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Volume: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85,200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Rate: 1st 3 Bcf: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$0.0709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3 to 5 Bcf:</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$0.0422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         5 Bcf &amp; Up: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Max. tariff rate, currently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$0.0781 per dekatherm mile</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Fuel: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0.05% on backhaul; 1.0%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on forward haul</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Volume Commitment: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None</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Receipt Points: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Chicago and Tennesse Gas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Pipeline - Portland Interconnect</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Backup Contract</a:t>
            </a:r>
            <a:r>
              <a:rPr b="0" lang="en-US" sz="1600" strike="noStrike" u="none">
                <a:solidFill>
                  <a:srgbClr val="000000"/>
                </a:solidFill>
                <a:effectLst/>
                <a:uFillTx/>
                <a:latin typeface="Arial"/>
              </a:rPr>
              <a:t>: </a:t>
            </a:r>
            <a:r>
              <a:rPr b="0" lang="en-US" sz="1200" strike="noStrike" u="none">
                <a:solidFill>
                  <a:srgbClr val="000000"/>
                </a:solidFill>
                <a:effectLst/>
                <a:uFillTx/>
                <a:latin typeface="Arial"/>
              </a:rPr>
              <a:t>None in place; however, capacity release or seasonal firm can be utilized under terms of agreement</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Balancing</a:t>
            </a:r>
            <a:r>
              <a:rPr b="0" lang="en-US" sz="1400" strike="noStrike" u="none">
                <a:solidFill>
                  <a:srgbClr val="000000"/>
                </a:solidFill>
                <a:effectLst/>
                <a:uFillTx/>
                <a:latin typeface="Arial"/>
              </a:rPr>
              <a:t>: </a:t>
            </a:r>
            <a:r>
              <a:rPr b="0" lang="en-US" sz="1200" strike="noStrike" u="none">
                <a:solidFill>
                  <a:srgbClr val="000000"/>
                </a:solidFill>
                <a:effectLst/>
                <a:uFillTx/>
                <a:latin typeface="Arial"/>
              </a:rPr>
              <a:t>Via OBA, with Midwestern Gas subject to tariff imbalance parameters (5% end of month; 10% daily imbalance limit if daily variance implemented).  Allows for uneven hourly flow at plant gate with even 24 hour supply subject to pipeline operating conditions  </a:t>
            </a:r>
            <a:endParaRPr b="0" lang="en-US" sz="1200" strike="noStrike" u="none">
              <a:solidFill>
                <a:srgbClr val="000000"/>
              </a:solidFill>
              <a:effectLst/>
              <a:uFillTx/>
              <a:latin typeface="Times New Roman"/>
            </a:endParaRPr>
          </a:p>
          <a:p>
            <a:pPr lvl="1" marL="743040" indent="0">
              <a:lnSpc>
                <a:spcPct val="10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a:p>
            <a:pPr lvl="1" marL="743040" indent="0">
              <a:lnSpc>
                <a:spcPct val="10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E15EC332-F9F3-4CE3-B755-AC33C9E6795A}" type="slidenum">
              <a:t>29</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Facility Strengths</a:t>
            </a:r>
            <a:endParaRPr b="0" lang="en-US" sz="2000" strike="noStrike" u="none">
              <a:solidFill>
                <a:srgbClr val="000000"/>
              </a:solidFill>
              <a:effectLst/>
              <a:uFillTx/>
              <a:latin typeface="Times New Roman"/>
            </a:endParaRPr>
          </a:p>
        </p:txBody>
      </p:sp>
      <p:sp>
        <p:nvSpPr>
          <p:cNvPr id="34" name="PlaceHolder 2"/>
          <p:cNvSpPr>
            <a:spLocks noGrp="1"/>
          </p:cNvSpPr>
          <p:nvPr>
            <p:ph/>
          </p:nvPr>
        </p:nvSpPr>
        <p:spPr>
          <a:xfrm>
            <a:off x="1143000" y="1828440"/>
            <a:ext cx="6781680" cy="4264200"/>
          </a:xfrm>
          <a:prstGeom prst="rect">
            <a:avLst/>
          </a:prstGeom>
          <a:noFill/>
          <a:ln w="0">
            <a:noFill/>
          </a:ln>
        </p:spPr>
        <p:txBody>
          <a:bodyPr lIns="90000" rIns="90000" tIns="46800" bIns="46800" anchor="t">
            <a:normAutofit/>
          </a:bodyPr>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3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36" name=""/>
          <p:cNvSpPr/>
          <p:nvPr/>
        </p:nvSpPr>
        <p:spPr>
          <a:xfrm>
            <a:off x="1143000" y="2209680"/>
            <a:ext cx="6781680" cy="388332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“First-mover advantage” inside TVA</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TVA and surrounding areas have historically experienced extreme power price volatility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Ideally suited to capitalize on gas/power arbitrage opportunities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Expansion/conversion potential</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Site has room for additional gas turbines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technology and layout allow for easy conversion to combined cycle</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Request for interconnect expansion submitted to TVA August 2000</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Access to water with onsite wells</a:t>
            </a:r>
            <a:endParaRPr b="0" lang="en-US" sz="14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30-minute normal unit ramp-up from cold to full load</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2AACF81C-7FC4-410E-A39D-E1D3B2C9BB67}" type="slidenum">
              <a:t>3</a:t>
            </a:fld>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Location</a:t>
            </a:r>
            <a:endParaRPr b="0" lang="en-US" sz="2000" strike="noStrike" u="none">
              <a:solidFill>
                <a:srgbClr val="000000"/>
              </a:solidFill>
              <a:effectLst/>
              <a:uFillTx/>
              <a:latin typeface="Times New Roman"/>
            </a:endParaRPr>
          </a:p>
        </p:txBody>
      </p:sp>
      <p:sp>
        <p:nvSpPr>
          <p:cNvPr id="26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62" name="nuwheatland" descr=""/>
          <p:cNvPicPr/>
          <p:nvPr/>
        </p:nvPicPr>
        <p:blipFill>
          <a:blip r:embed="rId1"/>
          <a:stretch/>
        </p:blipFill>
        <p:spPr>
          <a:xfrm>
            <a:off x="1905120" y="1658880"/>
            <a:ext cx="5790960" cy="4473720"/>
          </a:xfrm>
          <a:prstGeom prst="rect">
            <a:avLst/>
          </a:prstGeom>
          <a:noFill/>
          <a:ln w="0">
            <a:noFill/>
          </a:ln>
        </p:spPr>
      </p:pic>
      <p:sp>
        <p:nvSpPr>
          <p:cNvPr id="3" name="PlaceHolder 2"/>
          <p:cNvSpPr>
            <a:spLocks noGrp="1"/>
          </p:cNvSpPr>
          <p:nvPr>
            <p:ph type="sldNum" idx="1"/>
          </p:nvPr>
        </p:nvSpPr>
        <p:spPr/>
        <p:txBody>
          <a:bodyPr/>
          <a:p>
            <a:fld id="{83D576F7-E5DD-47F5-971D-ADF0265E59F7}" type="slidenum">
              <a:t>30</a:t>
            </a:fld>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Control Area Status</a:t>
            </a:r>
            <a:endParaRPr b="0" lang="en-US" sz="2000" strike="noStrike" u="none">
              <a:solidFill>
                <a:srgbClr val="000000"/>
              </a:solidFill>
              <a:effectLst/>
              <a:uFillTx/>
              <a:latin typeface="Times New Roman"/>
            </a:endParaRPr>
          </a:p>
        </p:txBody>
      </p:sp>
      <p:sp>
        <p:nvSpPr>
          <p:cNvPr id="264"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control areas, ENMI and ENWC, have been designated control areas in accordance with NERC policy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Both Cinergy and IPL allow scheduling of energy into and out of each control area, giving Wheatland option of generating power or filling scheduled energy delivery commitment from market when market economics warrant</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enables playing day-ahead versus intra-day hourly market to maximize optionality </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added flexibility ensures that plant is reserved for operation only during periods of economic dispatch</a:t>
            </a:r>
            <a:r>
              <a:rPr b="0" lang="en-US" sz="1400" strike="noStrike" u="none">
                <a:solidFill>
                  <a:srgbClr val="000000"/>
                </a:solidFill>
                <a:effectLst/>
                <a:uFillTx/>
                <a:latin typeface="Arial"/>
              </a:rPr>
              <a:t> </a:t>
            </a:r>
            <a:endParaRPr b="0" lang="en-US" sz="14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options for Wheatland purchaser include:</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services provided by IPL and/or Cinergy</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re-established by purchaser in accordance with NERC procedures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and scheduling services provided by Enron affiliate under separate contract</a:t>
            </a:r>
            <a:endParaRPr b="0" lang="en-US" sz="1400" strike="noStrike" u="none">
              <a:solidFill>
                <a:srgbClr val="000000"/>
              </a:solidFill>
              <a:effectLst/>
              <a:uFillTx/>
              <a:latin typeface="Times New Roman"/>
            </a:endParaRPr>
          </a:p>
        </p:txBody>
      </p:sp>
      <p:sp>
        <p:nvSpPr>
          <p:cNvPr id="26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3CA99613-16BE-44B0-9EE3-E67BD25AF55F}" type="slidenum">
              <a:t>31</a:t>
            </a:fld>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Expansion/Conversion Opportunity</a:t>
            </a:r>
            <a:endParaRPr b="0" lang="en-US" sz="2000" strike="noStrike" u="none">
              <a:solidFill>
                <a:srgbClr val="000000"/>
              </a:solidFill>
              <a:effectLst/>
              <a:uFillTx/>
              <a:latin typeface="Times New Roman"/>
            </a:endParaRPr>
          </a:p>
        </p:txBody>
      </p:sp>
      <p:sp>
        <p:nvSpPr>
          <p:cNvPr id="267"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designed to facilitate future plant expansion and/or conversion to combined cycle</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heat rate could go from 11,500 Btu/kWh (HHV) currently to approximately 7,800 (HHV), depending on equipment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output could go from 508 MW (nominal) currently to 850 MW (nominal), depending on equipment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conversion should take approximately 18 to 24 months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Installation of an SCR should facilitate getting a PSD permit for combined cycle operation</a:t>
            </a:r>
            <a:endParaRPr b="0" lang="en-US" sz="1600" strike="noStrike" u="none">
              <a:solidFill>
                <a:srgbClr val="000000"/>
              </a:solidFill>
              <a:effectLst/>
              <a:uFillTx/>
              <a:latin typeface="Times New Roman"/>
            </a:endParaRPr>
          </a:p>
        </p:txBody>
      </p:sp>
      <p:sp>
        <p:nvSpPr>
          <p:cNvPr id="26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7E8EEB4A-EFC1-4476-AC9B-B4F3CA467B60}" type="slidenum">
              <a:t>32</a:t>
            </a:fld>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Environmental Specifications</a:t>
            </a:r>
            <a:endParaRPr b="0" lang="en-US" sz="2000" strike="noStrike" u="none">
              <a:solidFill>
                <a:srgbClr val="000000"/>
              </a:solidFill>
              <a:effectLst/>
              <a:uFillTx/>
              <a:latin typeface="Times New Roman"/>
            </a:endParaRPr>
          </a:p>
        </p:txBody>
      </p:sp>
      <p:sp>
        <p:nvSpPr>
          <p:cNvPr id="270" name="PlaceHolder 2"/>
          <p:cNvSpPr>
            <a:spLocks noGrp="1"/>
          </p:cNvSpPr>
          <p:nvPr>
            <p:ph/>
          </p:nvPr>
        </p:nvSpPr>
        <p:spPr>
          <a:xfrm>
            <a:off x="1752480" y="2209680"/>
            <a:ext cx="6477120" cy="2594160"/>
          </a:xfrm>
          <a:prstGeom prst="rect">
            <a:avLst/>
          </a:prstGeom>
          <a:noFill/>
          <a:ln w="0">
            <a:noFill/>
          </a:ln>
        </p:spPr>
        <p:txBody>
          <a:bodyPr lIns="90000" rIns="90000" tIns="46800" bIns="46800" anchor="t">
            <a:normAutofit/>
          </a:bodyPr>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Discharge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Not Required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Air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Non-PSD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Control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Water injection</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Compliance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CEMS</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Limits: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250 T NOx per year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250 T CO per year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Actual Commission NOx:</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Estimated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902</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27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272" name=""/>
          <p:cNvSpPr/>
          <p:nvPr/>
        </p:nvSpPr>
        <p:spPr>
          <a:xfrm>
            <a:off x="1600200" y="2133720"/>
            <a:ext cx="2819520" cy="2666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73" name=""/>
          <p:cNvSpPr/>
          <p:nvPr/>
        </p:nvSpPr>
        <p:spPr>
          <a:xfrm>
            <a:off x="4419720" y="2133720"/>
            <a:ext cx="2743200" cy="26668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7C96F4F1-8F22-43DC-A275-27979A91D1B1}" type="slidenum">
              <a:t>33</a:t>
            </a:fld>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4"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Operating Costs</a:t>
            </a:r>
            <a:endParaRPr b="0" lang="en-US" sz="2000" strike="noStrike" u="none">
              <a:solidFill>
                <a:srgbClr val="000000"/>
              </a:solidFill>
              <a:effectLst/>
              <a:uFillTx/>
              <a:latin typeface="Times New Roman"/>
            </a:endParaRPr>
          </a:p>
        </p:txBody>
      </p:sp>
      <p:sp>
        <p:nvSpPr>
          <p:cNvPr id="27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pic>
        <p:nvPicPr>
          <p:cNvPr id="276" name="" descr=""/>
          <p:cNvPicPr/>
          <p:nvPr/>
        </p:nvPicPr>
        <p:blipFill>
          <a:blip r:embed="rId1"/>
          <a:stretch/>
        </p:blipFill>
        <p:spPr>
          <a:xfrm>
            <a:off x="914400" y="1905120"/>
            <a:ext cx="7234200" cy="2616120"/>
          </a:xfrm>
          <a:prstGeom prst="rect">
            <a:avLst/>
          </a:prstGeom>
          <a:noFill/>
          <a:ln w="0">
            <a:noFill/>
          </a:ln>
        </p:spPr>
      </p:pic>
      <p:sp>
        <p:nvSpPr>
          <p:cNvPr id="3" name="PlaceHolder 2"/>
          <p:cNvSpPr>
            <a:spLocks noGrp="1"/>
          </p:cNvSpPr>
          <p:nvPr>
            <p:ph type="sldNum" idx="1"/>
          </p:nvPr>
        </p:nvSpPr>
        <p:spPr/>
        <p:txBody>
          <a:bodyPr/>
          <a:p>
            <a:fld id="{BE474D29-04AB-4BB0-8702-BA0549280899}" type="slidenum">
              <a:t>34</a:t>
            </a:fld>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Organizational Chart</a:t>
            </a:r>
            <a:endParaRPr b="0" lang="en-US" sz="2000" strike="noStrike" u="none">
              <a:solidFill>
                <a:srgbClr val="000000"/>
              </a:solidFill>
              <a:effectLst/>
              <a:uFillTx/>
              <a:latin typeface="Times New Roman"/>
            </a:endParaRPr>
          </a:p>
        </p:txBody>
      </p:sp>
      <p:sp>
        <p:nvSpPr>
          <p:cNvPr id="278"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279"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graphicFrame>
        <p:nvGraphicFramePr>
          <p:cNvPr id="280" name=""/>
          <p:cNvGraphicFramePr/>
          <p:nvPr/>
        </p:nvGraphicFramePr>
        <p:xfrm>
          <a:off x="2743200" y="2895480"/>
          <a:ext cx="5659560" cy="3097440"/>
        </p:xfrm>
        <a:graphic>
          <a:graphicData uri="http://schemas.openxmlformats.org/presentationml/2006/ole">
            <p:oleObj r:id="rId1" spid="">
              <p:embed/>
              <p:pic>
                <p:nvPicPr>
                  <p:cNvPr id="281" name="" descr=""/>
                  <p:cNvPicPr/>
                  <p:nvPr/>
                </p:nvPicPr>
                <p:blipFill>
                  <a:blip r:embed="rId2"/>
                  <a:stretch/>
                </p:blipFill>
                <p:spPr>
                  <a:xfrm>
                    <a:off x="2743200" y="2895480"/>
                    <a:ext cx="5659560" cy="3097440"/>
                  </a:xfrm>
                  <a:prstGeom prst="rect">
                    <a:avLst/>
                  </a:prstGeom>
                  <a:noFill/>
                  <a:ln w="0">
                    <a:noFill/>
                  </a:ln>
                </p:spPr>
              </p:pic>
            </p:oleObj>
          </a:graphicData>
        </a:graphic>
      </p:graphicFrame>
      <p:sp>
        <p:nvSpPr>
          <p:cNvPr id="282" name=""/>
          <p:cNvSpPr/>
          <p:nvPr/>
        </p:nvSpPr>
        <p:spPr>
          <a:xfrm>
            <a:off x="1143000" y="1978200"/>
            <a:ext cx="3581280" cy="411480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is currently operated by Operational Energy Corp (“OEC”), an Enron Corp. subsidiary</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It is anticipated that at closing, O&amp;M contract with OEC will be terminated</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Wheatland personnel are currently employees of OEC</a:t>
            </a:r>
            <a:endParaRPr b="0" lang="en-US" sz="1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48CF2C45-4EC9-4494-8CE5-B202FF7E7B2C}" type="slidenum">
              <a:t>35</a:t>
            </a:fld>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Legal Structure</a:t>
            </a:r>
            <a:endParaRPr b="0" lang="en-US" sz="2000" strike="noStrike" u="none">
              <a:solidFill>
                <a:srgbClr val="000000"/>
              </a:solidFill>
              <a:effectLst/>
              <a:uFillTx/>
              <a:latin typeface="Times New Roman"/>
            </a:endParaRPr>
          </a:p>
        </p:txBody>
      </p:sp>
      <p:sp>
        <p:nvSpPr>
          <p:cNvPr id="284" name="PlaceHolder 2"/>
          <p:cNvSpPr>
            <a:spLocks noGrp="1"/>
          </p:cNvSpPr>
          <p:nvPr>
            <p:ph/>
          </p:nvPr>
        </p:nvSpPr>
        <p:spPr>
          <a:xfrm>
            <a:off x="1143000" y="2133720"/>
            <a:ext cx="6781680" cy="3959280"/>
          </a:xfrm>
          <a:prstGeom prst="rect">
            <a:avLst/>
          </a:prstGeom>
          <a:noFill/>
          <a:ln w="0">
            <a:noFill/>
          </a:ln>
        </p:spPr>
        <p:txBody>
          <a:bodyPr lIns="90000" rIns="90000" tIns="46800" bIns="46800" anchor="t">
            <a:normAutofit/>
          </a:bodyPr>
          <a:p>
            <a:pPr marL="343080" indent="-343080">
              <a:lnSpc>
                <a:spcPct val="100000"/>
              </a:lnSpc>
              <a:spcBef>
                <a:spcPts val="601"/>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West Fork Land Development Company, L.L.C. (“West Fork”) has fee simple ownership of facility (including real property)</a:t>
            </a:r>
            <a:endParaRPr b="0" lang="en-US" sz="1600" strike="noStrike" u="none">
              <a:solidFill>
                <a:srgbClr val="000000"/>
              </a:solidFill>
              <a:effectLst/>
              <a:uFillTx/>
              <a:latin typeface="Times New Roman"/>
            </a:endParaRPr>
          </a:p>
          <a:p>
            <a:pPr marL="343080" indent="-343080">
              <a:lnSpc>
                <a:spcPct val="100000"/>
              </a:lnSpc>
              <a:spcBef>
                <a:spcPts val="601"/>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West Fork is a single member (Enron North America Corp.) Delaware limited liability company and is 100% owned by Enron North America Corp.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The lake, which provides water to the plant, is owned by Lake Acquisition Company, L.L.C. (“Lake Acquisition”), a single member Delaware limited liability company, and is leased to West Fork</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Purchaser will acquire 100% of member interests in both West Fork and Lake Acquisition</a:t>
            </a:r>
            <a:endParaRPr b="0" lang="en-US" sz="1600" strike="noStrike" u="none">
              <a:solidFill>
                <a:srgbClr val="000000"/>
              </a:solidFill>
              <a:effectLst/>
              <a:uFillTx/>
              <a:latin typeface="Times New Roman"/>
            </a:endParaRPr>
          </a:p>
        </p:txBody>
      </p:sp>
      <p:sp>
        <p:nvSpPr>
          <p:cNvPr id="28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Wheatland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30CBCDDB-5585-41C8-8CDE-53BD3DA27E89}" type="slidenum">
              <a:t>36</a:t>
            </a:fld>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286" name=""/>
          <p:cNvGraphicFramePr/>
          <p:nvPr/>
        </p:nvGraphicFramePr>
        <p:xfrm>
          <a:off x="3276720" y="1295280"/>
          <a:ext cx="2514600" cy="2444760"/>
        </p:xfrm>
        <a:graphic>
          <a:graphicData uri="http://schemas.openxmlformats.org/presentationml/2006/ole">
            <p:oleObj progId="Word.Document.12" r:id="rId1" spid="">
              <p:embed/>
              <p:pic>
                <p:nvPicPr>
                  <p:cNvPr id="287" name="" descr=""/>
                  <p:cNvPicPr/>
                  <p:nvPr/>
                </p:nvPicPr>
                <p:blipFill>
                  <a:blip r:embed="rId2"/>
                  <a:stretch/>
                </p:blipFill>
                <p:spPr>
                  <a:xfrm>
                    <a:off x="3276720" y="1295280"/>
                    <a:ext cx="2514600" cy="2444760"/>
                  </a:xfrm>
                  <a:prstGeom prst="rect">
                    <a:avLst/>
                  </a:prstGeom>
                  <a:noFill/>
                  <a:ln w="0">
                    <a:noFill/>
                  </a:ln>
                </p:spPr>
              </p:pic>
            </p:oleObj>
          </a:graphicData>
        </a:graphic>
      </p:graphicFrame>
      <p:sp>
        <p:nvSpPr>
          <p:cNvPr id="288" name=""/>
          <p:cNvSpPr/>
          <p:nvPr/>
        </p:nvSpPr>
        <p:spPr>
          <a:xfrm>
            <a:off x="1143000" y="4343400"/>
            <a:ext cx="205740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October 2000</a:t>
            </a:r>
            <a:endParaRPr b="0" lang="en-US" sz="1400" strike="noStrike" u="none">
              <a:solidFill>
                <a:srgbClr val="000000"/>
              </a:solidFill>
              <a:effectLst/>
              <a:uFillTx/>
              <a:latin typeface="Times New Roman"/>
            </a:endParaRPr>
          </a:p>
        </p:txBody>
      </p:sp>
      <p:sp>
        <p:nvSpPr>
          <p:cNvPr id="289" name=""/>
          <p:cNvSpPr/>
          <p:nvPr/>
        </p:nvSpPr>
        <p:spPr>
          <a:xfrm>
            <a:off x="6095880" y="4343400"/>
            <a:ext cx="2514600" cy="2768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7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Arial"/>
              </a:rPr>
              <a:t>Confidential &amp; Proprietary</a:t>
            </a:r>
            <a:endParaRPr b="0" lang="en-US" sz="1200" strike="noStrike" u="none">
              <a:solidFill>
                <a:srgbClr val="000000"/>
              </a:solidFill>
              <a:effectLst/>
              <a:uFillTx/>
              <a:latin typeface="Times New Roman"/>
            </a:endParaRPr>
          </a:p>
        </p:txBody>
      </p:sp>
      <p:sp>
        <p:nvSpPr>
          <p:cNvPr id="290" name=""/>
          <p:cNvSpPr/>
          <p:nvPr/>
        </p:nvSpPr>
        <p:spPr>
          <a:xfrm>
            <a:off x="1143000" y="5410080"/>
            <a:ext cx="6248520" cy="81792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Arial"/>
              </a:rPr>
              <a:t>Management Presentation</a:t>
            </a:r>
            <a:endParaRPr b="0" lang="en-US" sz="1600" strike="noStrike" u="none">
              <a:solidFill>
                <a:srgbClr val="000000"/>
              </a:solidFill>
              <a:effectLst/>
              <a:uFillTx/>
              <a:latin typeface="Times New Roman"/>
            </a:endParaRPr>
          </a:p>
          <a:p>
            <a:pPr>
              <a:lnSpc>
                <a:spcPct val="100000"/>
              </a:lnSpc>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Arial"/>
              </a:rPr>
              <a:t>Lincoln Energy Center Overview</a:t>
            </a:r>
            <a:endParaRPr b="0" lang="en-US" sz="2400" strike="noStrike" u="none">
              <a:solidFill>
                <a:srgbClr val="000000"/>
              </a:solidFill>
              <a:effectLst/>
              <a:uFillTx/>
              <a:latin typeface="Times New Roman"/>
            </a:endParaRPr>
          </a:p>
        </p:txBody>
      </p:sp>
    </p:spTree>
  </p:cSld>
  <p:transition>
    <p:random/>
  </p:transition>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1"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Overview</a:t>
            </a:r>
            <a:endParaRPr b="0" lang="en-US" sz="2000" strike="noStrike" u="none">
              <a:solidFill>
                <a:srgbClr val="000000"/>
              </a:solidFill>
              <a:effectLst/>
              <a:uFillTx/>
              <a:latin typeface="Times New Roman"/>
            </a:endParaRPr>
          </a:p>
        </p:txBody>
      </p:sp>
      <p:sp>
        <p:nvSpPr>
          <p:cNvPr id="292" name="PlaceHolder 2"/>
          <p:cNvSpPr>
            <a:spLocks noGrp="1"/>
          </p:cNvSpPr>
          <p:nvPr>
            <p:ph/>
          </p:nvPr>
        </p:nvSpPr>
        <p:spPr>
          <a:xfrm>
            <a:off x="1142640" y="1600200"/>
            <a:ext cx="7010280" cy="4492800"/>
          </a:xfrm>
          <a:prstGeom prst="rect">
            <a:avLst/>
          </a:prstGeom>
          <a:noFill/>
          <a:ln w="0">
            <a:noFill/>
          </a:ln>
        </p:spPr>
        <p:txBody>
          <a:bodyPr lIns="90000" rIns="90000" tIns="46800" bIns="46800" anchor="t">
            <a:normAutofit/>
          </a:bodyPr>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Plant Description: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656 MW (nominal) natural gas-fired,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simple-cycle facility</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Location: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50-acre tract in Manhattan, Illinois, in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ComEd subregion of MAIN</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Power Interconnect: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ComEd Wilton Center Substation</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Gas Interconnect: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Northern Border Pipeline - near Manhattan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South Interconnect</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Start of Construction:</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September 1999</a:t>
            </a:r>
            <a:endParaRPr b="0" lang="en-US" sz="1600" strike="noStrike" u="none">
              <a:solidFill>
                <a:srgbClr val="000000"/>
              </a:solidFill>
              <a:effectLst/>
              <a:uFillTx/>
              <a:latin typeface="Times New Roman"/>
            </a:endParaRPr>
          </a:p>
          <a:p>
            <a:pPr marL="343080" indent="-343080">
              <a:lnSpc>
                <a:spcPct val="10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Commercial Operation Date:</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June 1, 2000</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Approx. Max. Annual MWh:</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2,002,000</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59</a:t>
            </a:r>
            <a:r>
              <a:rPr b="0" lang="en-US" sz="1600" strike="noStrike" u="none" baseline="40000">
                <a:solidFill>
                  <a:srgbClr val="000000"/>
                </a:solidFill>
                <a:effectLst/>
                <a:uFillTx/>
                <a:latin typeface="Arial"/>
              </a:rPr>
              <a:t>o</a:t>
            </a:r>
            <a:r>
              <a:rPr b="0" lang="en-US" sz="1600" strike="noStrike" u="none">
                <a:solidFill>
                  <a:srgbClr val="000000"/>
                </a:solidFill>
                <a:effectLst/>
                <a:uFillTx/>
                <a:latin typeface="Arial"/>
              </a:rPr>
              <a:t>F</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Annual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3,250</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&lt;9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 (per unit):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293"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294" name=""/>
          <p:cNvSpPr/>
          <p:nvPr/>
        </p:nvSpPr>
        <p:spPr>
          <a:xfrm>
            <a:off x="990720" y="1752480"/>
            <a:ext cx="2895480" cy="403884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295" name=""/>
          <p:cNvSpPr/>
          <p:nvPr/>
        </p:nvSpPr>
        <p:spPr>
          <a:xfrm>
            <a:off x="3886200" y="1752480"/>
            <a:ext cx="4114800" cy="403884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12C4AA88-5458-485C-A02B-04EC1EE0D38A}" type="slidenum">
              <a:t>38</a:t>
            </a:fld>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Facility Strengths</a:t>
            </a:r>
            <a:endParaRPr b="0" lang="en-US" sz="2000" strike="noStrike" u="none">
              <a:solidFill>
                <a:srgbClr val="000000"/>
              </a:solidFill>
              <a:effectLst/>
              <a:uFillTx/>
              <a:latin typeface="Times New Roman"/>
            </a:endParaRPr>
          </a:p>
        </p:txBody>
      </p:sp>
      <p:sp>
        <p:nvSpPr>
          <p:cNvPr id="297" name="PlaceHolder 2"/>
          <p:cNvSpPr>
            <a:spLocks noGrp="1"/>
          </p:cNvSpPr>
          <p:nvPr>
            <p:ph/>
          </p:nvPr>
        </p:nvSpPr>
        <p:spPr>
          <a:xfrm>
            <a:off x="1143000" y="1828440"/>
            <a:ext cx="6781680" cy="4264200"/>
          </a:xfrm>
          <a:prstGeom prst="rect">
            <a:avLst/>
          </a:prstGeom>
          <a:noFill/>
          <a:ln w="0">
            <a:noFill/>
          </a:ln>
        </p:spPr>
        <p:txBody>
          <a:bodyPr lIns="90000" rIns="90000" tIns="46800" bIns="46800" anchor="t">
            <a:normAutofit/>
          </a:bodyPr>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marL="343080" indent="0">
              <a:lnSpc>
                <a:spcPct val="100000"/>
              </a:lnSpc>
              <a:spcBef>
                <a:spcPts val="45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p:txBody>
      </p:sp>
      <p:sp>
        <p:nvSpPr>
          <p:cNvPr id="298" name=""/>
          <p:cNvSpPr/>
          <p:nvPr/>
        </p:nvSpPr>
        <p:spPr>
          <a:xfrm>
            <a:off x="1143000" y="1908000"/>
            <a:ext cx="6781680" cy="434052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2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“First-mover advantage ” in a key Midwest market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MAIN and Chicago area have historically experienced extreme power price volatility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Flexible gas arrangements in Chicago area allow access to ANR Pipeline Company and Northern Border Pipeline Company and other arbitrage opportunities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Expansion/conversion potential</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Site has room for additional gas turbines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technology and layout allow for easy conversion to combined cycle</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Access to water with onsite wells</a:t>
            </a:r>
            <a:endParaRPr b="0" lang="en-US" sz="1400" strike="noStrike" u="none">
              <a:solidFill>
                <a:srgbClr val="000000"/>
              </a:solidFill>
              <a:effectLst/>
              <a:uFillTx/>
              <a:latin typeface="Times New Roman"/>
            </a:endParaRPr>
          </a:p>
        </p:txBody>
      </p:sp>
      <p:sp>
        <p:nvSpPr>
          <p:cNvPr id="299"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73F1973A-56CC-49C1-9F33-88B63DF7A454}" type="slidenum">
              <a:t>39</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Picture</a:t>
            </a:r>
            <a:endParaRPr b="0" lang="en-US" sz="2000" strike="noStrike" u="none">
              <a:solidFill>
                <a:srgbClr val="000000"/>
              </a:solidFill>
              <a:effectLst/>
              <a:uFillTx/>
              <a:latin typeface="Times New Roman"/>
            </a:endParaRPr>
          </a:p>
        </p:txBody>
      </p:sp>
      <p:sp>
        <p:nvSpPr>
          <p:cNvPr id="3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39" name="Gleason%202" descr=""/>
          <p:cNvPicPr/>
          <p:nvPr/>
        </p:nvPicPr>
        <p:blipFill>
          <a:blip r:embed="rId1"/>
          <a:stretch/>
        </p:blipFill>
        <p:spPr>
          <a:xfrm>
            <a:off x="1905120" y="1905120"/>
            <a:ext cx="5410080" cy="4057560"/>
          </a:xfrm>
          <a:prstGeom prst="rect">
            <a:avLst/>
          </a:prstGeom>
          <a:noFill/>
          <a:ln w="0">
            <a:noFill/>
          </a:ln>
        </p:spPr>
      </p:pic>
      <p:sp>
        <p:nvSpPr>
          <p:cNvPr id="3" name="PlaceHolder 2"/>
          <p:cNvSpPr>
            <a:spLocks noGrp="1"/>
          </p:cNvSpPr>
          <p:nvPr>
            <p:ph type="sldNum" idx="1"/>
          </p:nvPr>
        </p:nvSpPr>
        <p:spPr/>
        <p:txBody>
          <a:bodyPr/>
          <a:p>
            <a:fld id="{2121A061-96EA-4224-B572-FC6BDCABEDAF}" type="slidenum">
              <a:t>4</a:t>
            </a:fld>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Picture</a:t>
            </a:r>
            <a:endParaRPr b="0" lang="en-US" sz="2000" strike="noStrike" u="none">
              <a:solidFill>
                <a:srgbClr val="000000"/>
              </a:solidFill>
              <a:effectLst/>
              <a:uFillTx/>
              <a:latin typeface="Times New Roman"/>
            </a:endParaRPr>
          </a:p>
        </p:txBody>
      </p:sp>
      <p:sp>
        <p:nvSpPr>
          <p:cNvPr id="30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302" name="Lincoln%2013" descr=""/>
          <p:cNvPicPr/>
          <p:nvPr/>
        </p:nvPicPr>
        <p:blipFill>
          <a:blip r:embed="rId1"/>
          <a:stretch/>
        </p:blipFill>
        <p:spPr>
          <a:xfrm>
            <a:off x="2057400" y="1981080"/>
            <a:ext cx="5257800" cy="3943440"/>
          </a:xfrm>
          <a:prstGeom prst="rect">
            <a:avLst/>
          </a:prstGeom>
          <a:noFill/>
          <a:ln w="0">
            <a:noFill/>
          </a:ln>
        </p:spPr>
      </p:pic>
      <p:sp>
        <p:nvSpPr>
          <p:cNvPr id="3" name="PlaceHolder 2"/>
          <p:cNvSpPr>
            <a:spLocks noGrp="1"/>
          </p:cNvSpPr>
          <p:nvPr>
            <p:ph type="sldNum" idx="1"/>
          </p:nvPr>
        </p:nvSpPr>
        <p:spPr/>
        <p:txBody>
          <a:bodyPr/>
          <a:p>
            <a:fld id="{639AD7DC-AE7B-4528-A9BF-3560FC2F6F7E}" type="slidenum">
              <a:t>40</a:t>
            </a:fld>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Regional Overview</a:t>
            </a:r>
            <a:endParaRPr b="0" lang="en-US" sz="2000" strike="noStrike" u="none">
              <a:solidFill>
                <a:srgbClr val="000000"/>
              </a:solidFill>
              <a:effectLst/>
              <a:uFillTx/>
              <a:latin typeface="Times New Roman"/>
            </a:endParaRPr>
          </a:p>
        </p:txBody>
      </p:sp>
      <p:sp>
        <p:nvSpPr>
          <p:cNvPr id="30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305" name="MAIN" descr=""/>
          <p:cNvPicPr/>
          <p:nvPr/>
        </p:nvPicPr>
        <p:blipFill>
          <a:blip r:embed="rId1"/>
          <a:stretch/>
        </p:blipFill>
        <p:spPr>
          <a:xfrm>
            <a:off x="2743200" y="1600200"/>
            <a:ext cx="3919680" cy="4648320"/>
          </a:xfrm>
          <a:prstGeom prst="rect">
            <a:avLst/>
          </a:prstGeom>
          <a:noFill/>
          <a:ln w="0">
            <a:noFill/>
          </a:ln>
        </p:spPr>
      </p:pic>
      <p:grpSp>
        <p:nvGrpSpPr>
          <p:cNvPr id="306" name=""/>
          <p:cNvGrpSpPr/>
          <p:nvPr/>
        </p:nvGrpSpPr>
        <p:grpSpPr>
          <a:xfrm>
            <a:off x="4195080" y="3581280"/>
            <a:ext cx="1881720" cy="383760"/>
            <a:chOff x="4195080" y="3581280"/>
            <a:chExt cx="1881720" cy="383760"/>
          </a:xfrm>
        </p:grpSpPr>
        <p:sp>
          <p:nvSpPr>
            <p:cNvPr id="307" name=""/>
            <p:cNvSpPr/>
            <p:nvPr/>
          </p:nvSpPr>
          <p:spPr>
            <a:xfrm>
              <a:off x="5961960" y="3855960"/>
              <a:ext cx="114840" cy="109080"/>
            </a:xfrm>
            <a:prstGeom prst="star5">
              <a:avLst/>
            </a:prstGeom>
            <a:solidFill>
              <a:srgbClr val="ff0000"/>
            </a:solidFill>
            <a:ln w="9360">
              <a:solidFill>
                <a:srgbClr val="ff0000"/>
              </a:solidFill>
              <a:miter/>
            </a:ln>
          </p:spPr>
          <p:style>
            <a:lnRef idx="0"/>
            <a:fillRef idx="0"/>
            <a:effectRef idx="0"/>
            <a:fontRef idx="minor"/>
          </p:style>
          <p:txBody>
            <a:bodyPr wrap="none" lIns="90000" rIns="90000" tIns="-10440" bIns="-10440" anchor="ctr">
              <a:noAutofit/>
            </a:bodyPr>
            <a:p>
              <a:endParaRPr b="0" lang="en-US" sz="2400" strike="noStrike" u="none">
                <a:solidFill>
                  <a:srgbClr val="000000"/>
                </a:solidFill>
                <a:effectLst/>
                <a:uFillTx/>
                <a:latin typeface="Times New Roman"/>
              </a:endParaRPr>
            </a:p>
          </p:txBody>
        </p:sp>
        <p:sp>
          <p:nvSpPr>
            <p:cNvPr id="308" name=""/>
            <p:cNvSpPr/>
            <p:nvPr/>
          </p:nvSpPr>
          <p:spPr>
            <a:xfrm>
              <a:off x="4327560" y="3607920"/>
              <a:ext cx="1650960" cy="304560"/>
            </a:xfrm>
            <a:custGeom>
              <a:avLst/>
              <a:gdLst/>
              <a:ahLst/>
              <a:rect l="l" t="t" r="r" b="b"/>
              <a:pathLst>
                <a:path w="756" h="167">
                  <a:moveTo>
                    <a:pt x="0" y="0"/>
                  </a:moveTo>
                  <a:lnTo>
                    <a:pt x="0" y="97"/>
                  </a:lnTo>
                  <a:lnTo>
                    <a:pt x="0" y="97"/>
                  </a:lnTo>
                  <a:lnTo>
                    <a:pt x="0" y="139"/>
                  </a:lnTo>
                  <a:lnTo>
                    <a:pt x="0" y="167"/>
                  </a:lnTo>
                  <a:lnTo>
                    <a:pt x="391" y="167"/>
                  </a:lnTo>
                  <a:lnTo>
                    <a:pt x="391" y="167"/>
                  </a:lnTo>
                  <a:lnTo>
                    <a:pt x="560" y="167"/>
                  </a:lnTo>
                  <a:lnTo>
                    <a:pt x="671" y="167"/>
                  </a:lnTo>
                  <a:lnTo>
                    <a:pt x="671" y="139"/>
                  </a:lnTo>
                  <a:lnTo>
                    <a:pt x="756" y="140"/>
                  </a:lnTo>
                  <a:lnTo>
                    <a:pt x="671" y="97"/>
                  </a:lnTo>
                  <a:lnTo>
                    <a:pt x="671" y="0"/>
                  </a:lnTo>
                  <a:lnTo>
                    <a:pt x="560" y="0"/>
                  </a:lnTo>
                  <a:lnTo>
                    <a:pt x="391" y="0"/>
                  </a:lnTo>
                  <a:lnTo>
                    <a:pt x="391" y="0"/>
                  </a:lnTo>
                  <a:lnTo>
                    <a:pt x="0" y="0"/>
                  </a:lnTo>
                  <a:close/>
                </a:path>
              </a:pathLst>
            </a:custGeom>
            <a:solidFill>
              <a:srgbClr val="00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09" name=""/>
            <p:cNvSpPr/>
            <p:nvPr/>
          </p:nvSpPr>
          <p:spPr>
            <a:xfrm>
              <a:off x="4195080" y="3581280"/>
              <a:ext cx="165348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  Lincoln Energy Center</a:t>
              </a:r>
              <a:endParaRPr b="0" lang="en-US" sz="1200" strike="noStrike" u="none">
                <a:solidFill>
                  <a:srgbClr val="000000"/>
                </a:solidFill>
                <a:effectLst/>
                <a:uFillTx/>
                <a:latin typeface="Times New Roman"/>
              </a:endParaRPr>
            </a:p>
          </p:txBody>
        </p:sp>
      </p:grpSp>
      <p:sp>
        <p:nvSpPr>
          <p:cNvPr id="3" name="PlaceHolder 2"/>
          <p:cNvSpPr>
            <a:spLocks noGrp="1"/>
          </p:cNvSpPr>
          <p:nvPr>
            <p:ph type="sldNum" idx="1"/>
          </p:nvPr>
        </p:nvSpPr>
        <p:spPr/>
        <p:txBody>
          <a:bodyPr/>
          <a:p>
            <a:fld id="{B75644A9-E00B-4575-90C5-3AE824BCFE9B}" type="slidenum">
              <a:t>41</a:t>
            </a:fld>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Market Opportunities</a:t>
            </a:r>
            <a:endParaRPr b="0" lang="en-US" sz="2000" strike="noStrike" u="none">
              <a:solidFill>
                <a:srgbClr val="000000"/>
              </a:solidFill>
              <a:effectLst/>
              <a:uFillTx/>
              <a:latin typeface="Times New Roman"/>
            </a:endParaRPr>
          </a:p>
        </p:txBody>
      </p:sp>
      <p:sp>
        <p:nvSpPr>
          <p:cNvPr id="311" name="PlaceHolder 2"/>
          <p:cNvSpPr>
            <a:spLocks noGrp="1"/>
          </p:cNvSpPr>
          <p:nvPr>
            <p:ph/>
          </p:nvPr>
        </p:nvSpPr>
        <p:spPr>
          <a:xfrm>
            <a:off x="1143000" y="2057400"/>
            <a:ext cx="6781680" cy="40356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Des Plaines Green Land Development, L.L.C. is qualified as an Exempt Wholesale Generator and has authority to sell energy and capacity at market-based rates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Lincoln’s location in ComEd and access to Chicago and other Midwestern and eastern electricity markets provide sales opportunities into wholesale power market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ENLC is within two utility wheels from over 30 control areas</a:t>
            </a:r>
            <a:endParaRPr b="0" lang="en-US" sz="1600" strike="noStrike" u="none">
              <a:solidFill>
                <a:srgbClr val="000000"/>
              </a:solidFill>
              <a:effectLst/>
              <a:uFillTx/>
              <a:latin typeface="Times New Roman"/>
            </a:endParaRPr>
          </a:p>
        </p:txBody>
      </p:sp>
      <p:sp>
        <p:nvSpPr>
          <p:cNvPr id="312"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32E972BB-1E6B-487A-A111-21DA4DD49BD7}" type="slidenum">
              <a:t>42</a:t>
            </a:fld>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Equipment Overview</a:t>
            </a:r>
            <a:endParaRPr b="0" lang="en-US" sz="2000" strike="noStrike" u="none">
              <a:solidFill>
                <a:srgbClr val="000000"/>
              </a:solidFill>
              <a:effectLst/>
              <a:uFillTx/>
              <a:latin typeface="Times New Roman"/>
            </a:endParaRPr>
          </a:p>
        </p:txBody>
      </p:sp>
      <p:sp>
        <p:nvSpPr>
          <p:cNvPr id="314" name="PlaceHolder 2"/>
          <p:cNvSpPr>
            <a:spLocks noGrp="1"/>
          </p:cNvSpPr>
          <p:nvPr>
            <p:ph/>
          </p:nvPr>
        </p:nvSpPr>
        <p:spPr>
          <a:xfrm>
            <a:off x="838080" y="1676520"/>
            <a:ext cx="3733920" cy="4340160"/>
          </a:xfrm>
          <a:prstGeom prst="rect">
            <a:avLst/>
          </a:prstGeom>
          <a:noFill/>
          <a:ln w="0">
            <a:noFill/>
          </a:ln>
        </p:spPr>
        <p:txBody>
          <a:bodyPr lIns="90000" rIns="90000" tIns="46800" bIns="46800" anchor="t">
            <a:normAutofit/>
          </a:bodyPr>
          <a:p>
            <a:pPr marL="343080" indent="-343080">
              <a:lnSpc>
                <a:spcPct val="10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Turbines : 8 General Electric 7EA gas turbines with evap. cooling</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Warranty Expiration: May 30, 2001</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Equipment: ABB, 345 kV interconnect breakers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Configuration: radial</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Transformers: (4) ABB 208 MVA, 3 winding, 3 phase, 13.8 kV/345 kV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System: General Electric Mark 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Circuit Breakers: (8) ABB HGC (7,500A)</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Voltages: 13.8 kV</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Distribution Voltages: 4160 V and 480 V</a:t>
            </a:r>
            <a:endParaRPr b="0" lang="en-US" sz="1400" strike="noStrike" u="none">
              <a:solidFill>
                <a:srgbClr val="000000"/>
              </a:solidFill>
              <a:effectLst/>
              <a:uFillTx/>
              <a:latin typeface="Times New Roman"/>
            </a:endParaRPr>
          </a:p>
          <a:p>
            <a:pPr marL="343080" indent="0">
              <a:lnSpc>
                <a:spcPct val="100000"/>
              </a:lnSpc>
              <a:spcBef>
                <a:spcPts val="34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400" strike="noStrike" u="none">
              <a:solidFill>
                <a:srgbClr val="000000"/>
              </a:solidFill>
              <a:effectLst/>
              <a:uFillTx/>
              <a:latin typeface="Times New Roman"/>
            </a:endParaRPr>
          </a:p>
        </p:txBody>
      </p:sp>
      <p:sp>
        <p:nvSpPr>
          <p:cNvPr id="31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316" name=""/>
          <p:cNvSpPr/>
          <p:nvPr/>
        </p:nvSpPr>
        <p:spPr>
          <a:xfrm>
            <a:off x="5168880" y="1601640"/>
            <a:ext cx="69840" cy="1479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7" name=""/>
          <p:cNvSpPr/>
          <p:nvPr/>
        </p:nvSpPr>
        <p:spPr>
          <a:xfrm>
            <a:off x="5181480" y="1601640"/>
            <a:ext cx="3562560" cy="4341960"/>
          </a:xfrm>
          <a:prstGeom prst="rect">
            <a:avLst/>
          </a:prstGeom>
          <a:solidFill>
            <a:srgbClr val="ffffff"/>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8" name=""/>
          <p:cNvSpPr/>
          <p:nvPr/>
        </p:nvSpPr>
        <p:spPr>
          <a:xfrm>
            <a:off x="5483160" y="1728720"/>
            <a:ext cx="3079800" cy="29376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19" name=""/>
          <p:cNvSpPr/>
          <p:nvPr/>
        </p:nvSpPr>
        <p:spPr>
          <a:xfrm>
            <a:off x="6469200" y="1733400"/>
            <a:ext cx="1022040" cy="1414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0" name=""/>
          <p:cNvSpPr/>
          <p:nvPr/>
        </p:nvSpPr>
        <p:spPr>
          <a:xfrm>
            <a:off x="6469200" y="1735200"/>
            <a:ext cx="1027080" cy="158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1" name=""/>
          <p:cNvSpPr/>
          <p:nvPr/>
        </p:nvSpPr>
        <p:spPr>
          <a:xfrm>
            <a:off x="6248160" y="1738440"/>
            <a:ext cx="1467360" cy="13788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LINCOLN ENERGY CENTER</a:t>
            </a:r>
            <a:endParaRPr b="0" lang="en-US" sz="900" strike="noStrike" u="none">
              <a:solidFill>
                <a:srgbClr val="000000"/>
              </a:solidFill>
              <a:effectLst/>
              <a:uFillTx/>
              <a:latin typeface="Times New Roman"/>
            </a:endParaRPr>
          </a:p>
        </p:txBody>
      </p:sp>
      <p:sp>
        <p:nvSpPr>
          <p:cNvPr id="322" name=""/>
          <p:cNvSpPr/>
          <p:nvPr/>
        </p:nvSpPr>
        <p:spPr>
          <a:xfrm>
            <a:off x="7437600" y="1749600"/>
            <a:ext cx="698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3" name=""/>
          <p:cNvSpPr/>
          <p:nvPr/>
        </p:nvSpPr>
        <p:spPr>
          <a:xfrm>
            <a:off x="6823080" y="1866960"/>
            <a:ext cx="314280" cy="1443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4" name=""/>
          <p:cNvSpPr/>
          <p:nvPr/>
        </p:nvSpPr>
        <p:spPr>
          <a:xfrm>
            <a:off x="6821640" y="1871640"/>
            <a:ext cx="347400" cy="158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5" name=""/>
          <p:cNvSpPr/>
          <p:nvPr/>
        </p:nvSpPr>
        <p:spPr>
          <a:xfrm>
            <a:off x="6862320" y="1874880"/>
            <a:ext cx="299160" cy="13788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900" strike="noStrike" u="none">
                <a:solidFill>
                  <a:srgbClr val="000000"/>
                </a:solidFill>
                <a:effectLst/>
                <a:uFillTx/>
                <a:latin typeface="Times New Roman"/>
              </a:rPr>
              <a:t>ENLC</a:t>
            </a:r>
            <a:endParaRPr b="0" lang="en-US" sz="900" strike="noStrike" u="none">
              <a:solidFill>
                <a:srgbClr val="000000"/>
              </a:solidFill>
              <a:effectLst/>
              <a:uFillTx/>
              <a:latin typeface="Times New Roman"/>
            </a:endParaRPr>
          </a:p>
        </p:txBody>
      </p:sp>
      <p:sp>
        <p:nvSpPr>
          <p:cNvPr id="326" name=""/>
          <p:cNvSpPr/>
          <p:nvPr/>
        </p:nvSpPr>
        <p:spPr>
          <a:xfrm>
            <a:off x="7118280" y="188424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7" name=""/>
          <p:cNvSpPr/>
          <p:nvPr/>
        </p:nvSpPr>
        <p:spPr>
          <a:xfrm>
            <a:off x="8325000" y="3679920"/>
            <a:ext cx="311040" cy="298440"/>
          </a:xfrm>
          <a:custGeom>
            <a:avLst/>
            <a:gdLst/>
            <a:ahLst/>
            <a:rect l="l" t="t" r="r" b="b"/>
            <a:pathLst>
              <a:path w="392" h="376">
                <a:moveTo>
                  <a:pt x="0" y="193"/>
                </a:moveTo>
                <a:lnTo>
                  <a:pt x="0" y="155"/>
                </a:lnTo>
                <a:lnTo>
                  <a:pt x="10" y="128"/>
                </a:lnTo>
                <a:lnTo>
                  <a:pt x="19" y="100"/>
                </a:lnTo>
                <a:lnTo>
                  <a:pt x="39" y="81"/>
                </a:lnTo>
                <a:lnTo>
                  <a:pt x="57" y="55"/>
                </a:lnTo>
                <a:lnTo>
                  <a:pt x="77" y="36"/>
                </a:lnTo>
                <a:lnTo>
                  <a:pt x="106" y="17"/>
                </a:lnTo>
                <a:lnTo>
                  <a:pt x="134" y="9"/>
                </a:lnTo>
                <a:lnTo>
                  <a:pt x="163" y="9"/>
                </a:lnTo>
                <a:lnTo>
                  <a:pt x="192" y="0"/>
                </a:lnTo>
                <a:lnTo>
                  <a:pt x="221" y="9"/>
                </a:lnTo>
                <a:lnTo>
                  <a:pt x="249" y="9"/>
                </a:lnTo>
                <a:lnTo>
                  <a:pt x="279" y="17"/>
                </a:lnTo>
                <a:lnTo>
                  <a:pt x="307" y="36"/>
                </a:lnTo>
                <a:lnTo>
                  <a:pt x="336" y="55"/>
                </a:lnTo>
                <a:lnTo>
                  <a:pt x="355" y="81"/>
                </a:lnTo>
                <a:lnTo>
                  <a:pt x="363" y="100"/>
                </a:lnTo>
                <a:lnTo>
                  <a:pt x="382" y="128"/>
                </a:lnTo>
                <a:lnTo>
                  <a:pt x="382" y="155"/>
                </a:lnTo>
                <a:lnTo>
                  <a:pt x="392" y="193"/>
                </a:lnTo>
                <a:lnTo>
                  <a:pt x="382" y="219"/>
                </a:lnTo>
                <a:lnTo>
                  <a:pt x="382" y="248"/>
                </a:lnTo>
                <a:lnTo>
                  <a:pt x="363" y="276"/>
                </a:lnTo>
                <a:lnTo>
                  <a:pt x="355" y="303"/>
                </a:lnTo>
                <a:lnTo>
                  <a:pt x="336" y="322"/>
                </a:lnTo>
                <a:lnTo>
                  <a:pt x="307" y="340"/>
                </a:lnTo>
                <a:lnTo>
                  <a:pt x="279" y="357"/>
                </a:lnTo>
                <a:lnTo>
                  <a:pt x="249" y="367"/>
                </a:lnTo>
                <a:lnTo>
                  <a:pt x="221" y="376"/>
                </a:lnTo>
                <a:lnTo>
                  <a:pt x="192" y="376"/>
                </a:lnTo>
                <a:lnTo>
                  <a:pt x="163" y="376"/>
                </a:lnTo>
                <a:lnTo>
                  <a:pt x="134" y="367"/>
                </a:lnTo>
                <a:lnTo>
                  <a:pt x="106" y="357"/>
                </a:lnTo>
                <a:lnTo>
                  <a:pt x="77" y="340"/>
                </a:lnTo>
                <a:lnTo>
                  <a:pt x="57" y="322"/>
                </a:lnTo>
                <a:lnTo>
                  <a:pt x="39" y="303"/>
                </a:lnTo>
                <a:lnTo>
                  <a:pt x="19" y="276"/>
                </a:lnTo>
                <a:lnTo>
                  <a:pt x="10" y="248"/>
                </a:lnTo>
                <a:lnTo>
                  <a:pt x="0" y="219"/>
                </a:lnTo>
                <a:lnTo>
                  <a:pt x="0" y="193"/>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8" name=""/>
          <p:cNvSpPr/>
          <p:nvPr/>
        </p:nvSpPr>
        <p:spPr>
          <a:xfrm>
            <a:off x="8407440" y="3768840"/>
            <a:ext cx="13500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29" name=""/>
          <p:cNvSpPr/>
          <p:nvPr/>
        </p:nvSpPr>
        <p:spPr>
          <a:xfrm>
            <a:off x="8405640" y="3770280"/>
            <a:ext cx="1717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0" name=""/>
          <p:cNvSpPr/>
          <p:nvPr/>
        </p:nvSpPr>
        <p:spPr>
          <a:xfrm>
            <a:off x="8425440" y="377352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G4</a:t>
            </a:r>
            <a:endParaRPr b="0" lang="en-US" sz="800" strike="noStrike" u="none">
              <a:solidFill>
                <a:srgbClr val="000000"/>
              </a:solidFill>
              <a:effectLst/>
              <a:uFillTx/>
              <a:latin typeface="Times New Roman"/>
            </a:endParaRPr>
          </a:p>
        </p:txBody>
      </p:sp>
      <p:sp>
        <p:nvSpPr>
          <p:cNvPr id="331" name=""/>
          <p:cNvSpPr/>
          <p:nvPr/>
        </p:nvSpPr>
        <p:spPr>
          <a:xfrm>
            <a:off x="8524800" y="37702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2" name=""/>
          <p:cNvSpPr/>
          <p:nvPr/>
        </p:nvSpPr>
        <p:spPr>
          <a:xfrm>
            <a:off x="8325000" y="3314880"/>
            <a:ext cx="311040" cy="299880"/>
          </a:xfrm>
          <a:custGeom>
            <a:avLst/>
            <a:gdLst/>
            <a:ahLst/>
            <a:rect l="l" t="t" r="r" b="b"/>
            <a:pathLst>
              <a:path w="392" h="376">
                <a:moveTo>
                  <a:pt x="0" y="193"/>
                </a:moveTo>
                <a:lnTo>
                  <a:pt x="0" y="166"/>
                </a:lnTo>
                <a:lnTo>
                  <a:pt x="10" y="128"/>
                </a:lnTo>
                <a:lnTo>
                  <a:pt x="19" y="110"/>
                </a:lnTo>
                <a:lnTo>
                  <a:pt x="39" y="83"/>
                </a:lnTo>
                <a:lnTo>
                  <a:pt x="57" y="55"/>
                </a:lnTo>
                <a:lnTo>
                  <a:pt x="77" y="38"/>
                </a:lnTo>
                <a:lnTo>
                  <a:pt x="106" y="28"/>
                </a:lnTo>
                <a:lnTo>
                  <a:pt x="134" y="9"/>
                </a:lnTo>
                <a:lnTo>
                  <a:pt x="163" y="9"/>
                </a:lnTo>
                <a:lnTo>
                  <a:pt x="192" y="0"/>
                </a:lnTo>
                <a:lnTo>
                  <a:pt x="221" y="9"/>
                </a:lnTo>
                <a:lnTo>
                  <a:pt x="249" y="9"/>
                </a:lnTo>
                <a:lnTo>
                  <a:pt x="279" y="28"/>
                </a:lnTo>
                <a:lnTo>
                  <a:pt x="307" y="38"/>
                </a:lnTo>
                <a:lnTo>
                  <a:pt x="336" y="55"/>
                </a:lnTo>
                <a:lnTo>
                  <a:pt x="355" y="83"/>
                </a:lnTo>
                <a:lnTo>
                  <a:pt x="363" y="110"/>
                </a:lnTo>
                <a:lnTo>
                  <a:pt x="382" y="128"/>
                </a:lnTo>
                <a:lnTo>
                  <a:pt x="382" y="166"/>
                </a:lnTo>
                <a:lnTo>
                  <a:pt x="392" y="193"/>
                </a:lnTo>
                <a:lnTo>
                  <a:pt x="382" y="221"/>
                </a:lnTo>
                <a:lnTo>
                  <a:pt x="382" y="250"/>
                </a:lnTo>
                <a:lnTo>
                  <a:pt x="363" y="276"/>
                </a:lnTo>
                <a:lnTo>
                  <a:pt x="355" y="304"/>
                </a:lnTo>
                <a:lnTo>
                  <a:pt x="336" y="322"/>
                </a:lnTo>
                <a:lnTo>
                  <a:pt x="307" y="340"/>
                </a:lnTo>
                <a:lnTo>
                  <a:pt x="279" y="359"/>
                </a:lnTo>
                <a:lnTo>
                  <a:pt x="249" y="369"/>
                </a:lnTo>
                <a:lnTo>
                  <a:pt x="221" y="376"/>
                </a:lnTo>
                <a:lnTo>
                  <a:pt x="192" y="376"/>
                </a:lnTo>
                <a:lnTo>
                  <a:pt x="163" y="376"/>
                </a:lnTo>
                <a:lnTo>
                  <a:pt x="134" y="369"/>
                </a:lnTo>
                <a:lnTo>
                  <a:pt x="106" y="359"/>
                </a:lnTo>
                <a:lnTo>
                  <a:pt x="77" y="340"/>
                </a:lnTo>
                <a:lnTo>
                  <a:pt x="57" y="322"/>
                </a:lnTo>
                <a:lnTo>
                  <a:pt x="39" y="304"/>
                </a:lnTo>
                <a:lnTo>
                  <a:pt x="19" y="276"/>
                </a:lnTo>
                <a:lnTo>
                  <a:pt x="10" y="250"/>
                </a:lnTo>
                <a:lnTo>
                  <a:pt x="0" y="221"/>
                </a:lnTo>
                <a:lnTo>
                  <a:pt x="0" y="193"/>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3" name=""/>
          <p:cNvSpPr/>
          <p:nvPr/>
        </p:nvSpPr>
        <p:spPr>
          <a:xfrm>
            <a:off x="8407440" y="3405240"/>
            <a:ext cx="13500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4" name=""/>
          <p:cNvSpPr/>
          <p:nvPr/>
        </p:nvSpPr>
        <p:spPr>
          <a:xfrm>
            <a:off x="8405640" y="3408480"/>
            <a:ext cx="17172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5" name=""/>
          <p:cNvSpPr/>
          <p:nvPr/>
        </p:nvSpPr>
        <p:spPr>
          <a:xfrm>
            <a:off x="8425440" y="341136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G5</a:t>
            </a:r>
            <a:endParaRPr b="0" lang="en-US" sz="800" strike="noStrike" u="none">
              <a:solidFill>
                <a:srgbClr val="000000"/>
              </a:solidFill>
              <a:effectLst/>
              <a:uFillTx/>
              <a:latin typeface="Times New Roman"/>
            </a:endParaRPr>
          </a:p>
        </p:txBody>
      </p:sp>
      <p:sp>
        <p:nvSpPr>
          <p:cNvPr id="336" name=""/>
          <p:cNvSpPr/>
          <p:nvPr/>
        </p:nvSpPr>
        <p:spPr>
          <a:xfrm>
            <a:off x="8524800" y="3408480"/>
            <a:ext cx="698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7" name=""/>
          <p:cNvSpPr/>
          <p:nvPr/>
        </p:nvSpPr>
        <p:spPr>
          <a:xfrm>
            <a:off x="8325000" y="2960640"/>
            <a:ext cx="311040" cy="292320"/>
          </a:xfrm>
          <a:custGeom>
            <a:avLst/>
            <a:gdLst/>
            <a:ahLst/>
            <a:rect l="l" t="t" r="r" b="b"/>
            <a:pathLst>
              <a:path w="392" h="369">
                <a:moveTo>
                  <a:pt x="0" y="184"/>
                </a:moveTo>
                <a:lnTo>
                  <a:pt x="0" y="157"/>
                </a:lnTo>
                <a:lnTo>
                  <a:pt x="10" y="129"/>
                </a:lnTo>
                <a:lnTo>
                  <a:pt x="19" y="101"/>
                </a:lnTo>
                <a:lnTo>
                  <a:pt x="39" y="74"/>
                </a:lnTo>
                <a:lnTo>
                  <a:pt x="57" y="46"/>
                </a:lnTo>
                <a:lnTo>
                  <a:pt x="77" y="27"/>
                </a:lnTo>
                <a:lnTo>
                  <a:pt x="106" y="19"/>
                </a:lnTo>
                <a:lnTo>
                  <a:pt x="134" y="0"/>
                </a:lnTo>
                <a:lnTo>
                  <a:pt x="163" y="0"/>
                </a:lnTo>
                <a:lnTo>
                  <a:pt x="192" y="0"/>
                </a:lnTo>
                <a:lnTo>
                  <a:pt x="221" y="0"/>
                </a:lnTo>
                <a:lnTo>
                  <a:pt x="249" y="0"/>
                </a:lnTo>
                <a:lnTo>
                  <a:pt x="279" y="19"/>
                </a:lnTo>
                <a:lnTo>
                  <a:pt x="307" y="27"/>
                </a:lnTo>
                <a:lnTo>
                  <a:pt x="336" y="46"/>
                </a:lnTo>
                <a:lnTo>
                  <a:pt x="355" y="74"/>
                </a:lnTo>
                <a:lnTo>
                  <a:pt x="363" y="101"/>
                </a:lnTo>
                <a:lnTo>
                  <a:pt x="382" y="129"/>
                </a:lnTo>
                <a:lnTo>
                  <a:pt x="382" y="157"/>
                </a:lnTo>
                <a:lnTo>
                  <a:pt x="392" y="184"/>
                </a:lnTo>
                <a:lnTo>
                  <a:pt x="382" y="212"/>
                </a:lnTo>
                <a:lnTo>
                  <a:pt x="382" y="239"/>
                </a:lnTo>
                <a:lnTo>
                  <a:pt x="363" y="268"/>
                </a:lnTo>
                <a:lnTo>
                  <a:pt x="355" y="294"/>
                </a:lnTo>
                <a:lnTo>
                  <a:pt x="336" y="313"/>
                </a:lnTo>
                <a:lnTo>
                  <a:pt x="307" y="331"/>
                </a:lnTo>
                <a:lnTo>
                  <a:pt x="279" y="350"/>
                </a:lnTo>
                <a:lnTo>
                  <a:pt x="249" y="358"/>
                </a:lnTo>
                <a:lnTo>
                  <a:pt x="221" y="369"/>
                </a:lnTo>
                <a:lnTo>
                  <a:pt x="192" y="369"/>
                </a:lnTo>
                <a:lnTo>
                  <a:pt x="163" y="369"/>
                </a:lnTo>
                <a:lnTo>
                  <a:pt x="134" y="358"/>
                </a:lnTo>
                <a:lnTo>
                  <a:pt x="106" y="350"/>
                </a:lnTo>
                <a:lnTo>
                  <a:pt x="77" y="331"/>
                </a:lnTo>
                <a:lnTo>
                  <a:pt x="57" y="313"/>
                </a:lnTo>
                <a:lnTo>
                  <a:pt x="39" y="294"/>
                </a:lnTo>
                <a:lnTo>
                  <a:pt x="19" y="268"/>
                </a:lnTo>
                <a:lnTo>
                  <a:pt x="10" y="239"/>
                </a:lnTo>
                <a:lnTo>
                  <a:pt x="0" y="212"/>
                </a:lnTo>
                <a:lnTo>
                  <a:pt x="0" y="184"/>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8" name=""/>
          <p:cNvSpPr/>
          <p:nvPr/>
        </p:nvSpPr>
        <p:spPr>
          <a:xfrm>
            <a:off x="8407440" y="3043080"/>
            <a:ext cx="13500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39" name=""/>
          <p:cNvSpPr/>
          <p:nvPr/>
        </p:nvSpPr>
        <p:spPr>
          <a:xfrm>
            <a:off x="8405640" y="3044880"/>
            <a:ext cx="1717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0" name=""/>
          <p:cNvSpPr/>
          <p:nvPr/>
        </p:nvSpPr>
        <p:spPr>
          <a:xfrm>
            <a:off x="8425440" y="304812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G6</a:t>
            </a:r>
            <a:endParaRPr b="0" lang="en-US" sz="800" strike="noStrike" u="none">
              <a:solidFill>
                <a:srgbClr val="000000"/>
              </a:solidFill>
              <a:effectLst/>
              <a:uFillTx/>
              <a:latin typeface="Times New Roman"/>
            </a:endParaRPr>
          </a:p>
        </p:txBody>
      </p:sp>
      <p:sp>
        <p:nvSpPr>
          <p:cNvPr id="341" name=""/>
          <p:cNvSpPr/>
          <p:nvPr/>
        </p:nvSpPr>
        <p:spPr>
          <a:xfrm>
            <a:off x="8524800" y="30448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2" name=""/>
          <p:cNvSpPr/>
          <p:nvPr/>
        </p:nvSpPr>
        <p:spPr>
          <a:xfrm>
            <a:off x="8325000" y="4041720"/>
            <a:ext cx="311040" cy="300240"/>
          </a:xfrm>
          <a:custGeom>
            <a:avLst/>
            <a:gdLst/>
            <a:ahLst/>
            <a:rect l="l" t="t" r="r" b="b"/>
            <a:pathLst>
              <a:path w="392" h="379">
                <a:moveTo>
                  <a:pt x="0" y="184"/>
                </a:moveTo>
                <a:lnTo>
                  <a:pt x="0" y="158"/>
                </a:lnTo>
                <a:lnTo>
                  <a:pt x="10" y="129"/>
                </a:lnTo>
                <a:lnTo>
                  <a:pt x="19" y="103"/>
                </a:lnTo>
                <a:lnTo>
                  <a:pt x="39" y="84"/>
                </a:lnTo>
                <a:lnTo>
                  <a:pt x="57" y="55"/>
                </a:lnTo>
                <a:lnTo>
                  <a:pt x="77" y="38"/>
                </a:lnTo>
                <a:lnTo>
                  <a:pt x="106" y="19"/>
                </a:lnTo>
                <a:lnTo>
                  <a:pt x="134" y="10"/>
                </a:lnTo>
                <a:lnTo>
                  <a:pt x="163" y="0"/>
                </a:lnTo>
                <a:lnTo>
                  <a:pt x="192" y="0"/>
                </a:lnTo>
                <a:lnTo>
                  <a:pt x="221" y="0"/>
                </a:lnTo>
                <a:lnTo>
                  <a:pt x="249" y="10"/>
                </a:lnTo>
                <a:lnTo>
                  <a:pt x="279" y="19"/>
                </a:lnTo>
                <a:lnTo>
                  <a:pt x="307" y="38"/>
                </a:lnTo>
                <a:lnTo>
                  <a:pt x="336" y="55"/>
                </a:lnTo>
                <a:lnTo>
                  <a:pt x="355" y="84"/>
                </a:lnTo>
                <a:lnTo>
                  <a:pt x="363" y="103"/>
                </a:lnTo>
                <a:lnTo>
                  <a:pt x="382" y="129"/>
                </a:lnTo>
                <a:lnTo>
                  <a:pt x="382" y="158"/>
                </a:lnTo>
                <a:lnTo>
                  <a:pt x="392" y="184"/>
                </a:lnTo>
                <a:lnTo>
                  <a:pt x="382" y="222"/>
                </a:lnTo>
                <a:lnTo>
                  <a:pt x="382" y="250"/>
                </a:lnTo>
                <a:lnTo>
                  <a:pt x="363" y="277"/>
                </a:lnTo>
                <a:lnTo>
                  <a:pt x="355" y="296"/>
                </a:lnTo>
                <a:lnTo>
                  <a:pt x="336" y="324"/>
                </a:lnTo>
                <a:lnTo>
                  <a:pt x="307" y="343"/>
                </a:lnTo>
                <a:lnTo>
                  <a:pt x="279" y="362"/>
                </a:lnTo>
                <a:lnTo>
                  <a:pt x="249" y="369"/>
                </a:lnTo>
                <a:lnTo>
                  <a:pt x="221" y="379"/>
                </a:lnTo>
                <a:lnTo>
                  <a:pt x="192" y="379"/>
                </a:lnTo>
                <a:lnTo>
                  <a:pt x="163" y="379"/>
                </a:lnTo>
                <a:lnTo>
                  <a:pt x="134" y="369"/>
                </a:lnTo>
                <a:lnTo>
                  <a:pt x="106" y="362"/>
                </a:lnTo>
                <a:lnTo>
                  <a:pt x="77" y="343"/>
                </a:lnTo>
                <a:lnTo>
                  <a:pt x="57" y="324"/>
                </a:lnTo>
                <a:lnTo>
                  <a:pt x="39" y="296"/>
                </a:lnTo>
                <a:lnTo>
                  <a:pt x="19" y="277"/>
                </a:lnTo>
                <a:lnTo>
                  <a:pt x="10" y="250"/>
                </a:lnTo>
                <a:lnTo>
                  <a:pt x="0" y="222"/>
                </a:lnTo>
                <a:lnTo>
                  <a:pt x="0" y="184"/>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3" name=""/>
          <p:cNvSpPr/>
          <p:nvPr/>
        </p:nvSpPr>
        <p:spPr>
          <a:xfrm>
            <a:off x="8407440" y="4132440"/>
            <a:ext cx="13500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4" name=""/>
          <p:cNvSpPr/>
          <p:nvPr/>
        </p:nvSpPr>
        <p:spPr>
          <a:xfrm>
            <a:off x="8405640" y="4135320"/>
            <a:ext cx="17172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5" name=""/>
          <p:cNvSpPr/>
          <p:nvPr/>
        </p:nvSpPr>
        <p:spPr>
          <a:xfrm>
            <a:off x="8425440" y="413856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G3</a:t>
            </a:r>
            <a:endParaRPr b="0" lang="en-US" sz="800" strike="noStrike" u="none">
              <a:solidFill>
                <a:srgbClr val="000000"/>
              </a:solidFill>
              <a:effectLst/>
              <a:uFillTx/>
              <a:latin typeface="Times New Roman"/>
            </a:endParaRPr>
          </a:p>
        </p:txBody>
      </p:sp>
      <p:sp>
        <p:nvSpPr>
          <p:cNvPr id="346" name=""/>
          <p:cNvSpPr/>
          <p:nvPr/>
        </p:nvSpPr>
        <p:spPr>
          <a:xfrm>
            <a:off x="8524800" y="413532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7" name=""/>
          <p:cNvSpPr/>
          <p:nvPr/>
        </p:nvSpPr>
        <p:spPr>
          <a:xfrm>
            <a:off x="8325000" y="2597040"/>
            <a:ext cx="311040" cy="292320"/>
          </a:xfrm>
          <a:custGeom>
            <a:avLst/>
            <a:gdLst/>
            <a:ahLst/>
            <a:rect l="l" t="t" r="r" b="b"/>
            <a:pathLst>
              <a:path w="392" h="368">
                <a:moveTo>
                  <a:pt x="0" y="183"/>
                </a:moveTo>
                <a:lnTo>
                  <a:pt x="0" y="156"/>
                </a:lnTo>
                <a:lnTo>
                  <a:pt x="10" y="128"/>
                </a:lnTo>
                <a:lnTo>
                  <a:pt x="19" y="102"/>
                </a:lnTo>
                <a:lnTo>
                  <a:pt x="39" y="73"/>
                </a:lnTo>
                <a:lnTo>
                  <a:pt x="57" y="55"/>
                </a:lnTo>
                <a:lnTo>
                  <a:pt x="77" y="37"/>
                </a:lnTo>
                <a:lnTo>
                  <a:pt x="106" y="18"/>
                </a:lnTo>
                <a:lnTo>
                  <a:pt x="134" y="9"/>
                </a:lnTo>
                <a:lnTo>
                  <a:pt x="163" y="0"/>
                </a:lnTo>
                <a:lnTo>
                  <a:pt x="192" y="0"/>
                </a:lnTo>
                <a:lnTo>
                  <a:pt x="221" y="0"/>
                </a:lnTo>
                <a:lnTo>
                  <a:pt x="249" y="9"/>
                </a:lnTo>
                <a:lnTo>
                  <a:pt x="279" y="18"/>
                </a:lnTo>
                <a:lnTo>
                  <a:pt x="307" y="37"/>
                </a:lnTo>
                <a:lnTo>
                  <a:pt x="336" y="55"/>
                </a:lnTo>
                <a:lnTo>
                  <a:pt x="355" y="73"/>
                </a:lnTo>
                <a:lnTo>
                  <a:pt x="363" y="102"/>
                </a:lnTo>
                <a:lnTo>
                  <a:pt x="382" y="128"/>
                </a:lnTo>
                <a:lnTo>
                  <a:pt x="382" y="156"/>
                </a:lnTo>
                <a:lnTo>
                  <a:pt x="392" y="183"/>
                </a:lnTo>
                <a:lnTo>
                  <a:pt x="382" y="212"/>
                </a:lnTo>
                <a:lnTo>
                  <a:pt x="382" y="240"/>
                </a:lnTo>
                <a:lnTo>
                  <a:pt x="363" y="267"/>
                </a:lnTo>
                <a:lnTo>
                  <a:pt x="355" y="294"/>
                </a:lnTo>
                <a:lnTo>
                  <a:pt x="336" y="312"/>
                </a:lnTo>
                <a:lnTo>
                  <a:pt x="307" y="331"/>
                </a:lnTo>
                <a:lnTo>
                  <a:pt x="279" y="350"/>
                </a:lnTo>
                <a:lnTo>
                  <a:pt x="249" y="359"/>
                </a:lnTo>
                <a:lnTo>
                  <a:pt x="221" y="368"/>
                </a:lnTo>
                <a:lnTo>
                  <a:pt x="192" y="368"/>
                </a:lnTo>
                <a:lnTo>
                  <a:pt x="163" y="368"/>
                </a:lnTo>
                <a:lnTo>
                  <a:pt x="134" y="359"/>
                </a:lnTo>
                <a:lnTo>
                  <a:pt x="106" y="350"/>
                </a:lnTo>
                <a:lnTo>
                  <a:pt x="77" y="331"/>
                </a:lnTo>
                <a:lnTo>
                  <a:pt x="57" y="312"/>
                </a:lnTo>
                <a:lnTo>
                  <a:pt x="39" y="294"/>
                </a:lnTo>
                <a:lnTo>
                  <a:pt x="19" y="267"/>
                </a:lnTo>
                <a:lnTo>
                  <a:pt x="10" y="240"/>
                </a:lnTo>
                <a:lnTo>
                  <a:pt x="0" y="212"/>
                </a:lnTo>
                <a:lnTo>
                  <a:pt x="0" y="183"/>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8" name=""/>
          <p:cNvSpPr/>
          <p:nvPr/>
        </p:nvSpPr>
        <p:spPr>
          <a:xfrm>
            <a:off x="8407440" y="2679840"/>
            <a:ext cx="13500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49" name=""/>
          <p:cNvSpPr/>
          <p:nvPr/>
        </p:nvSpPr>
        <p:spPr>
          <a:xfrm>
            <a:off x="8405640" y="2681280"/>
            <a:ext cx="17172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0" name=""/>
          <p:cNvSpPr/>
          <p:nvPr/>
        </p:nvSpPr>
        <p:spPr>
          <a:xfrm>
            <a:off x="8425440" y="268452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G7</a:t>
            </a:r>
            <a:endParaRPr b="0" lang="en-US" sz="800" strike="noStrike" u="none">
              <a:solidFill>
                <a:srgbClr val="000000"/>
              </a:solidFill>
              <a:effectLst/>
              <a:uFillTx/>
              <a:latin typeface="Times New Roman"/>
            </a:endParaRPr>
          </a:p>
        </p:txBody>
      </p:sp>
      <p:sp>
        <p:nvSpPr>
          <p:cNvPr id="351" name=""/>
          <p:cNvSpPr/>
          <p:nvPr/>
        </p:nvSpPr>
        <p:spPr>
          <a:xfrm>
            <a:off x="8524800" y="268128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2" name=""/>
          <p:cNvSpPr/>
          <p:nvPr/>
        </p:nvSpPr>
        <p:spPr>
          <a:xfrm>
            <a:off x="8325000" y="2233440"/>
            <a:ext cx="311040" cy="298800"/>
          </a:xfrm>
          <a:custGeom>
            <a:avLst/>
            <a:gdLst/>
            <a:ahLst/>
            <a:rect l="l" t="t" r="r" b="b"/>
            <a:pathLst>
              <a:path w="392" h="378">
                <a:moveTo>
                  <a:pt x="0" y="185"/>
                </a:moveTo>
                <a:lnTo>
                  <a:pt x="0" y="156"/>
                </a:lnTo>
                <a:lnTo>
                  <a:pt x="10" y="128"/>
                </a:lnTo>
                <a:lnTo>
                  <a:pt x="19" y="102"/>
                </a:lnTo>
                <a:lnTo>
                  <a:pt x="39" y="74"/>
                </a:lnTo>
                <a:lnTo>
                  <a:pt x="57" y="55"/>
                </a:lnTo>
                <a:lnTo>
                  <a:pt x="77" y="37"/>
                </a:lnTo>
                <a:lnTo>
                  <a:pt x="106" y="18"/>
                </a:lnTo>
                <a:lnTo>
                  <a:pt x="134" y="9"/>
                </a:lnTo>
                <a:lnTo>
                  <a:pt x="163" y="0"/>
                </a:lnTo>
                <a:lnTo>
                  <a:pt x="192" y="0"/>
                </a:lnTo>
                <a:lnTo>
                  <a:pt x="221" y="0"/>
                </a:lnTo>
                <a:lnTo>
                  <a:pt x="249" y="9"/>
                </a:lnTo>
                <a:lnTo>
                  <a:pt x="279" y="18"/>
                </a:lnTo>
                <a:lnTo>
                  <a:pt x="307" y="37"/>
                </a:lnTo>
                <a:lnTo>
                  <a:pt x="336" y="55"/>
                </a:lnTo>
                <a:lnTo>
                  <a:pt x="355" y="74"/>
                </a:lnTo>
                <a:lnTo>
                  <a:pt x="363" y="102"/>
                </a:lnTo>
                <a:lnTo>
                  <a:pt x="382" y="128"/>
                </a:lnTo>
                <a:lnTo>
                  <a:pt x="382" y="156"/>
                </a:lnTo>
                <a:lnTo>
                  <a:pt x="392" y="185"/>
                </a:lnTo>
                <a:lnTo>
                  <a:pt x="382" y="212"/>
                </a:lnTo>
                <a:lnTo>
                  <a:pt x="382" y="240"/>
                </a:lnTo>
                <a:lnTo>
                  <a:pt x="363" y="266"/>
                </a:lnTo>
                <a:lnTo>
                  <a:pt x="355" y="295"/>
                </a:lnTo>
                <a:lnTo>
                  <a:pt x="336" y="323"/>
                </a:lnTo>
                <a:lnTo>
                  <a:pt x="307" y="340"/>
                </a:lnTo>
                <a:lnTo>
                  <a:pt x="279" y="350"/>
                </a:lnTo>
                <a:lnTo>
                  <a:pt x="249" y="369"/>
                </a:lnTo>
                <a:lnTo>
                  <a:pt x="221" y="369"/>
                </a:lnTo>
                <a:lnTo>
                  <a:pt x="192" y="378"/>
                </a:lnTo>
                <a:lnTo>
                  <a:pt x="163" y="369"/>
                </a:lnTo>
                <a:lnTo>
                  <a:pt x="134" y="369"/>
                </a:lnTo>
                <a:lnTo>
                  <a:pt x="106" y="350"/>
                </a:lnTo>
                <a:lnTo>
                  <a:pt x="77" y="340"/>
                </a:lnTo>
                <a:lnTo>
                  <a:pt x="57" y="323"/>
                </a:lnTo>
                <a:lnTo>
                  <a:pt x="39" y="295"/>
                </a:lnTo>
                <a:lnTo>
                  <a:pt x="19" y="266"/>
                </a:lnTo>
                <a:lnTo>
                  <a:pt x="10" y="240"/>
                </a:lnTo>
                <a:lnTo>
                  <a:pt x="0" y="212"/>
                </a:lnTo>
                <a:lnTo>
                  <a:pt x="0" y="185"/>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3" name=""/>
          <p:cNvSpPr/>
          <p:nvPr/>
        </p:nvSpPr>
        <p:spPr>
          <a:xfrm>
            <a:off x="8407440" y="2316240"/>
            <a:ext cx="13500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4" name=""/>
          <p:cNvSpPr/>
          <p:nvPr/>
        </p:nvSpPr>
        <p:spPr>
          <a:xfrm>
            <a:off x="8405640" y="2317680"/>
            <a:ext cx="1717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5" name=""/>
          <p:cNvSpPr/>
          <p:nvPr/>
        </p:nvSpPr>
        <p:spPr>
          <a:xfrm>
            <a:off x="8425440" y="232236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G8</a:t>
            </a:r>
            <a:endParaRPr b="0" lang="en-US" sz="800" strike="noStrike" u="none">
              <a:solidFill>
                <a:srgbClr val="000000"/>
              </a:solidFill>
              <a:effectLst/>
              <a:uFillTx/>
              <a:latin typeface="Times New Roman"/>
            </a:endParaRPr>
          </a:p>
        </p:txBody>
      </p:sp>
      <p:sp>
        <p:nvSpPr>
          <p:cNvPr id="356" name=""/>
          <p:cNvSpPr/>
          <p:nvPr/>
        </p:nvSpPr>
        <p:spPr>
          <a:xfrm>
            <a:off x="8524800" y="23176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7" name=""/>
          <p:cNvSpPr/>
          <p:nvPr/>
        </p:nvSpPr>
        <p:spPr>
          <a:xfrm>
            <a:off x="8325000" y="4768920"/>
            <a:ext cx="311040" cy="293760"/>
          </a:xfrm>
          <a:custGeom>
            <a:avLst/>
            <a:gdLst/>
            <a:ahLst/>
            <a:rect l="l" t="t" r="r" b="b"/>
            <a:pathLst>
              <a:path w="392" h="369">
                <a:moveTo>
                  <a:pt x="0" y="183"/>
                </a:moveTo>
                <a:lnTo>
                  <a:pt x="0" y="157"/>
                </a:lnTo>
                <a:lnTo>
                  <a:pt x="10" y="128"/>
                </a:lnTo>
                <a:lnTo>
                  <a:pt x="19" y="102"/>
                </a:lnTo>
                <a:lnTo>
                  <a:pt x="39" y="74"/>
                </a:lnTo>
                <a:lnTo>
                  <a:pt x="57" y="55"/>
                </a:lnTo>
                <a:lnTo>
                  <a:pt x="77" y="38"/>
                </a:lnTo>
                <a:lnTo>
                  <a:pt x="106" y="19"/>
                </a:lnTo>
                <a:lnTo>
                  <a:pt x="134" y="9"/>
                </a:lnTo>
                <a:lnTo>
                  <a:pt x="163" y="0"/>
                </a:lnTo>
                <a:lnTo>
                  <a:pt x="192" y="0"/>
                </a:lnTo>
                <a:lnTo>
                  <a:pt x="221" y="0"/>
                </a:lnTo>
                <a:lnTo>
                  <a:pt x="249" y="9"/>
                </a:lnTo>
                <a:lnTo>
                  <a:pt x="279" y="19"/>
                </a:lnTo>
                <a:lnTo>
                  <a:pt x="307" y="38"/>
                </a:lnTo>
                <a:lnTo>
                  <a:pt x="336" y="55"/>
                </a:lnTo>
                <a:lnTo>
                  <a:pt x="355" y="74"/>
                </a:lnTo>
                <a:lnTo>
                  <a:pt x="363" y="102"/>
                </a:lnTo>
                <a:lnTo>
                  <a:pt x="382" y="128"/>
                </a:lnTo>
                <a:lnTo>
                  <a:pt x="382" y="157"/>
                </a:lnTo>
                <a:lnTo>
                  <a:pt x="392" y="183"/>
                </a:lnTo>
                <a:lnTo>
                  <a:pt x="382" y="212"/>
                </a:lnTo>
                <a:lnTo>
                  <a:pt x="382" y="240"/>
                </a:lnTo>
                <a:lnTo>
                  <a:pt x="363" y="268"/>
                </a:lnTo>
                <a:lnTo>
                  <a:pt x="355" y="295"/>
                </a:lnTo>
                <a:lnTo>
                  <a:pt x="336" y="323"/>
                </a:lnTo>
                <a:lnTo>
                  <a:pt x="307" y="340"/>
                </a:lnTo>
                <a:lnTo>
                  <a:pt x="279" y="350"/>
                </a:lnTo>
                <a:lnTo>
                  <a:pt x="249" y="369"/>
                </a:lnTo>
                <a:lnTo>
                  <a:pt x="221" y="369"/>
                </a:lnTo>
                <a:lnTo>
                  <a:pt x="192" y="369"/>
                </a:lnTo>
                <a:lnTo>
                  <a:pt x="163" y="369"/>
                </a:lnTo>
                <a:lnTo>
                  <a:pt x="134" y="369"/>
                </a:lnTo>
                <a:lnTo>
                  <a:pt x="106" y="350"/>
                </a:lnTo>
                <a:lnTo>
                  <a:pt x="77" y="340"/>
                </a:lnTo>
                <a:lnTo>
                  <a:pt x="57" y="323"/>
                </a:lnTo>
                <a:lnTo>
                  <a:pt x="39" y="295"/>
                </a:lnTo>
                <a:lnTo>
                  <a:pt x="19" y="268"/>
                </a:lnTo>
                <a:lnTo>
                  <a:pt x="10" y="240"/>
                </a:lnTo>
                <a:lnTo>
                  <a:pt x="0" y="212"/>
                </a:lnTo>
                <a:lnTo>
                  <a:pt x="0" y="183"/>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8" name=""/>
          <p:cNvSpPr/>
          <p:nvPr/>
        </p:nvSpPr>
        <p:spPr>
          <a:xfrm>
            <a:off x="8407440" y="4851360"/>
            <a:ext cx="13500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59" name=""/>
          <p:cNvSpPr/>
          <p:nvPr/>
        </p:nvSpPr>
        <p:spPr>
          <a:xfrm>
            <a:off x="8405640" y="4853160"/>
            <a:ext cx="17172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0" name=""/>
          <p:cNvSpPr/>
          <p:nvPr/>
        </p:nvSpPr>
        <p:spPr>
          <a:xfrm>
            <a:off x="8425440" y="485604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G1</a:t>
            </a:r>
            <a:endParaRPr b="0" lang="en-US" sz="800" strike="noStrike" u="none">
              <a:solidFill>
                <a:srgbClr val="000000"/>
              </a:solidFill>
              <a:effectLst/>
              <a:uFillTx/>
              <a:latin typeface="Times New Roman"/>
            </a:endParaRPr>
          </a:p>
        </p:txBody>
      </p:sp>
      <p:sp>
        <p:nvSpPr>
          <p:cNvPr id="361" name=""/>
          <p:cNvSpPr/>
          <p:nvPr/>
        </p:nvSpPr>
        <p:spPr>
          <a:xfrm>
            <a:off x="8524800" y="4853160"/>
            <a:ext cx="698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2" name=""/>
          <p:cNvSpPr/>
          <p:nvPr/>
        </p:nvSpPr>
        <p:spPr>
          <a:xfrm>
            <a:off x="8325000" y="4405320"/>
            <a:ext cx="311040" cy="298440"/>
          </a:xfrm>
          <a:custGeom>
            <a:avLst/>
            <a:gdLst/>
            <a:ahLst/>
            <a:rect l="l" t="t" r="r" b="b"/>
            <a:pathLst>
              <a:path w="392" h="378">
                <a:moveTo>
                  <a:pt x="0" y="185"/>
                </a:moveTo>
                <a:lnTo>
                  <a:pt x="0" y="156"/>
                </a:lnTo>
                <a:lnTo>
                  <a:pt x="10" y="130"/>
                </a:lnTo>
                <a:lnTo>
                  <a:pt x="19" y="102"/>
                </a:lnTo>
                <a:lnTo>
                  <a:pt x="39" y="74"/>
                </a:lnTo>
                <a:lnTo>
                  <a:pt x="57" y="56"/>
                </a:lnTo>
                <a:lnTo>
                  <a:pt x="77" y="37"/>
                </a:lnTo>
                <a:lnTo>
                  <a:pt x="106" y="18"/>
                </a:lnTo>
                <a:lnTo>
                  <a:pt x="134" y="11"/>
                </a:lnTo>
                <a:lnTo>
                  <a:pt x="163" y="0"/>
                </a:lnTo>
                <a:lnTo>
                  <a:pt x="192" y="0"/>
                </a:lnTo>
                <a:lnTo>
                  <a:pt x="221" y="0"/>
                </a:lnTo>
                <a:lnTo>
                  <a:pt x="249" y="11"/>
                </a:lnTo>
                <a:lnTo>
                  <a:pt x="279" y="18"/>
                </a:lnTo>
                <a:lnTo>
                  <a:pt x="307" y="37"/>
                </a:lnTo>
                <a:lnTo>
                  <a:pt x="336" y="56"/>
                </a:lnTo>
                <a:lnTo>
                  <a:pt x="355" y="74"/>
                </a:lnTo>
                <a:lnTo>
                  <a:pt x="363" y="102"/>
                </a:lnTo>
                <a:lnTo>
                  <a:pt x="382" y="130"/>
                </a:lnTo>
                <a:lnTo>
                  <a:pt x="382" y="156"/>
                </a:lnTo>
                <a:lnTo>
                  <a:pt x="392" y="185"/>
                </a:lnTo>
                <a:lnTo>
                  <a:pt x="382" y="212"/>
                </a:lnTo>
                <a:lnTo>
                  <a:pt x="382" y="249"/>
                </a:lnTo>
                <a:lnTo>
                  <a:pt x="363" y="278"/>
                </a:lnTo>
                <a:lnTo>
                  <a:pt x="355" y="295"/>
                </a:lnTo>
                <a:lnTo>
                  <a:pt x="336" y="323"/>
                </a:lnTo>
                <a:lnTo>
                  <a:pt x="307" y="342"/>
                </a:lnTo>
                <a:lnTo>
                  <a:pt x="279" y="350"/>
                </a:lnTo>
                <a:lnTo>
                  <a:pt x="249" y="368"/>
                </a:lnTo>
                <a:lnTo>
                  <a:pt x="221" y="368"/>
                </a:lnTo>
                <a:lnTo>
                  <a:pt x="192" y="378"/>
                </a:lnTo>
                <a:lnTo>
                  <a:pt x="163" y="368"/>
                </a:lnTo>
                <a:lnTo>
                  <a:pt x="134" y="368"/>
                </a:lnTo>
                <a:lnTo>
                  <a:pt x="106" y="350"/>
                </a:lnTo>
                <a:lnTo>
                  <a:pt x="77" y="342"/>
                </a:lnTo>
                <a:lnTo>
                  <a:pt x="57" y="323"/>
                </a:lnTo>
                <a:lnTo>
                  <a:pt x="39" y="295"/>
                </a:lnTo>
                <a:lnTo>
                  <a:pt x="19" y="278"/>
                </a:lnTo>
                <a:lnTo>
                  <a:pt x="10" y="249"/>
                </a:lnTo>
                <a:lnTo>
                  <a:pt x="0" y="212"/>
                </a:lnTo>
                <a:lnTo>
                  <a:pt x="0" y="185"/>
                </a:lnTo>
                <a:close/>
              </a:path>
            </a:pathLst>
          </a:custGeom>
          <a:solidFill>
            <a:srgbClr val="ffffff"/>
          </a:solid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3" name=""/>
          <p:cNvSpPr/>
          <p:nvPr/>
        </p:nvSpPr>
        <p:spPr>
          <a:xfrm>
            <a:off x="8407440" y="4487760"/>
            <a:ext cx="13500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4" name=""/>
          <p:cNvSpPr/>
          <p:nvPr/>
        </p:nvSpPr>
        <p:spPr>
          <a:xfrm>
            <a:off x="8405640" y="4491000"/>
            <a:ext cx="17172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5" name=""/>
          <p:cNvSpPr/>
          <p:nvPr/>
        </p:nvSpPr>
        <p:spPr>
          <a:xfrm>
            <a:off x="8425440" y="4494240"/>
            <a:ext cx="1256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G2</a:t>
            </a:r>
            <a:endParaRPr b="0" lang="en-US" sz="800" strike="noStrike" u="none">
              <a:solidFill>
                <a:srgbClr val="000000"/>
              </a:solidFill>
              <a:effectLst/>
              <a:uFillTx/>
              <a:latin typeface="Times New Roman"/>
            </a:endParaRPr>
          </a:p>
        </p:txBody>
      </p:sp>
      <p:sp>
        <p:nvSpPr>
          <p:cNvPr id="366" name=""/>
          <p:cNvSpPr/>
          <p:nvPr/>
        </p:nvSpPr>
        <p:spPr>
          <a:xfrm>
            <a:off x="8524800" y="449100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7" name=""/>
          <p:cNvSpPr/>
          <p:nvPr/>
        </p:nvSpPr>
        <p:spPr>
          <a:xfrm>
            <a:off x="8024760" y="2309760"/>
            <a:ext cx="160560" cy="1476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68" name=""/>
          <p:cNvSpPr/>
          <p:nvPr/>
        </p:nvSpPr>
        <p:spPr>
          <a:xfrm>
            <a:off x="8075520" y="2338560"/>
            <a:ext cx="58680" cy="83880"/>
          </a:xfrm>
          <a:prstGeom prst="rect">
            <a:avLst/>
          </a:prstGeom>
          <a:noFill/>
          <a:ln w="0">
            <a:noFill/>
          </a:ln>
        </p:spPr>
        <p:style>
          <a:lnRef idx="0"/>
          <a:fillRef idx="0"/>
          <a:effectRef idx="0"/>
          <a:fontRef idx="minor"/>
        </p:style>
        <p:txBody>
          <a:bodyPr lIns="90000" rIns="90000" tIns="37080" bIns="37080" anchor="t">
            <a:noAutofit/>
          </a:bodyPr>
          <a:p>
            <a:endParaRPr b="0" lang="en-US" sz="2400" strike="noStrike" u="none">
              <a:solidFill>
                <a:srgbClr val="000000"/>
              </a:solidFill>
              <a:effectLst/>
              <a:uFillTx/>
              <a:latin typeface="Times New Roman"/>
            </a:endParaRPr>
          </a:p>
        </p:txBody>
      </p:sp>
      <p:sp>
        <p:nvSpPr>
          <p:cNvPr id="369" name=""/>
          <p:cNvSpPr/>
          <p:nvPr/>
        </p:nvSpPr>
        <p:spPr>
          <a:xfrm>
            <a:off x="8074080" y="2340000"/>
            <a:ext cx="73080" cy="95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0" name=""/>
          <p:cNvSpPr/>
          <p:nvPr/>
        </p:nvSpPr>
        <p:spPr>
          <a:xfrm>
            <a:off x="8092800" y="234144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371" name=""/>
          <p:cNvSpPr/>
          <p:nvPr/>
        </p:nvSpPr>
        <p:spPr>
          <a:xfrm>
            <a:off x="8116920" y="2311560"/>
            <a:ext cx="698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2" name=""/>
          <p:cNvSpPr/>
          <p:nvPr/>
        </p:nvSpPr>
        <p:spPr>
          <a:xfrm>
            <a:off x="8024760" y="2671920"/>
            <a:ext cx="160560" cy="14904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3" name=""/>
          <p:cNvSpPr/>
          <p:nvPr/>
        </p:nvSpPr>
        <p:spPr>
          <a:xfrm>
            <a:off x="8075520" y="2701800"/>
            <a:ext cx="58680" cy="82800"/>
          </a:xfrm>
          <a:prstGeom prst="rect">
            <a:avLst/>
          </a:prstGeom>
          <a:no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374" name=""/>
          <p:cNvSpPr/>
          <p:nvPr/>
        </p:nvSpPr>
        <p:spPr>
          <a:xfrm>
            <a:off x="8074080" y="2705040"/>
            <a:ext cx="73080" cy="92160"/>
          </a:xfrm>
          <a:prstGeom prst="rect">
            <a:avLst/>
          </a:prstGeom>
          <a:noFill/>
          <a:ln w="0">
            <a:noFill/>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375" name=""/>
          <p:cNvSpPr/>
          <p:nvPr/>
        </p:nvSpPr>
        <p:spPr>
          <a:xfrm>
            <a:off x="8092800" y="270504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376" name=""/>
          <p:cNvSpPr/>
          <p:nvPr/>
        </p:nvSpPr>
        <p:spPr>
          <a:xfrm>
            <a:off x="8116920" y="267480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7" name=""/>
          <p:cNvSpPr/>
          <p:nvPr/>
        </p:nvSpPr>
        <p:spPr>
          <a:xfrm>
            <a:off x="8024760" y="3035160"/>
            <a:ext cx="160560" cy="1494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78" name=""/>
          <p:cNvSpPr/>
          <p:nvPr/>
        </p:nvSpPr>
        <p:spPr>
          <a:xfrm>
            <a:off x="8075520" y="3065400"/>
            <a:ext cx="586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379" name=""/>
          <p:cNvSpPr/>
          <p:nvPr/>
        </p:nvSpPr>
        <p:spPr>
          <a:xfrm>
            <a:off x="8074080" y="3067200"/>
            <a:ext cx="730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0" name=""/>
          <p:cNvSpPr/>
          <p:nvPr/>
        </p:nvSpPr>
        <p:spPr>
          <a:xfrm>
            <a:off x="8092800" y="306720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381" name=""/>
          <p:cNvSpPr/>
          <p:nvPr/>
        </p:nvSpPr>
        <p:spPr>
          <a:xfrm>
            <a:off x="8116920" y="303696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2" name=""/>
          <p:cNvSpPr/>
          <p:nvPr/>
        </p:nvSpPr>
        <p:spPr>
          <a:xfrm>
            <a:off x="8024760" y="3398760"/>
            <a:ext cx="160560" cy="1476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3" name=""/>
          <p:cNvSpPr/>
          <p:nvPr/>
        </p:nvSpPr>
        <p:spPr>
          <a:xfrm>
            <a:off x="8075520" y="3421080"/>
            <a:ext cx="586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384" name=""/>
          <p:cNvSpPr/>
          <p:nvPr/>
        </p:nvSpPr>
        <p:spPr>
          <a:xfrm>
            <a:off x="8074080" y="3422520"/>
            <a:ext cx="73080" cy="939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5" name=""/>
          <p:cNvSpPr/>
          <p:nvPr/>
        </p:nvSpPr>
        <p:spPr>
          <a:xfrm>
            <a:off x="8092800" y="342432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386" name=""/>
          <p:cNvSpPr/>
          <p:nvPr/>
        </p:nvSpPr>
        <p:spPr>
          <a:xfrm>
            <a:off x="8116920" y="339264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7" name=""/>
          <p:cNvSpPr/>
          <p:nvPr/>
        </p:nvSpPr>
        <p:spPr>
          <a:xfrm>
            <a:off x="8024760" y="3753000"/>
            <a:ext cx="160560" cy="15696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88" name=""/>
          <p:cNvSpPr/>
          <p:nvPr/>
        </p:nvSpPr>
        <p:spPr>
          <a:xfrm>
            <a:off x="8075520" y="3784680"/>
            <a:ext cx="586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389" name=""/>
          <p:cNvSpPr/>
          <p:nvPr/>
        </p:nvSpPr>
        <p:spPr>
          <a:xfrm>
            <a:off x="8074080" y="3786120"/>
            <a:ext cx="730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0" name=""/>
          <p:cNvSpPr/>
          <p:nvPr/>
        </p:nvSpPr>
        <p:spPr>
          <a:xfrm>
            <a:off x="8092800" y="378612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391" name=""/>
          <p:cNvSpPr/>
          <p:nvPr/>
        </p:nvSpPr>
        <p:spPr>
          <a:xfrm>
            <a:off x="8116920" y="375768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2" name=""/>
          <p:cNvSpPr/>
          <p:nvPr/>
        </p:nvSpPr>
        <p:spPr>
          <a:xfrm>
            <a:off x="8024760" y="4118040"/>
            <a:ext cx="160560" cy="15552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3" name=""/>
          <p:cNvSpPr/>
          <p:nvPr/>
        </p:nvSpPr>
        <p:spPr>
          <a:xfrm>
            <a:off x="8075520" y="4148280"/>
            <a:ext cx="58680" cy="81000"/>
          </a:xfrm>
          <a:prstGeom prst="rect">
            <a:avLst/>
          </a:prstGeom>
          <a:no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394" name=""/>
          <p:cNvSpPr/>
          <p:nvPr/>
        </p:nvSpPr>
        <p:spPr>
          <a:xfrm>
            <a:off x="8074080" y="4149720"/>
            <a:ext cx="730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5" name=""/>
          <p:cNvSpPr/>
          <p:nvPr/>
        </p:nvSpPr>
        <p:spPr>
          <a:xfrm>
            <a:off x="8092800" y="415116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396" name=""/>
          <p:cNvSpPr/>
          <p:nvPr/>
        </p:nvSpPr>
        <p:spPr>
          <a:xfrm>
            <a:off x="8116920" y="41194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7" name=""/>
          <p:cNvSpPr/>
          <p:nvPr/>
        </p:nvSpPr>
        <p:spPr>
          <a:xfrm>
            <a:off x="8024760" y="4479840"/>
            <a:ext cx="160560" cy="1494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398" name=""/>
          <p:cNvSpPr/>
          <p:nvPr/>
        </p:nvSpPr>
        <p:spPr>
          <a:xfrm>
            <a:off x="8075520" y="4510080"/>
            <a:ext cx="58680" cy="84240"/>
          </a:xfrm>
          <a:prstGeom prst="rect">
            <a:avLst/>
          </a:prstGeom>
          <a:noFill/>
          <a:ln w="0">
            <a:noFill/>
          </a:ln>
        </p:spPr>
        <p:style>
          <a:lnRef idx="0"/>
          <a:fillRef idx="0"/>
          <a:effectRef idx="0"/>
          <a:fontRef idx="minor"/>
        </p:style>
        <p:txBody>
          <a:bodyPr lIns="90000" rIns="90000" tIns="37440" bIns="37440" anchor="t">
            <a:noAutofit/>
          </a:bodyPr>
          <a:p>
            <a:endParaRPr b="0" lang="en-US" sz="2400" strike="noStrike" u="none">
              <a:solidFill>
                <a:srgbClr val="000000"/>
              </a:solidFill>
              <a:effectLst/>
              <a:uFillTx/>
              <a:latin typeface="Times New Roman"/>
            </a:endParaRPr>
          </a:p>
        </p:txBody>
      </p:sp>
      <p:sp>
        <p:nvSpPr>
          <p:cNvPr id="399" name=""/>
          <p:cNvSpPr/>
          <p:nvPr/>
        </p:nvSpPr>
        <p:spPr>
          <a:xfrm>
            <a:off x="8074080" y="4511520"/>
            <a:ext cx="73080" cy="95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0" name=""/>
          <p:cNvSpPr/>
          <p:nvPr/>
        </p:nvSpPr>
        <p:spPr>
          <a:xfrm>
            <a:off x="8092800" y="451332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401" name=""/>
          <p:cNvSpPr/>
          <p:nvPr/>
        </p:nvSpPr>
        <p:spPr>
          <a:xfrm>
            <a:off x="8116920" y="448308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2" name=""/>
          <p:cNvSpPr/>
          <p:nvPr/>
        </p:nvSpPr>
        <p:spPr>
          <a:xfrm>
            <a:off x="8024760" y="4843440"/>
            <a:ext cx="160560" cy="1494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3" name=""/>
          <p:cNvSpPr/>
          <p:nvPr/>
        </p:nvSpPr>
        <p:spPr>
          <a:xfrm>
            <a:off x="8075520" y="4873680"/>
            <a:ext cx="586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404" name=""/>
          <p:cNvSpPr/>
          <p:nvPr/>
        </p:nvSpPr>
        <p:spPr>
          <a:xfrm>
            <a:off x="8074080" y="4876920"/>
            <a:ext cx="73080" cy="91800"/>
          </a:xfrm>
          <a:prstGeom prst="rect">
            <a:avLst/>
          </a:prstGeom>
          <a:noFill/>
          <a:ln w="0">
            <a:noFill/>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05" name=""/>
          <p:cNvSpPr/>
          <p:nvPr/>
        </p:nvSpPr>
        <p:spPr>
          <a:xfrm>
            <a:off x="8092800" y="487692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406" name=""/>
          <p:cNvSpPr/>
          <p:nvPr/>
        </p:nvSpPr>
        <p:spPr>
          <a:xfrm>
            <a:off x="8116920" y="484668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07" name=""/>
          <p:cNvSpPr/>
          <p:nvPr/>
        </p:nvSpPr>
        <p:spPr>
          <a:xfrm>
            <a:off x="8177040" y="232560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08" name=""/>
          <p:cNvSpPr/>
          <p:nvPr/>
        </p:nvSpPr>
        <p:spPr>
          <a:xfrm>
            <a:off x="8177040" y="269064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09" name=""/>
          <p:cNvSpPr/>
          <p:nvPr/>
        </p:nvSpPr>
        <p:spPr>
          <a:xfrm>
            <a:off x="8177040" y="3052800"/>
            <a:ext cx="154080" cy="144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10" name=""/>
          <p:cNvSpPr/>
          <p:nvPr/>
        </p:nvSpPr>
        <p:spPr>
          <a:xfrm>
            <a:off x="8177040" y="3416400"/>
            <a:ext cx="154080" cy="144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11" name=""/>
          <p:cNvSpPr/>
          <p:nvPr/>
        </p:nvSpPr>
        <p:spPr>
          <a:xfrm>
            <a:off x="8177040" y="377820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12" name=""/>
          <p:cNvSpPr/>
          <p:nvPr/>
        </p:nvSpPr>
        <p:spPr>
          <a:xfrm>
            <a:off x="8177040" y="413532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13" name=""/>
          <p:cNvSpPr/>
          <p:nvPr/>
        </p:nvSpPr>
        <p:spPr>
          <a:xfrm>
            <a:off x="8177040" y="4498920"/>
            <a:ext cx="154080" cy="180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414" name=""/>
          <p:cNvSpPr/>
          <p:nvPr/>
        </p:nvSpPr>
        <p:spPr>
          <a:xfrm>
            <a:off x="8177040" y="4861080"/>
            <a:ext cx="154080" cy="1440"/>
          </a:xfrm>
          <a:custGeom>
            <a:avLst/>
            <a:gdLst/>
            <a:ahLst/>
            <a:rect l="l" t="t" r="r" b="b"/>
            <a:pathLst>
              <a:path w="194" h="0">
                <a:moveTo>
                  <a:pt x="0" y="0"/>
                </a:moveTo>
                <a:lnTo>
                  <a:pt x="194" y="0"/>
                </a:lnTo>
                <a:lnTo>
                  <a:pt x="0" y="0"/>
                </a:lnTo>
                <a:close/>
              </a:path>
            </a:pathLst>
          </a:custGeom>
          <a:solidFill>
            <a:srgbClr val="ffffff"/>
          </a:solidFill>
          <a:ln w="648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15" name=""/>
          <p:cNvSpPr/>
          <p:nvPr/>
        </p:nvSpPr>
        <p:spPr>
          <a:xfrm>
            <a:off x="7462800" y="2374920"/>
            <a:ext cx="115920" cy="299880"/>
          </a:xfrm>
          <a:custGeom>
            <a:avLst/>
            <a:gdLst/>
            <a:ahLst/>
            <a:rect l="l" t="t" r="r" b="b"/>
            <a:pathLst>
              <a:path w="145" h="379">
                <a:moveTo>
                  <a:pt x="145" y="0"/>
                </a:moveTo>
                <a:lnTo>
                  <a:pt x="50" y="0"/>
                </a:lnTo>
                <a:lnTo>
                  <a:pt x="39" y="0"/>
                </a:lnTo>
                <a:lnTo>
                  <a:pt x="21" y="10"/>
                </a:lnTo>
                <a:lnTo>
                  <a:pt x="12" y="19"/>
                </a:lnTo>
                <a:lnTo>
                  <a:pt x="0" y="38"/>
                </a:lnTo>
                <a:lnTo>
                  <a:pt x="0" y="48"/>
                </a:lnTo>
                <a:lnTo>
                  <a:pt x="0" y="65"/>
                </a:lnTo>
                <a:lnTo>
                  <a:pt x="12" y="74"/>
                </a:lnTo>
                <a:lnTo>
                  <a:pt x="21" y="84"/>
                </a:lnTo>
                <a:lnTo>
                  <a:pt x="39" y="93"/>
                </a:lnTo>
                <a:lnTo>
                  <a:pt x="50" y="93"/>
                </a:lnTo>
                <a:lnTo>
                  <a:pt x="39" y="103"/>
                </a:lnTo>
                <a:lnTo>
                  <a:pt x="21" y="103"/>
                </a:lnTo>
                <a:lnTo>
                  <a:pt x="12" y="112"/>
                </a:lnTo>
                <a:lnTo>
                  <a:pt x="0" y="131"/>
                </a:lnTo>
                <a:lnTo>
                  <a:pt x="0" y="139"/>
                </a:lnTo>
                <a:lnTo>
                  <a:pt x="0" y="158"/>
                </a:lnTo>
                <a:lnTo>
                  <a:pt x="12" y="167"/>
                </a:lnTo>
                <a:lnTo>
                  <a:pt x="21" y="186"/>
                </a:lnTo>
                <a:lnTo>
                  <a:pt x="39" y="186"/>
                </a:lnTo>
                <a:lnTo>
                  <a:pt x="50" y="193"/>
                </a:lnTo>
                <a:lnTo>
                  <a:pt x="39" y="193"/>
                </a:lnTo>
                <a:lnTo>
                  <a:pt x="21" y="193"/>
                </a:lnTo>
                <a:lnTo>
                  <a:pt x="12" y="212"/>
                </a:lnTo>
                <a:lnTo>
                  <a:pt x="0" y="222"/>
                </a:lnTo>
                <a:lnTo>
                  <a:pt x="0" y="241"/>
                </a:lnTo>
                <a:lnTo>
                  <a:pt x="0" y="250"/>
                </a:lnTo>
                <a:lnTo>
                  <a:pt x="12" y="269"/>
                </a:lnTo>
                <a:lnTo>
                  <a:pt x="21" y="277"/>
                </a:lnTo>
                <a:lnTo>
                  <a:pt x="39" y="277"/>
                </a:lnTo>
                <a:lnTo>
                  <a:pt x="50" y="286"/>
                </a:lnTo>
                <a:lnTo>
                  <a:pt x="39" y="286"/>
                </a:lnTo>
                <a:lnTo>
                  <a:pt x="21" y="296"/>
                </a:lnTo>
                <a:lnTo>
                  <a:pt x="12" y="305"/>
                </a:lnTo>
                <a:lnTo>
                  <a:pt x="0" y="315"/>
                </a:lnTo>
                <a:lnTo>
                  <a:pt x="0" y="332"/>
                </a:lnTo>
                <a:lnTo>
                  <a:pt x="0" y="341"/>
                </a:lnTo>
                <a:lnTo>
                  <a:pt x="12" y="360"/>
                </a:lnTo>
                <a:lnTo>
                  <a:pt x="21" y="370"/>
                </a:lnTo>
                <a:lnTo>
                  <a:pt x="39" y="379"/>
                </a:lnTo>
                <a:lnTo>
                  <a:pt x="50" y="379"/>
                </a:lnTo>
                <a:lnTo>
                  <a:pt x="145" y="379"/>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6" name=""/>
          <p:cNvSpPr/>
          <p:nvPr/>
        </p:nvSpPr>
        <p:spPr>
          <a:xfrm>
            <a:off x="7278840" y="2374920"/>
            <a:ext cx="115560" cy="299880"/>
          </a:xfrm>
          <a:custGeom>
            <a:avLst/>
            <a:gdLst/>
            <a:ahLst/>
            <a:rect l="l" t="t" r="r" b="b"/>
            <a:pathLst>
              <a:path w="145" h="379">
                <a:moveTo>
                  <a:pt x="0" y="0"/>
                </a:moveTo>
                <a:lnTo>
                  <a:pt x="99" y="0"/>
                </a:lnTo>
                <a:lnTo>
                  <a:pt x="116" y="0"/>
                </a:lnTo>
                <a:lnTo>
                  <a:pt x="125" y="10"/>
                </a:lnTo>
                <a:lnTo>
                  <a:pt x="136" y="19"/>
                </a:lnTo>
                <a:lnTo>
                  <a:pt x="145" y="38"/>
                </a:lnTo>
                <a:lnTo>
                  <a:pt x="145" y="48"/>
                </a:lnTo>
                <a:lnTo>
                  <a:pt x="145" y="65"/>
                </a:lnTo>
                <a:lnTo>
                  <a:pt x="136" y="74"/>
                </a:lnTo>
                <a:lnTo>
                  <a:pt x="125" y="84"/>
                </a:lnTo>
                <a:lnTo>
                  <a:pt x="116" y="93"/>
                </a:lnTo>
                <a:lnTo>
                  <a:pt x="99" y="93"/>
                </a:lnTo>
                <a:lnTo>
                  <a:pt x="116" y="103"/>
                </a:lnTo>
                <a:lnTo>
                  <a:pt x="125" y="103"/>
                </a:lnTo>
                <a:lnTo>
                  <a:pt x="136" y="112"/>
                </a:lnTo>
                <a:lnTo>
                  <a:pt x="145" y="131"/>
                </a:lnTo>
                <a:lnTo>
                  <a:pt x="145" y="139"/>
                </a:lnTo>
                <a:lnTo>
                  <a:pt x="145" y="158"/>
                </a:lnTo>
                <a:lnTo>
                  <a:pt x="136" y="167"/>
                </a:lnTo>
                <a:lnTo>
                  <a:pt x="125" y="186"/>
                </a:lnTo>
                <a:lnTo>
                  <a:pt x="116" y="186"/>
                </a:lnTo>
                <a:lnTo>
                  <a:pt x="99" y="193"/>
                </a:lnTo>
                <a:lnTo>
                  <a:pt x="116" y="193"/>
                </a:lnTo>
                <a:lnTo>
                  <a:pt x="125" y="193"/>
                </a:lnTo>
                <a:lnTo>
                  <a:pt x="136" y="212"/>
                </a:lnTo>
                <a:lnTo>
                  <a:pt x="145" y="222"/>
                </a:lnTo>
                <a:lnTo>
                  <a:pt x="145" y="241"/>
                </a:lnTo>
                <a:lnTo>
                  <a:pt x="145" y="250"/>
                </a:lnTo>
                <a:lnTo>
                  <a:pt x="136" y="269"/>
                </a:lnTo>
                <a:lnTo>
                  <a:pt x="125" y="277"/>
                </a:lnTo>
                <a:lnTo>
                  <a:pt x="116" y="277"/>
                </a:lnTo>
                <a:lnTo>
                  <a:pt x="99" y="286"/>
                </a:lnTo>
                <a:lnTo>
                  <a:pt x="116" y="286"/>
                </a:lnTo>
                <a:lnTo>
                  <a:pt x="125" y="296"/>
                </a:lnTo>
                <a:lnTo>
                  <a:pt x="136" y="305"/>
                </a:lnTo>
                <a:lnTo>
                  <a:pt x="145" y="315"/>
                </a:lnTo>
                <a:lnTo>
                  <a:pt x="145" y="332"/>
                </a:lnTo>
                <a:lnTo>
                  <a:pt x="145" y="341"/>
                </a:lnTo>
                <a:lnTo>
                  <a:pt x="136" y="360"/>
                </a:lnTo>
                <a:lnTo>
                  <a:pt x="125" y="370"/>
                </a:lnTo>
                <a:lnTo>
                  <a:pt x="116" y="379"/>
                </a:lnTo>
                <a:lnTo>
                  <a:pt x="99" y="379"/>
                </a:lnTo>
                <a:lnTo>
                  <a:pt x="0" y="379"/>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17" name=""/>
          <p:cNvSpPr/>
          <p:nvPr/>
        </p:nvSpPr>
        <p:spPr>
          <a:xfrm>
            <a:off x="7324560" y="2681280"/>
            <a:ext cx="211320" cy="61920"/>
          </a:xfrm>
          <a:prstGeom prst="rect">
            <a:avLst/>
          </a:prstGeom>
          <a:no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418" name=""/>
          <p:cNvSpPr/>
          <p:nvPr/>
        </p:nvSpPr>
        <p:spPr>
          <a:xfrm>
            <a:off x="7324560" y="2681280"/>
            <a:ext cx="246240" cy="81000"/>
          </a:xfrm>
          <a:prstGeom prst="rect">
            <a:avLst/>
          </a:prstGeom>
          <a:no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419" name=""/>
          <p:cNvSpPr/>
          <p:nvPr/>
        </p:nvSpPr>
        <p:spPr>
          <a:xfrm>
            <a:off x="7334280" y="2682720"/>
            <a:ext cx="194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GSU T34</a:t>
            </a:r>
            <a:endParaRPr b="0" lang="en-US" sz="400" strike="noStrike" u="none">
              <a:solidFill>
                <a:srgbClr val="000000"/>
              </a:solidFill>
              <a:effectLst/>
              <a:uFillTx/>
              <a:latin typeface="Times New Roman"/>
            </a:endParaRPr>
          </a:p>
        </p:txBody>
      </p:sp>
      <p:sp>
        <p:nvSpPr>
          <p:cNvPr id="420" name=""/>
          <p:cNvSpPr/>
          <p:nvPr/>
        </p:nvSpPr>
        <p:spPr>
          <a:xfrm>
            <a:off x="7513560" y="263844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1" name=""/>
          <p:cNvSpPr/>
          <p:nvPr/>
        </p:nvSpPr>
        <p:spPr>
          <a:xfrm>
            <a:off x="7462800" y="3102120"/>
            <a:ext cx="115920" cy="299880"/>
          </a:xfrm>
          <a:custGeom>
            <a:avLst/>
            <a:gdLst/>
            <a:ahLst/>
            <a:rect l="l" t="t" r="r" b="b"/>
            <a:pathLst>
              <a:path w="145" h="378">
                <a:moveTo>
                  <a:pt x="145" y="0"/>
                </a:moveTo>
                <a:lnTo>
                  <a:pt x="50" y="0"/>
                </a:lnTo>
                <a:lnTo>
                  <a:pt x="39" y="0"/>
                </a:lnTo>
                <a:lnTo>
                  <a:pt x="21" y="9"/>
                </a:lnTo>
                <a:lnTo>
                  <a:pt x="12" y="19"/>
                </a:lnTo>
                <a:lnTo>
                  <a:pt x="0" y="28"/>
                </a:lnTo>
                <a:lnTo>
                  <a:pt x="0" y="47"/>
                </a:lnTo>
                <a:lnTo>
                  <a:pt x="0" y="64"/>
                </a:lnTo>
                <a:lnTo>
                  <a:pt x="12" y="74"/>
                </a:lnTo>
                <a:lnTo>
                  <a:pt x="21" y="83"/>
                </a:lnTo>
                <a:lnTo>
                  <a:pt x="39" y="93"/>
                </a:lnTo>
                <a:lnTo>
                  <a:pt x="50" y="93"/>
                </a:lnTo>
                <a:lnTo>
                  <a:pt x="39" y="93"/>
                </a:lnTo>
                <a:lnTo>
                  <a:pt x="21" y="102"/>
                </a:lnTo>
                <a:lnTo>
                  <a:pt x="12" y="112"/>
                </a:lnTo>
                <a:lnTo>
                  <a:pt x="0" y="130"/>
                </a:lnTo>
                <a:lnTo>
                  <a:pt x="0" y="138"/>
                </a:lnTo>
                <a:lnTo>
                  <a:pt x="0" y="157"/>
                </a:lnTo>
                <a:lnTo>
                  <a:pt x="12" y="167"/>
                </a:lnTo>
                <a:lnTo>
                  <a:pt x="21" y="176"/>
                </a:lnTo>
                <a:lnTo>
                  <a:pt x="39" y="185"/>
                </a:lnTo>
                <a:lnTo>
                  <a:pt x="50" y="185"/>
                </a:lnTo>
                <a:lnTo>
                  <a:pt x="39" y="185"/>
                </a:lnTo>
                <a:lnTo>
                  <a:pt x="21" y="195"/>
                </a:lnTo>
                <a:lnTo>
                  <a:pt x="12" y="204"/>
                </a:lnTo>
                <a:lnTo>
                  <a:pt x="0" y="223"/>
                </a:lnTo>
                <a:lnTo>
                  <a:pt x="0" y="231"/>
                </a:lnTo>
                <a:lnTo>
                  <a:pt x="0" y="250"/>
                </a:lnTo>
                <a:lnTo>
                  <a:pt x="12" y="259"/>
                </a:lnTo>
                <a:lnTo>
                  <a:pt x="21" y="268"/>
                </a:lnTo>
                <a:lnTo>
                  <a:pt x="39" y="276"/>
                </a:lnTo>
                <a:lnTo>
                  <a:pt x="50" y="276"/>
                </a:lnTo>
                <a:lnTo>
                  <a:pt x="39" y="285"/>
                </a:lnTo>
                <a:lnTo>
                  <a:pt x="21" y="285"/>
                </a:lnTo>
                <a:lnTo>
                  <a:pt x="12" y="295"/>
                </a:lnTo>
                <a:lnTo>
                  <a:pt x="0" y="314"/>
                </a:lnTo>
                <a:lnTo>
                  <a:pt x="0" y="333"/>
                </a:lnTo>
                <a:lnTo>
                  <a:pt x="0" y="340"/>
                </a:lnTo>
                <a:lnTo>
                  <a:pt x="12" y="359"/>
                </a:lnTo>
                <a:lnTo>
                  <a:pt x="21" y="369"/>
                </a:lnTo>
                <a:lnTo>
                  <a:pt x="39" y="369"/>
                </a:lnTo>
                <a:lnTo>
                  <a:pt x="50" y="378"/>
                </a:lnTo>
                <a:lnTo>
                  <a:pt x="145" y="378"/>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2" name=""/>
          <p:cNvSpPr/>
          <p:nvPr/>
        </p:nvSpPr>
        <p:spPr>
          <a:xfrm>
            <a:off x="7278840" y="3102120"/>
            <a:ext cx="115560" cy="299880"/>
          </a:xfrm>
          <a:custGeom>
            <a:avLst/>
            <a:gdLst/>
            <a:ahLst/>
            <a:rect l="l" t="t" r="r" b="b"/>
            <a:pathLst>
              <a:path w="145" h="378">
                <a:moveTo>
                  <a:pt x="0" y="0"/>
                </a:moveTo>
                <a:lnTo>
                  <a:pt x="99" y="0"/>
                </a:lnTo>
                <a:lnTo>
                  <a:pt x="116" y="0"/>
                </a:lnTo>
                <a:lnTo>
                  <a:pt x="125" y="9"/>
                </a:lnTo>
                <a:lnTo>
                  <a:pt x="136" y="19"/>
                </a:lnTo>
                <a:lnTo>
                  <a:pt x="145" y="28"/>
                </a:lnTo>
                <a:lnTo>
                  <a:pt x="145" y="47"/>
                </a:lnTo>
                <a:lnTo>
                  <a:pt x="145" y="64"/>
                </a:lnTo>
                <a:lnTo>
                  <a:pt x="136" y="74"/>
                </a:lnTo>
                <a:lnTo>
                  <a:pt x="125" y="83"/>
                </a:lnTo>
                <a:lnTo>
                  <a:pt x="116" y="93"/>
                </a:lnTo>
                <a:lnTo>
                  <a:pt x="99" y="93"/>
                </a:lnTo>
                <a:lnTo>
                  <a:pt x="116" y="93"/>
                </a:lnTo>
                <a:lnTo>
                  <a:pt x="125" y="102"/>
                </a:lnTo>
                <a:lnTo>
                  <a:pt x="136" y="112"/>
                </a:lnTo>
                <a:lnTo>
                  <a:pt x="145" y="130"/>
                </a:lnTo>
                <a:lnTo>
                  <a:pt x="145" y="138"/>
                </a:lnTo>
                <a:lnTo>
                  <a:pt x="145" y="157"/>
                </a:lnTo>
                <a:lnTo>
                  <a:pt x="136" y="167"/>
                </a:lnTo>
                <a:lnTo>
                  <a:pt x="125" y="176"/>
                </a:lnTo>
                <a:lnTo>
                  <a:pt x="116" y="185"/>
                </a:lnTo>
                <a:lnTo>
                  <a:pt x="99" y="185"/>
                </a:lnTo>
                <a:lnTo>
                  <a:pt x="116" y="185"/>
                </a:lnTo>
                <a:lnTo>
                  <a:pt x="125" y="195"/>
                </a:lnTo>
                <a:lnTo>
                  <a:pt x="136" y="204"/>
                </a:lnTo>
                <a:lnTo>
                  <a:pt x="145" y="223"/>
                </a:lnTo>
                <a:lnTo>
                  <a:pt x="145" y="231"/>
                </a:lnTo>
                <a:lnTo>
                  <a:pt x="145" y="250"/>
                </a:lnTo>
                <a:lnTo>
                  <a:pt x="136" y="259"/>
                </a:lnTo>
                <a:lnTo>
                  <a:pt x="125" y="268"/>
                </a:lnTo>
                <a:lnTo>
                  <a:pt x="116" y="276"/>
                </a:lnTo>
                <a:lnTo>
                  <a:pt x="99" y="276"/>
                </a:lnTo>
                <a:lnTo>
                  <a:pt x="116" y="285"/>
                </a:lnTo>
                <a:lnTo>
                  <a:pt x="125" y="285"/>
                </a:lnTo>
                <a:lnTo>
                  <a:pt x="136" y="295"/>
                </a:lnTo>
                <a:lnTo>
                  <a:pt x="145" y="314"/>
                </a:lnTo>
                <a:lnTo>
                  <a:pt x="145" y="333"/>
                </a:lnTo>
                <a:lnTo>
                  <a:pt x="145" y="340"/>
                </a:lnTo>
                <a:lnTo>
                  <a:pt x="136" y="359"/>
                </a:lnTo>
                <a:lnTo>
                  <a:pt x="125" y="369"/>
                </a:lnTo>
                <a:lnTo>
                  <a:pt x="116" y="369"/>
                </a:lnTo>
                <a:lnTo>
                  <a:pt x="99" y="378"/>
                </a:lnTo>
                <a:lnTo>
                  <a:pt x="0" y="378"/>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3" name=""/>
          <p:cNvSpPr/>
          <p:nvPr/>
        </p:nvSpPr>
        <p:spPr>
          <a:xfrm>
            <a:off x="7324560" y="3406680"/>
            <a:ext cx="211320" cy="63720"/>
          </a:xfrm>
          <a:prstGeom prst="rect">
            <a:avLst/>
          </a:prstGeom>
          <a:noFill/>
          <a:ln w="0">
            <a:noFill/>
          </a:ln>
        </p:spPr>
        <p:style>
          <a:lnRef idx="0"/>
          <a:fillRef idx="0"/>
          <a:effectRef idx="0"/>
          <a:fontRef idx="minor"/>
        </p:style>
        <p:txBody>
          <a:bodyPr lIns="90000" rIns="90000" tIns="16920" bIns="16920" anchor="t">
            <a:noAutofit/>
          </a:bodyPr>
          <a:p>
            <a:endParaRPr b="0" lang="en-US" sz="2400" strike="noStrike" u="none">
              <a:solidFill>
                <a:srgbClr val="000000"/>
              </a:solidFill>
              <a:effectLst/>
              <a:uFillTx/>
              <a:latin typeface="Times New Roman"/>
            </a:endParaRPr>
          </a:p>
        </p:txBody>
      </p:sp>
      <p:sp>
        <p:nvSpPr>
          <p:cNvPr id="424" name=""/>
          <p:cNvSpPr/>
          <p:nvPr/>
        </p:nvSpPr>
        <p:spPr>
          <a:xfrm>
            <a:off x="7324560" y="3408480"/>
            <a:ext cx="140040" cy="79200"/>
          </a:xfrm>
          <a:prstGeom prst="rect">
            <a:avLst/>
          </a:prstGeom>
          <a:no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25" name=""/>
          <p:cNvSpPr/>
          <p:nvPr/>
        </p:nvSpPr>
        <p:spPr>
          <a:xfrm>
            <a:off x="7334280" y="3408480"/>
            <a:ext cx="1011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GSU</a:t>
            </a:r>
            <a:endParaRPr b="0" lang="en-US" sz="400" strike="noStrike" u="none">
              <a:solidFill>
                <a:srgbClr val="000000"/>
              </a:solidFill>
              <a:effectLst/>
              <a:uFillTx/>
              <a:latin typeface="Times New Roman"/>
            </a:endParaRPr>
          </a:p>
        </p:txBody>
      </p:sp>
      <p:sp>
        <p:nvSpPr>
          <p:cNvPr id="426" name=""/>
          <p:cNvSpPr/>
          <p:nvPr/>
        </p:nvSpPr>
        <p:spPr>
          <a:xfrm>
            <a:off x="7421400" y="3408480"/>
            <a:ext cx="131760" cy="79200"/>
          </a:xfrm>
          <a:prstGeom prst="rect">
            <a:avLst/>
          </a:prstGeom>
          <a:noFill/>
          <a:ln w="0">
            <a:noFill/>
          </a:ln>
        </p:spPr>
        <p:style>
          <a:lnRef idx="0"/>
          <a:fillRef idx="0"/>
          <a:effectRef idx="0"/>
          <a:fontRef idx="minor"/>
        </p:style>
        <p:txBody>
          <a:bodyPr lIns="90000" rIns="90000" tIns="32400" bIns="32400" anchor="t">
            <a:noAutofit/>
          </a:bodyPr>
          <a:p>
            <a:endParaRPr b="0" lang="en-US" sz="2400" strike="noStrike" u="none">
              <a:solidFill>
                <a:srgbClr val="000000"/>
              </a:solidFill>
              <a:effectLst/>
              <a:uFillTx/>
              <a:latin typeface="Times New Roman"/>
            </a:endParaRPr>
          </a:p>
        </p:txBody>
      </p:sp>
      <p:sp>
        <p:nvSpPr>
          <p:cNvPr id="427" name=""/>
          <p:cNvSpPr/>
          <p:nvPr/>
        </p:nvSpPr>
        <p:spPr>
          <a:xfrm>
            <a:off x="7431480" y="3408480"/>
            <a:ext cx="9432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 T33</a:t>
            </a:r>
            <a:endParaRPr b="0" lang="en-US" sz="400" strike="noStrike" u="none">
              <a:solidFill>
                <a:srgbClr val="000000"/>
              </a:solidFill>
              <a:effectLst/>
              <a:uFillTx/>
              <a:latin typeface="Times New Roman"/>
            </a:endParaRPr>
          </a:p>
        </p:txBody>
      </p:sp>
      <p:sp>
        <p:nvSpPr>
          <p:cNvPr id="428" name=""/>
          <p:cNvSpPr/>
          <p:nvPr/>
        </p:nvSpPr>
        <p:spPr>
          <a:xfrm>
            <a:off x="7513560" y="336384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29" name=""/>
          <p:cNvSpPr/>
          <p:nvPr/>
        </p:nvSpPr>
        <p:spPr>
          <a:xfrm>
            <a:off x="7462800" y="3828960"/>
            <a:ext cx="115920" cy="292320"/>
          </a:xfrm>
          <a:custGeom>
            <a:avLst/>
            <a:gdLst/>
            <a:ahLst/>
            <a:rect l="l" t="t" r="r" b="b"/>
            <a:pathLst>
              <a:path w="145" h="369">
                <a:moveTo>
                  <a:pt x="145" y="0"/>
                </a:moveTo>
                <a:lnTo>
                  <a:pt x="50" y="0"/>
                </a:lnTo>
                <a:lnTo>
                  <a:pt x="39" y="0"/>
                </a:lnTo>
                <a:lnTo>
                  <a:pt x="21" y="10"/>
                </a:lnTo>
                <a:lnTo>
                  <a:pt x="12" y="19"/>
                </a:lnTo>
                <a:lnTo>
                  <a:pt x="0" y="29"/>
                </a:lnTo>
                <a:lnTo>
                  <a:pt x="0" y="47"/>
                </a:lnTo>
                <a:lnTo>
                  <a:pt x="0" y="57"/>
                </a:lnTo>
                <a:lnTo>
                  <a:pt x="12" y="74"/>
                </a:lnTo>
                <a:lnTo>
                  <a:pt x="21" y="83"/>
                </a:lnTo>
                <a:lnTo>
                  <a:pt x="39" y="83"/>
                </a:lnTo>
                <a:lnTo>
                  <a:pt x="50" y="93"/>
                </a:lnTo>
                <a:lnTo>
                  <a:pt x="39" y="93"/>
                </a:lnTo>
                <a:lnTo>
                  <a:pt x="21" y="102"/>
                </a:lnTo>
                <a:lnTo>
                  <a:pt x="12" y="112"/>
                </a:lnTo>
                <a:lnTo>
                  <a:pt x="0" y="121"/>
                </a:lnTo>
                <a:lnTo>
                  <a:pt x="0" y="138"/>
                </a:lnTo>
                <a:lnTo>
                  <a:pt x="0" y="148"/>
                </a:lnTo>
                <a:lnTo>
                  <a:pt x="12" y="167"/>
                </a:lnTo>
                <a:lnTo>
                  <a:pt x="21" y="176"/>
                </a:lnTo>
                <a:lnTo>
                  <a:pt x="39" y="185"/>
                </a:lnTo>
                <a:lnTo>
                  <a:pt x="50" y="185"/>
                </a:lnTo>
                <a:lnTo>
                  <a:pt x="39" y="185"/>
                </a:lnTo>
                <a:lnTo>
                  <a:pt x="21" y="195"/>
                </a:lnTo>
                <a:lnTo>
                  <a:pt x="12" y="204"/>
                </a:lnTo>
                <a:lnTo>
                  <a:pt x="0" y="212"/>
                </a:lnTo>
                <a:lnTo>
                  <a:pt x="0" y="231"/>
                </a:lnTo>
                <a:lnTo>
                  <a:pt x="0" y="250"/>
                </a:lnTo>
                <a:lnTo>
                  <a:pt x="12" y="259"/>
                </a:lnTo>
                <a:lnTo>
                  <a:pt x="21" y="267"/>
                </a:lnTo>
                <a:lnTo>
                  <a:pt x="39" y="276"/>
                </a:lnTo>
                <a:lnTo>
                  <a:pt x="50" y="276"/>
                </a:lnTo>
                <a:lnTo>
                  <a:pt x="39" y="276"/>
                </a:lnTo>
                <a:lnTo>
                  <a:pt x="21" y="286"/>
                </a:lnTo>
                <a:lnTo>
                  <a:pt x="12" y="295"/>
                </a:lnTo>
                <a:lnTo>
                  <a:pt x="0" y="314"/>
                </a:lnTo>
                <a:lnTo>
                  <a:pt x="0" y="323"/>
                </a:lnTo>
                <a:lnTo>
                  <a:pt x="0" y="342"/>
                </a:lnTo>
                <a:lnTo>
                  <a:pt x="12" y="350"/>
                </a:lnTo>
                <a:lnTo>
                  <a:pt x="21" y="360"/>
                </a:lnTo>
                <a:lnTo>
                  <a:pt x="39" y="369"/>
                </a:lnTo>
                <a:lnTo>
                  <a:pt x="50" y="369"/>
                </a:lnTo>
                <a:lnTo>
                  <a:pt x="145" y="369"/>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0" name=""/>
          <p:cNvSpPr/>
          <p:nvPr/>
        </p:nvSpPr>
        <p:spPr>
          <a:xfrm>
            <a:off x="7278840" y="3828960"/>
            <a:ext cx="115560" cy="292320"/>
          </a:xfrm>
          <a:custGeom>
            <a:avLst/>
            <a:gdLst/>
            <a:ahLst/>
            <a:rect l="l" t="t" r="r" b="b"/>
            <a:pathLst>
              <a:path w="145" h="369">
                <a:moveTo>
                  <a:pt x="0" y="0"/>
                </a:moveTo>
                <a:lnTo>
                  <a:pt x="99" y="0"/>
                </a:lnTo>
                <a:lnTo>
                  <a:pt x="116" y="0"/>
                </a:lnTo>
                <a:lnTo>
                  <a:pt x="125" y="10"/>
                </a:lnTo>
                <a:lnTo>
                  <a:pt x="136" y="19"/>
                </a:lnTo>
                <a:lnTo>
                  <a:pt x="145" y="29"/>
                </a:lnTo>
                <a:lnTo>
                  <a:pt x="145" y="47"/>
                </a:lnTo>
                <a:lnTo>
                  <a:pt x="145" y="57"/>
                </a:lnTo>
                <a:lnTo>
                  <a:pt x="136" y="74"/>
                </a:lnTo>
                <a:lnTo>
                  <a:pt x="125" y="83"/>
                </a:lnTo>
                <a:lnTo>
                  <a:pt x="116" y="83"/>
                </a:lnTo>
                <a:lnTo>
                  <a:pt x="99" y="93"/>
                </a:lnTo>
                <a:lnTo>
                  <a:pt x="116" y="93"/>
                </a:lnTo>
                <a:lnTo>
                  <a:pt x="125" y="102"/>
                </a:lnTo>
                <a:lnTo>
                  <a:pt x="136" y="112"/>
                </a:lnTo>
                <a:lnTo>
                  <a:pt x="145" y="121"/>
                </a:lnTo>
                <a:lnTo>
                  <a:pt x="145" y="138"/>
                </a:lnTo>
                <a:lnTo>
                  <a:pt x="145" y="148"/>
                </a:lnTo>
                <a:lnTo>
                  <a:pt x="136" y="167"/>
                </a:lnTo>
                <a:lnTo>
                  <a:pt x="125" y="176"/>
                </a:lnTo>
                <a:lnTo>
                  <a:pt x="116" y="185"/>
                </a:lnTo>
                <a:lnTo>
                  <a:pt x="99" y="185"/>
                </a:lnTo>
                <a:lnTo>
                  <a:pt x="116" y="185"/>
                </a:lnTo>
                <a:lnTo>
                  <a:pt x="125" y="195"/>
                </a:lnTo>
                <a:lnTo>
                  <a:pt x="136" y="204"/>
                </a:lnTo>
                <a:lnTo>
                  <a:pt x="145" y="212"/>
                </a:lnTo>
                <a:lnTo>
                  <a:pt x="145" y="231"/>
                </a:lnTo>
                <a:lnTo>
                  <a:pt x="145" y="250"/>
                </a:lnTo>
                <a:lnTo>
                  <a:pt x="136" y="259"/>
                </a:lnTo>
                <a:lnTo>
                  <a:pt x="125" y="267"/>
                </a:lnTo>
                <a:lnTo>
                  <a:pt x="116" y="276"/>
                </a:lnTo>
                <a:lnTo>
                  <a:pt x="99" y="276"/>
                </a:lnTo>
                <a:lnTo>
                  <a:pt x="116" y="276"/>
                </a:lnTo>
                <a:lnTo>
                  <a:pt x="125" y="286"/>
                </a:lnTo>
                <a:lnTo>
                  <a:pt x="136" y="295"/>
                </a:lnTo>
                <a:lnTo>
                  <a:pt x="145" y="314"/>
                </a:lnTo>
                <a:lnTo>
                  <a:pt x="145" y="323"/>
                </a:lnTo>
                <a:lnTo>
                  <a:pt x="145" y="342"/>
                </a:lnTo>
                <a:lnTo>
                  <a:pt x="136" y="350"/>
                </a:lnTo>
                <a:lnTo>
                  <a:pt x="125" y="360"/>
                </a:lnTo>
                <a:lnTo>
                  <a:pt x="116" y="369"/>
                </a:lnTo>
                <a:lnTo>
                  <a:pt x="99" y="369"/>
                </a:lnTo>
                <a:lnTo>
                  <a:pt x="0" y="369"/>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1" name=""/>
          <p:cNvSpPr/>
          <p:nvPr/>
        </p:nvSpPr>
        <p:spPr>
          <a:xfrm>
            <a:off x="7324560" y="4127400"/>
            <a:ext cx="211320" cy="61920"/>
          </a:xfrm>
          <a:prstGeom prst="rect">
            <a:avLst/>
          </a:prstGeom>
          <a:no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432" name=""/>
          <p:cNvSpPr/>
          <p:nvPr/>
        </p:nvSpPr>
        <p:spPr>
          <a:xfrm>
            <a:off x="7324560" y="4127400"/>
            <a:ext cx="246240" cy="81000"/>
          </a:xfrm>
          <a:prstGeom prst="rect">
            <a:avLst/>
          </a:prstGeom>
          <a:noFill/>
          <a:ln w="0">
            <a:noFill/>
          </a:ln>
        </p:spPr>
        <p:style>
          <a:lnRef idx="0"/>
          <a:fillRef idx="0"/>
          <a:effectRef idx="0"/>
          <a:fontRef idx="minor"/>
        </p:style>
        <p:txBody>
          <a:bodyPr lIns="90000" rIns="90000" tIns="34200" bIns="34200" anchor="t">
            <a:noAutofit/>
          </a:bodyPr>
          <a:p>
            <a:endParaRPr b="0" lang="en-US" sz="2400" strike="noStrike" u="none">
              <a:solidFill>
                <a:srgbClr val="000000"/>
              </a:solidFill>
              <a:effectLst/>
              <a:uFillTx/>
              <a:latin typeface="Times New Roman"/>
            </a:endParaRPr>
          </a:p>
        </p:txBody>
      </p:sp>
      <p:sp>
        <p:nvSpPr>
          <p:cNvPr id="433" name=""/>
          <p:cNvSpPr/>
          <p:nvPr/>
        </p:nvSpPr>
        <p:spPr>
          <a:xfrm>
            <a:off x="7334280" y="4127400"/>
            <a:ext cx="194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GSU T32</a:t>
            </a:r>
            <a:endParaRPr b="0" lang="en-US" sz="400" strike="noStrike" u="none">
              <a:solidFill>
                <a:srgbClr val="000000"/>
              </a:solidFill>
              <a:effectLst/>
              <a:uFillTx/>
              <a:latin typeface="Times New Roman"/>
            </a:endParaRPr>
          </a:p>
        </p:txBody>
      </p:sp>
      <p:sp>
        <p:nvSpPr>
          <p:cNvPr id="434" name=""/>
          <p:cNvSpPr/>
          <p:nvPr/>
        </p:nvSpPr>
        <p:spPr>
          <a:xfrm>
            <a:off x="7513560" y="408312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5" name=""/>
          <p:cNvSpPr/>
          <p:nvPr/>
        </p:nvSpPr>
        <p:spPr>
          <a:xfrm>
            <a:off x="7462800" y="4548240"/>
            <a:ext cx="115920" cy="299880"/>
          </a:xfrm>
          <a:custGeom>
            <a:avLst/>
            <a:gdLst/>
            <a:ahLst/>
            <a:rect l="l" t="t" r="r" b="b"/>
            <a:pathLst>
              <a:path w="145" h="378">
                <a:moveTo>
                  <a:pt x="145" y="0"/>
                </a:moveTo>
                <a:lnTo>
                  <a:pt x="50" y="0"/>
                </a:lnTo>
                <a:lnTo>
                  <a:pt x="39" y="9"/>
                </a:lnTo>
                <a:lnTo>
                  <a:pt x="21" y="9"/>
                </a:lnTo>
                <a:lnTo>
                  <a:pt x="12" y="19"/>
                </a:lnTo>
                <a:lnTo>
                  <a:pt x="0" y="37"/>
                </a:lnTo>
                <a:lnTo>
                  <a:pt x="0" y="47"/>
                </a:lnTo>
                <a:lnTo>
                  <a:pt x="0" y="66"/>
                </a:lnTo>
                <a:lnTo>
                  <a:pt x="12" y="73"/>
                </a:lnTo>
                <a:lnTo>
                  <a:pt x="21" y="92"/>
                </a:lnTo>
                <a:lnTo>
                  <a:pt x="39" y="92"/>
                </a:lnTo>
                <a:lnTo>
                  <a:pt x="50" y="92"/>
                </a:lnTo>
                <a:lnTo>
                  <a:pt x="39" y="101"/>
                </a:lnTo>
                <a:lnTo>
                  <a:pt x="21" y="101"/>
                </a:lnTo>
                <a:lnTo>
                  <a:pt x="12" y="111"/>
                </a:lnTo>
                <a:lnTo>
                  <a:pt x="0" y="130"/>
                </a:lnTo>
                <a:lnTo>
                  <a:pt x="0" y="147"/>
                </a:lnTo>
                <a:lnTo>
                  <a:pt x="0" y="157"/>
                </a:lnTo>
                <a:lnTo>
                  <a:pt x="12" y="175"/>
                </a:lnTo>
                <a:lnTo>
                  <a:pt x="21" y="185"/>
                </a:lnTo>
                <a:lnTo>
                  <a:pt x="39" y="185"/>
                </a:lnTo>
                <a:lnTo>
                  <a:pt x="50" y="194"/>
                </a:lnTo>
                <a:lnTo>
                  <a:pt x="39" y="194"/>
                </a:lnTo>
                <a:lnTo>
                  <a:pt x="21" y="204"/>
                </a:lnTo>
                <a:lnTo>
                  <a:pt x="12" y="211"/>
                </a:lnTo>
                <a:lnTo>
                  <a:pt x="0" y="221"/>
                </a:lnTo>
                <a:lnTo>
                  <a:pt x="0" y="240"/>
                </a:lnTo>
                <a:lnTo>
                  <a:pt x="0" y="249"/>
                </a:lnTo>
                <a:lnTo>
                  <a:pt x="12" y="268"/>
                </a:lnTo>
                <a:lnTo>
                  <a:pt x="21" y="276"/>
                </a:lnTo>
                <a:lnTo>
                  <a:pt x="39" y="285"/>
                </a:lnTo>
                <a:lnTo>
                  <a:pt x="50" y="285"/>
                </a:lnTo>
                <a:lnTo>
                  <a:pt x="39" y="285"/>
                </a:lnTo>
                <a:lnTo>
                  <a:pt x="21" y="295"/>
                </a:lnTo>
                <a:lnTo>
                  <a:pt x="12" y="304"/>
                </a:lnTo>
                <a:lnTo>
                  <a:pt x="0" y="314"/>
                </a:lnTo>
                <a:lnTo>
                  <a:pt x="0" y="333"/>
                </a:lnTo>
                <a:lnTo>
                  <a:pt x="0" y="342"/>
                </a:lnTo>
                <a:lnTo>
                  <a:pt x="12" y="359"/>
                </a:lnTo>
                <a:lnTo>
                  <a:pt x="21" y="369"/>
                </a:lnTo>
                <a:lnTo>
                  <a:pt x="39" y="378"/>
                </a:lnTo>
                <a:lnTo>
                  <a:pt x="50" y="378"/>
                </a:lnTo>
                <a:lnTo>
                  <a:pt x="145" y="378"/>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6" name=""/>
          <p:cNvSpPr/>
          <p:nvPr/>
        </p:nvSpPr>
        <p:spPr>
          <a:xfrm>
            <a:off x="7278840" y="4548240"/>
            <a:ext cx="115560" cy="299880"/>
          </a:xfrm>
          <a:custGeom>
            <a:avLst/>
            <a:gdLst/>
            <a:ahLst/>
            <a:rect l="l" t="t" r="r" b="b"/>
            <a:pathLst>
              <a:path w="145" h="378">
                <a:moveTo>
                  <a:pt x="0" y="0"/>
                </a:moveTo>
                <a:lnTo>
                  <a:pt x="99" y="0"/>
                </a:lnTo>
                <a:lnTo>
                  <a:pt x="116" y="9"/>
                </a:lnTo>
                <a:lnTo>
                  <a:pt x="125" y="9"/>
                </a:lnTo>
                <a:lnTo>
                  <a:pt x="136" y="19"/>
                </a:lnTo>
                <a:lnTo>
                  <a:pt x="145" y="37"/>
                </a:lnTo>
                <a:lnTo>
                  <a:pt x="145" y="47"/>
                </a:lnTo>
                <a:lnTo>
                  <a:pt x="145" y="66"/>
                </a:lnTo>
                <a:lnTo>
                  <a:pt x="136" y="73"/>
                </a:lnTo>
                <a:lnTo>
                  <a:pt x="125" y="92"/>
                </a:lnTo>
                <a:lnTo>
                  <a:pt x="116" y="92"/>
                </a:lnTo>
                <a:lnTo>
                  <a:pt x="99" y="92"/>
                </a:lnTo>
                <a:lnTo>
                  <a:pt x="116" y="101"/>
                </a:lnTo>
                <a:lnTo>
                  <a:pt x="125" y="101"/>
                </a:lnTo>
                <a:lnTo>
                  <a:pt x="136" y="111"/>
                </a:lnTo>
                <a:lnTo>
                  <a:pt x="145" y="130"/>
                </a:lnTo>
                <a:lnTo>
                  <a:pt x="145" y="147"/>
                </a:lnTo>
                <a:lnTo>
                  <a:pt x="145" y="157"/>
                </a:lnTo>
                <a:lnTo>
                  <a:pt x="136" y="175"/>
                </a:lnTo>
                <a:lnTo>
                  <a:pt x="125" y="185"/>
                </a:lnTo>
                <a:lnTo>
                  <a:pt x="116" y="185"/>
                </a:lnTo>
                <a:lnTo>
                  <a:pt x="99" y="194"/>
                </a:lnTo>
                <a:lnTo>
                  <a:pt x="116" y="194"/>
                </a:lnTo>
                <a:lnTo>
                  <a:pt x="125" y="204"/>
                </a:lnTo>
                <a:lnTo>
                  <a:pt x="136" y="211"/>
                </a:lnTo>
                <a:lnTo>
                  <a:pt x="145" y="221"/>
                </a:lnTo>
                <a:lnTo>
                  <a:pt x="145" y="240"/>
                </a:lnTo>
                <a:lnTo>
                  <a:pt x="145" y="249"/>
                </a:lnTo>
                <a:lnTo>
                  <a:pt x="136" y="268"/>
                </a:lnTo>
                <a:lnTo>
                  <a:pt x="125" y="276"/>
                </a:lnTo>
                <a:lnTo>
                  <a:pt x="116" y="285"/>
                </a:lnTo>
                <a:lnTo>
                  <a:pt x="99" y="285"/>
                </a:lnTo>
                <a:lnTo>
                  <a:pt x="116" y="285"/>
                </a:lnTo>
                <a:lnTo>
                  <a:pt x="125" y="295"/>
                </a:lnTo>
                <a:lnTo>
                  <a:pt x="136" y="304"/>
                </a:lnTo>
                <a:lnTo>
                  <a:pt x="145" y="314"/>
                </a:lnTo>
                <a:lnTo>
                  <a:pt x="145" y="333"/>
                </a:lnTo>
                <a:lnTo>
                  <a:pt x="145" y="342"/>
                </a:lnTo>
                <a:lnTo>
                  <a:pt x="136" y="359"/>
                </a:lnTo>
                <a:lnTo>
                  <a:pt x="125" y="369"/>
                </a:lnTo>
                <a:lnTo>
                  <a:pt x="116" y="378"/>
                </a:lnTo>
                <a:lnTo>
                  <a:pt x="99" y="378"/>
                </a:lnTo>
                <a:lnTo>
                  <a:pt x="0" y="378"/>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37" name=""/>
          <p:cNvSpPr/>
          <p:nvPr/>
        </p:nvSpPr>
        <p:spPr>
          <a:xfrm>
            <a:off x="7324560" y="4853160"/>
            <a:ext cx="211320" cy="61920"/>
          </a:xfrm>
          <a:prstGeom prst="rect">
            <a:avLst/>
          </a:prstGeom>
          <a:noFill/>
          <a:ln w="0">
            <a:noFill/>
          </a:ln>
        </p:spPr>
        <p:style>
          <a:lnRef idx="0"/>
          <a:fillRef idx="0"/>
          <a:effectRef idx="0"/>
          <a:fontRef idx="minor"/>
        </p:style>
        <p:txBody>
          <a:bodyPr lIns="90000" rIns="90000" tIns="15120" bIns="15120" anchor="t">
            <a:noAutofit/>
          </a:bodyPr>
          <a:p>
            <a:endParaRPr b="0" lang="en-US" sz="2400" strike="noStrike" u="none">
              <a:solidFill>
                <a:srgbClr val="000000"/>
              </a:solidFill>
              <a:effectLst/>
              <a:uFillTx/>
              <a:latin typeface="Times New Roman"/>
            </a:endParaRPr>
          </a:p>
        </p:txBody>
      </p:sp>
      <p:sp>
        <p:nvSpPr>
          <p:cNvPr id="438" name=""/>
          <p:cNvSpPr/>
          <p:nvPr/>
        </p:nvSpPr>
        <p:spPr>
          <a:xfrm>
            <a:off x="7324560" y="4853160"/>
            <a:ext cx="246240" cy="80640"/>
          </a:xfrm>
          <a:prstGeom prst="rect">
            <a:avLst/>
          </a:prstGeom>
          <a:noFill/>
          <a:ln w="0">
            <a:noFill/>
          </a:ln>
        </p:spPr>
        <p:style>
          <a:lnRef idx="0"/>
          <a:fillRef idx="0"/>
          <a:effectRef idx="0"/>
          <a:fontRef idx="minor"/>
        </p:style>
        <p:txBody>
          <a:bodyPr lIns="90000" rIns="90000" tIns="33840" bIns="33840" anchor="t">
            <a:noAutofit/>
          </a:bodyPr>
          <a:p>
            <a:endParaRPr b="0" lang="en-US" sz="2400" strike="noStrike" u="none">
              <a:solidFill>
                <a:srgbClr val="000000"/>
              </a:solidFill>
              <a:effectLst/>
              <a:uFillTx/>
              <a:latin typeface="Times New Roman"/>
            </a:endParaRPr>
          </a:p>
        </p:txBody>
      </p:sp>
      <p:sp>
        <p:nvSpPr>
          <p:cNvPr id="439" name=""/>
          <p:cNvSpPr/>
          <p:nvPr/>
        </p:nvSpPr>
        <p:spPr>
          <a:xfrm>
            <a:off x="7334280" y="4854600"/>
            <a:ext cx="194760" cy="612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 strike="noStrike" u="none">
                <a:solidFill>
                  <a:srgbClr val="000000"/>
                </a:solidFill>
                <a:effectLst/>
                <a:uFillTx/>
                <a:latin typeface="Times New Roman"/>
              </a:rPr>
              <a:t>GSU T31</a:t>
            </a:r>
            <a:endParaRPr b="0" lang="en-US" sz="400" strike="noStrike" u="none">
              <a:solidFill>
                <a:srgbClr val="000000"/>
              </a:solidFill>
              <a:effectLst/>
              <a:uFillTx/>
              <a:latin typeface="Times New Roman"/>
            </a:endParaRPr>
          </a:p>
        </p:txBody>
      </p:sp>
      <p:sp>
        <p:nvSpPr>
          <p:cNvPr id="440" name=""/>
          <p:cNvSpPr/>
          <p:nvPr/>
        </p:nvSpPr>
        <p:spPr>
          <a:xfrm>
            <a:off x="7513560" y="480996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1" name=""/>
          <p:cNvSpPr/>
          <p:nvPr/>
        </p:nvSpPr>
        <p:spPr>
          <a:xfrm>
            <a:off x="6904080" y="2451240"/>
            <a:ext cx="237960" cy="15552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2" name=""/>
          <p:cNvSpPr/>
          <p:nvPr/>
        </p:nvSpPr>
        <p:spPr>
          <a:xfrm>
            <a:off x="6993000" y="2481120"/>
            <a:ext cx="60120" cy="82800"/>
          </a:xfrm>
          <a:prstGeom prst="rect">
            <a:avLst/>
          </a:prstGeom>
          <a:no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443" name=""/>
          <p:cNvSpPr/>
          <p:nvPr/>
        </p:nvSpPr>
        <p:spPr>
          <a:xfrm>
            <a:off x="6991200" y="2482920"/>
            <a:ext cx="748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4" name=""/>
          <p:cNvSpPr/>
          <p:nvPr/>
        </p:nvSpPr>
        <p:spPr>
          <a:xfrm>
            <a:off x="7009920" y="248436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445" name=""/>
          <p:cNvSpPr/>
          <p:nvPr/>
        </p:nvSpPr>
        <p:spPr>
          <a:xfrm>
            <a:off x="7035840" y="245268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6" name=""/>
          <p:cNvSpPr/>
          <p:nvPr/>
        </p:nvSpPr>
        <p:spPr>
          <a:xfrm flipH="1">
            <a:off x="6307200" y="2532240"/>
            <a:ext cx="61416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47" name=""/>
          <p:cNvSpPr/>
          <p:nvPr/>
        </p:nvSpPr>
        <p:spPr>
          <a:xfrm flipV="1">
            <a:off x="6307200" y="2476080"/>
            <a:ext cx="1440" cy="2227320"/>
          </a:xfrm>
          <a:prstGeom prst="line">
            <a:avLst/>
          </a:prstGeom>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48" name=""/>
          <p:cNvSpPr/>
          <p:nvPr/>
        </p:nvSpPr>
        <p:spPr>
          <a:xfrm flipH="1">
            <a:off x="6307200" y="4703760"/>
            <a:ext cx="61416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49" name=""/>
          <p:cNvSpPr/>
          <p:nvPr/>
        </p:nvSpPr>
        <p:spPr>
          <a:xfrm flipH="1">
            <a:off x="6307200" y="3978360"/>
            <a:ext cx="61416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50" name=""/>
          <p:cNvSpPr/>
          <p:nvPr/>
        </p:nvSpPr>
        <p:spPr>
          <a:xfrm flipH="1">
            <a:off x="6307200" y="3252960"/>
            <a:ext cx="61416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451" name=""/>
          <p:cNvSpPr/>
          <p:nvPr/>
        </p:nvSpPr>
        <p:spPr>
          <a:xfrm>
            <a:off x="5857920" y="5126040"/>
            <a:ext cx="2355840" cy="43668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2" name=""/>
          <p:cNvSpPr/>
          <p:nvPr/>
        </p:nvSpPr>
        <p:spPr>
          <a:xfrm>
            <a:off x="6786720" y="5159520"/>
            <a:ext cx="38088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3" name=""/>
          <p:cNvSpPr/>
          <p:nvPr/>
        </p:nvSpPr>
        <p:spPr>
          <a:xfrm>
            <a:off x="6786720" y="5159520"/>
            <a:ext cx="3967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4" name=""/>
          <p:cNvSpPr/>
          <p:nvPr/>
        </p:nvSpPr>
        <p:spPr>
          <a:xfrm>
            <a:off x="6803640" y="5162400"/>
            <a:ext cx="3466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Summer</a:t>
            </a:r>
            <a:endParaRPr b="0" lang="en-US" sz="800" strike="noStrike" u="none">
              <a:solidFill>
                <a:srgbClr val="000000"/>
              </a:solidFill>
              <a:effectLst/>
              <a:uFillTx/>
              <a:latin typeface="Times New Roman"/>
            </a:endParaRPr>
          </a:p>
        </p:txBody>
      </p:sp>
      <p:sp>
        <p:nvSpPr>
          <p:cNvPr id="455" name=""/>
          <p:cNvSpPr/>
          <p:nvPr/>
        </p:nvSpPr>
        <p:spPr>
          <a:xfrm>
            <a:off x="6786720" y="5259240"/>
            <a:ext cx="330120" cy="5040"/>
          </a:xfrm>
          <a:prstGeom prst="rect">
            <a:avLst/>
          </a:prstGeom>
          <a:solidFill>
            <a:srgbClr val="000000"/>
          </a:solidFill>
          <a:ln w="0">
            <a:noFill/>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56" name=""/>
          <p:cNvSpPr/>
          <p:nvPr/>
        </p:nvSpPr>
        <p:spPr>
          <a:xfrm>
            <a:off x="7116840" y="5159520"/>
            <a:ext cx="680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7" name=""/>
          <p:cNvSpPr/>
          <p:nvPr/>
        </p:nvSpPr>
        <p:spPr>
          <a:xfrm>
            <a:off x="7334280" y="5159520"/>
            <a:ext cx="420480" cy="104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8" name=""/>
          <p:cNvSpPr/>
          <p:nvPr/>
        </p:nvSpPr>
        <p:spPr>
          <a:xfrm>
            <a:off x="7332840" y="5157720"/>
            <a:ext cx="41112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59" name=""/>
          <p:cNvSpPr/>
          <p:nvPr/>
        </p:nvSpPr>
        <p:spPr>
          <a:xfrm>
            <a:off x="7350480" y="5160960"/>
            <a:ext cx="3582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Nominal</a:t>
            </a:r>
            <a:endParaRPr b="0" lang="en-US" sz="800" strike="noStrike" u="none">
              <a:solidFill>
                <a:srgbClr val="000000"/>
              </a:solidFill>
              <a:effectLst/>
              <a:uFillTx/>
              <a:latin typeface="Times New Roman"/>
            </a:endParaRPr>
          </a:p>
        </p:txBody>
      </p:sp>
      <p:sp>
        <p:nvSpPr>
          <p:cNvPr id="460" name=""/>
          <p:cNvSpPr/>
          <p:nvPr/>
        </p:nvSpPr>
        <p:spPr>
          <a:xfrm>
            <a:off x="7332840" y="5256360"/>
            <a:ext cx="341280" cy="4680"/>
          </a:xfrm>
          <a:prstGeom prst="rect">
            <a:avLst/>
          </a:prstGeom>
          <a:solidFill>
            <a:srgbClr val="000000"/>
          </a:solid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461" name=""/>
          <p:cNvSpPr/>
          <p:nvPr/>
        </p:nvSpPr>
        <p:spPr>
          <a:xfrm>
            <a:off x="7674120" y="515772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2" name=""/>
          <p:cNvSpPr/>
          <p:nvPr/>
        </p:nvSpPr>
        <p:spPr>
          <a:xfrm>
            <a:off x="7856640" y="5159520"/>
            <a:ext cx="29196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3" name=""/>
          <p:cNvSpPr/>
          <p:nvPr/>
        </p:nvSpPr>
        <p:spPr>
          <a:xfrm>
            <a:off x="7856640" y="5159520"/>
            <a:ext cx="3348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4" name=""/>
          <p:cNvSpPr/>
          <p:nvPr/>
        </p:nvSpPr>
        <p:spPr>
          <a:xfrm>
            <a:off x="7874640" y="5162400"/>
            <a:ext cx="2840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Winter</a:t>
            </a:r>
            <a:endParaRPr b="0" lang="en-US" sz="800" strike="noStrike" u="none">
              <a:solidFill>
                <a:srgbClr val="000000"/>
              </a:solidFill>
              <a:effectLst/>
              <a:uFillTx/>
              <a:latin typeface="Times New Roman"/>
            </a:endParaRPr>
          </a:p>
        </p:txBody>
      </p:sp>
      <p:sp>
        <p:nvSpPr>
          <p:cNvPr id="465" name=""/>
          <p:cNvSpPr/>
          <p:nvPr/>
        </p:nvSpPr>
        <p:spPr>
          <a:xfrm>
            <a:off x="7856640" y="5259240"/>
            <a:ext cx="271440" cy="5040"/>
          </a:xfrm>
          <a:prstGeom prst="rect">
            <a:avLst/>
          </a:prstGeom>
          <a:solidFill>
            <a:srgbClr val="000000"/>
          </a:solidFill>
          <a:ln w="0">
            <a:noFill/>
          </a:ln>
        </p:spPr>
        <p:style>
          <a:lnRef idx="0"/>
          <a:fillRef idx="0"/>
          <a:effectRef idx="0"/>
          <a:fontRef idx="minor"/>
        </p:style>
        <p:txBody>
          <a:bodyPr lIns="90000" rIns="90000" tIns="-41760" bIns="-41760" anchor="t">
            <a:noAutofit/>
          </a:bodyPr>
          <a:p>
            <a:endParaRPr b="0" lang="en-US" sz="2400" strike="noStrike" u="none">
              <a:solidFill>
                <a:srgbClr val="000000"/>
              </a:solidFill>
              <a:effectLst/>
              <a:uFillTx/>
              <a:latin typeface="Times New Roman"/>
            </a:endParaRPr>
          </a:p>
        </p:txBody>
      </p:sp>
      <p:sp>
        <p:nvSpPr>
          <p:cNvPr id="466" name=""/>
          <p:cNvSpPr/>
          <p:nvPr/>
        </p:nvSpPr>
        <p:spPr>
          <a:xfrm>
            <a:off x="8128080" y="515952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7" name=""/>
          <p:cNvSpPr/>
          <p:nvPr/>
        </p:nvSpPr>
        <p:spPr>
          <a:xfrm>
            <a:off x="5888160" y="5278320"/>
            <a:ext cx="73188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8" name=""/>
          <p:cNvSpPr/>
          <p:nvPr/>
        </p:nvSpPr>
        <p:spPr>
          <a:xfrm>
            <a:off x="5886360" y="5281560"/>
            <a:ext cx="7844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9" name=""/>
          <p:cNvSpPr/>
          <p:nvPr/>
        </p:nvSpPr>
        <p:spPr>
          <a:xfrm>
            <a:off x="5902920" y="5284800"/>
            <a:ext cx="7210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Unit MW Rating:</a:t>
            </a:r>
            <a:endParaRPr b="0" lang="en-US" sz="800" strike="noStrike" u="none">
              <a:solidFill>
                <a:srgbClr val="000000"/>
              </a:solidFill>
              <a:effectLst/>
              <a:uFillTx/>
              <a:latin typeface="Times New Roman"/>
            </a:endParaRPr>
          </a:p>
        </p:txBody>
      </p:sp>
      <p:sp>
        <p:nvSpPr>
          <p:cNvPr id="470" name=""/>
          <p:cNvSpPr/>
          <p:nvPr/>
        </p:nvSpPr>
        <p:spPr>
          <a:xfrm>
            <a:off x="6573960" y="528156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1" name=""/>
          <p:cNvSpPr/>
          <p:nvPr/>
        </p:nvSpPr>
        <p:spPr>
          <a:xfrm>
            <a:off x="6786720" y="5278320"/>
            <a:ext cx="11268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2" name=""/>
          <p:cNvSpPr/>
          <p:nvPr/>
        </p:nvSpPr>
        <p:spPr>
          <a:xfrm>
            <a:off x="6786720" y="5281560"/>
            <a:ext cx="1490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3" name=""/>
          <p:cNvSpPr/>
          <p:nvPr/>
        </p:nvSpPr>
        <p:spPr>
          <a:xfrm>
            <a:off x="6805800" y="5284800"/>
            <a:ext cx="102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79</a:t>
            </a:r>
            <a:endParaRPr b="0" lang="en-US" sz="800" strike="noStrike" u="none">
              <a:solidFill>
                <a:srgbClr val="000000"/>
              </a:solidFill>
              <a:effectLst/>
              <a:uFillTx/>
              <a:latin typeface="Times New Roman"/>
            </a:endParaRPr>
          </a:p>
        </p:txBody>
      </p:sp>
      <p:sp>
        <p:nvSpPr>
          <p:cNvPr id="474" name=""/>
          <p:cNvSpPr/>
          <p:nvPr/>
        </p:nvSpPr>
        <p:spPr>
          <a:xfrm>
            <a:off x="6883560" y="528156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5" name=""/>
          <p:cNvSpPr/>
          <p:nvPr/>
        </p:nvSpPr>
        <p:spPr>
          <a:xfrm>
            <a:off x="7334280" y="5278320"/>
            <a:ext cx="11412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6" name=""/>
          <p:cNvSpPr/>
          <p:nvPr/>
        </p:nvSpPr>
        <p:spPr>
          <a:xfrm>
            <a:off x="7332840" y="5281560"/>
            <a:ext cx="1490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7" name=""/>
          <p:cNvSpPr/>
          <p:nvPr/>
        </p:nvSpPr>
        <p:spPr>
          <a:xfrm>
            <a:off x="7351920" y="5284800"/>
            <a:ext cx="102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82</a:t>
            </a:r>
            <a:endParaRPr b="0" lang="en-US" sz="800" strike="noStrike" u="none">
              <a:solidFill>
                <a:srgbClr val="000000"/>
              </a:solidFill>
              <a:effectLst/>
              <a:uFillTx/>
              <a:latin typeface="Times New Roman"/>
            </a:endParaRPr>
          </a:p>
        </p:txBody>
      </p:sp>
      <p:sp>
        <p:nvSpPr>
          <p:cNvPr id="478" name=""/>
          <p:cNvSpPr/>
          <p:nvPr/>
        </p:nvSpPr>
        <p:spPr>
          <a:xfrm>
            <a:off x="7431120" y="5281560"/>
            <a:ext cx="6840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79" name=""/>
          <p:cNvSpPr/>
          <p:nvPr/>
        </p:nvSpPr>
        <p:spPr>
          <a:xfrm>
            <a:off x="7866000" y="5278320"/>
            <a:ext cx="11268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0" name=""/>
          <p:cNvSpPr/>
          <p:nvPr/>
        </p:nvSpPr>
        <p:spPr>
          <a:xfrm>
            <a:off x="7864560" y="5281560"/>
            <a:ext cx="1490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1" name=""/>
          <p:cNvSpPr/>
          <p:nvPr/>
        </p:nvSpPr>
        <p:spPr>
          <a:xfrm>
            <a:off x="7883640" y="5284800"/>
            <a:ext cx="10296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88</a:t>
            </a:r>
            <a:endParaRPr b="0" lang="en-US" sz="800" strike="noStrike" u="none">
              <a:solidFill>
                <a:srgbClr val="000000"/>
              </a:solidFill>
              <a:effectLst/>
              <a:uFillTx/>
              <a:latin typeface="Times New Roman"/>
            </a:endParaRPr>
          </a:p>
        </p:txBody>
      </p:sp>
      <p:sp>
        <p:nvSpPr>
          <p:cNvPr id="482" name=""/>
          <p:cNvSpPr/>
          <p:nvPr/>
        </p:nvSpPr>
        <p:spPr>
          <a:xfrm>
            <a:off x="7962840" y="528156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3" name=""/>
          <p:cNvSpPr/>
          <p:nvPr/>
        </p:nvSpPr>
        <p:spPr>
          <a:xfrm>
            <a:off x="5888160" y="5391000"/>
            <a:ext cx="76032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4" name=""/>
          <p:cNvSpPr/>
          <p:nvPr/>
        </p:nvSpPr>
        <p:spPr>
          <a:xfrm>
            <a:off x="6541920" y="5394240"/>
            <a:ext cx="6984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5" name=""/>
          <p:cNvSpPr/>
          <p:nvPr/>
        </p:nvSpPr>
        <p:spPr>
          <a:xfrm>
            <a:off x="6786720" y="5391000"/>
            <a:ext cx="71892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6" name=""/>
          <p:cNvSpPr/>
          <p:nvPr/>
        </p:nvSpPr>
        <p:spPr>
          <a:xfrm>
            <a:off x="7431120" y="5394240"/>
            <a:ext cx="6840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7" name=""/>
          <p:cNvSpPr/>
          <p:nvPr/>
        </p:nvSpPr>
        <p:spPr>
          <a:xfrm>
            <a:off x="5888160" y="5506920"/>
            <a:ext cx="73656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8" name=""/>
          <p:cNvSpPr/>
          <p:nvPr/>
        </p:nvSpPr>
        <p:spPr>
          <a:xfrm>
            <a:off x="6548400" y="550872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89" name=""/>
          <p:cNvSpPr/>
          <p:nvPr/>
        </p:nvSpPr>
        <p:spPr>
          <a:xfrm>
            <a:off x="6786720" y="5506920"/>
            <a:ext cx="664920" cy="1224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0" name=""/>
          <p:cNvSpPr/>
          <p:nvPr/>
        </p:nvSpPr>
        <p:spPr>
          <a:xfrm>
            <a:off x="7381800" y="550872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1" name=""/>
          <p:cNvSpPr/>
          <p:nvPr/>
        </p:nvSpPr>
        <p:spPr>
          <a:xfrm>
            <a:off x="6904080" y="3178080"/>
            <a:ext cx="237960" cy="1476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2" name=""/>
          <p:cNvSpPr/>
          <p:nvPr/>
        </p:nvSpPr>
        <p:spPr>
          <a:xfrm>
            <a:off x="6993000" y="3208320"/>
            <a:ext cx="6012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493" name=""/>
          <p:cNvSpPr/>
          <p:nvPr/>
        </p:nvSpPr>
        <p:spPr>
          <a:xfrm>
            <a:off x="6991200" y="3209760"/>
            <a:ext cx="74880" cy="939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4" name=""/>
          <p:cNvSpPr/>
          <p:nvPr/>
        </p:nvSpPr>
        <p:spPr>
          <a:xfrm>
            <a:off x="7009920" y="321156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495" name=""/>
          <p:cNvSpPr/>
          <p:nvPr/>
        </p:nvSpPr>
        <p:spPr>
          <a:xfrm>
            <a:off x="7035840" y="3181320"/>
            <a:ext cx="6840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6" name=""/>
          <p:cNvSpPr/>
          <p:nvPr/>
        </p:nvSpPr>
        <p:spPr>
          <a:xfrm>
            <a:off x="6904080" y="3905280"/>
            <a:ext cx="237960" cy="14616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7" name=""/>
          <p:cNvSpPr/>
          <p:nvPr/>
        </p:nvSpPr>
        <p:spPr>
          <a:xfrm>
            <a:off x="6993000" y="3933720"/>
            <a:ext cx="60120" cy="82800"/>
          </a:xfrm>
          <a:prstGeom prst="rect">
            <a:avLst/>
          </a:prstGeom>
          <a:noFill/>
          <a:ln w="0">
            <a:noFill/>
          </a:ln>
        </p:spPr>
        <p:style>
          <a:lnRef idx="0"/>
          <a:fillRef idx="0"/>
          <a:effectRef idx="0"/>
          <a:fontRef idx="minor"/>
        </p:style>
        <p:txBody>
          <a:bodyPr lIns="90000" rIns="90000" tIns="36000" bIns="36000" anchor="t">
            <a:noAutofit/>
          </a:bodyPr>
          <a:p>
            <a:endParaRPr b="0" lang="en-US" sz="2400" strike="noStrike" u="none">
              <a:solidFill>
                <a:srgbClr val="000000"/>
              </a:solidFill>
              <a:effectLst/>
              <a:uFillTx/>
              <a:latin typeface="Times New Roman"/>
            </a:endParaRPr>
          </a:p>
        </p:txBody>
      </p:sp>
      <p:sp>
        <p:nvSpPr>
          <p:cNvPr id="498" name=""/>
          <p:cNvSpPr/>
          <p:nvPr/>
        </p:nvSpPr>
        <p:spPr>
          <a:xfrm>
            <a:off x="6991200" y="3935520"/>
            <a:ext cx="748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99" name=""/>
          <p:cNvSpPr/>
          <p:nvPr/>
        </p:nvSpPr>
        <p:spPr>
          <a:xfrm>
            <a:off x="7009920" y="393696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500" name=""/>
          <p:cNvSpPr/>
          <p:nvPr/>
        </p:nvSpPr>
        <p:spPr>
          <a:xfrm>
            <a:off x="7035840" y="390528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1" name=""/>
          <p:cNvSpPr/>
          <p:nvPr/>
        </p:nvSpPr>
        <p:spPr>
          <a:xfrm>
            <a:off x="6904080" y="4622760"/>
            <a:ext cx="237960" cy="15552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2" name=""/>
          <p:cNvSpPr/>
          <p:nvPr/>
        </p:nvSpPr>
        <p:spPr>
          <a:xfrm>
            <a:off x="6993000" y="4653000"/>
            <a:ext cx="6012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503" name=""/>
          <p:cNvSpPr/>
          <p:nvPr/>
        </p:nvSpPr>
        <p:spPr>
          <a:xfrm>
            <a:off x="6991200" y="4654440"/>
            <a:ext cx="7488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4" name=""/>
          <p:cNvSpPr/>
          <p:nvPr/>
        </p:nvSpPr>
        <p:spPr>
          <a:xfrm>
            <a:off x="7009920" y="4654440"/>
            <a:ext cx="435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a:t>
            </a:r>
            <a:endParaRPr b="0" lang="en-US" sz="500" strike="noStrike" u="none">
              <a:solidFill>
                <a:srgbClr val="000000"/>
              </a:solidFill>
              <a:effectLst/>
              <a:uFillTx/>
              <a:latin typeface="Times New Roman"/>
            </a:endParaRPr>
          </a:p>
        </p:txBody>
      </p:sp>
      <p:sp>
        <p:nvSpPr>
          <p:cNvPr id="505" name=""/>
          <p:cNvSpPr/>
          <p:nvPr/>
        </p:nvSpPr>
        <p:spPr>
          <a:xfrm>
            <a:off x="7035840" y="462456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6" name=""/>
          <p:cNvSpPr/>
          <p:nvPr/>
        </p:nvSpPr>
        <p:spPr>
          <a:xfrm>
            <a:off x="5519880" y="5850000"/>
            <a:ext cx="35856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507" name=""/>
          <p:cNvSpPr/>
          <p:nvPr/>
        </p:nvSpPr>
        <p:spPr>
          <a:xfrm>
            <a:off x="5519880" y="5850000"/>
            <a:ext cx="357120" cy="95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08" name=""/>
          <p:cNvSpPr/>
          <p:nvPr/>
        </p:nvSpPr>
        <p:spPr>
          <a:xfrm>
            <a:off x="5486040" y="5635800"/>
            <a:ext cx="31392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B = Breaker</a:t>
            </a:r>
            <a:endParaRPr b="0" lang="en-US" sz="500" strike="noStrike" u="none">
              <a:solidFill>
                <a:srgbClr val="000000"/>
              </a:solidFill>
              <a:effectLst/>
              <a:uFillTx/>
              <a:latin typeface="Times New Roman"/>
            </a:endParaRPr>
          </a:p>
        </p:txBody>
      </p:sp>
      <p:sp>
        <p:nvSpPr>
          <p:cNvPr id="509" name=""/>
          <p:cNvSpPr/>
          <p:nvPr/>
        </p:nvSpPr>
        <p:spPr>
          <a:xfrm>
            <a:off x="5838840" y="5821200"/>
            <a:ext cx="71280" cy="1461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0" name=""/>
          <p:cNvSpPr/>
          <p:nvPr/>
        </p:nvSpPr>
        <p:spPr>
          <a:xfrm>
            <a:off x="5519880" y="5927760"/>
            <a:ext cx="919080" cy="82440"/>
          </a:xfrm>
          <a:prstGeom prst="rect">
            <a:avLst/>
          </a:prstGeom>
          <a:noFill/>
          <a:ln w="0">
            <a:noFill/>
          </a:ln>
        </p:spPr>
        <p:style>
          <a:lnRef idx="0"/>
          <a:fillRef idx="0"/>
          <a:effectRef idx="0"/>
          <a:fontRef idx="minor"/>
        </p:style>
        <p:txBody>
          <a:bodyPr lIns="90000" rIns="90000" tIns="35640" bIns="35640" anchor="t">
            <a:noAutofit/>
          </a:bodyPr>
          <a:p>
            <a:endParaRPr b="0" lang="en-US" sz="2400" strike="noStrike" u="none">
              <a:solidFill>
                <a:srgbClr val="000000"/>
              </a:solidFill>
              <a:effectLst/>
              <a:uFillTx/>
              <a:latin typeface="Times New Roman"/>
            </a:endParaRPr>
          </a:p>
        </p:txBody>
      </p:sp>
      <p:sp>
        <p:nvSpPr>
          <p:cNvPr id="511" name=""/>
          <p:cNvSpPr/>
          <p:nvPr/>
        </p:nvSpPr>
        <p:spPr>
          <a:xfrm>
            <a:off x="5482800" y="5715000"/>
            <a:ext cx="797760" cy="763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500" strike="noStrike" u="none">
                <a:solidFill>
                  <a:srgbClr val="000000"/>
                </a:solidFill>
                <a:effectLst/>
                <a:uFillTx/>
                <a:latin typeface="Times New Roman"/>
              </a:rPr>
              <a:t>GSU = Generator Step-up Unit</a:t>
            </a:r>
            <a:endParaRPr b="0" lang="en-US" sz="500" strike="noStrike" u="none">
              <a:solidFill>
                <a:srgbClr val="000000"/>
              </a:solidFill>
              <a:effectLst/>
              <a:uFillTx/>
              <a:latin typeface="Times New Roman"/>
            </a:endParaRPr>
          </a:p>
        </p:txBody>
      </p:sp>
      <p:sp>
        <p:nvSpPr>
          <p:cNvPr id="512" name=""/>
          <p:cNvSpPr/>
          <p:nvPr/>
        </p:nvSpPr>
        <p:spPr>
          <a:xfrm>
            <a:off x="6110280" y="5929200"/>
            <a:ext cx="50760" cy="93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3" name=""/>
          <p:cNvSpPr/>
          <p:nvPr/>
        </p:nvSpPr>
        <p:spPr>
          <a:xfrm>
            <a:off x="6831000" y="2130480"/>
            <a:ext cx="639720" cy="1666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4" name=""/>
          <p:cNvSpPr/>
          <p:nvPr/>
        </p:nvSpPr>
        <p:spPr>
          <a:xfrm>
            <a:off x="6831000" y="2131920"/>
            <a:ext cx="517680" cy="208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5" name=""/>
          <p:cNvSpPr/>
          <p:nvPr/>
        </p:nvSpPr>
        <p:spPr>
          <a:xfrm>
            <a:off x="6878520" y="2136600"/>
            <a:ext cx="4176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345 kV</a:t>
            </a:r>
            <a:endParaRPr b="0" lang="en-US" sz="1100" strike="noStrike" u="none">
              <a:solidFill>
                <a:srgbClr val="000000"/>
              </a:solidFill>
              <a:effectLst/>
              <a:uFillTx/>
              <a:latin typeface="Times New Roman"/>
            </a:endParaRPr>
          </a:p>
        </p:txBody>
      </p:sp>
      <p:sp>
        <p:nvSpPr>
          <p:cNvPr id="516" name=""/>
          <p:cNvSpPr/>
          <p:nvPr/>
        </p:nvSpPr>
        <p:spPr>
          <a:xfrm>
            <a:off x="7264440" y="2131920"/>
            <a:ext cx="100080" cy="2080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17" name=""/>
          <p:cNvSpPr/>
          <p:nvPr/>
        </p:nvSpPr>
        <p:spPr>
          <a:xfrm flipH="1">
            <a:off x="7802280" y="3110040"/>
            <a:ext cx="2286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18" name=""/>
          <p:cNvSpPr/>
          <p:nvPr/>
        </p:nvSpPr>
        <p:spPr>
          <a:xfrm>
            <a:off x="7802640" y="3108240"/>
            <a:ext cx="1440" cy="73080"/>
          </a:xfrm>
          <a:prstGeom prst="line">
            <a:avLst/>
          </a:prstGeom>
          <a:ln w="648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519" name=""/>
          <p:cNvSpPr/>
          <p:nvPr/>
        </p:nvSpPr>
        <p:spPr>
          <a:xfrm flipH="1">
            <a:off x="7802280" y="3473280"/>
            <a:ext cx="228600" cy="1800"/>
          </a:xfrm>
          <a:prstGeom prst="line">
            <a:avLst/>
          </a:prstGeom>
          <a:ln w="648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20" name=""/>
          <p:cNvSpPr/>
          <p:nvPr/>
        </p:nvSpPr>
        <p:spPr>
          <a:xfrm>
            <a:off x="7802640" y="3398760"/>
            <a:ext cx="1440" cy="74520"/>
          </a:xfrm>
          <a:prstGeom prst="line">
            <a:avLst/>
          </a:prstGeom>
          <a:ln w="6480">
            <a:solidFill>
              <a:srgbClr val="000000"/>
            </a:solidFill>
            <a:miter/>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521" name=""/>
          <p:cNvSpPr/>
          <p:nvPr/>
        </p:nvSpPr>
        <p:spPr>
          <a:xfrm flipH="1">
            <a:off x="7573680" y="3402000"/>
            <a:ext cx="23652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22" name=""/>
          <p:cNvSpPr/>
          <p:nvPr/>
        </p:nvSpPr>
        <p:spPr>
          <a:xfrm flipH="1">
            <a:off x="7500960" y="3181320"/>
            <a:ext cx="31104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23" name=""/>
          <p:cNvSpPr/>
          <p:nvPr/>
        </p:nvSpPr>
        <p:spPr>
          <a:xfrm flipH="1">
            <a:off x="7132680" y="2532240"/>
            <a:ext cx="2268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24" name=""/>
          <p:cNvSpPr/>
          <p:nvPr/>
        </p:nvSpPr>
        <p:spPr>
          <a:xfrm flipH="1">
            <a:off x="7132680" y="3252960"/>
            <a:ext cx="2268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25" name=""/>
          <p:cNvSpPr/>
          <p:nvPr/>
        </p:nvSpPr>
        <p:spPr>
          <a:xfrm>
            <a:off x="7802640" y="2325600"/>
            <a:ext cx="228600" cy="1800"/>
          </a:xfrm>
          <a:custGeom>
            <a:avLst/>
            <a:gdLst/>
            <a:ahLst/>
            <a:rect l="l" t="t" r="r" b="b"/>
            <a:pathLst>
              <a:path w="287" h="0">
                <a:moveTo>
                  <a:pt x="287" y="0"/>
                </a:moveTo>
                <a:lnTo>
                  <a:pt x="190" y="0"/>
                </a:lnTo>
                <a:lnTo>
                  <a:pt x="0" y="0"/>
                </a:lnTo>
              </a:path>
            </a:pathLst>
          </a:custGeom>
          <a:noFill/>
          <a:ln w="648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26" name=""/>
          <p:cNvSpPr/>
          <p:nvPr/>
        </p:nvSpPr>
        <p:spPr>
          <a:xfrm>
            <a:off x="7802640" y="2673360"/>
            <a:ext cx="228600" cy="74520"/>
          </a:xfrm>
          <a:custGeom>
            <a:avLst/>
            <a:gdLst/>
            <a:ahLst/>
            <a:rect l="l" t="t" r="r" b="b"/>
            <a:pathLst>
              <a:path w="287" h="93">
                <a:moveTo>
                  <a:pt x="287" y="93"/>
                </a:moveTo>
                <a:lnTo>
                  <a:pt x="0" y="93"/>
                </a:lnTo>
                <a:lnTo>
                  <a:pt x="0" y="0"/>
                </a:lnTo>
              </a:path>
            </a:pathLst>
          </a:custGeom>
          <a:noFill/>
          <a:ln w="6480">
            <a:solidFill>
              <a:srgbClr val="000000"/>
            </a:solidFill>
            <a:round/>
          </a:ln>
        </p:spPr>
        <p:style>
          <a:lnRef idx="0"/>
          <a:fillRef idx="0"/>
          <a:effectRef idx="0"/>
          <a:fontRef idx="minor"/>
        </p:style>
        <p:txBody>
          <a:bodyPr lIns="90000" rIns="90000" tIns="27720" bIns="27720" anchor="t">
            <a:noAutofit/>
          </a:bodyPr>
          <a:p>
            <a:endParaRPr b="0" lang="en-US" sz="2400" strike="noStrike" u="none">
              <a:solidFill>
                <a:srgbClr val="000000"/>
              </a:solidFill>
              <a:effectLst/>
              <a:uFillTx/>
              <a:latin typeface="Times New Roman"/>
            </a:endParaRPr>
          </a:p>
        </p:txBody>
      </p:sp>
      <p:sp>
        <p:nvSpPr>
          <p:cNvPr id="527" name=""/>
          <p:cNvSpPr/>
          <p:nvPr/>
        </p:nvSpPr>
        <p:spPr>
          <a:xfrm>
            <a:off x="7500960" y="2381400"/>
            <a:ext cx="311040" cy="72720"/>
          </a:xfrm>
          <a:custGeom>
            <a:avLst/>
            <a:gdLst/>
            <a:ahLst/>
            <a:rect l="l" t="t" r="r" b="b"/>
            <a:pathLst>
              <a:path w="392" h="93">
                <a:moveTo>
                  <a:pt x="392" y="0"/>
                </a:moveTo>
                <a:lnTo>
                  <a:pt x="392" y="93"/>
                </a:lnTo>
                <a:lnTo>
                  <a:pt x="0" y="93"/>
                </a:lnTo>
              </a:path>
            </a:pathLst>
          </a:custGeom>
          <a:noFill/>
          <a:ln w="6480">
            <a:solidFill>
              <a:srgbClr val="000000"/>
            </a:solidFill>
            <a:round/>
          </a:ln>
        </p:spPr>
        <p:style>
          <a:lnRef idx="0"/>
          <a:fillRef idx="0"/>
          <a:effectRef idx="0"/>
          <a:fontRef idx="minor"/>
        </p:style>
        <p:txBody>
          <a:bodyPr lIns="90000" rIns="90000" tIns="25920" bIns="25920" anchor="t">
            <a:noAutofit/>
          </a:bodyPr>
          <a:p>
            <a:endParaRPr b="0" lang="en-US" sz="2400" strike="noStrike" u="none">
              <a:solidFill>
                <a:srgbClr val="000000"/>
              </a:solidFill>
              <a:effectLst/>
              <a:uFillTx/>
              <a:latin typeface="Times New Roman"/>
            </a:endParaRPr>
          </a:p>
        </p:txBody>
      </p:sp>
      <p:sp>
        <p:nvSpPr>
          <p:cNvPr id="528" name=""/>
          <p:cNvSpPr/>
          <p:nvPr/>
        </p:nvSpPr>
        <p:spPr>
          <a:xfrm flipH="1">
            <a:off x="7573680" y="2674800"/>
            <a:ext cx="236520" cy="1800"/>
          </a:xfrm>
          <a:prstGeom prst="line">
            <a:avLst/>
          </a:prstGeom>
          <a:ln w="648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29" name=""/>
          <p:cNvSpPr/>
          <p:nvPr/>
        </p:nvSpPr>
        <p:spPr>
          <a:xfrm flipH="1">
            <a:off x="7802280" y="3836880"/>
            <a:ext cx="228600" cy="1800"/>
          </a:xfrm>
          <a:prstGeom prst="line">
            <a:avLst/>
          </a:prstGeom>
          <a:ln w="648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30" name=""/>
          <p:cNvSpPr/>
          <p:nvPr/>
        </p:nvSpPr>
        <p:spPr>
          <a:xfrm>
            <a:off x="7802640" y="4119480"/>
            <a:ext cx="228600" cy="73080"/>
          </a:xfrm>
          <a:custGeom>
            <a:avLst/>
            <a:gdLst/>
            <a:ahLst/>
            <a:rect l="l" t="t" r="r" b="b"/>
            <a:pathLst>
              <a:path w="287" h="93">
                <a:moveTo>
                  <a:pt x="287" y="93"/>
                </a:moveTo>
                <a:lnTo>
                  <a:pt x="0" y="93"/>
                </a:lnTo>
                <a:lnTo>
                  <a:pt x="0" y="0"/>
                </a:lnTo>
              </a:path>
            </a:pathLst>
          </a:custGeom>
          <a:noFill/>
          <a:ln w="648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531" name=""/>
          <p:cNvSpPr/>
          <p:nvPr/>
        </p:nvSpPr>
        <p:spPr>
          <a:xfrm>
            <a:off x="7500960" y="3833640"/>
            <a:ext cx="311040" cy="73080"/>
          </a:xfrm>
          <a:custGeom>
            <a:avLst/>
            <a:gdLst/>
            <a:ahLst/>
            <a:rect l="l" t="t" r="r" b="b"/>
            <a:pathLst>
              <a:path w="392" h="93">
                <a:moveTo>
                  <a:pt x="392" y="0"/>
                </a:moveTo>
                <a:lnTo>
                  <a:pt x="392" y="93"/>
                </a:lnTo>
                <a:lnTo>
                  <a:pt x="0" y="93"/>
                </a:lnTo>
              </a:path>
            </a:pathLst>
          </a:custGeom>
          <a:noFill/>
          <a:ln w="6480">
            <a:solidFill>
              <a:srgbClr val="000000"/>
            </a:solidFill>
            <a:round/>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532" name=""/>
          <p:cNvSpPr/>
          <p:nvPr/>
        </p:nvSpPr>
        <p:spPr>
          <a:xfrm flipH="1">
            <a:off x="7573680" y="4121280"/>
            <a:ext cx="23652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33" name=""/>
          <p:cNvSpPr/>
          <p:nvPr/>
        </p:nvSpPr>
        <p:spPr>
          <a:xfrm flipH="1">
            <a:off x="7802280" y="4554360"/>
            <a:ext cx="228600" cy="1800"/>
          </a:xfrm>
          <a:prstGeom prst="line">
            <a:avLst/>
          </a:prstGeom>
          <a:ln w="648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34" name=""/>
          <p:cNvSpPr/>
          <p:nvPr/>
        </p:nvSpPr>
        <p:spPr>
          <a:xfrm flipH="1">
            <a:off x="7802280" y="4919760"/>
            <a:ext cx="2286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35" name=""/>
          <p:cNvSpPr/>
          <p:nvPr/>
        </p:nvSpPr>
        <p:spPr>
          <a:xfrm>
            <a:off x="7802640" y="4552920"/>
            <a:ext cx="1440" cy="73080"/>
          </a:xfrm>
          <a:prstGeom prst="line">
            <a:avLst/>
          </a:prstGeom>
          <a:ln w="6480">
            <a:solidFill>
              <a:srgbClr val="000000"/>
            </a:solidFill>
            <a:miter/>
          </a:ln>
        </p:spPr>
        <p:style>
          <a:lnRef idx="0"/>
          <a:fillRef idx="0"/>
          <a:effectRef idx="0"/>
          <a:fontRef idx="minor"/>
        </p:style>
        <p:txBody>
          <a:bodyPr lIns="90000" rIns="90000" tIns="26280" bIns="26280" anchor="t">
            <a:noAutofit/>
          </a:bodyPr>
          <a:p>
            <a:endParaRPr b="0" lang="en-US" sz="2400" strike="noStrike" u="none">
              <a:solidFill>
                <a:srgbClr val="000000"/>
              </a:solidFill>
              <a:effectLst/>
              <a:uFillTx/>
              <a:latin typeface="Times New Roman"/>
            </a:endParaRPr>
          </a:p>
        </p:txBody>
      </p:sp>
      <p:sp>
        <p:nvSpPr>
          <p:cNvPr id="536" name=""/>
          <p:cNvSpPr/>
          <p:nvPr/>
        </p:nvSpPr>
        <p:spPr>
          <a:xfrm>
            <a:off x="7574040" y="4844880"/>
            <a:ext cx="236520" cy="74880"/>
          </a:xfrm>
          <a:custGeom>
            <a:avLst/>
            <a:gdLst/>
            <a:ahLst/>
            <a:rect l="l" t="t" r="r" b="b"/>
            <a:pathLst>
              <a:path w="297" h="93">
                <a:moveTo>
                  <a:pt x="297" y="93"/>
                </a:moveTo>
                <a:lnTo>
                  <a:pt x="297" y="0"/>
                </a:lnTo>
                <a:lnTo>
                  <a:pt x="0" y="0"/>
                </a:lnTo>
              </a:path>
            </a:pathLst>
          </a:custGeom>
          <a:noFill/>
          <a:ln w="6480">
            <a:solidFill>
              <a:srgbClr val="000000"/>
            </a:solidFill>
            <a:round/>
          </a:ln>
        </p:spPr>
        <p:style>
          <a:lnRef idx="0"/>
          <a:fillRef idx="0"/>
          <a:effectRef idx="0"/>
          <a:fontRef idx="minor"/>
        </p:style>
        <p:txBody>
          <a:bodyPr lIns="90000" rIns="90000" tIns="28080" bIns="28080" anchor="t">
            <a:noAutofit/>
          </a:bodyPr>
          <a:p>
            <a:endParaRPr b="0" lang="en-US" sz="2400" strike="noStrike" u="none">
              <a:solidFill>
                <a:srgbClr val="000000"/>
              </a:solidFill>
              <a:effectLst/>
              <a:uFillTx/>
              <a:latin typeface="Times New Roman"/>
            </a:endParaRPr>
          </a:p>
        </p:txBody>
      </p:sp>
      <p:sp>
        <p:nvSpPr>
          <p:cNvPr id="537" name=""/>
          <p:cNvSpPr/>
          <p:nvPr/>
        </p:nvSpPr>
        <p:spPr>
          <a:xfrm flipH="1">
            <a:off x="7500960" y="4626000"/>
            <a:ext cx="31104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38" name=""/>
          <p:cNvSpPr/>
          <p:nvPr/>
        </p:nvSpPr>
        <p:spPr>
          <a:xfrm flipH="1">
            <a:off x="7132680" y="4703760"/>
            <a:ext cx="2268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39" name=""/>
          <p:cNvSpPr/>
          <p:nvPr/>
        </p:nvSpPr>
        <p:spPr>
          <a:xfrm flipH="1">
            <a:off x="7132680" y="3978360"/>
            <a:ext cx="226800" cy="1440"/>
          </a:xfrm>
          <a:prstGeom prst="line">
            <a:avLst/>
          </a:prstGeom>
          <a:ln w="648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40" name=""/>
          <p:cNvSpPr/>
          <p:nvPr/>
        </p:nvSpPr>
        <p:spPr>
          <a:xfrm>
            <a:off x="6307200" y="2379600"/>
            <a:ext cx="1440" cy="152640"/>
          </a:xfrm>
          <a:prstGeom prst="line">
            <a:avLst/>
          </a:prstGeom>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1" name=""/>
          <p:cNvSpPr/>
          <p:nvPr/>
        </p:nvSpPr>
        <p:spPr>
          <a:xfrm>
            <a:off x="6307200" y="4700520"/>
            <a:ext cx="1440" cy="147600"/>
          </a:xfrm>
          <a:prstGeom prst="line">
            <a:avLst/>
          </a:prstGeom>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2" name=""/>
          <p:cNvSpPr/>
          <p:nvPr/>
        </p:nvSpPr>
        <p:spPr>
          <a:xfrm>
            <a:off x="5932440" y="2233440"/>
            <a:ext cx="536760" cy="220680"/>
          </a:xfrm>
          <a:custGeom>
            <a:avLst/>
            <a:gdLst/>
            <a:ahLst/>
            <a:rect l="l" t="t" r="r" b="b"/>
            <a:pathLst>
              <a:path w="677" h="277">
                <a:moveTo>
                  <a:pt x="488" y="277"/>
                </a:moveTo>
                <a:lnTo>
                  <a:pt x="677" y="277"/>
                </a:lnTo>
                <a:lnTo>
                  <a:pt x="677" y="0"/>
                </a:lnTo>
                <a:lnTo>
                  <a:pt x="0" y="0"/>
                </a:lnTo>
              </a:path>
            </a:pathLst>
          </a:custGeom>
          <a:noFill/>
          <a:ln w="648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3" name=""/>
          <p:cNvSpPr/>
          <p:nvPr/>
        </p:nvSpPr>
        <p:spPr>
          <a:xfrm>
            <a:off x="5187960" y="2216160"/>
            <a:ext cx="768240" cy="968400"/>
          </a:xfrm>
          <a:prstGeom prst="rect">
            <a:avLst/>
          </a:prstGeom>
          <a:solidFill>
            <a:srgbClr val="ffffff"/>
          </a:solidFill>
          <a:ln w="64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4" name=""/>
          <p:cNvSpPr/>
          <p:nvPr/>
        </p:nvSpPr>
        <p:spPr>
          <a:xfrm>
            <a:off x="5246640" y="2529000"/>
            <a:ext cx="62064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5" name=""/>
          <p:cNvSpPr/>
          <p:nvPr/>
        </p:nvSpPr>
        <p:spPr>
          <a:xfrm>
            <a:off x="5245200" y="2532240"/>
            <a:ext cx="67788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6" name=""/>
          <p:cNvSpPr/>
          <p:nvPr/>
        </p:nvSpPr>
        <p:spPr>
          <a:xfrm>
            <a:off x="5261400" y="2535120"/>
            <a:ext cx="61632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345 kV line to:</a:t>
            </a:r>
            <a:endParaRPr b="0" lang="en-US" sz="800" strike="noStrike" u="none">
              <a:solidFill>
                <a:srgbClr val="000000"/>
              </a:solidFill>
              <a:effectLst/>
              <a:uFillTx/>
              <a:latin typeface="Times New Roman"/>
            </a:endParaRPr>
          </a:p>
        </p:txBody>
      </p:sp>
      <p:sp>
        <p:nvSpPr>
          <p:cNvPr id="547" name=""/>
          <p:cNvSpPr/>
          <p:nvPr/>
        </p:nvSpPr>
        <p:spPr>
          <a:xfrm>
            <a:off x="5834160" y="2532240"/>
            <a:ext cx="6984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8" name=""/>
          <p:cNvSpPr/>
          <p:nvPr/>
        </p:nvSpPr>
        <p:spPr>
          <a:xfrm>
            <a:off x="5372280" y="2644920"/>
            <a:ext cx="369720" cy="1220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49" name=""/>
          <p:cNvSpPr/>
          <p:nvPr/>
        </p:nvSpPr>
        <p:spPr>
          <a:xfrm>
            <a:off x="5372280" y="2646360"/>
            <a:ext cx="24732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0" name=""/>
          <p:cNvSpPr/>
          <p:nvPr/>
        </p:nvSpPr>
        <p:spPr>
          <a:xfrm>
            <a:off x="5390640" y="2649600"/>
            <a:ext cx="19944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Com</a:t>
            </a:r>
            <a:endParaRPr b="0" lang="en-US" sz="800" strike="noStrike" u="none">
              <a:solidFill>
                <a:srgbClr val="000000"/>
              </a:solidFill>
              <a:effectLst/>
              <a:uFillTx/>
              <a:latin typeface="Times New Roman"/>
            </a:endParaRPr>
          </a:p>
        </p:txBody>
      </p:sp>
      <p:sp>
        <p:nvSpPr>
          <p:cNvPr id="551" name=""/>
          <p:cNvSpPr/>
          <p:nvPr/>
        </p:nvSpPr>
        <p:spPr>
          <a:xfrm>
            <a:off x="5562720" y="2646360"/>
            <a:ext cx="7776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2" name=""/>
          <p:cNvSpPr/>
          <p:nvPr/>
        </p:nvSpPr>
        <p:spPr>
          <a:xfrm>
            <a:off x="5594400" y="2646360"/>
            <a:ext cx="1602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3" name=""/>
          <p:cNvSpPr/>
          <p:nvPr/>
        </p:nvSpPr>
        <p:spPr>
          <a:xfrm>
            <a:off x="5593680" y="2649600"/>
            <a:ext cx="13968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 Ed</a:t>
            </a:r>
            <a:endParaRPr b="0" lang="en-US" sz="800" strike="noStrike" u="none">
              <a:solidFill>
                <a:srgbClr val="000000"/>
              </a:solidFill>
              <a:effectLst/>
              <a:uFillTx/>
              <a:latin typeface="Times New Roman"/>
            </a:endParaRPr>
          </a:p>
        </p:txBody>
      </p:sp>
      <p:sp>
        <p:nvSpPr>
          <p:cNvPr id="554" name=""/>
          <p:cNvSpPr/>
          <p:nvPr/>
        </p:nvSpPr>
        <p:spPr>
          <a:xfrm>
            <a:off x="5703840" y="2646360"/>
            <a:ext cx="68400" cy="1476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5" name=""/>
          <p:cNvSpPr/>
          <p:nvPr/>
        </p:nvSpPr>
        <p:spPr>
          <a:xfrm>
            <a:off x="5321160" y="2757600"/>
            <a:ext cx="473040" cy="123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6" name=""/>
          <p:cNvSpPr/>
          <p:nvPr/>
        </p:nvSpPr>
        <p:spPr>
          <a:xfrm>
            <a:off x="5321160" y="2760840"/>
            <a:ext cx="4874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7" name=""/>
          <p:cNvSpPr/>
          <p:nvPr/>
        </p:nvSpPr>
        <p:spPr>
          <a:xfrm>
            <a:off x="5338440" y="2763720"/>
            <a:ext cx="432000" cy="1220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trike="noStrike" u="none">
                <a:solidFill>
                  <a:srgbClr val="000000"/>
                </a:solidFill>
                <a:effectLst/>
                <a:uFillTx/>
                <a:latin typeface="Times New Roman"/>
              </a:rPr>
              <a:t>Substation</a:t>
            </a:r>
            <a:endParaRPr b="0" lang="en-US" sz="800" strike="noStrike" u="none">
              <a:solidFill>
                <a:srgbClr val="000000"/>
              </a:solidFill>
              <a:effectLst/>
              <a:uFillTx/>
              <a:latin typeface="Times New Roman"/>
            </a:endParaRPr>
          </a:p>
        </p:txBody>
      </p:sp>
      <p:sp>
        <p:nvSpPr>
          <p:cNvPr id="558" name=""/>
          <p:cNvSpPr/>
          <p:nvPr/>
        </p:nvSpPr>
        <p:spPr>
          <a:xfrm>
            <a:off x="5732640" y="2760840"/>
            <a:ext cx="68040" cy="145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59" name=""/>
          <p:cNvSpPr/>
          <p:nvPr/>
        </p:nvSpPr>
        <p:spPr>
          <a:xfrm>
            <a:off x="5168880" y="1601640"/>
            <a:ext cx="3581280" cy="4265640"/>
          </a:xfrm>
          <a:prstGeom prst="rect">
            <a:avLst/>
          </a:prstGeom>
          <a:noFill/>
          <a:ln w="324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0DA28FF6-F535-4BED-8FDE-BA6628FACBE6}" type="slidenum">
              <a:t>43</a:t>
            </a:fld>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Layout</a:t>
            </a:r>
            <a:endParaRPr b="0" lang="en-US" sz="2000" strike="noStrike" u="none">
              <a:solidFill>
                <a:srgbClr val="000000"/>
              </a:solidFill>
              <a:effectLst/>
              <a:uFillTx/>
              <a:latin typeface="Times New Roman"/>
            </a:endParaRPr>
          </a:p>
        </p:txBody>
      </p:sp>
      <p:sp>
        <p:nvSpPr>
          <p:cNvPr id="56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562" name="Wilton" descr=""/>
          <p:cNvPicPr/>
          <p:nvPr/>
        </p:nvPicPr>
        <p:blipFill>
          <a:blip r:embed="rId1"/>
          <a:stretch/>
        </p:blipFill>
        <p:spPr>
          <a:xfrm>
            <a:off x="838080" y="1700280"/>
            <a:ext cx="7429680" cy="4319640"/>
          </a:xfrm>
          <a:prstGeom prst="rect">
            <a:avLst/>
          </a:prstGeom>
          <a:noFill/>
          <a:ln w="0">
            <a:noFill/>
          </a:ln>
        </p:spPr>
      </p:pic>
      <p:sp>
        <p:nvSpPr>
          <p:cNvPr id="3" name="PlaceHolder 2"/>
          <p:cNvSpPr>
            <a:spLocks noGrp="1"/>
          </p:cNvSpPr>
          <p:nvPr>
            <p:ph type="sldNum" idx="1"/>
          </p:nvPr>
        </p:nvSpPr>
        <p:spPr/>
        <p:txBody>
          <a:bodyPr/>
          <a:p>
            <a:fld id="{682A7156-EF32-461B-92B8-EEF24F7C2D7B}" type="slidenum">
              <a:t>44</a:t>
            </a:fld>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Performance Results</a:t>
            </a:r>
            <a:endParaRPr b="0" lang="en-US" sz="2000" strike="noStrike" u="none">
              <a:solidFill>
                <a:srgbClr val="000000"/>
              </a:solidFill>
              <a:effectLst/>
              <a:uFillTx/>
              <a:latin typeface="Times New Roman"/>
            </a:endParaRPr>
          </a:p>
        </p:txBody>
      </p:sp>
      <p:sp>
        <p:nvSpPr>
          <p:cNvPr id="56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565" name="" descr=""/>
          <p:cNvPicPr/>
          <p:nvPr/>
        </p:nvPicPr>
        <p:blipFill>
          <a:blip r:embed="rId1"/>
          <a:stretch/>
        </p:blipFill>
        <p:spPr>
          <a:xfrm>
            <a:off x="671400" y="2319480"/>
            <a:ext cx="7799400" cy="2217600"/>
          </a:xfrm>
          <a:prstGeom prst="rect">
            <a:avLst/>
          </a:prstGeom>
          <a:noFill/>
          <a:ln w="0">
            <a:noFill/>
          </a:ln>
        </p:spPr>
      </p:pic>
      <p:sp>
        <p:nvSpPr>
          <p:cNvPr id="3" name="PlaceHolder 2"/>
          <p:cNvSpPr>
            <a:spLocks noGrp="1"/>
          </p:cNvSpPr>
          <p:nvPr>
            <p:ph type="sldNum" idx="1"/>
          </p:nvPr>
        </p:nvSpPr>
        <p:spPr/>
        <p:txBody>
          <a:bodyPr/>
          <a:p>
            <a:fld id="{7F995FF3-837E-430B-86A0-F5064105D42F}" type="slidenum">
              <a:t>45</a:t>
            </a:fld>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Interconnection</a:t>
            </a:r>
            <a:endParaRPr b="0" lang="en-US" sz="2000" strike="noStrike" u="none">
              <a:solidFill>
                <a:srgbClr val="000000"/>
              </a:solidFill>
              <a:effectLst/>
              <a:uFillTx/>
              <a:latin typeface="Times New Roman"/>
            </a:endParaRPr>
          </a:p>
        </p:txBody>
      </p:sp>
      <p:sp>
        <p:nvSpPr>
          <p:cNvPr id="567"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Connected directly to the ComEd Wilton Center Substation (via a 345 kV generator lead)</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ComEd Wilton Center Substation is connected to five transmission lines: three 345 kV lines (ComEd) and two 765 kV lines (AEP)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Each 765 kV line has significant available transmission capacity during periods of peak load</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Interconnection provides direct access to ComEd’s service territory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ComEd Wilton Center Substation also has direct access to eastern markets (e.g. AEP) via 765 kV line</a:t>
            </a:r>
            <a:endParaRPr b="0" lang="en-US" sz="1600" strike="noStrike" u="none">
              <a:solidFill>
                <a:srgbClr val="000000"/>
              </a:solidFill>
              <a:effectLst/>
              <a:uFillTx/>
              <a:latin typeface="Times New Roman"/>
            </a:endParaRPr>
          </a:p>
        </p:txBody>
      </p:sp>
      <p:sp>
        <p:nvSpPr>
          <p:cNvPr id="56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6E975545-78AF-49E7-A969-68F66DC67AE1}" type="slidenum">
              <a:t>46</a:t>
            </a:fld>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Gas Transportation</a:t>
            </a:r>
            <a:endParaRPr b="0" lang="en-US" sz="2000" strike="noStrike" u="none">
              <a:solidFill>
                <a:srgbClr val="000000"/>
              </a:solidFill>
              <a:effectLst/>
              <a:uFillTx/>
              <a:latin typeface="Times New Roman"/>
            </a:endParaRPr>
          </a:p>
        </p:txBody>
      </p:sp>
      <p:sp>
        <p:nvSpPr>
          <p:cNvPr id="57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571" name="PlaceHolder 2"/>
          <p:cNvSpPr>
            <a:spLocks noGrp="1"/>
          </p:cNvSpPr>
          <p:nvPr>
            <p:ph/>
          </p:nvPr>
        </p:nvSpPr>
        <p:spPr>
          <a:xfrm>
            <a:off x="456840" y="1828440"/>
            <a:ext cx="4267080" cy="4264200"/>
          </a:xfrm>
          <a:prstGeom prst="rect">
            <a:avLst/>
          </a:prstGeom>
          <a:noFill/>
          <a:ln w="0">
            <a:noFill/>
          </a:ln>
        </p:spPr>
        <p:txBody>
          <a:bodyPr lIns="90000" rIns="90000" tIns="46800" bIns="46800" anchor="t">
            <a:normAutofit fontScale="92500" lnSpcReduction="9999"/>
          </a:bodyPr>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Pipeline: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Northern Border Pipeline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(“Northern Border”)</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Delivery Point:</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Manhattan Station</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Base Contract:</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Service: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IT-1 Transport</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Term:</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 Years beginning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March 1, 2000</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Volume: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200,000 MMBtu/d</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Rate:</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Maximum Tariff Rate,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currently $0.04038 per 100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dekatherm mile</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Fuel:</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Varies depending on haul</a:t>
            </a:r>
            <a:endParaRPr b="0" lang="en-US" sz="1200" strike="noStrike" u="none">
              <a:solidFill>
                <a:srgbClr val="000000"/>
              </a:solidFill>
              <a:effectLst/>
              <a:uFillTx/>
              <a:latin typeface="Times New Roman"/>
            </a:endParaRPr>
          </a:p>
          <a:p>
            <a:pPr lvl="1" marL="743040" indent="-285840">
              <a:lnSpc>
                <a:spcPct val="100000"/>
              </a:lnSpc>
              <a:spcBef>
                <a:spcPts val="300"/>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Receipt Points:</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Master receipts on Northern</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	</a:t>
            </a:r>
            <a:r>
              <a:rPr b="0" lang="en-US" sz="1200" strike="noStrike" u="none">
                <a:solidFill>
                  <a:srgbClr val="000000"/>
                </a:solidFill>
                <a:effectLst/>
                <a:uFillTx/>
                <a:latin typeface="Arial"/>
              </a:rPr>
              <a:t>Border</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Back-up Contract: ANR - IWS is $0.01/dth/day and IPLS is $0.03/dth/day up to 115,000 MMBtu/dth/day.  Beginning November 2000, IWS will increase to $0.1575/dth/day while IPLS goes to $0.2894/dth/day.  Contract will expire in April 2001. </a:t>
            </a:r>
            <a:endParaRPr b="0" lang="en-US" sz="1200" strike="noStrike" u="none">
              <a:solidFill>
                <a:srgbClr val="000000"/>
              </a:solidFill>
              <a:effectLst/>
              <a:uFillTx/>
              <a:latin typeface="Times New Roman"/>
            </a:endParaRPr>
          </a:p>
          <a:p>
            <a:pPr marL="343080" indent="-343080">
              <a:lnSpc>
                <a:spcPct val="100000"/>
              </a:lnSpc>
              <a:spcBef>
                <a:spcPts val="3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Arial"/>
              </a:rPr>
              <a:t>Balancing:  Via OBA, with Northern Border.  Off system balancing provided via IPLS and IWS agreements with ANR Pipeline</a:t>
            </a:r>
            <a:endParaRPr b="0" lang="en-US" sz="1200" strike="noStrike" u="none">
              <a:solidFill>
                <a:srgbClr val="000000"/>
              </a:solidFill>
              <a:effectLst/>
              <a:uFillTx/>
              <a:latin typeface="Times New Roman"/>
            </a:endParaRPr>
          </a:p>
        </p:txBody>
      </p:sp>
      <p:pic>
        <p:nvPicPr>
          <p:cNvPr id="572" name="" descr=""/>
          <p:cNvPicPr/>
          <p:nvPr/>
        </p:nvPicPr>
        <p:blipFill>
          <a:blip r:embed="rId1"/>
          <a:stretch/>
        </p:blipFill>
        <p:spPr>
          <a:xfrm>
            <a:off x="5105520" y="1828800"/>
            <a:ext cx="3876480" cy="4114800"/>
          </a:xfrm>
          <a:prstGeom prst="rect">
            <a:avLst/>
          </a:prstGeom>
          <a:noFill/>
          <a:ln w="0">
            <a:noFill/>
          </a:ln>
        </p:spPr>
      </p:pic>
      <p:sp>
        <p:nvSpPr>
          <p:cNvPr id="4" name="PlaceHolder 3"/>
          <p:cNvSpPr>
            <a:spLocks noGrp="1"/>
          </p:cNvSpPr>
          <p:nvPr>
            <p:ph type="sldNum" idx="1"/>
          </p:nvPr>
        </p:nvSpPr>
        <p:spPr/>
        <p:txBody>
          <a:bodyPr/>
          <a:p>
            <a:fld id="{0400D6DA-B73F-4234-9D76-07DD4A94618F}" type="slidenum">
              <a:t>47</a:t>
            </a:fld>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Location</a:t>
            </a:r>
            <a:endParaRPr b="0" lang="en-US" sz="2000" strike="noStrike" u="none">
              <a:solidFill>
                <a:srgbClr val="000000"/>
              </a:solidFill>
              <a:effectLst/>
              <a:uFillTx/>
              <a:latin typeface="Times New Roman"/>
            </a:endParaRPr>
          </a:p>
        </p:txBody>
      </p:sp>
      <p:sp>
        <p:nvSpPr>
          <p:cNvPr id="57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575" name="lincoln%20version2" descr=""/>
          <p:cNvPicPr/>
          <p:nvPr/>
        </p:nvPicPr>
        <p:blipFill>
          <a:blip r:embed="rId1"/>
          <a:stretch/>
        </p:blipFill>
        <p:spPr>
          <a:xfrm>
            <a:off x="1676520" y="1676520"/>
            <a:ext cx="5709960" cy="4411440"/>
          </a:xfrm>
          <a:prstGeom prst="rect">
            <a:avLst/>
          </a:prstGeom>
          <a:noFill/>
          <a:ln w="0">
            <a:noFill/>
          </a:ln>
        </p:spPr>
      </p:pic>
      <p:sp>
        <p:nvSpPr>
          <p:cNvPr id="3" name="PlaceHolder 2"/>
          <p:cNvSpPr>
            <a:spLocks noGrp="1"/>
          </p:cNvSpPr>
          <p:nvPr>
            <p:ph type="sldNum" idx="1"/>
          </p:nvPr>
        </p:nvSpPr>
        <p:spPr/>
        <p:txBody>
          <a:bodyPr/>
          <a:p>
            <a:fld id="{9738D542-6EFE-4DDD-8B41-1683ED202545}" type="slidenum">
              <a:t>48</a:t>
            </a:fld>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Control Area Status</a:t>
            </a:r>
            <a:endParaRPr b="0" lang="en-US" sz="2000" strike="noStrike" u="none">
              <a:solidFill>
                <a:srgbClr val="000000"/>
              </a:solidFill>
              <a:effectLst/>
              <a:uFillTx/>
              <a:latin typeface="Times New Roman"/>
            </a:endParaRPr>
          </a:p>
        </p:txBody>
      </p:sp>
      <p:sp>
        <p:nvSpPr>
          <p:cNvPr id="577"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control area, ENLC, has been designated a control area in accordance with NERC policy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designation is valuable for point to point power sales and scheduling of power</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Control area options for Lincoln Energy Center purchaser include:</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services provided by ComEd</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re-established by purchaser in accordance with NERC procedures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area and scheduling services provided by Enron affiliate under separate contract</a:t>
            </a:r>
            <a:endParaRPr b="0" lang="en-US" sz="1400" strike="noStrike" u="none">
              <a:solidFill>
                <a:srgbClr val="000000"/>
              </a:solidFill>
              <a:effectLst/>
              <a:uFillTx/>
              <a:latin typeface="Times New Roman"/>
            </a:endParaRPr>
          </a:p>
        </p:txBody>
      </p:sp>
      <p:sp>
        <p:nvSpPr>
          <p:cNvPr id="578"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45F497C7-37C9-4E9B-9D50-A0987072EEA1}" type="slidenum">
              <a:t>49</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Regional Overview</a:t>
            </a:r>
            <a:endParaRPr b="0" lang="en-US" sz="2000" strike="noStrike" u="none">
              <a:solidFill>
                <a:srgbClr val="000000"/>
              </a:solidFill>
              <a:effectLst/>
              <a:uFillTx/>
              <a:latin typeface="Times New Roman"/>
            </a:endParaRPr>
          </a:p>
        </p:txBody>
      </p:sp>
      <p:sp>
        <p:nvSpPr>
          <p:cNvPr id="4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42" name="Wilton%20region%20map" descr=""/>
          <p:cNvPicPr/>
          <p:nvPr/>
        </p:nvPicPr>
        <p:blipFill>
          <a:blip r:embed="rId1"/>
          <a:stretch/>
        </p:blipFill>
        <p:spPr>
          <a:xfrm>
            <a:off x="1905120" y="1828800"/>
            <a:ext cx="5562360" cy="4299120"/>
          </a:xfrm>
          <a:prstGeom prst="rect">
            <a:avLst/>
          </a:prstGeom>
          <a:noFill/>
          <a:ln w="0">
            <a:noFill/>
          </a:ln>
        </p:spPr>
      </p:pic>
      <p:grpSp>
        <p:nvGrpSpPr>
          <p:cNvPr id="43" name=""/>
          <p:cNvGrpSpPr/>
          <p:nvPr/>
        </p:nvGrpSpPr>
        <p:grpSpPr>
          <a:xfrm>
            <a:off x="2720520" y="3035160"/>
            <a:ext cx="1206720" cy="292320"/>
            <a:chOff x="2720520" y="3035160"/>
            <a:chExt cx="1206720" cy="292320"/>
          </a:xfrm>
        </p:grpSpPr>
        <p:sp>
          <p:nvSpPr>
            <p:cNvPr id="44" name=""/>
            <p:cNvSpPr/>
            <p:nvPr/>
          </p:nvSpPr>
          <p:spPr>
            <a:xfrm>
              <a:off x="3853800" y="3244320"/>
              <a:ext cx="73440" cy="83160"/>
            </a:xfrm>
            <a:prstGeom prst="star5">
              <a:avLst/>
            </a:prstGeom>
            <a:solidFill>
              <a:srgbClr val="ff0000"/>
            </a:solidFill>
            <a:ln w="9360">
              <a:solidFill>
                <a:srgbClr val="ff0000"/>
              </a:solidFill>
              <a:miter/>
            </a:ln>
          </p:spPr>
          <p:style>
            <a:lnRef idx="0"/>
            <a:fillRef idx="0"/>
            <a:effectRef idx="0"/>
            <a:fontRef idx="minor"/>
          </p:style>
          <p:txBody>
            <a:bodyPr wrap="none" lIns="90000" rIns="90000" tIns="-18720" bIns="-18720" anchor="ctr">
              <a:noAutofit/>
            </a:bodyPr>
            <a:p>
              <a:endParaRPr b="0" lang="en-US" sz="2400" strike="noStrike" u="none">
                <a:solidFill>
                  <a:srgbClr val="000000"/>
                </a:solidFill>
                <a:effectLst/>
                <a:uFillTx/>
                <a:latin typeface="Times New Roman"/>
              </a:endParaRPr>
            </a:p>
          </p:txBody>
        </p:sp>
        <p:sp>
          <p:nvSpPr>
            <p:cNvPr id="45" name=""/>
            <p:cNvSpPr/>
            <p:nvPr/>
          </p:nvSpPr>
          <p:spPr>
            <a:xfrm>
              <a:off x="2805120" y="3055320"/>
              <a:ext cx="1059480" cy="231840"/>
            </a:xfrm>
            <a:custGeom>
              <a:avLst/>
              <a:gdLst/>
              <a:ahLst/>
              <a:rect l="l" t="t" r="r" b="b"/>
              <a:pathLst>
                <a:path w="756" h="167">
                  <a:moveTo>
                    <a:pt x="0" y="0"/>
                  </a:moveTo>
                  <a:lnTo>
                    <a:pt x="0" y="97"/>
                  </a:lnTo>
                  <a:lnTo>
                    <a:pt x="0" y="97"/>
                  </a:lnTo>
                  <a:lnTo>
                    <a:pt x="0" y="139"/>
                  </a:lnTo>
                  <a:lnTo>
                    <a:pt x="0" y="167"/>
                  </a:lnTo>
                  <a:lnTo>
                    <a:pt x="391" y="167"/>
                  </a:lnTo>
                  <a:lnTo>
                    <a:pt x="391" y="167"/>
                  </a:lnTo>
                  <a:lnTo>
                    <a:pt x="560" y="167"/>
                  </a:lnTo>
                  <a:lnTo>
                    <a:pt x="671" y="167"/>
                  </a:lnTo>
                  <a:lnTo>
                    <a:pt x="671" y="139"/>
                  </a:lnTo>
                  <a:lnTo>
                    <a:pt x="756" y="140"/>
                  </a:lnTo>
                  <a:lnTo>
                    <a:pt x="671" y="97"/>
                  </a:lnTo>
                  <a:lnTo>
                    <a:pt x="671" y="0"/>
                  </a:lnTo>
                  <a:lnTo>
                    <a:pt x="560" y="0"/>
                  </a:lnTo>
                  <a:lnTo>
                    <a:pt x="391" y="0"/>
                  </a:lnTo>
                  <a:lnTo>
                    <a:pt x="391" y="0"/>
                  </a:lnTo>
                  <a:lnTo>
                    <a:pt x="0" y="0"/>
                  </a:lnTo>
                  <a:close/>
                </a:path>
              </a:pathLst>
            </a:custGeom>
            <a:solidFill>
              <a:srgbClr val="00cc99"/>
            </a:soli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6" name=""/>
            <p:cNvSpPr/>
            <p:nvPr/>
          </p:nvSpPr>
          <p:spPr>
            <a:xfrm>
              <a:off x="2720520" y="3035160"/>
              <a:ext cx="106956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ffffff"/>
                  </a:solidFill>
                  <a:effectLst/>
                  <a:uFillTx/>
                  <a:latin typeface="Times New Roman"/>
                </a:rPr>
                <a:t> Gleason Plant</a:t>
              </a:r>
              <a:endParaRPr b="0" lang="en-US" sz="1200" strike="noStrike" u="none">
                <a:solidFill>
                  <a:srgbClr val="000000"/>
                </a:solidFill>
                <a:effectLst/>
                <a:uFillTx/>
                <a:latin typeface="Times New Roman"/>
              </a:endParaRPr>
            </a:p>
          </p:txBody>
        </p:sp>
      </p:grpSp>
      <p:sp>
        <p:nvSpPr>
          <p:cNvPr id="3" name="PlaceHolder 2"/>
          <p:cNvSpPr>
            <a:spLocks noGrp="1"/>
          </p:cNvSpPr>
          <p:nvPr>
            <p:ph type="sldNum" idx="1"/>
          </p:nvPr>
        </p:nvSpPr>
        <p:spPr/>
        <p:txBody>
          <a:bodyPr/>
          <a:p>
            <a:fld id="{4861A3D2-F728-4B98-94E8-B0A9DA0C4C03}" type="slidenum">
              <a:t>5</a:t>
            </a:fld>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Expansion/Conversion Opportunity</a:t>
            </a:r>
            <a:endParaRPr b="0" lang="en-US" sz="2000" strike="noStrike" u="none">
              <a:solidFill>
                <a:srgbClr val="000000"/>
              </a:solidFill>
              <a:effectLst/>
              <a:uFillTx/>
              <a:latin typeface="Times New Roman"/>
            </a:endParaRPr>
          </a:p>
        </p:txBody>
      </p:sp>
      <p:sp>
        <p:nvSpPr>
          <p:cNvPr id="580"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de-DE" sz="1600" strike="noStrike" u="none">
                <a:solidFill>
                  <a:srgbClr val="000000"/>
                </a:solidFill>
                <a:effectLst/>
                <a:uFillTx/>
                <a:latin typeface="Arial"/>
              </a:rPr>
              <a:t>Lincoln Energy Center designed to facilitate future expansion and/or conversion to combined cycle</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heat rate could go from 11,900 Btu/kWh (HHV) currently to approximately 8,000 (HHV), depending on equipment</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Net output could go from 656 MW (nominal) currently to approximately 1,000 MW (nominal), depending on equipment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conversion should take approximately 18 to 24 months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Installation of an SCR should facilitate modifying PSD permit for increased run hours beyond the existing 3,250 hour permit</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58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44F57CBE-A993-40A1-A335-3DFD29C5FA8B}" type="slidenum">
              <a:t>50</a:t>
            </a:fld>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2"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ComEd Contract Terms</a:t>
            </a:r>
            <a:endParaRPr b="0" lang="en-US" sz="2000" strike="noStrike" u="none">
              <a:solidFill>
                <a:srgbClr val="000000"/>
              </a:solidFill>
              <a:effectLst/>
              <a:uFillTx/>
              <a:latin typeface="Times New Roman"/>
            </a:endParaRPr>
          </a:p>
        </p:txBody>
      </p:sp>
      <p:sp>
        <p:nvSpPr>
          <p:cNvPr id="583" name="PlaceHolder 2"/>
          <p:cNvSpPr>
            <a:spLocks noGrp="1"/>
          </p:cNvSpPr>
          <p:nvPr>
            <p:ph/>
          </p:nvPr>
        </p:nvSpPr>
        <p:spPr>
          <a:xfrm>
            <a:off x="1143000" y="2057400"/>
            <a:ext cx="6781680" cy="40356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has sold 600 MW of regulatory capacity and energy to ComEd</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Term of the contract is for the summer periods, June 1 through September 30, 2000 through 2002</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Capacity Payments total $12 million per year, paid each calendar month during the summer periods at $5.00 / kw-month</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A maximum of 600 MWs of capacity/energy is to be supplied at ComEd’s election either from the Lincoln Energy Center or from the market</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Energy is priced based upon a “market price” which is determined in accordance with the terms of the agreement</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Lincoln Energy Center purchaser will assume all obligations under the agreement</a:t>
            </a:r>
            <a:endParaRPr b="0" lang="en-US" sz="1400" strike="noStrike" u="none">
              <a:solidFill>
                <a:srgbClr val="000000"/>
              </a:solidFill>
              <a:effectLst/>
              <a:uFillTx/>
              <a:latin typeface="Times New Roman"/>
            </a:endParaRPr>
          </a:p>
        </p:txBody>
      </p:sp>
      <p:sp>
        <p:nvSpPr>
          <p:cNvPr id="584"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AC4C75D0-04B7-4439-B846-24CECB79239E}" type="slidenum">
              <a:t>51</a:t>
            </a:fld>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5"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Environmental Specifications</a:t>
            </a:r>
            <a:endParaRPr b="0" lang="en-US" sz="2000" strike="noStrike" u="none">
              <a:solidFill>
                <a:srgbClr val="000000"/>
              </a:solidFill>
              <a:effectLst/>
              <a:uFillTx/>
              <a:latin typeface="Times New Roman"/>
            </a:endParaRPr>
          </a:p>
        </p:txBody>
      </p:sp>
      <p:sp>
        <p:nvSpPr>
          <p:cNvPr id="586" name="PlaceHolder 2"/>
          <p:cNvSpPr>
            <a:spLocks noGrp="1"/>
          </p:cNvSpPr>
          <p:nvPr>
            <p:ph/>
          </p:nvPr>
        </p:nvSpPr>
        <p:spPr>
          <a:xfrm>
            <a:off x="1676160" y="2209680"/>
            <a:ext cx="6629400" cy="2441520"/>
          </a:xfrm>
          <a:prstGeom prst="rect">
            <a:avLst/>
          </a:prstGeom>
          <a:noFill/>
          <a:ln w="0">
            <a:noFill/>
          </a:ln>
        </p:spPr>
        <p:txBody>
          <a:bodyPr lIns="90000" rIns="90000" tIns="46800" bIns="46800" anchor="t">
            <a:normAutofit fontScale="70000" lnSpcReduction="19999"/>
          </a:bodyPr>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Discharge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Not Required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Air Permit: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PSD</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Control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GE Dry Low - NOx Combustor</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Compliance Method:</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CEMS</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Actual Commission NOx:</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&lt;9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Actual Commission CO:</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Permitted CO Limit:</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&lt;25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NOx Permit Limits</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Hourly:</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&lt;15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Monthly:</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&lt;12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Annually:</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&lt;9 ppm</a:t>
            </a:r>
            <a:endParaRPr b="0" lang="en-US" sz="1600" strike="noStrike" u="none">
              <a:solidFill>
                <a:srgbClr val="000000"/>
              </a:solidFill>
              <a:effectLst/>
              <a:uFillTx/>
              <a:latin typeface="Times New Roman"/>
            </a:endParaRPr>
          </a:p>
          <a:p>
            <a:pPr marL="343080" indent="-343080">
              <a:lnSpc>
                <a:spcPct val="110000"/>
              </a:lnSpc>
              <a:spcBef>
                <a:spcPts val="4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Estimated Run Hours:</a:t>
            </a:r>
            <a:r>
              <a:rPr b="0" lang="en-US" sz="1600" strike="noStrike" u="none">
                <a:solidFill>
                  <a:srgbClr val="000000"/>
                </a:solidFill>
                <a:effectLst/>
                <a:uFillTx/>
                <a:latin typeface="Arial"/>
              </a:rPr>
              <a:t>	</a:t>
            </a:r>
            <a:r>
              <a:rPr b="0" lang="en-US" sz="1600" strike="noStrike" u="none">
                <a:solidFill>
                  <a:srgbClr val="000000"/>
                </a:solidFill>
                <a:effectLst/>
                <a:uFillTx/>
                <a:latin typeface="Arial"/>
              </a:rPr>
              <a:t>3,250</a:t>
            </a:r>
            <a:r>
              <a:rPr b="0" lang="en-US" sz="1600" strike="noStrike" u="none">
                <a:solidFill>
                  <a:srgbClr val="000000"/>
                </a:solidFill>
                <a:effectLst/>
                <a:uFillTx/>
                <a:latin typeface="Arial"/>
              </a:rPr>
              <a:t>	</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58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588" name=""/>
          <p:cNvSpPr/>
          <p:nvPr/>
        </p:nvSpPr>
        <p:spPr>
          <a:xfrm>
            <a:off x="1600200" y="2133720"/>
            <a:ext cx="2819520" cy="40384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589" name=""/>
          <p:cNvSpPr/>
          <p:nvPr/>
        </p:nvSpPr>
        <p:spPr>
          <a:xfrm>
            <a:off x="4419720" y="2133720"/>
            <a:ext cx="3047760" cy="4038480"/>
          </a:xfrm>
          <a:prstGeom prst="rect">
            <a:avLst/>
          </a:prstGeom>
          <a:noFill/>
          <a:ln w="9360">
            <a:solidFill>
              <a:srgbClr val="00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A18DD494-D169-45A2-B6DD-76F6BD0B2A82}" type="slidenum">
              <a:t>52</a:t>
            </a:fld>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Operating Costs</a:t>
            </a:r>
            <a:endParaRPr b="0" lang="en-US" sz="2000" strike="noStrike" u="none">
              <a:solidFill>
                <a:srgbClr val="000000"/>
              </a:solidFill>
              <a:effectLst/>
              <a:uFillTx/>
              <a:latin typeface="Times New Roman"/>
            </a:endParaRPr>
          </a:p>
        </p:txBody>
      </p:sp>
      <p:sp>
        <p:nvSpPr>
          <p:cNvPr id="59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pic>
        <p:nvPicPr>
          <p:cNvPr id="592" name="" descr=""/>
          <p:cNvPicPr/>
          <p:nvPr/>
        </p:nvPicPr>
        <p:blipFill>
          <a:blip r:embed="rId1"/>
          <a:stretch/>
        </p:blipFill>
        <p:spPr>
          <a:xfrm>
            <a:off x="990720" y="1905120"/>
            <a:ext cx="7234200" cy="2582640"/>
          </a:xfrm>
          <a:prstGeom prst="rect">
            <a:avLst/>
          </a:prstGeom>
          <a:noFill/>
          <a:ln w="0">
            <a:noFill/>
          </a:ln>
        </p:spPr>
      </p:pic>
      <p:sp>
        <p:nvSpPr>
          <p:cNvPr id="3" name="PlaceHolder 2"/>
          <p:cNvSpPr>
            <a:spLocks noGrp="1"/>
          </p:cNvSpPr>
          <p:nvPr>
            <p:ph type="sldNum" idx="1"/>
          </p:nvPr>
        </p:nvSpPr>
        <p:spPr/>
        <p:txBody>
          <a:bodyPr/>
          <a:p>
            <a:fld id="{5EE92149-3886-4962-AFCB-4DCC69E2D8B2}" type="slidenum">
              <a:t>53</a:t>
            </a:fld>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3"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Organizational Chart</a:t>
            </a:r>
            <a:endParaRPr b="0" lang="en-US" sz="2000" strike="noStrike" u="none">
              <a:solidFill>
                <a:srgbClr val="000000"/>
              </a:solidFill>
              <a:effectLst/>
              <a:uFillTx/>
              <a:latin typeface="Times New Roman"/>
            </a:endParaRPr>
          </a:p>
        </p:txBody>
      </p:sp>
      <p:sp>
        <p:nvSpPr>
          <p:cNvPr id="594"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595"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596" name=""/>
          <p:cNvSpPr/>
          <p:nvPr/>
        </p:nvSpPr>
        <p:spPr>
          <a:xfrm>
            <a:off x="1143000" y="2209680"/>
            <a:ext cx="3581280" cy="3883320"/>
          </a:xfrm>
          <a:prstGeom prst="rect">
            <a:avLst/>
          </a:prstGeom>
          <a:noFill/>
          <a:ln w="0">
            <a:noFill/>
          </a:ln>
        </p:spPr>
        <p:style>
          <a:lnRef idx="0"/>
          <a:fillRef idx="0"/>
          <a:effectRef idx="0"/>
          <a:fontRef idx="minor"/>
        </p:style>
        <p:txBody>
          <a:bodyPr lIns="90000" rIns="90000" tIns="46800" bIns="46800" anchor="t">
            <a:normAutofit/>
          </a:bodyPr>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is currently operated by Operational Energy Corp (“OEC”), an Enron Corp. subsidiary</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It is anticipated that at closing, O&amp;M contract with OEC will be terminated</a:t>
            </a:r>
            <a:endParaRPr b="0" lang="en-US" sz="1600" strike="noStrike" u="none">
              <a:solidFill>
                <a:srgbClr val="000000"/>
              </a:solidFill>
              <a:effectLst/>
              <a:uFillTx/>
              <a:latin typeface="Times New Roman"/>
            </a:endParaRPr>
          </a:p>
          <a:p>
            <a:pPr marL="343080" indent="-343080">
              <a:lnSpc>
                <a:spcPct val="11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Lincoln Energy Center personnel are currently employees of OEC</a:t>
            </a:r>
            <a:endParaRPr b="0" lang="en-US" sz="1600" strike="noStrike" u="none">
              <a:solidFill>
                <a:srgbClr val="000000"/>
              </a:solidFill>
              <a:effectLst/>
              <a:uFillTx/>
              <a:latin typeface="Times New Roman"/>
            </a:endParaRPr>
          </a:p>
        </p:txBody>
      </p:sp>
      <p:graphicFrame>
        <p:nvGraphicFramePr>
          <p:cNvPr id="597" name=""/>
          <p:cNvGraphicFramePr/>
          <p:nvPr/>
        </p:nvGraphicFramePr>
        <p:xfrm>
          <a:off x="3733920" y="1981080"/>
          <a:ext cx="5257800" cy="3733920"/>
        </p:xfrm>
        <a:graphic>
          <a:graphicData uri="http://schemas.openxmlformats.org/presentationml/2006/ole">
            <p:oleObj r:id="rId1" spid="">
              <p:embed/>
              <p:pic>
                <p:nvPicPr>
                  <p:cNvPr id="598" name="" descr=""/>
                  <p:cNvPicPr/>
                  <p:nvPr/>
                </p:nvPicPr>
                <p:blipFill>
                  <a:blip r:embed="rId2"/>
                  <a:stretch/>
                </p:blipFill>
                <p:spPr>
                  <a:xfrm>
                    <a:off x="3733920" y="1981080"/>
                    <a:ext cx="5257800" cy="3733920"/>
                  </a:xfrm>
                  <a:prstGeom prst="rect">
                    <a:avLst/>
                  </a:prstGeom>
                  <a:noFill/>
                  <a:ln w="0">
                    <a:noFill/>
                  </a:ln>
                </p:spPr>
              </p:pic>
            </p:oleObj>
          </a:graphicData>
        </a:graphic>
      </p:graphicFrame>
      <p:sp>
        <p:nvSpPr>
          <p:cNvPr id="4" name="PlaceHolder 3"/>
          <p:cNvSpPr>
            <a:spLocks noGrp="1"/>
          </p:cNvSpPr>
          <p:nvPr>
            <p:ph type="sldNum" idx="1"/>
          </p:nvPr>
        </p:nvSpPr>
        <p:spPr/>
        <p:txBody>
          <a:bodyPr/>
          <a:p>
            <a:fld id="{EF93EC74-DC7E-4FB2-AC19-0A3A0B145FCB}" type="slidenum">
              <a:t>54</a:t>
            </a:fld>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 Legal Structure</a:t>
            </a:r>
            <a:endParaRPr b="0" lang="en-US" sz="2000" strike="noStrike" u="none">
              <a:solidFill>
                <a:srgbClr val="000000"/>
              </a:solidFill>
              <a:effectLst/>
              <a:uFillTx/>
              <a:latin typeface="Times New Roman"/>
            </a:endParaRPr>
          </a:p>
        </p:txBody>
      </p:sp>
      <p:sp>
        <p:nvSpPr>
          <p:cNvPr id="600"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601"/>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Des Plaines Green Land Development, L.L.C. (“Des Plaines”) is a Delaware limited liability company and is 100% owned by Enron North America Corp.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Des Plaines has fee simple ownership of facility (including real property)</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Energy Finance Company, L.L.C. (“EFC”) is a Delaware limited liability company and is 100% owned by Enron North America Corp.</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Des Plaines and EFC have entered into Equipment Sale Agreement</a:t>
            </a:r>
            <a:endParaRPr b="0" lang="en-US" sz="16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Illinois sales/use tax due on equipment is deferred over fifteen years</a:t>
            </a:r>
            <a:endParaRPr b="0" lang="en-US" sz="1400" strike="noStrike" u="none">
              <a:solidFill>
                <a:srgbClr val="000000"/>
              </a:solidFill>
              <a:effectLst/>
              <a:uFillTx/>
              <a:latin typeface="Times New Roman"/>
            </a:endParaRPr>
          </a:p>
          <a:p>
            <a:pPr lvl="1" marL="743040" indent="-285840">
              <a:lnSpc>
                <a:spcPct val="100000"/>
              </a:lnSpc>
              <a:spcBef>
                <a:spcPts val="349"/>
              </a:spcBef>
              <a:buClr>
                <a:srgbClr val="3333cc"/>
              </a:buClr>
              <a:buFont typeface="Symbol"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early payments primarily interest (which is exempt from sales/use tax), thus increasing present benefit of deferral</a:t>
            </a:r>
            <a:endParaRPr b="0" lang="en-US" sz="14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Purchaser will acquire 100% of member interest in both Des Plaines and EFC </a:t>
            </a:r>
            <a:endParaRPr b="0" lang="en-US" sz="1600" strike="noStrike" u="none">
              <a:solidFill>
                <a:srgbClr val="000000"/>
              </a:solidFill>
              <a:effectLst/>
              <a:uFillTx/>
              <a:latin typeface="Times New Roman"/>
            </a:endParaRPr>
          </a:p>
          <a:p>
            <a:pPr marL="343080" indent="0">
              <a:lnSpc>
                <a:spcPct val="100000"/>
              </a:lnSpc>
              <a:spcBef>
                <a:spcPts val="4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sp>
        <p:nvSpPr>
          <p:cNvPr id="601"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Lincoln Energy Center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D1C61391-43FC-400B-A5B8-FA59DAD81475}" type="slidenum">
              <a:t>55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Power Market Opportunities</a:t>
            </a:r>
            <a:endParaRPr b="0" lang="en-US" sz="2000" strike="noStrike" u="none">
              <a:solidFill>
                <a:srgbClr val="000000"/>
              </a:solidFill>
              <a:effectLst/>
              <a:uFillTx/>
              <a:latin typeface="Times New Roman"/>
            </a:endParaRPr>
          </a:p>
        </p:txBody>
      </p:sp>
      <p:sp>
        <p:nvSpPr>
          <p:cNvPr id="48" name="PlaceHolder 2"/>
          <p:cNvSpPr>
            <a:spLocks noGrp="1"/>
          </p:cNvSpPr>
          <p:nvPr>
            <p:ph/>
          </p:nvPr>
        </p:nvSpPr>
        <p:spPr>
          <a:xfrm>
            <a:off x="1143000" y="1978200"/>
            <a:ext cx="6781680" cy="4114800"/>
          </a:xfrm>
          <a:prstGeom prst="rect">
            <a:avLst/>
          </a:prstGeom>
          <a:noFill/>
          <a:ln w="0">
            <a:noFill/>
          </a:ln>
        </p:spPr>
        <p:txBody>
          <a:bodyPr lIns="90000" rIns="90000" tIns="46800" bIns="46800" anchor="t">
            <a:normAutofit/>
          </a:bodyPr>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Power I, L.L.C. is qualified as an Exempt Wholesale Generator and has authority to sell energy and capacity at market-based rates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TVA’s extensive 500 kV system provides system users excellent transmission reliability and reach </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Gleason’s location in TVA and access to eastern U.S. electricity market provide sales opportunities into the wholesale power markets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provides access to TVA system with direct connections to 12 surrounding control area markets</a:t>
            </a:r>
            <a:endParaRPr b="0" lang="en-US" sz="1600" strike="noStrike" u="none">
              <a:solidFill>
                <a:srgbClr val="000000"/>
              </a:solidFill>
              <a:effectLst/>
              <a:uFillTx/>
              <a:latin typeface="Times New Roman"/>
            </a:endParaRPr>
          </a:p>
          <a:p>
            <a:pPr marL="343080" indent="-343080">
              <a:lnSpc>
                <a:spcPct val="100000"/>
              </a:lnSpc>
              <a:spcBef>
                <a:spcPts val="400"/>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Arial"/>
              </a:rPr>
              <a:t>Gleason is two utility wheels away from over 70 control area markets</a:t>
            </a:r>
            <a:endParaRPr b="0" lang="en-US" sz="1600" strike="noStrike" u="none">
              <a:solidFill>
                <a:srgbClr val="000000"/>
              </a:solidFill>
              <a:effectLst/>
              <a:uFillTx/>
              <a:latin typeface="Times New Roman"/>
            </a:endParaRPr>
          </a:p>
        </p:txBody>
      </p:sp>
      <p:sp>
        <p:nvSpPr>
          <p:cNvPr id="49"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33229F86-825A-4AE6-9E1A-3714AC9D4EBB}"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Equipment Overview</a:t>
            </a:r>
            <a:endParaRPr b="0" lang="en-US" sz="2000" strike="noStrike" u="none">
              <a:solidFill>
                <a:srgbClr val="000000"/>
              </a:solidFill>
              <a:effectLst/>
              <a:uFillTx/>
              <a:latin typeface="Times New Roman"/>
            </a:endParaRPr>
          </a:p>
        </p:txBody>
      </p:sp>
      <p:sp>
        <p:nvSpPr>
          <p:cNvPr id="51" name="PlaceHolder 2"/>
          <p:cNvSpPr>
            <a:spLocks noGrp="1"/>
          </p:cNvSpPr>
          <p:nvPr>
            <p:ph/>
          </p:nvPr>
        </p:nvSpPr>
        <p:spPr>
          <a:xfrm>
            <a:off x="914400" y="1752120"/>
            <a:ext cx="4191120" cy="4340520"/>
          </a:xfrm>
          <a:prstGeom prst="rect">
            <a:avLst/>
          </a:prstGeom>
          <a:noFill/>
          <a:ln w="0">
            <a:noFill/>
          </a:ln>
        </p:spPr>
        <p:txBody>
          <a:bodyPr lIns="90000" rIns="90000" tIns="46800" bIns="46800" anchor="t">
            <a:normAutofit lnSpcReduction="9999"/>
          </a:bodyPr>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Turbines: 1 Westinghouse 501 FC turbine and 2 Westinghouse 501 FD turbines with evap. cooling</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Turbine Warranty Expiration: June 1, 2001</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Equipment: ABB, high-voltage interconnect breakers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Switchyard Configuration: single ring bus</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Transformers: (3) ABB 160 MVA, 3 winding, single-phase, 18.0 kV/500 kV (2 FD) and (1) ABB 240 MVA, 2 winding, 3 phase, 13.8kV/500kV (1 FC)</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Control System: WDPF</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Circuit Breakers: (3) ABB (11,500A)</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Generator Voltages: 13.8 kV (FC (hydrogen cooled)) and 18 kV (FD (air cooled))</a:t>
            </a:r>
            <a:endParaRPr b="0" lang="en-US" sz="1400" strike="noStrike" u="none">
              <a:solidFill>
                <a:srgbClr val="000000"/>
              </a:solidFill>
              <a:effectLst/>
              <a:uFillTx/>
              <a:latin typeface="Times New Roman"/>
            </a:endParaRPr>
          </a:p>
          <a:p>
            <a:pPr marL="343080" indent="-343080">
              <a:lnSpc>
                <a:spcPct val="110000"/>
              </a:lnSpc>
              <a:spcBef>
                <a:spcPts val="349"/>
              </a:spcBef>
              <a:buClr>
                <a:srgbClr val="3333cc"/>
              </a:buClr>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Arial"/>
              </a:rPr>
              <a:t>Plant Distribution Voltages: 4160V and 480V</a:t>
            </a:r>
            <a:endParaRPr b="0" lang="en-US" sz="1400" strike="noStrike" u="none">
              <a:solidFill>
                <a:srgbClr val="000000"/>
              </a:solidFill>
              <a:effectLst/>
              <a:uFillTx/>
              <a:latin typeface="Times New Roman"/>
            </a:endParaRPr>
          </a:p>
        </p:txBody>
      </p:sp>
      <p:sp>
        <p:nvSpPr>
          <p:cNvPr id="52"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sp>
        <p:nvSpPr>
          <p:cNvPr id="53" name=""/>
          <p:cNvSpPr/>
          <p:nvPr/>
        </p:nvSpPr>
        <p:spPr>
          <a:xfrm>
            <a:off x="6207120" y="4998960"/>
            <a:ext cx="399960" cy="6480"/>
          </a:xfrm>
          <a:prstGeom prst="rect">
            <a:avLst/>
          </a:pr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54" name=""/>
          <p:cNvSpPr/>
          <p:nvPr/>
        </p:nvSpPr>
        <p:spPr>
          <a:xfrm>
            <a:off x="7435800" y="4998960"/>
            <a:ext cx="328680" cy="6480"/>
          </a:xfrm>
          <a:prstGeom prst="rect">
            <a:avLst/>
          </a:prstGeom>
          <a:solidFill>
            <a:srgbClr val="000000"/>
          </a:solidFill>
          <a:ln w="0">
            <a:noFill/>
          </a:ln>
        </p:spPr>
        <p:style>
          <a:lnRef idx="0"/>
          <a:fillRef idx="0"/>
          <a:effectRef idx="0"/>
          <a:fontRef idx="minor"/>
        </p:style>
        <p:txBody>
          <a:bodyPr lIns="90000" rIns="90000" tIns="-40320" bIns="-40320" anchor="t">
            <a:noAutofit/>
          </a:bodyPr>
          <a:p>
            <a:endParaRPr b="0" lang="en-US" sz="2400" strike="noStrike" u="none">
              <a:solidFill>
                <a:srgbClr val="000000"/>
              </a:solidFill>
              <a:effectLst/>
              <a:uFillTx/>
              <a:latin typeface="Times New Roman"/>
            </a:endParaRPr>
          </a:p>
        </p:txBody>
      </p:sp>
      <p:sp>
        <p:nvSpPr>
          <p:cNvPr id="55" name=""/>
          <p:cNvSpPr/>
          <p:nvPr/>
        </p:nvSpPr>
        <p:spPr>
          <a:xfrm>
            <a:off x="5106960" y="1601640"/>
            <a:ext cx="3505320" cy="4189680"/>
          </a:xfrm>
          <a:prstGeom prst="rect">
            <a:avLst/>
          </a:prstGeom>
          <a:noFill/>
          <a:ln w="468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6" name=""/>
          <p:cNvSpPr/>
          <p:nvPr/>
        </p:nvSpPr>
        <p:spPr>
          <a:xfrm flipV="1">
            <a:off x="6469200" y="2714400"/>
            <a:ext cx="1440" cy="29052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57" name=""/>
          <p:cNvSpPr/>
          <p:nvPr/>
        </p:nvSpPr>
        <p:spPr>
          <a:xfrm flipH="1">
            <a:off x="6821640" y="3992400"/>
            <a:ext cx="792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58" name=""/>
          <p:cNvSpPr/>
          <p:nvPr/>
        </p:nvSpPr>
        <p:spPr>
          <a:xfrm flipH="1">
            <a:off x="6772320" y="4008600"/>
            <a:ext cx="792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59" name=""/>
          <p:cNvSpPr/>
          <p:nvPr/>
        </p:nvSpPr>
        <p:spPr>
          <a:xfrm>
            <a:off x="6856560" y="4008600"/>
            <a:ext cx="9360" cy="1440"/>
          </a:xfrm>
          <a:custGeom>
            <a:avLst/>
            <a:gdLst/>
            <a:ahLst/>
            <a:rect l="l" t="t" r="r" b="b"/>
            <a:pathLst>
              <a:path w="11" h="0">
                <a:moveTo>
                  <a:pt x="11" y="0"/>
                </a:moveTo>
                <a:lnTo>
                  <a:pt x="11" y="0"/>
                </a:lnTo>
                <a:lnTo>
                  <a:pt x="0" y="0"/>
                </a:lnTo>
              </a:path>
            </a:pathLst>
          </a:custGeom>
          <a:noFill/>
          <a:ln w="792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0" name=""/>
          <p:cNvSpPr/>
          <p:nvPr/>
        </p:nvSpPr>
        <p:spPr>
          <a:xfrm>
            <a:off x="7543800" y="3429000"/>
            <a:ext cx="1440" cy="15228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1" name=""/>
          <p:cNvSpPr/>
          <p:nvPr/>
        </p:nvSpPr>
        <p:spPr>
          <a:xfrm>
            <a:off x="7373880" y="3306600"/>
            <a:ext cx="15876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62" name=""/>
          <p:cNvSpPr/>
          <p:nvPr/>
        </p:nvSpPr>
        <p:spPr>
          <a:xfrm>
            <a:off x="7373880" y="3405240"/>
            <a:ext cx="15876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3" name=""/>
          <p:cNvSpPr/>
          <p:nvPr/>
        </p:nvSpPr>
        <p:spPr>
          <a:xfrm flipH="1">
            <a:off x="7128000" y="3306600"/>
            <a:ext cx="7920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64" name=""/>
          <p:cNvSpPr/>
          <p:nvPr/>
        </p:nvSpPr>
        <p:spPr>
          <a:xfrm flipV="1">
            <a:off x="6881760" y="4038480"/>
            <a:ext cx="1800" cy="7920"/>
          </a:xfrm>
          <a:prstGeom prst="line">
            <a:avLst/>
          </a:prstGeom>
          <a:ln w="7920">
            <a:solidFill>
              <a:srgbClr val="000000"/>
            </a:solidFill>
            <a:miter/>
          </a:ln>
        </p:spPr>
        <p:style>
          <a:lnRef idx="0"/>
          <a:fillRef idx="0"/>
          <a:effectRef idx="0"/>
          <a:fontRef idx="minor"/>
        </p:style>
        <p:txBody>
          <a:bodyPr lIns="90000" rIns="90000" tIns="-38880" bIns="-38880" anchor="t">
            <a:noAutofit/>
          </a:bodyPr>
          <a:p>
            <a:endParaRPr b="0" lang="en-US" sz="2400" strike="noStrike" u="none">
              <a:solidFill>
                <a:srgbClr val="000000"/>
              </a:solidFill>
              <a:effectLst/>
              <a:uFillTx/>
              <a:latin typeface="Times New Roman"/>
            </a:endParaRPr>
          </a:p>
        </p:txBody>
      </p:sp>
      <p:sp>
        <p:nvSpPr>
          <p:cNvPr id="65" name=""/>
          <p:cNvSpPr/>
          <p:nvPr/>
        </p:nvSpPr>
        <p:spPr>
          <a:xfrm flipH="1">
            <a:off x="6746760" y="4029120"/>
            <a:ext cx="792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66" name=""/>
          <p:cNvSpPr/>
          <p:nvPr/>
        </p:nvSpPr>
        <p:spPr>
          <a:xfrm>
            <a:off x="6723000" y="4290840"/>
            <a:ext cx="166680" cy="2048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7" name=""/>
          <p:cNvSpPr/>
          <p:nvPr/>
        </p:nvSpPr>
        <p:spPr>
          <a:xfrm>
            <a:off x="6786720" y="4330800"/>
            <a:ext cx="53640" cy="109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8" name=""/>
          <p:cNvSpPr/>
          <p:nvPr/>
        </p:nvSpPr>
        <p:spPr>
          <a:xfrm>
            <a:off x="6784560" y="43340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69" name=""/>
          <p:cNvSpPr/>
          <p:nvPr/>
        </p:nvSpPr>
        <p:spPr>
          <a:xfrm>
            <a:off x="6810480" y="4495680"/>
            <a:ext cx="1440" cy="19548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0" name=""/>
          <p:cNvSpPr/>
          <p:nvPr/>
        </p:nvSpPr>
        <p:spPr>
          <a:xfrm>
            <a:off x="6485040" y="4495680"/>
            <a:ext cx="1440" cy="19548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1" name=""/>
          <p:cNvSpPr/>
          <p:nvPr/>
        </p:nvSpPr>
        <p:spPr>
          <a:xfrm>
            <a:off x="6159600" y="4691160"/>
            <a:ext cx="650880" cy="1440"/>
          </a:xfrm>
          <a:custGeom>
            <a:avLst/>
            <a:gdLst/>
            <a:ahLst/>
            <a:rect l="l" t="t" r="r" b="b"/>
            <a:pathLst>
              <a:path w="820" h="0">
                <a:moveTo>
                  <a:pt x="820" y="0"/>
                </a:moveTo>
                <a:lnTo>
                  <a:pt x="409" y="0"/>
                </a:lnTo>
                <a:lnTo>
                  <a:pt x="0" y="0"/>
                </a:lnTo>
              </a:path>
            </a:pathLst>
          </a:custGeom>
          <a:noFill/>
          <a:ln w="7920">
            <a:solidFill>
              <a:srgbClr val="000000"/>
            </a:solidFill>
            <a:round/>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72" name=""/>
          <p:cNvSpPr/>
          <p:nvPr/>
        </p:nvSpPr>
        <p:spPr>
          <a:xfrm>
            <a:off x="5181480" y="4114800"/>
            <a:ext cx="979560" cy="6746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3" name=""/>
          <p:cNvSpPr/>
          <p:nvPr/>
        </p:nvSpPr>
        <p:spPr>
          <a:xfrm>
            <a:off x="5405400" y="4330800"/>
            <a:ext cx="72720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4" name=""/>
          <p:cNvSpPr/>
          <p:nvPr/>
        </p:nvSpPr>
        <p:spPr>
          <a:xfrm>
            <a:off x="5486400" y="4191120"/>
            <a:ext cx="3240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TVA </a:t>
            </a:r>
            <a:endParaRPr b="0" lang="en-US" sz="1100" strike="noStrike" u="none">
              <a:solidFill>
                <a:srgbClr val="000000"/>
              </a:solidFill>
              <a:effectLst/>
              <a:uFillTx/>
              <a:latin typeface="Times New Roman"/>
            </a:endParaRPr>
          </a:p>
        </p:txBody>
      </p:sp>
      <p:sp>
        <p:nvSpPr>
          <p:cNvPr id="75" name=""/>
          <p:cNvSpPr/>
          <p:nvPr/>
        </p:nvSpPr>
        <p:spPr>
          <a:xfrm>
            <a:off x="5408280" y="4343400"/>
            <a:ext cx="5338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Weakley</a:t>
            </a:r>
            <a:endParaRPr b="0" lang="en-US" sz="1100" strike="noStrike" u="none">
              <a:solidFill>
                <a:srgbClr val="000000"/>
              </a:solidFill>
              <a:effectLst/>
              <a:uFillTx/>
              <a:latin typeface="Times New Roman"/>
            </a:endParaRPr>
          </a:p>
        </p:txBody>
      </p:sp>
      <p:sp>
        <p:nvSpPr>
          <p:cNvPr id="76" name=""/>
          <p:cNvSpPr/>
          <p:nvPr/>
        </p:nvSpPr>
        <p:spPr>
          <a:xfrm>
            <a:off x="5477040" y="4484520"/>
            <a:ext cx="568080" cy="16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7" name=""/>
          <p:cNvSpPr/>
          <p:nvPr/>
        </p:nvSpPr>
        <p:spPr>
          <a:xfrm>
            <a:off x="5407560" y="4495680"/>
            <a:ext cx="59292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Substation</a:t>
            </a:r>
            <a:endParaRPr b="0" lang="en-US" sz="1100" strike="noStrike" u="none">
              <a:solidFill>
                <a:srgbClr val="000000"/>
              </a:solidFill>
              <a:effectLst/>
              <a:uFillTx/>
              <a:latin typeface="Times New Roman"/>
            </a:endParaRPr>
          </a:p>
        </p:txBody>
      </p:sp>
      <p:sp>
        <p:nvSpPr>
          <p:cNvPr id="78" name=""/>
          <p:cNvSpPr/>
          <p:nvPr/>
        </p:nvSpPr>
        <p:spPr>
          <a:xfrm>
            <a:off x="5207040" y="4838760"/>
            <a:ext cx="3222720" cy="5713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9" name=""/>
          <p:cNvSpPr/>
          <p:nvPr/>
        </p:nvSpPr>
        <p:spPr>
          <a:xfrm>
            <a:off x="6708600" y="2811600"/>
            <a:ext cx="167040" cy="1951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0" name=""/>
          <p:cNvSpPr/>
          <p:nvPr/>
        </p:nvSpPr>
        <p:spPr>
          <a:xfrm>
            <a:off x="6389640" y="2811600"/>
            <a:ext cx="160560" cy="1951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1" name=""/>
          <p:cNvSpPr/>
          <p:nvPr/>
        </p:nvSpPr>
        <p:spPr>
          <a:xfrm>
            <a:off x="6778800" y="2849400"/>
            <a:ext cx="53640" cy="111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2" name=""/>
          <p:cNvSpPr/>
          <p:nvPr/>
        </p:nvSpPr>
        <p:spPr>
          <a:xfrm>
            <a:off x="6778440" y="28544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83" name=""/>
          <p:cNvSpPr/>
          <p:nvPr/>
        </p:nvSpPr>
        <p:spPr>
          <a:xfrm>
            <a:off x="6477120" y="2714760"/>
            <a:ext cx="325440" cy="96840"/>
          </a:xfrm>
          <a:custGeom>
            <a:avLst/>
            <a:gdLst/>
            <a:ahLst/>
            <a:rect l="l" t="t" r="r" b="b"/>
            <a:pathLst>
              <a:path w="410" h="122">
                <a:moveTo>
                  <a:pt x="0" y="0"/>
                </a:moveTo>
                <a:lnTo>
                  <a:pt x="410" y="0"/>
                </a:lnTo>
                <a:lnTo>
                  <a:pt x="410" y="122"/>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4" name=""/>
          <p:cNvSpPr/>
          <p:nvPr/>
        </p:nvSpPr>
        <p:spPr>
          <a:xfrm>
            <a:off x="6453360" y="2849400"/>
            <a:ext cx="52200" cy="111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5" name=""/>
          <p:cNvSpPr/>
          <p:nvPr/>
        </p:nvSpPr>
        <p:spPr>
          <a:xfrm>
            <a:off x="6451200" y="28544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86" name=""/>
          <p:cNvSpPr/>
          <p:nvPr/>
        </p:nvSpPr>
        <p:spPr>
          <a:xfrm flipH="1">
            <a:off x="6151680" y="2714760"/>
            <a:ext cx="32544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87" name=""/>
          <p:cNvSpPr/>
          <p:nvPr/>
        </p:nvSpPr>
        <p:spPr>
          <a:xfrm>
            <a:off x="6558120" y="2324160"/>
            <a:ext cx="447480" cy="164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8" name=""/>
          <p:cNvSpPr/>
          <p:nvPr/>
        </p:nvSpPr>
        <p:spPr>
          <a:xfrm>
            <a:off x="6555600" y="2328840"/>
            <a:ext cx="4176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500 kV</a:t>
            </a:r>
            <a:endParaRPr b="0" lang="en-US" sz="1100" strike="noStrike" u="none">
              <a:solidFill>
                <a:srgbClr val="000000"/>
              </a:solidFill>
              <a:effectLst/>
              <a:uFillTx/>
              <a:latin typeface="Times New Roman"/>
            </a:endParaRPr>
          </a:p>
        </p:txBody>
      </p:sp>
      <p:sp>
        <p:nvSpPr>
          <p:cNvPr id="89" name=""/>
          <p:cNvSpPr/>
          <p:nvPr/>
        </p:nvSpPr>
        <p:spPr>
          <a:xfrm>
            <a:off x="5192640" y="2509920"/>
            <a:ext cx="960480" cy="5936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0" name=""/>
          <p:cNvSpPr/>
          <p:nvPr/>
        </p:nvSpPr>
        <p:spPr>
          <a:xfrm>
            <a:off x="5564160" y="2558880"/>
            <a:ext cx="235080" cy="16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1" name=""/>
          <p:cNvSpPr/>
          <p:nvPr/>
        </p:nvSpPr>
        <p:spPr>
          <a:xfrm>
            <a:off x="5564160" y="2558880"/>
            <a:ext cx="28872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TVA</a:t>
            </a:r>
            <a:endParaRPr b="0" lang="en-US" sz="1100" strike="noStrike" u="none">
              <a:solidFill>
                <a:srgbClr val="000000"/>
              </a:solidFill>
              <a:effectLst/>
              <a:uFillTx/>
              <a:latin typeface="Times New Roman"/>
            </a:endParaRPr>
          </a:p>
        </p:txBody>
      </p:sp>
      <p:sp>
        <p:nvSpPr>
          <p:cNvPr id="92" name=""/>
          <p:cNvSpPr/>
          <p:nvPr/>
        </p:nvSpPr>
        <p:spPr>
          <a:xfrm>
            <a:off x="5373720" y="2724120"/>
            <a:ext cx="66348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3" name=""/>
          <p:cNvSpPr/>
          <p:nvPr/>
        </p:nvSpPr>
        <p:spPr>
          <a:xfrm>
            <a:off x="5330880" y="2743200"/>
            <a:ext cx="70956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Johnsonville</a:t>
            </a:r>
            <a:endParaRPr b="0" lang="en-US" sz="1100" strike="noStrike" u="none">
              <a:solidFill>
                <a:srgbClr val="000000"/>
              </a:solidFill>
              <a:effectLst/>
              <a:uFillTx/>
              <a:latin typeface="Times New Roman"/>
            </a:endParaRPr>
          </a:p>
        </p:txBody>
      </p:sp>
      <p:sp>
        <p:nvSpPr>
          <p:cNvPr id="94" name=""/>
          <p:cNvSpPr/>
          <p:nvPr/>
        </p:nvSpPr>
        <p:spPr>
          <a:xfrm>
            <a:off x="5415120" y="2878200"/>
            <a:ext cx="587160" cy="164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5" name=""/>
          <p:cNvSpPr/>
          <p:nvPr/>
        </p:nvSpPr>
        <p:spPr>
          <a:xfrm>
            <a:off x="5412960" y="2884320"/>
            <a:ext cx="63936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Switchyard</a:t>
            </a:r>
            <a:endParaRPr b="0" lang="en-US" sz="1100" strike="noStrike" u="none">
              <a:solidFill>
                <a:srgbClr val="000000"/>
              </a:solidFill>
              <a:effectLst/>
              <a:uFillTx/>
              <a:latin typeface="Times New Roman"/>
            </a:endParaRPr>
          </a:p>
        </p:txBody>
      </p:sp>
      <p:sp>
        <p:nvSpPr>
          <p:cNvPr id="96" name=""/>
          <p:cNvSpPr/>
          <p:nvPr/>
        </p:nvSpPr>
        <p:spPr>
          <a:xfrm>
            <a:off x="6429240" y="1701720"/>
            <a:ext cx="658800" cy="18576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7" name=""/>
          <p:cNvSpPr/>
          <p:nvPr/>
        </p:nvSpPr>
        <p:spPr>
          <a:xfrm>
            <a:off x="6564240" y="1886040"/>
            <a:ext cx="371520" cy="1872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98" name=""/>
          <p:cNvGrpSpPr/>
          <p:nvPr/>
        </p:nvGrpSpPr>
        <p:grpSpPr>
          <a:xfrm>
            <a:off x="5257800" y="1676520"/>
            <a:ext cx="3220920" cy="547560"/>
            <a:chOff x="5257800" y="1676520"/>
            <a:chExt cx="3220920" cy="547560"/>
          </a:xfrm>
        </p:grpSpPr>
        <p:sp>
          <p:nvSpPr>
            <p:cNvPr id="99" name=""/>
            <p:cNvSpPr/>
            <p:nvPr/>
          </p:nvSpPr>
          <p:spPr>
            <a:xfrm>
              <a:off x="5257800" y="1676520"/>
              <a:ext cx="3220920" cy="547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0" name=""/>
            <p:cNvSpPr/>
            <p:nvPr/>
          </p:nvSpPr>
          <p:spPr>
            <a:xfrm>
              <a:off x="6580800" y="1782720"/>
              <a:ext cx="71172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GLEASON</a:t>
              </a:r>
              <a:endParaRPr b="0" lang="en-US" sz="1200" strike="noStrike" u="none">
                <a:solidFill>
                  <a:srgbClr val="000000"/>
                </a:solidFill>
                <a:effectLst/>
                <a:uFillTx/>
                <a:latin typeface="Times New Roman"/>
              </a:endParaRPr>
            </a:p>
          </p:txBody>
        </p:sp>
        <p:sp>
          <p:nvSpPr>
            <p:cNvPr id="101" name=""/>
            <p:cNvSpPr/>
            <p:nvPr/>
          </p:nvSpPr>
          <p:spPr>
            <a:xfrm>
              <a:off x="6716160" y="1967040"/>
              <a:ext cx="40716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ENGL</a:t>
              </a:r>
              <a:endParaRPr b="0" lang="en-US" sz="1200" strike="noStrike" u="none">
                <a:solidFill>
                  <a:srgbClr val="000000"/>
                </a:solidFill>
                <a:effectLst/>
                <a:uFillTx/>
                <a:latin typeface="Times New Roman"/>
              </a:endParaRPr>
            </a:p>
          </p:txBody>
        </p:sp>
      </p:grpSp>
      <p:sp>
        <p:nvSpPr>
          <p:cNvPr id="102" name=""/>
          <p:cNvSpPr/>
          <p:nvPr/>
        </p:nvSpPr>
        <p:spPr>
          <a:xfrm>
            <a:off x="8253360" y="3902040"/>
            <a:ext cx="327240" cy="388800"/>
          </a:xfrm>
          <a:custGeom>
            <a:avLst/>
            <a:gdLst/>
            <a:ahLst/>
            <a:rect l="l" t="t" r="r" b="b"/>
            <a:pathLst>
              <a:path w="410" h="490">
                <a:moveTo>
                  <a:pt x="0" y="244"/>
                </a:moveTo>
                <a:lnTo>
                  <a:pt x="10" y="208"/>
                </a:lnTo>
                <a:lnTo>
                  <a:pt x="10" y="171"/>
                </a:lnTo>
                <a:lnTo>
                  <a:pt x="20" y="134"/>
                </a:lnTo>
                <a:lnTo>
                  <a:pt x="40" y="97"/>
                </a:lnTo>
                <a:lnTo>
                  <a:pt x="60" y="73"/>
                </a:lnTo>
                <a:lnTo>
                  <a:pt x="90" y="36"/>
                </a:lnTo>
                <a:lnTo>
                  <a:pt x="111" y="23"/>
                </a:lnTo>
                <a:lnTo>
                  <a:pt x="140" y="11"/>
                </a:lnTo>
                <a:lnTo>
                  <a:pt x="180" y="0"/>
                </a:lnTo>
                <a:lnTo>
                  <a:pt x="210" y="0"/>
                </a:lnTo>
                <a:lnTo>
                  <a:pt x="241" y="0"/>
                </a:lnTo>
                <a:lnTo>
                  <a:pt x="270" y="11"/>
                </a:lnTo>
                <a:lnTo>
                  <a:pt x="300" y="23"/>
                </a:lnTo>
                <a:lnTo>
                  <a:pt x="330" y="36"/>
                </a:lnTo>
                <a:lnTo>
                  <a:pt x="349" y="73"/>
                </a:lnTo>
                <a:lnTo>
                  <a:pt x="369" y="97"/>
                </a:lnTo>
                <a:lnTo>
                  <a:pt x="390" y="134"/>
                </a:lnTo>
                <a:lnTo>
                  <a:pt x="400" y="171"/>
                </a:lnTo>
                <a:lnTo>
                  <a:pt x="410" y="208"/>
                </a:lnTo>
                <a:lnTo>
                  <a:pt x="410" y="244"/>
                </a:lnTo>
                <a:lnTo>
                  <a:pt x="410" y="281"/>
                </a:lnTo>
                <a:lnTo>
                  <a:pt x="400" y="318"/>
                </a:lnTo>
                <a:lnTo>
                  <a:pt x="390" y="355"/>
                </a:lnTo>
                <a:lnTo>
                  <a:pt x="369" y="391"/>
                </a:lnTo>
                <a:lnTo>
                  <a:pt x="349" y="416"/>
                </a:lnTo>
                <a:lnTo>
                  <a:pt x="330" y="442"/>
                </a:lnTo>
                <a:lnTo>
                  <a:pt x="300" y="466"/>
                </a:lnTo>
                <a:lnTo>
                  <a:pt x="270" y="477"/>
                </a:lnTo>
                <a:lnTo>
                  <a:pt x="241" y="490"/>
                </a:lnTo>
                <a:lnTo>
                  <a:pt x="210" y="490"/>
                </a:lnTo>
                <a:lnTo>
                  <a:pt x="180" y="490"/>
                </a:lnTo>
                <a:lnTo>
                  <a:pt x="140" y="477"/>
                </a:lnTo>
                <a:lnTo>
                  <a:pt x="111" y="466"/>
                </a:lnTo>
                <a:lnTo>
                  <a:pt x="90" y="442"/>
                </a:lnTo>
                <a:lnTo>
                  <a:pt x="60" y="416"/>
                </a:lnTo>
                <a:lnTo>
                  <a:pt x="40" y="391"/>
                </a:lnTo>
                <a:lnTo>
                  <a:pt x="20" y="355"/>
                </a:lnTo>
                <a:lnTo>
                  <a:pt x="10" y="318"/>
                </a:lnTo>
                <a:lnTo>
                  <a:pt x="10" y="281"/>
                </a:lnTo>
                <a:lnTo>
                  <a:pt x="0" y="244"/>
                </a:lnTo>
                <a:close/>
              </a:path>
            </a:pathLst>
          </a:custGeom>
          <a:solidFill>
            <a:srgbClr val="ff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3" name=""/>
          <p:cNvSpPr/>
          <p:nvPr/>
        </p:nvSpPr>
        <p:spPr>
          <a:xfrm>
            <a:off x="8350200" y="4008600"/>
            <a:ext cx="160560" cy="164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4" name=""/>
          <p:cNvSpPr/>
          <p:nvPr/>
        </p:nvSpPr>
        <p:spPr>
          <a:xfrm>
            <a:off x="8349840" y="4013280"/>
            <a:ext cx="1720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G3</a:t>
            </a:r>
            <a:endParaRPr b="0" lang="en-US" sz="1100" strike="noStrike" u="none">
              <a:solidFill>
                <a:srgbClr val="000000"/>
              </a:solidFill>
              <a:effectLst/>
              <a:uFillTx/>
              <a:latin typeface="Times New Roman"/>
            </a:endParaRPr>
          </a:p>
        </p:txBody>
      </p:sp>
      <p:sp>
        <p:nvSpPr>
          <p:cNvPr id="105" name=""/>
          <p:cNvSpPr/>
          <p:nvPr/>
        </p:nvSpPr>
        <p:spPr>
          <a:xfrm>
            <a:off x="8253360" y="3405240"/>
            <a:ext cx="327240" cy="388800"/>
          </a:xfrm>
          <a:custGeom>
            <a:avLst/>
            <a:gdLst/>
            <a:ahLst/>
            <a:rect l="l" t="t" r="r" b="b"/>
            <a:pathLst>
              <a:path w="410" h="491">
                <a:moveTo>
                  <a:pt x="0" y="247"/>
                </a:moveTo>
                <a:lnTo>
                  <a:pt x="10" y="210"/>
                </a:lnTo>
                <a:lnTo>
                  <a:pt x="10" y="173"/>
                </a:lnTo>
                <a:lnTo>
                  <a:pt x="20" y="134"/>
                </a:lnTo>
                <a:lnTo>
                  <a:pt x="40" y="99"/>
                </a:lnTo>
                <a:lnTo>
                  <a:pt x="60" y="74"/>
                </a:lnTo>
                <a:lnTo>
                  <a:pt x="90" y="49"/>
                </a:lnTo>
                <a:lnTo>
                  <a:pt x="111" y="25"/>
                </a:lnTo>
                <a:lnTo>
                  <a:pt x="140" y="14"/>
                </a:lnTo>
                <a:lnTo>
                  <a:pt x="180" y="0"/>
                </a:lnTo>
                <a:lnTo>
                  <a:pt x="210" y="0"/>
                </a:lnTo>
                <a:lnTo>
                  <a:pt x="241" y="0"/>
                </a:lnTo>
                <a:lnTo>
                  <a:pt x="270" y="14"/>
                </a:lnTo>
                <a:lnTo>
                  <a:pt x="300" y="25"/>
                </a:lnTo>
                <a:lnTo>
                  <a:pt x="330" y="49"/>
                </a:lnTo>
                <a:lnTo>
                  <a:pt x="349" y="74"/>
                </a:lnTo>
                <a:lnTo>
                  <a:pt x="369" y="99"/>
                </a:lnTo>
                <a:lnTo>
                  <a:pt x="390" y="134"/>
                </a:lnTo>
                <a:lnTo>
                  <a:pt x="400" y="173"/>
                </a:lnTo>
                <a:lnTo>
                  <a:pt x="410" y="210"/>
                </a:lnTo>
                <a:lnTo>
                  <a:pt x="410" y="247"/>
                </a:lnTo>
                <a:lnTo>
                  <a:pt x="410" y="283"/>
                </a:lnTo>
                <a:lnTo>
                  <a:pt x="400" y="320"/>
                </a:lnTo>
                <a:lnTo>
                  <a:pt x="390" y="357"/>
                </a:lnTo>
                <a:lnTo>
                  <a:pt x="369" y="394"/>
                </a:lnTo>
                <a:lnTo>
                  <a:pt x="349" y="418"/>
                </a:lnTo>
                <a:lnTo>
                  <a:pt x="330" y="443"/>
                </a:lnTo>
                <a:lnTo>
                  <a:pt x="300" y="466"/>
                </a:lnTo>
                <a:lnTo>
                  <a:pt x="270" y="480"/>
                </a:lnTo>
                <a:lnTo>
                  <a:pt x="241" y="491"/>
                </a:lnTo>
                <a:lnTo>
                  <a:pt x="210" y="491"/>
                </a:lnTo>
                <a:lnTo>
                  <a:pt x="180" y="491"/>
                </a:lnTo>
                <a:lnTo>
                  <a:pt x="140" y="480"/>
                </a:lnTo>
                <a:lnTo>
                  <a:pt x="111" y="466"/>
                </a:lnTo>
                <a:lnTo>
                  <a:pt x="90" y="443"/>
                </a:lnTo>
                <a:lnTo>
                  <a:pt x="60" y="418"/>
                </a:lnTo>
                <a:lnTo>
                  <a:pt x="40" y="394"/>
                </a:lnTo>
                <a:lnTo>
                  <a:pt x="20" y="357"/>
                </a:lnTo>
                <a:lnTo>
                  <a:pt x="10" y="320"/>
                </a:lnTo>
                <a:lnTo>
                  <a:pt x="10" y="283"/>
                </a:lnTo>
                <a:lnTo>
                  <a:pt x="0" y="247"/>
                </a:lnTo>
                <a:close/>
              </a:path>
            </a:pathLst>
          </a:custGeom>
          <a:solidFill>
            <a:srgbClr val="ff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6" name=""/>
          <p:cNvSpPr/>
          <p:nvPr/>
        </p:nvSpPr>
        <p:spPr>
          <a:xfrm>
            <a:off x="8350200" y="3511440"/>
            <a:ext cx="160560" cy="163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7" name=""/>
          <p:cNvSpPr/>
          <p:nvPr/>
        </p:nvSpPr>
        <p:spPr>
          <a:xfrm>
            <a:off x="8349840" y="3516480"/>
            <a:ext cx="1720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G2</a:t>
            </a:r>
            <a:endParaRPr b="0" lang="en-US" sz="1100" strike="noStrike" u="none">
              <a:solidFill>
                <a:srgbClr val="000000"/>
              </a:solidFill>
              <a:effectLst/>
              <a:uFillTx/>
              <a:latin typeface="Times New Roman"/>
            </a:endParaRPr>
          </a:p>
        </p:txBody>
      </p:sp>
      <p:sp>
        <p:nvSpPr>
          <p:cNvPr id="108" name=""/>
          <p:cNvSpPr/>
          <p:nvPr/>
        </p:nvSpPr>
        <p:spPr>
          <a:xfrm>
            <a:off x="8253360" y="2908440"/>
            <a:ext cx="327240" cy="398160"/>
          </a:xfrm>
          <a:custGeom>
            <a:avLst/>
            <a:gdLst/>
            <a:ahLst/>
            <a:rect l="l" t="t" r="r" b="b"/>
            <a:pathLst>
              <a:path w="410" h="504">
                <a:moveTo>
                  <a:pt x="0" y="246"/>
                </a:moveTo>
                <a:lnTo>
                  <a:pt x="10" y="209"/>
                </a:lnTo>
                <a:lnTo>
                  <a:pt x="10" y="172"/>
                </a:lnTo>
                <a:lnTo>
                  <a:pt x="20" y="136"/>
                </a:lnTo>
                <a:lnTo>
                  <a:pt x="40" y="99"/>
                </a:lnTo>
                <a:lnTo>
                  <a:pt x="60" y="75"/>
                </a:lnTo>
                <a:lnTo>
                  <a:pt x="90" y="51"/>
                </a:lnTo>
                <a:lnTo>
                  <a:pt x="111" y="25"/>
                </a:lnTo>
                <a:lnTo>
                  <a:pt x="140" y="14"/>
                </a:lnTo>
                <a:lnTo>
                  <a:pt x="180" y="0"/>
                </a:lnTo>
                <a:lnTo>
                  <a:pt x="210" y="0"/>
                </a:lnTo>
                <a:lnTo>
                  <a:pt x="241" y="0"/>
                </a:lnTo>
                <a:lnTo>
                  <a:pt x="270" y="14"/>
                </a:lnTo>
                <a:lnTo>
                  <a:pt x="300" y="25"/>
                </a:lnTo>
                <a:lnTo>
                  <a:pt x="330" y="51"/>
                </a:lnTo>
                <a:lnTo>
                  <a:pt x="349" y="75"/>
                </a:lnTo>
                <a:lnTo>
                  <a:pt x="369" y="99"/>
                </a:lnTo>
                <a:lnTo>
                  <a:pt x="390" y="136"/>
                </a:lnTo>
                <a:lnTo>
                  <a:pt x="400" y="172"/>
                </a:lnTo>
                <a:lnTo>
                  <a:pt x="410" y="209"/>
                </a:lnTo>
                <a:lnTo>
                  <a:pt x="410" y="246"/>
                </a:lnTo>
                <a:lnTo>
                  <a:pt x="410" y="283"/>
                </a:lnTo>
                <a:lnTo>
                  <a:pt x="400" y="320"/>
                </a:lnTo>
                <a:lnTo>
                  <a:pt x="390" y="357"/>
                </a:lnTo>
                <a:lnTo>
                  <a:pt x="369" y="394"/>
                </a:lnTo>
                <a:lnTo>
                  <a:pt x="349" y="431"/>
                </a:lnTo>
                <a:lnTo>
                  <a:pt x="330" y="455"/>
                </a:lnTo>
                <a:lnTo>
                  <a:pt x="300" y="467"/>
                </a:lnTo>
                <a:lnTo>
                  <a:pt x="270" y="493"/>
                </a:lnTo>
                <a:lnTo>
                  <a:pt x="241" y="493"/>
                </a:lnTo>
                <a:lnTo>
                  <a:pt x="210" y="504"/>
                </a:lnTo>
                <a:lnTo>
                  <a:pt x="180" y="493"/>
                </a:lnTo>
                <a:lnTo>
                  <a:pt x="140" y="493"/>
                </a:lnTo>
                <a:lnTo>
                  <a:pt x="111" y="467"/>
                </a:lnTo>
                <a:lnTo>
                  <a:pt x="90" y="455"/>
                </a:lnTo>
                <a:lnTo>
                  <a:pt x="60" y="431"/>
                </a:lnTo>
                <a:lnTo>
                  <a:pt x="40" y="394"/>
                </a:lnTo>
                <a:lnTo>
                  <a:pt x="20" y="357"/>
                </a:lnTo>
                <a:lnTo>
                  <a:pt x="10" y="320"/>
                </a:lnTo>
                <a:lnTo>
                  <a:pt x="10" y="283"/>
                </a:lnTo>
                <a:lnTo>
                  <a:pt x="0" y="246"/>
                </a:lnTo>
                <a:close/>
              </a:path>
            </a:pathLst>
          </a:custGeom>
          <a:solidFill>
            <a:srgbClr val="ffffff"/>
          </a:solid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09" name=""/>
          <p:cNvSpPr/>
          <p:nvPr/>
        </p:nvSpPr>
        <p:spPr>
          <a:xfrm>
            <a:off x="8350200" y="3014640"/>
            <a:ext cx="16056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0" name=""/>
          <p:cNvSpPr/>
          <p:nvPr/>
        </p:nvSpPr>
        <p:spPr>
          <a:xfrm>
            <a:off x="8349840" y="3019320"/>
            <a:ext cx="1720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G1</a:t>
            </a:r>
            <a:endParaRPr b="0" lang="en-US" sz="1100" strike="noStrike" u="none">
              <a:solidFill>
                <a:srgbClr val="000000"/>
              </a:solidFill>
              <a:effectLst/>
              <a:uFillTx/>
              <a:latin typeface="Times New Roman"/>
            </a:endParaRPr>
          </a:p>
        </p:txBody>
      </p:sp>
      <p:sp>
        <p:nvSpPr>
          <p:cNvPr id="111" name=""/>
          <p:cNvSpPr/>
          <p:nvPr/>
        </p:nvSpPr>
        <p:spPr>
          <a:xfrm>
            <a:off x="7931160" y="3502080"/>
            <a:ext cx="158760" cy="1951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2" name=""/>
          <p:cNvSpPr/>
          <p:nvPr/>
        </p:nvSpPr>
        <p:spPr>
          <a:xfrm>
            <a:off x="7993080" y="3541680"/>
            <a:ext cx="54000" cy="109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3" name=""/>
          <p:cNvSpPr/>
          <p:nvPr/>
        </p:nvSpPr>
        <p:spPr>
          <a:xfrm>
            <a:off x="7992720" y="354492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14" name=""/>
          <p:cNvSpPr/>
          <p:nvPr/>
        </p:nvSpPr>
        <p:spPr>
          <a:xfrm>
            <a:off x="8094600" y="3600360"/>
            <a:ext cx="158760" cy="1800"/>
          </a:xfrm>
          <a:custGeom>
            <a:avLst/>
            <a:gdLst/>
            <a:ahLst/>
            <a:rect l="l" t="t" r="r" b="b"/>
            <a:pathLst>
              <a:path w="201" h="0">
                <a:moveTo>
                  <a:pt x="0" y="0"/>
                </a:moveTo>
                <a:lnTo>
                  <a:pt x="201" y="0"/>
                </a:lnTo>
                <a:lnTo>
                  <a:pt x="0" y="0"/>
                </a:lnTo>
                <a:close/>
              </a:path>
            </a:pathLst>
          </a:custGeom>
          <a:solidFill>
            <a:srgbClr val="ffffff"/>
          </a:solidFill>
          <a:ln w="792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15" name=""/>
          <p:cNvSpPr/>
          <p:nvPr/>
        </p:nvSpPr>
        <p:spPr>
          <a:xfrm>
            <a:off x="7970760" y="4111560"/>
            <a:ext cx="282600" cy="1800"/>
          </a:xfrm>
          <a:custGeom>
            <a:avLst/>
            <a:gdLst/>
            <a:ahLst/>
            <a:rect l="l" t="t" r="r" b="b"/>
            <a:pathLst>
              <a:path w="357" h="0">
                <a:moveTo>
                  <a:pt x="0" y="0"/>
                </a:moveTo>
                <a:lnTo>
                  <a:pt x="357" y="0"/>
                </a:lnTo>
                <a:lnTo>
                  <a:pt x="0" y="0"/>
                </a:lnTo>
                <a:close/>
              </a:path>
            </a:pathLst>
          </a:custGeom>
          <a:solidFill>
            <a:srgbClr val="ffffff"/>
          </a:solidFill>
          <a:ln w="7920">
            <a:solidFill>
              <a:srgbClr val="000000"/>
            </a:solidFill>
            <a:round/>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16" name=""/>
          <p:cNvSpPr/>
          <p:nvPr/>
        </p:nvSpPr>
        <p:spPr>
          <a:xfrm>
            <a:off x="6207120" y="4856040"/>
            <a:ext cx="45396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7" name=""/>
          <p:cNvSpPr/>
          <p:nvPr/>
        </p:nvSpPr>
        <p:spPr>
          <a:xfrm>
            <a:off x="6204960" y="4861080"/>
            <a:ext cx="47592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sng">
                <a:solidFill>
                  <a:srgbClr val="000000"/>
                </a:solidFill>
                <a:effectLst/>
                <a:uFillTx/>
                <a:latin typeface="Times New Roman"/>
              </a:rPr>
              <a:t>Summer</a:t>
            </a:r>
            <a:endParaRPr b="0" lang="en-US" sz="1100" strike="noStrike" u="none">
              <a:solidFill>
                <a:srgbClr val="000000"/>
              </a:solidFill>
              <a:effectLst/>
              <a:uFillTx/>
              <a:latin typeface="Times New Roman"/>
            </a:endParaRPr>
          </a:p>
        </p:txBody>
      </p:sp>
      <p:sp>
        <p:nvSpPr>
          <p:cNvPr id="118" name=""/>
          <p:cNvSpPr/>
          <p:nvPr/>
        </p:nvSpPr>
        <p:spPr>
          <a:xfrm>
            <a:off x="6850080" y="4856040"/>
            <a:ext cx="496800" cy="1778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19" name=""/>
          <p:cNvSpPr/>
          <p:nvPr/>
        </p:nvSpPr>
        <p:spPr>
          <a:xfrm>
            <a:off x="6848280" y="4861080"/>
            <a:ext cx="4914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sng">
                <a:solidFill>
                  <a:srgbClr val="000000"/>
                </a:solidFill>
                <a:effectLst/>
                <a:uFillTx/>
                <a:latin typeface="Times New Roman"/>
              </a:rPr>
              <a:t>Nominal</a:t>
            </a:r>
            <a:endParaRPr b="0" lang="en-US" sz="1100" strike="noStrike" u="none">
              <a:solidFill>
                <a:srgbClr val="000000"/>
              </a:solidFill>
              <a:effectLst/>
              <a:uFillTx/>
              <a:latin typeface="Times New Roman"/>
            </a:endParaRPr>
          </a:p>
        </p:txBody>
      </p:sp>
      <p:sp>
        <p:nvSpPr>
          <p:cNvPr id="120" name=""/>
          <p:cNvSpPr/>
          <p:nvPr/>
        </p:nvSpPr>
        <p:spPr>
          <a:xfrm>
            <a:off x="6850080" y="4997520"/>
            <a:ext cx="412560" cy="6120"/>
          </a:xfrm>
          <a:prstGeom prst="rect">
            <a:avLst/>
          </a:prstGeom>
          <a:solidFill>
            <a:srgbClr val="000000"/>
          </a:solidFill>
          <a:ln w="0">
            <a:noFill/>
          </a:ln>
        </p:spPr>
        <p:style>
          <a:lnRef idx="0"/>
          <a:fillRef idx="0"/>
          <a:effectRef idx="0"/>
          <a:fontRef idx="minor"/>
        </p:style>
        <p:txBody>
          <a:bodyPr lIns="90000" rIns="90000" tIns="-40680" bIns="-40680" anchor="t">
            <a:noAutofit/>
          </a:bodyPr>
          <a:p>
            <a:endParaRPr b="0" lang="en-US" sz="2400" strike="noStrike" u="none">
              <a:solidFill>
                <a:srgbClr val="000000"/>
              </a:solidFill>
              <a:effectLst/>
              <a:uFillTx/>
              <a:latin typeface="Times New Roman"/>
            </a:endParaRPr>
          </a:p>
        </p:txBody>
      </p:sp>
      <p:sp>
        <p:nvSpPr>
          <p:cNvPr id="121" name=""/>
          <p:cNvSpPr/>
          <p:nvPr/>
        </p:nvSpPr>
        <p:spPr>
          <a:xfrm>
            <a:off x="7435800" y="4856040"/>
            <a:ext cx="34776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2" name=""/>
          <p:cNvSpPr/>
          <p:nvPr/>
        </p:nvSpPr>
        <p:spPr>
          <a:xfrm>
            <a:off x="7434000" y="4861080"/>
            <a:ext cx="38988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sng">
                <a:solidFill>
                  <a:srgbClr val="000000"/>
                </a:solidFill>
                <a:effectLst/>
                <a:uFillTx/>
                <a:latin typeface="Times New Roman"/>
              </a:rPr>
              <a:t>Winter</a:t>
            </a:r>
            <a:endParaRPr b="0" lang="en-US" sz="1100" strike="noStrike" u="none">
              <a:solidFill>
                <a:srgbClr val="000000"/>
              </a:solidFill>
              <a:effectLst/>
              <a:uFillTx/>
              <a:latin typeface="Times New Roman"/>
            </a:endParaRPr>
          </a:p>
        </p:txBody>
      </p:sp>
      <p:sp>
        <p:nvSpPr>
          <p:cNvPr id="123" name=""/>
          <p:cNvSpPr/>
          <p:nvPr/>
        </p:nvSpPr>
        <p:spPr>
          <a:xfrm>
            <a:off x="5238720" y="5013360"/>
            <a:ext cx="8748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4" name=""/>
          <p:cNvSpPr/>
          <p:nvPr/>
        </p:nvSpPr>
        <p:spPr>
          <a:xfrm>
            <a:off x="5235120" y="5018040"/>
            <a:ext cx="9900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Unit MW Rating:</a:t>
            </a:r>
            <a:endParaRPr b="0" lang="en-US" sz="1100" strike="noStrike" u="none">
              <a:solidFill>
                <a:srgbClr val="000000"/>
              </a:solidFill>
              <a:effectLst/>
              <a:uFillTx/>
              <a:latin typeface="Times New Roman"/>
            </a:endParaRPr>
          </a:p>
        </p:txBody>
      </p:sp>
      <p:sp>
        <p:nvSpPr>
          <p:cNvPr id="125" name=""/>
          <p:cNvSpPr/>
          <p:nvPr/>
        </p:nvSpPr>
        <p:spPr>
          <a:xfrm>
            <a:off x="6207120" y="5013360"/>
            <a:ext cx="2016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6" name=""/>
          <p:cNvSpPr/>
          <p:nvPr/>
        </p:nvSpPr>
        <p:spPr>
          <a:xfrm>
            <a:off x="6206400" y="5018040"/>
            <a:ext cx="2462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a:t>
            </a:r>
            <a:endParaRPr b="0" lang="en-US" sz="1100" strike="noStrike" u="none">
              <a:solidFill>
                <a:srgbClr val="000000"/>
              </a:solidFill>
              <a:effectLst/>
              <a:uFillTx/>
              <a:latin typeface="Times New Roman"/>
            </a:endParaRPr>
          </a:p>
        </p:txBody>
      </p:sp>
      <p:sp>
        <p:nvSpPr>
          <p:cNvPr id="127" name=""/>
          <p:cNvSpPr/>
          <p:nvPr/>
        </p:nvSpPr>
        <p:spPr>
          <a:xfrm>
            <a:off x="6850080" y="5013360"/>
            <a:ext cx="2016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28" name=""/>
          <p:cNvSpPr/>
          <p:nvPr/>
        </p:nvSpPr>
        <p:spPr>
          <a:xfrm>
            <a:off x="6849360" y="5018040"/>
            <a:ext cx="2462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a:t>
            </a:r>
            <a:endParaRPr b="0" lang="en-US" sz="1100" strike="noStrike" u="none">
              <a:solidFill>
                <a:srgbClr val="000000"/>
              </a:solidFill>
              <a:effectLst/>
              <a:uFillTx/>
              <a:latin typeface="Times New Roman"/>
            </a:endParaRPr>
          </a:p>
        </p:txBody>
      </p:sp>
      <p:sp>
        <p:nvSpPr>
          <p:cNvPr id="129" name=""/>
          <p:cNvSpPr/>
          <p:nvPr/>
        </p:nvSpPr>
        <p:spPr>
          <a:xfrm>
            <a:off x="7429680" y="5013360"/>
            <a:ext cx="201600" cy="165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0" name=""/>
          <p:cNvSpPr/>
          <p:nvPr/>
        </p:nvSpPr>
        <p:spPr>
          <a:xfrm>
            <a:off x="7428600" y="5018040"/>
            <a:ext cx="70560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        FD</a:t>
            </a:r>
            <a:endParaRPr b="0" lang="en-US" sz="1100" strike="noStrike" u="none">
              <a:solidFill>
                <a:srgbClr val="000000"/>
              </a:solidFill>
              <a:effectLst/>
              <a:uFillTx/>
              <a:latin typeface="Times New Roman"/>
            </a:endParaRPr>
          </a:p>
        </p:txBody>
      </p:sp>
      <p:sp>
        <p:nvSpPr>
          <p:cNvPr id="131" name=""/>
          <p:cNvSpPr/>
          <p:nvPr/>
        </p:nvSpPr>
        <p:spPr>
          <a:xfrm>
            <a:off x="6207120" y="5178600"/>
            <a:ext cx="20160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2" name=""/>
          <p:cNvSpPr/>
          <p:nvPr/>
        </p:nvSpPr>
        <p:spPr>
          <a:xfrm>
            <a:off x="6206400" y="5183280"/>
            <a:ext cx="2462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175</a:t>
            </a:r>
            <a:endParaRPr b="0" lang="en-US" sz="1100" strike="noStrike" u="none">
              <a:solidFill>
                <a:srgbClr val="000000"/>
              </a:solidFill>
              <a:effectLst/>
              <a:uFillTx/>
              <a:latin typeface="Times New Roman"/>
            </a:endParaRPr>
          </a:p>
        </p:txBody>
      </p:sp>
      <p:sp>
        <p:nvSpPr>
          <p:cNvPr id="133" name=""/>
          <p:cNvSpPr/>
          <p:nvPr/>
        </p:nvSpPr>
        <p:spPr>
          <a:xfrm>
            <a:off x="6850080" y="5178600"/>
            <a:ext cx="20160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4" name=""/>
          <p:cNvSpPr/>
          <p:nvPr/>
        </p:nvSpPr>
        <p:spPr>
          <a:xfrm>
            <a:off x="6849360" y="5183280"/>
            <a:ext cx="2462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a:t>
            </a:r>
            <a:endParaRPr b="0" lang="en-US" sz="1100" strike="noStrike" u="none">
              <a:solidFill>
                <a:srgbClr val="000000"/>
              </a:solidFill>
              <a:effectLst/>
              <a:uFillTx/>
              <a:latin typeface="Times New Roman"/>
            </a:endParaRPr>
          </a:p>
        </p:txBody>
      </p:sp>
      <p:sp>
        <p:nvSpPr>
          <p:cNvPr id="135" name=""/>
          <p:cNvSpPr/>
          <p:nvPr/>
        </p:nvSpPr>
        <p:spPr>
          <a:xfrm>
            <a:off x="7429680" y="5178600"/>
            <a:ext cx="20160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6" name=""/>
          <p:cNvSpPr/>
          <p:nvPr/>
        </p:nvSpPr>
        <p:spPr>
          <a:xfrm>
            <a:off x="7428240" y="5183280"/>
            <a:ext cx="698040" cy="1681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100" strike="noStrike" u="none">
                <a:solidFill>
                  <a:srgbClr val="000000"/>
                </a:solidFill>
                <a:effectLst/>
                <a:uFillTx/>
                <a:latin typeface="Times New Roman"/>
              </a:rPr>
              <a:t> 182        FC</a:t>
            </a:r>
            <a:endParaRPr b="0" lang="en-US" sz="1100" strike="noStrike" u="none">
              <a:solidFill>
                <a:srgbClr val="000000"/>
              </a:solidFill>
              <a:effectLst/>
              <a:uFillTx/>
              <a:latin typeface="Times New Roman"/>
            </a:endParaRPr>
          </a:p>
        </p:txBody>
      </p:sp>
      <p:sp>
        <p:nvSpPr>
          <p:cNvPr id="137" name=""/>
          <p:cNvSpPr/>
          <p:nvPr/>
        </p:nvSpPr>
        <p:spPr>
          <a:xfrm>
            <a:off x="5238720" y="5335560"/>
            <a:ext cx="90792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8" name=""/>
          <p:cNvSpPr/>
          <p:nvPr/>
        </p:nvSpPr>
        <p:spPr>
          <a:xfrm>
            <a:off x="6215040" y="5335560"/>
            <a:ext cx="254160" cy="163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39" name=""/>
          <p:cNvSpPr/>
          <p:nvPr/>
        </p:nvSpPr>
        <p:spPr>
          <a:xfrm>
            <a:off x="5238720" y="5489640"/>
            <a:ext cx="880920" cy="16488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0" name=""/>
          <p:cNvSpPr/>
          <p:nvPr/>
        </p:nvSpPr>
        <p:spPr>
          <a:xfrm>
            <a:off x="5182920" y="5486400"/>
            <a:ext cx="43344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 = Breaker</a:t>
            </a:r>
            <a:endParaRPr b="0" lang="en-US" sz="700" strike="noStrike" u="none">
              <a:solidFill>
                <a:srgbClr val="000000"/>
              </a:solidFill>
              <a:effectLst/>
              <a:uFillTx/>
              <a:latin typeface="Times New Roman"/>
            </a:endParaRPr>
          </a:p>
        </p:txBody>
      </p:sp>
      <p:sp>
        <p:nvSpPr>
          <p:cNvPr id="141" name=""/>
          <p:cNvSpPr/>
          <p:nvPr/>
        </p:nvSpPr>
        <p:spPr>
          <a:xfrm>
            <a:off x="5185800" y="5608800"/>
            <a:ext cx="110124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GSU = Generator Step-up Unit</a:t>
            </a:r>
            <a:endParaRPr b="0" lang="en-US" sz="700" strike="noStrike" u="none">
              <a:solidFill>
                <a:srgbClr val="000000"/>
              </a:solidFill>
              <a:effectLst/>
              <a:uFillTx/>
              <a:latin typeface="Times New Roman"/>
            </a:endParaRPr>
          </a:p>
        </p:txBody>
      </p:sp>
      <p:sp>
        <p:nvSpPr>
          <p:cNvPr id="142" name=""/>
          <p:cNvSpPr/>
          <p:nvPr/>
        </p:nvSpPr>
        <p:spPr>
          <a:xfrm flipH="1">
            <a:off x="8094240" y="3103560"/>
            <a:ext cx="15876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43" name=""/>
          <p:cNvSpPr/>
          <p:nvPr/>
        </p:nvSpPr>
        <p:spPr>
          <a:xfrm>
            <a:off x="7931160" y="3005280"/>
            <a:ext cx="158760" cy="19656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4" name=""/>
          <p:cNvSpPr/>
          <p:nvPr/>
        </p:nvSpPr>
        <p:spPr>
          <a:xfrm>
            <a:off x="7993080" y="3046320"/>
            <a:ext cx="54000" cy="109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5" name=""/>
          <p:cNvSpPr/>
          <p:nvPr/>
        </p:nvSpPr>
        <p:spPr>
          <a:xfrm>
            <a:off x="7992720" y="304956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46" name=""/>
          <p:cNvSpPr/>
          <p:nvPr/>
        </p:nvSpPr>
        <p:spPr>
          <a:xfrm flipH="1">
            <a:off x="7532280" y="3103560"/>
            <a:ext cx="40500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47" name=""/>
          <p:cNvSpPr/>
          <p:nvPr/>
        </p:nvSpPr>
        <p:spPr>
          <a:xfrm>
            <a:off x="7532640" y="3103560"/>
            <a:ext cx="1800" cy="203040"/>
          </a:xfrm>
          <a:custGeom>
            <a:avLst/>
            <a:gdLst/>
            <a:ahLst/>
            <a:rect l="l" t="t" r="r" b="b"/>
            <a:pathLst>
              <a:path w="0" h="258">
                <a:moveTo>
                  <a:pt x="0" y="258"/>
                </a:moveTo>
                <a:lnTo>
                  <a:pt x="0" y="62"/>
                </a:lnTo>
                <a:lnTo>
                  <a:pt x="0" y="0"/>
                </a:lnTo>
              </a:path>
            </a:pathLst>
          </a:custGeom>
          <a:noFill/>
          <a:ln w="792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48" name=""/>
          <p:cNvSpPr/>
          <p:nvPr/>
        </p:nvSpPr>
        <p:spPr>
          <a:xfrm flipH="1">
            <a:off x="7532280" y="3600360"/>
            <a:ext cx="40500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49" name=""/>
          <p:cNvSpPr/>
          <p:nvPr/>
        </p:nvSpPr>
        <p:spPr>
          <a:xfrm>
            <a:off x="7334280" y="3103560"/>
            <a:ext cx="119160" cy="398520"/>
          </a:xfrm>
          <a:custGeom>
            <a:avLst/>
            <a:gdLst/>
            <a:ahLst/>
            <a:rect l="l" t="t" r="r" b="b"/>
            <a:pathLst>
              <a:path w="149" h="503">
                <a:moveTo>
                  <a:pt x="149" y="0"/>
                </a:moveTo>
                <a:lnTo>
                  <a:pt x="50" y="0"/>
                </a:lnTo>
                <a:lnTo>
                  <a:pt x="30" y="0"/>
                </a:lnTo>
                <a:lnTo>
                  <a:pt x="20" y="12"/>
                </a:lnTo>
                <a:lnTo>
                  <a:pt x="9" y="25"/>
                </a:lnTo>
                <a:lnTo>
                  <a:pt x="0" y="49"/>
                </a:lnTo>
                <a:lnTo>
                  <a:pt x="0" y="62"/>
                </a:lnTo>
                <a:lnTo>
                  <a:pt x="0" y="86"/>
                </a:lnTo>
                <a:lnTo>
                  <a:pt x="9" y="99"/>
                </a:lnTo>
                <a:lnTo>
                  <a:pt x="20" y="111"/>
                </a:lnTo>
                <a:lnTo>
                  <a:pt x="30" y="123"/>
                </a:lnTo>
                <a:lnTo>
                  <a:pt x="50" y="123"/>
                </a:lnTo>
                <a:lnTo>
                  <a:pt x="30" y="134"/>
                </a:lnTo>
                <a:lnTo>
                  <a:pt x="20" y="134"/>
                </a:lnTo>
                <a:lnTo>
                  <a:pt x="9" y="148"/>
                </a:lnTo>
                <a:lnTo>
                  <a:pt x="0" y="171"/>
                </a:lnTo>
                <a:lnTo>
                  <a:pt x="0" y="196"/>
                </a:lnTo>
                <a:lnTo>
                  <a:pt x="0" y="209"/>
                </a:lnTo>
                <a:lnTo>
                  <a:pt x="9" y="221"/>
                </a:lnTo>
                <a:lnTo>
                  <a:pt x="20" y="247"/>
                </a:lnTo>
                <a:lnTo>
                  <a:pt x="30" y="247"/>
                </a:lnTo>
                <a:lnTo>
                  <a:pt x="50" y="258"/>
                </a:lnTo>
                <a:lnTo>
                  <a:pt x="30" y="258"/>
                </a:lnTo>
                <a:lnTo>
                  <a:pt x="20" y="258"/>
                </a:lnTo>
                <a:lnTo>
                  <a:pt x="9" y="283"/>
                </a:lnTo>
                <a:lnTo>
                  <a:pt x="0" y="295"/>
                </a:lnTo>
                <a:lnTo>
                  <a:pt x="0" y="320"/>
                </a:lnTo>
                <a:lnTo>
                  <a:pt x="0" y="332"/>
                </a:lnTo>
                <a:lnTo>
                  <a:pt x="9" y="357"/>
                </a:lnTo>
                <a:lnTo>
                  <a:pt x="20" y="368"/>
                </a:lnTo>
                <a:lnTo>
                  <a:pt x="30" y="368"/>
                </a:lnTo>
                <a:lnTo>
                  <a:pt x="50" y="380"/>
                </a:lnTo>
                <a:lnTo>
                  <a:pt x="30" y="380"/>
                </a:lnTo>
                <a:lnTo>
                  <a:pt x="20" y="394"/>
                </a:lnTo>
                <a:lnTo>
                  <a:pt x="9" y="405"/>
                </a:lnTo>
                <a:lnTo>
                  <a:pt x="0" y="418"/>
                </a:lnTo>
                <a:lnTo>
                  <a:pt x="0" y="442"/>
                </a:lnTo>
                <a:lnTo>
                  <a:pt x="0" y="454"/>
                </a:lnTo>
                <a:lnTo>
                  <a:pt x="9" y="479"/>
                </a:lnTo>
                <a:lnTo>
                  <a:pt x="20" y="491"/>
                </a:lnTo>
                <a:lnTo>
                  <a:pt x="30" y="503"/>
                </a:lnTo>
                <a:lnTo>
                  <a:pt x="50" y="503"/>
                </a:lnTo>
                <a:lnTo>
                  <a:pt x="149" y="503"/>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0" name=""/>
          <p:cNvSpPr/>
          <p:nvPr/>
        </p:nvSpPr>
        <p:spPr>
          <a:xfrm>
            <a:off x="7128000" y="3103560"/>
            <a:ext cx="126720" cy="398520"/>
          </a:xfrm>
          <a:custGeom>
            <a:avLst/>
            <a:gdLst/>
            <a:ahLst/>
            <a:rect l="l" t="t" r="r" b="b"/>
            <a:pathLst>
              <a:path w="160" h="503">
                <a:moveTo>
                  <a:pt x="0" y="0"/>
                </a:moveTo>
                <a:lnTo>
                  <a:pt x="100" y="0"/>
                </a:lnTo>
                <a:lnTo>
                  <a:pt x="120" y="0"/>
                </a:lnTo>
                <a:lnTo>
                  <a:pt x="130" y="12"/>
                </a:lnTo>
                <a:lnTo>
                  <a:pt x="139" y="25"/>
                </a:lnTo>
                <a:lnTo>
                  <a:pt x="150" y="49"/>
                </a:lnTo>
                <a:lnTo>
                  <a:pt x="160" y="62"/>
                </a:lnTo>
                <a:lnTo>
                  <a:pt x="150" y="86"/>
                </a:lnTo>
                <a:lnTo>
                  <a:pt x="139" y="99"/>
                </a:lnTo>
                <a:lnTo>
                  <a:pt x="130" y="111"/>
                </a:lnTo>
                <a:lnTo>
                  <a:pt x="120" y="123"/>
                </a:lnTo>
                <a:lnTo>
                  <a:pt x="100" y="123"/>
                </a:lnTo>
                <a:lnTo>
                  <a:pt x="120" y="134"/>
                </a:lnTo>
                <a:lnTo>
                  <a:pt x="130" y="134"/>
                </a:lnTo>
                <a:lnTo>
                  <a:pt x="139" y="148"/>
                </a:lnTo>
                <a:lnTo>
                  <a:pt x="150" y="171"/>
                </a:lnTo>
                <a:lnTo>
                  <a:pt x="160" y="196"/>
                </a:lnTo>
                <a:lnTo>
                  <a:pt x="150" y="209"/>
                </a:lnTo>
                <a:lnTo>
                  <a:pt x="139" y="221"/>
                </a:lnTo>
                <a:lnTo>
                  <a:pt x="130" y="247"/>
                </a:lnTo>
                <a:lnTo>
                  <a:pt x="120" y="247"/>
                </a:lnTo>
                <a:lnTo>
                  <a:pt x="100" y="258"/>
                </a:lnTo>
                <a:lnTo>
                  <a:pt x="120" y="258"/>
                </a:lnTo>
                <a:lnTo>
                  <a:pt x="130" y="258"/>
                </a:lnTo>
                <a:lnTo>
                  <a:pt x="139" y="283"/>
                </a:lnTo>
                <a:lnTo>
                  <a:pt x="150" y="295"/>
                </a:lnTo>
                <a:lnTo>
                  <a:pt x="160" y="320"/>
                </a:lnTo>
                <a:lnTo>
                  <a:pt x="150" y="332"/>
                </a:lnTo>
                <a:lnTo>
                  <a:pt x="139" y="357"/>
                </a:lnTo>
                <a:lnTo>
                  <a:pt x="130" y="368"/>
                </a:lnTo>
                <a:lnTo>
                  <a:pt x="120" y="368"/>
                </a:lnTo>
                <a:lnTo>
                  <a:pt x="100" y="380"/>
                </a:lnTo>
                <a:lnTo>
                  <a:pt x="120" y="380"/>
                </a:lnTo>
                <a:lnTo>
                  <a:pt x="130" y="394"/>
                </a:lnTo>
                <a:lnTo>
                  <a:pt x="139" y="405"/>
                </a:lnTo>
                <a:lnTo>
                  <a:pt x="150" y="418"/>
                </a:lnTo>
                <a:lnTo>
                  <a:pt x="160" y="442"/>
                </a:lnTo>
                <a:lnTo>
                  <a:pt x="150" y="454"/>
                </a:lnTo>
                <a:lnTo>
                  <a:pt x="139" y="479"/>
                </a:lnTo>
                <a:lnTo>
                  <a:pt x="130" y="491"/>
                </a:lnTo>
                <a:lnTo>
                  <a:pt x="120" y="503"/>
                </a:lnTo>
                <a:lnTo>
                  <a:pt x="100" y="503"/>
                </a:lnTo>
                <a:lnTo>
                  <a:pt x="0" y="503"/>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1" name=""/>
          <p:cNvSpPr/>
          <p:nvPr/>
        </p:nvSpPr>
        <p:spPr>
          <a:xfrm>
            <a:off x="7120080" y="3513240"/>
            <a:ext cx="415800" cy="88920"/>
          </a:xfrm>
          <a:prstGeom prst="rect">
            <a:avLst/>
          </a:prstGeom>
          <a:no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52" name=""/>
          <p:cNvSpPr/>
          <p:nvPr/>
        </p:nvSpPr>
        <p:spPr>
          <a:xfrm>
            <a:off x="7010280" y="3565440"/>
            <a:ext cx="576360" cy="91800"/>
          </a:xfrm>
          <a:prstGeom prst="rect">
            <a:avLst/>
          </a:prstGeom>
          <a:noFill/>
          <a:ln w="0">
            <a:noFill/>
          </a:ln>
        </p:spPr>
        <p:style>
          <a:lnRef idx="0"/>
          <a:fillRef idx="0"/>
          <a:effectRef idx="0"/>
          <a:fontRef idx="minor"/>
        </p:style>
        <p:txBody>
          <a:bodyPr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Times New Roman"/>
              </a:rPr>
              <a:t>GSU1A</a:t>
            </a:r>
            <a:endParaRPr b="0" lang="en-US" sz="600" strike="noStrike" u="none">
              <a:solidFill>
                <a:srgbClr val="000000"/>
              </a:solidFill>
              <a:effectLst/>
              <a:uFillTx/>
              <a:latin typeface="Times New Roman"/>
            </a:endParaRPr>
          </a:p>
        </p:txBody>
      </p:sp>
      <p:sp>
        <p:nvSpPr>
          <p:cNvPr id="153" name=""/>
          <p:cNvSpPr/>
          <p:nvPr/>
        </p:nvSpPr>
        <p:spPr>
          <a:xfrm>
            <a:off x="7322760" y="3473280"/>
            <a:ext cx="197640" cy="18324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Times New Roman"/>
              </a:rPr>
              <a:t>1B,1C</a:t>
            </a:r>
            <a:endParaRPr b="0" lang="en-US" sz="600" strike="noStrike" u="none">
              <a:solidFill>
                <a:srgbClr val="000000"/>
              </a:solidFill>
              <a:effectLst/>
              <a:uFillTx/>
              <a:latin typeface="Times New Roman"/>
            </a:endParaRPr>
          </a:p>
        </p:txBody>
      </p:sp>
      <p:sp>
        <p:nvSpPr>
          <p:cNvPr id="154" name=""/>
          <p:cNvSpPr/>
          <p:nvPr/>
        </p:nvSpPr>
        <p:spPr>
          <a:xfrm>
            <a:off x="6969240" y="3200400"/>
            <a:ext cx="160200" cy="2062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5" name=""/>
          <p:cNvSpPr/>
          <p:nvPr/>
        </p:nvSpPr>
        <p:spPr>
          <a:xfrm>
            <a:off x="7024680" y="3238560"/>
            <a:ext cx="54000" cy="1112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56" name=""/>
          <p:cNvSpPr/>
          <p:nvPr/>
        </p:nvSpPr>
        <p:spPr>
          <a:xfrm>
            <a:off x="7024320" y="32432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57" name=""/>
          <p:cNvSpPr/>
          <p:nvPr/>
        </p:nvSpPr>
        <p:spPr>
          <a:xfrm flipH="1">
            <a:off x="7532640" y="4095720"/>
            <a:ext cx="30024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58" name=""/>
          <p:cNvSpPr/>
          <p:nvPr/>
        </p:nvSpPr>
        <p:spPr>
          <a:xfrm flipH="1">
            <a:off x="6888240" y="4095720"/>
            <a:ext cx="64440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59" name=""/>
          <p:cNvSpPr/>
          <p:nvPr/>
        </p:nvSpPr>
        <p:spPr>
          <a:xfrm flipH="1">
            <a:off x="6818040" y="3306600"/>
            <a:ext cx="158760" cy="1800"/>
          </a:xfrm>
          <a:prstGeom prst="line">
            <a:avLst/>
          </a:prstGeom>
          <a:ln w="7920">
            <a:solidFill>
              <a:srgbClr val="000000"/>
            </a:solidFill>
            <a:miter/>
          </a:ln>
        </p:spPr>
        <p:style>
          <a:lnRef idx="0"/>
          <a:fillRef idx="0"/>
          <a:effectRef idx="0"/>
          <a:fontRef idx="minor"/>
        </p:style>
        <p:txBody>
          <a:bodyPr lIns="90000" rIns="90000" tIns="-45000" bIns="-45000" anchor="t">
            <a:noAutofit/>
          </a:bodyPr>
          <a:p>
            <a:endParaRPr b="0" lang="en-US" sz="2400" strike="noStrike" u="none">
              <a:solidFill>
                <a:srgbClr val="000000"/>
              </a:solidFill>
              <a:effectLst/>
              <a:uFillTx/>
              <a:latin typeface="Times New Roman"/>
            </a:endParaRPr>
          </a:p>
        </p:txBody>
      </p:sp>
      <p:sp>
        <p:nvSpPr>
          <p:cNvPr id="160" name=""/>
          <p:cNvSpPr/>
          <p:nvPr/>
        </p:nvSpPr>
        <p:spPr>
          <a:xfrm>
            <a:off x="6969240" y="3998880"/>
            <a:ext cx="160200" cy="19512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1" name=""/>
          <p:cNvSpPr/>
          <p:nvPr/>
        </p:nvSpPr>
        <p:spPr>
          <a:xfrm>
            <a:off x="7024680" y="4038480"/>
            <a:ext cx="54000" cy="10980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2" name=""/>
          <p:cNvSpPr/>
          <p:nvPr/>
        </p:nvSpPr>
        <p:spPr>
          <a:xfrm>
            <a:off x="7024320" y="404172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63" name=""/>
          <p:cNvSpPr/>
          <p:nvPr/>
        </p:nvSpPr>
        <p:spPr>
          <a:xfrm>
            <a:off x="6810480" y="3005280"/>
            <a:ext cx="1440" cy="128556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4" name=""/>
          <p:cNvSpPr/>
          <p:nvPr/>
        </p:nvSpPr>
        <p:spPr>
          <a:xfrm flipH="1">
            <a:off x="6484680" y="4095720"/>
            <a:ext cx="237960" cy="1440"/>
          </a:xfrm>
          <a:prstGeom prst="line">
            <a:avLst/>
          </a:prstGeom>
          <a:ln w="7920">
            <a:solidFill>
              <a:srgbClr val="000000"/>
            </a:solidFill>
            <a:miter/>
          </a:ln>
        </p:spPr>
        <p:style>
          <a:lnRef idx="0"/>
          <a:fillRef idx="0"/>
          <a:effectRef idx="0"/>
          <a:fontRef idx="minor"/>
        </p:style>
        <p:txBody>
          <a:bodyPr lIns="90000" rIns="90000" tIns="-45360" bIns="-45360" anchor="t">
            <a:noAutofit/>
          </a:bodyPr>
          <a:p>
            <a:endParaRPr b="0" lang="en-US" sz="2400" strike="noStrike" u="none">
              <a:solidFill>
                <a:srgbClr val="000000"/>
              </a:solidFill>
              <a:effectLst/>
              <a:uFillTx/>
              <a:latin typeface="Times New Roman"/>
            </a:endParaRPr>
          </a:p>
        </p:txBody>
      </p:sp>
      <p:sp>
        <p:nvSpPr>
          <p:cNvPr id="165" name=""/>
          <p:cNvSpPr/>
          <p:nvPr/>
        </p:nvSpPr>
        <p:spPr>
          <a:xfrm>
            <a:off x="6485040" y="3005280"/>
            <a:ext cx="1440" cy="1285560"/>
          </a:xfrm>
          <a:prstGeom prst="line">
            <a:avLst/>
          </a:prstGeom>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6" name=""/>
          <p:cNvSpPr/>
          <p:nvPr/>
        </p:nvSpPr>
        <p:spPr>
          <a:xfrm>
            <a:off x="6407280" y="4290840"/>
            <a:ext cx="160200" cy="20484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7" name=""/>
          <p:cNvSpPr/>
          <p:nvPr/>
        </p:nvSpPr>
        <p:spPr>
          <a:xfrm>
            <a:off x="6461280" y="4330800"/>
            <a:ext cx="54000" cy="109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68" name=""/>
          <p:cNvSpPr/>
          <p:nvPr/>
        </p:nvSpPr>
        <p:spPr>
          <a:xfrm>
            <a:off x="6460920" y="433404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69" name=""/>
          <p:cNvSpPr/>
          <p:nvPr/>
        </p:nvSpPr>
        <p:spPr>
          <a:xfrm>
            <a:off x="8037360" y="4006800"/>
            <a:ext cx="158760" cy="195480"/>
          </a:xfrm>
          <a:prstGeom prst="rect">
            <a:avLst/>
          </a:prstGeom>
          <a:solidFill>
            <a:srgbClr val="ffffff"/>
          </a:solidFill>
          <a:ln w="7920">
            <a:solidFill>
              <a:srgbClr val="000000"/>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0" name=""/>
          <p:cNvSpPr/>
          <p:nvPr/>
        </p:nvSpPr>
        <p:spPr>
          <a:xfrm>
            <a:off x="8099280" y="4044960"/>
            <a:ext cx="52560" cy="109440"/>
          </a:xfrm>
          <a:prstGeom prst="rect">
            <a:avLst/>
          </a:prstGeom>
          <a:no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1" name=""/>
          <p:cNvSpPr/>
          <p:nvPr/>
        </p:nvSpPr>
        <p:spPr>
          <a:xfrm>
            <a:off x="8097480" y="4048200"/>
            <a:ext cx="59760" cy="10692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700" strike="noStrike" u="none">
                <a:solidFill>
                  <a:srgbClr val="000000"/>
                </a:solidFill>
                <a:effectLst/>
                <a:uFillTx/>
                <a:latin typeface="Times New Roman"/>
              </a:rPr>
              <a:t>B</a:t>
            </a:r>
            <a:endParaRPr b="0" lang="en-US" sz="700" strike="noStrike" u="none">
              <a:solidFill>
                <a:srgbClr val="000000"/>
              </a:solidFill>
              <a:effectLst/>
              <a:uFillTx/>
              <a:latin typeface="Times New Roman"/>
            </a:endParaRPr>
          </a:p>
        </p:txBody>
      </p:sp>
      <p:sp>
        <p:nvSpPr>
          <p:cNvPr id="172" name=""/>
          <p:cNvSpPr/>
          <p:nvPr/>
        </p:nvSpPr>
        <p:spPr>
          <a:xfrm>
            <a:off x="7921800" y="3902040"/>
            <a:ext cx="118800" cy="388800"/>
          </a:xfrm>
          <a:custGeom>
            <a:avLst/>
            <a:gdLst/>
            <a:ahLst/>
            <a:rect l="l" t="t" r="r" b="b"/>
            <a:pathLst>
              <a:path w="150" h="490">
                <a:moveTo>
                  <a:pt x="150" y="0"/>
                </a:moveTo>
                <a:lnTo>
                  <a:pt x="50" y="0"/>
                </a:lnTo>
                <a:lnTo>
                  <a:pt x="30" y="0"/>
                </a:lnTo>
                <a:lnTo>
                  <a:pt x="20" y="11"/>
                </a:lnTo>
                <a:lnTo>
                  <a:pt x="9" y="23"/>
                </a:lnTo>
                <a:lnTo>
                  <a:pt x="0" y="36"/>
                </a:lnTo>
                <a:lnTo>
                  <a:pt x="0" y="62"/>
                </a:lnTo>
                <a:lnTo>
                  <a:pt x="0" y="73"/>
                </a:lnTo>
                <a:lnTo>
                  <a:pt x="9" y="97"/>
                </a:lnTo>
                <a:lnTo>
                  <a:pt x="20" y="110"/>
                </a:lnTo>
                <a:lnTo>
                  <a:pt x="30" y="110"/>
                </a:lnTo>
                <a:lnTo>
                  <a:pt x="50" y="121"/>
                </a:lnTo>
                <a:lnTo>
                  <a:pt x="30" y="121"/>
                </a:lnTo>
                <a:lnTo>
                  <a:pt x="20" y="134"/>
                </a:lnTo>
                <a:lnTo>
                  <a:pt x="9" y="147"/>
                </a:lnTo>
                <a:lnTo>
                  <a:pt x="0" y="158"/>
                </a:lnTo>
                <a:lnTo>
                  <a:pt x="0" y="182"/>
                </a:lnTo>
                <a:lnTo>
                  <a:pt x="0" y="196"/>
                </a:lnTo>
                <a:lnTo>
                  <a:pt x="9" y="219"/>
                </a:lnTo>
                <a:lnTo>
                  <a:pt x="20" y="233"/>
                </a:lnTo>
                <a:lnTo>
                  <a:pt x="30" y="244"/>
                </a:lnTo>
                <a:lnTo>
                  <a:pt x="50" y="244"/>
                </a:lnTo>
                <a:lnTo>
                  <a:pt x="30" y="244"/>
                </a:lnTo>
                <a:lnTo>
                  <a:pt x="20" y="256"/>
                </a:lnTo>
                <a:lnTo>
                  <a:pt x="9" y="269"/>
                </a:lnTo>
                <a:lnTo>
                  <a:pt x="0" y="281"/>
                </a:lnTo>
                <a:lnTo>
                  <a:pt x="0" y="306"/>
                </a:lnTo>
                <a:lnTo>
                  <a:pt x="0" y="330"/>
                </a:lnTo>
                <a:lnTo>
                  <a:pt x="9" y="343"/>
                </a:lnTo>
                <a:lnTo>
                  <a:pt x="20" y="355"/>
                </a:lnTo>
                <a:lnTo>
                  <a:pt x="30" y="368"/>
                </a:lnTo>
                <a:lnTo>
                  <a:pt x="50" y="368"/>
                </a:lnTo>
                <a:lnTo>
                  <a:pt x="30" y="368"/>
                </a:lnTo>
                <a:lnTo>
                  <a:pt x="20" y="380"/>
                </a:lnTo>
                <a:lnTo>
                  <a:pt x="9" y="391"/>
                </a:lnTo>
                <a:lnTo>
                  <a:pt x="0" y="416"/>
                </a:lnTo>
                <a:lnTo>
                  <a:pt x="0" y="428"/>
                </a:lnTo>
                <a:lnTo>
                  <a:pt x="0" y="453"/>
                </a:lnTo>
                <a:lnTo>
                  <a:pt x="9" y="466"/>
                </a:lnTo>
                <a:lnTo>
                  <a:pt x="20" y="477"/>
                </a:lnTo>
                <a:lnTo>
                  <a:pt x="30" y="490"/>
                </a:lnTo>
                <a:lnTo>
                  <a:pt x="50" y="490"/>
                </a:lnTo>
                <a:lnTo>
                  <a:pt x="150" y="490"/>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3" name=""/>
          <p:cNvSpPr/>
          <p:nvPr/>
        </p:nvSpPr>
        <p:spPr>
          <a:xfrm>
            <a:off x="7723080" y="3902040"/>
            <a:ext cx="119160" cy="388800"/>
          </a:xfrm>
          <a:custGeom>
            <a:avLst/>
            <a:gdLst/>
            <a:ahLst/>
            <a:rect l="l" t="t" r="r" b="b"/>
            <a:pathLst>
              <a:path w="151" h="490">
                <a:moveTo>
                  <a:pt x="0" y="0"/>
                </a:moveTo>
                <a:lnTo>
                  <a:pt x="101" y="0"/>
                </a:lnTo>
                <a:lnTo>
                  <a:pt x="110" y="0"/>
                </a:lnTo>
                <a:lnTo>
                  <a:pt x="130" y="11"/>
                </a:lnTo>
                <a:lnTo>
                  <a:pt x="140" y="23"/>
                </a:lnTo>
                <a:lnTo>
                  <a:pt x="140" y="36"/>
                </a:lnTo>
                <a:lnTo>
                  <a:pt x="151" y="62"/>
                </a:lnTo>
                <a:lnTo>
                  <a:pt x="140" y="73"/>
                </a:lnTo>
                <a:lnTo>
                  <a:pt x="140" y="97"/>
                </a:lnTo>
                <a:lnTo>
                  <a:pt x="130" y="110"/>
                </a:lnTo>
                <a:lnTo>
                  <a:pt x="110" y="110"/>
                </a:lnTo>
                <a:lnTo>
                  <a:pt x="101" y="121"/>
                </a:lnTo>
                <a:lnTo>
                  <a:pt x="110" y="121"/>
                </a:lnTo>
                <a:lnTo>
                  <a:pt x="130" y="134"/>
                </a:lnTo>
                <a:lnTo>
                  <a:pt x="140" y="147"/>
                </a:lnTo>
                <a:lnTo>
                  <a:pt x="140" y="158"/>
                </a:lnTo>
                <a:lnTo>
                  <a:pt x="151" y="182"/>
                </a:lnTo>
                <a:lnTo>
                  <a:pt x="140" y="196"/>
                </a:lnTo>
                <a:lnTo>
                  <a:pt x="140" y="219"/>
                </a:lnTo>
                <a:lnTo>
                  <a:pt x="130" y="233"/>
                </a:lnTo>
                <a:lnTo>
                  <a:pt x="110" y="244"/>
                </a:lnTo>
                <a:lnTo>
                  <a:pt x="101" y="244"/>
                </a:lnTo>
                <a:lnTo>
                  <a:pt x="110" y="244"/>
                </a:lnTo>
                <a:lnTo>
                  <a:pt x="130" y="256"/>
                </a:lnTo>
                <a:lnTo>
                  <a:pt x="140" y="269"/>
                </a:lnTo>
                <a:lnTo>
                  <a:pt x="140" y="281"/>
                </a:lnTo>
                <a:lnTo>
                  <a:pt x="151" y="306"/>
                </a:lnTo>
                <a:lnTo>
                  <a:pt x="140" y="330"/>
                </a:lnTo>
                <a:lnTo>
                  <a:pt x="140" y="343"/>
                </a:lnTo>
                <a:lnTo>
                  <a:pt x="130" y="355"/>
                </a:lnTo>
                <a:lnTo>
                  <a:pt x="110" y="368"/>
                </a:lnTo>
                <a:lnTo>
                  <a:pt x="101" y="368"/>
                </a:lnTo>
                <a:lnTo>
                  <a:pt x="110" y="368"/>
                </a:lnTo>
                <a:lnTo>
                  <a:pt x="130" y="380"/>
                </a:lnTo>
                <a:lnTo>
                  <a:pt x="140" y="391"/>
                </a:lnTo>
                <a:lnTo>
                  <a:pt x="140" y="416"/>
                </a:lnTo>
                <a:lnTo>
                  <a:pt x="151" y="428"/>
                </a:lnTo>
                <a:lnTo>
                  <a:pt x="140" y="453"/>
                </a:lnTo>
                <a:lnTo>
                  <a:pt x="140" y="466"/>
                </a:lnTo>
                <a:lnTo>
                  <a:pt x="130" y="477"/>
                </a:lnTo>
                <a:lnTo>
                  <a:pt x="110" y="490"/>
                </a:lnTo>
                <a:lnTo>
                  <a:pt x="101" y="490"/>
                </a:lnTo>
                <a:lnTo>
                  <a:pt x="0" y="490"/>
                </a:lnTo>
              </a:path>
            </a:pathLst>
          </a:custGeom>
          <a:noFill/>
          <a:ln w="144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174" name=""/>
          <p:cNvSpPr/>
          <p:nvPr/>
        </p:nvSpPr>
        <p:spPr>
          <a:xfrm>
            <a:off x="7810560" y="4300560"/>
            <a:ext cx="176040" cy="88920"/>
          </a:xfrm>
          <a:prstGeom prst="rect">
            <a:avLst/>
          </a:prstGeom>
          <a:noFill/>
          <a:ln w="0">
            <a:noFill/>
          </a:ln>
        </p:spPr>
        <p:style>
          <a:lnRef idx="0"/>
          <a:fillRef idx="0"/>
          <a:effectRef idx="0"/>
          <a:fontRef idx="minor"/>
        </p:style>
        <p:txBody>
          <a:bodyPr lIns="90000" rIns="90000" tIns="42120" bIns="42120" anchor="t">
            <a:noAutofit/>
          </a:bodyPr>
          <a:p>
            <a:endParaRPr b="0" lang="en-US" sz="2400" strike="noStrike" u="none">
              <a:solidFill>
                <a:srgbClr val="000000"/>
              </a:solidFill>
              <a:effectLst/>
              <a:uFillTx/>
              <a:latin typeface="Times New Roman"/>
            </a:endParaRPr>
          </a:p>
        </p:txBody>
      </p:sp>
      <p:sp>
        <p:nvSpPr>
          <p:cNvPr id="175" name=""/>
          <p:cNvSpPr/>
          <p:nvPr/>
        </p:nvSpPr>
        <p:spPr>
          <a:xfrm>
            <a:off x="7810920" y="4302000"/>
            <a:ext cx="191160" cy="91800"/>
          </a:xfrm>
          <a:prstGeom prst="rect">
            <a:avLst/>
          </a:prstGeom>
          <a:noFill/>
          <a:ln w="0">
            <a:noFill/>
          </a:ln>
        </p:spPr>
        <p:style>
          <a:lnRef idx="0"/>
          <a:fillRef idx="0"/>
          <a:effectRef idx="0"/>
          <a:fontRef idx="minor"/>
        </p:style>
        <p:txBody>
          <a:bodyPr wrap="none" lIns="0" rIns="0" tIns="0" bIns="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600" strike="noStrike" u="none">
                <a:solidFill>
                  <a:srgbClr val="000000"/>
                </a:solidFill>
                <a:effectLst/>
                <a:uFillTx/>
                <a:latin typeface="Times New Roman"/>
              </a:rPr>
              <a:t>GSU2</a:t>
            </a:r>
            <a:endParaRPr b="0" lang="en-US" sz="600" strike="noStrike" u="none">
              <a:solidFill>
                <a:srgbClr val="000000"/>
              </a:solidFill>
              <a:effectLst/>
              <a:uFillTx/>
              <a:latin typeface="Times New Roman"/>
            </a:endParaRPr>
          </a:p>
        </p:txBody>
      </p:sp>
      <p:sp>
        <p:nvSpPr>
          <p:cNvPr id="4" name="PlaceHolder 3"/>
          <p:cNvSpPr>
            <a:spLocks noGrp="1"/>
          </p:cNvSpPr>
          <p:nvPr>
            <p:ph type="sldNum" idx="1"/>
          </p:nvPr>
        </p:nvSpPr>
        <p:spPr/>
        <p:txBody>
          <a:bodyPr/>
          <a:p>
            <a:fld id="{0AE24F3E-2150-4687-93F8-82228DBB36D3}"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6"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Plant Layout</a:t>
            </a:r>
            <a:endParaRPr b="0" lang="en-US" sz="2000" strike="noStrike" u="none">
              <a:solidFill>
                <a:srgbClr val="000000"/>
              </a:solidFill>
              <a:effectLst/>
              <a:uFillTx/>
              <a:latin typeface="Times New Roman"/>
            </a:endParaRPr>
          </a:p>
        </p:txBody>
      </p:sp>
      <p:sp>
        <p:nvSpPr>
          <p:cNvPr id="177"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178" name="Gleason" descr=""/>
          <p:cNvPicPr/>
          <p:nvPr/>
        </p:nvPicPr>
        <p:blipFill>
          <a:blip r:embed="rId1"/>
          <a:stretch/>
        </p:blipFill>
        <p:spPr>
          <a:xfrm>
            <a:off x="1219320" y="1695600"/>
            <a:ext cx="6781680" cy="4400280"/>
          </a:xfrm>
          <a:prstGeom prst="rect">
            <a:avLst/>
          </a:prstGeom>
          <a:noFill/>
          <a:ln w="0">
            <a:noFill/>
          </a:ln>
        </p:spPr>
      </p:pic>
      <p:sp>
        <p:nvSpPr>
          <p:cNvPr id="3" name="PlaceHolder 2"/>
          <p:cNvSpPr>
            <a:spLocks noGrp="1"/>
          </p:cNvSpPr>
          <p:nvPr>
            <p:ph type="sldNum" idx="1"/>
          </p:nvPr>
        </p:nvSpPr>
        <p:spPr/>
        <p:txBody>
          <a:bodyPr/>
          <a:p>
            <a:fld id="{E6F42CF5-E579-49DF-BA5A-4D8E28FBC5EC}"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9" name="PlaceHolder 1"/>
          <p:cNvSpPr>
            <a:spLocks noGrp="1"/>
          </p:cNvSpPr>
          <p:nvPr>
            <p:ph type="title"/>
          </p:nvPr>
        </p:nvSpPr>
        <p:spPr>
          <a:xfrm>
            <a:off x="685800" y="987120"/>
            <a:ext cx="7772400" cy="609480"/>
          </a:xfrm>
          <a:prstGeom prst="rect">
            <a:avLst/>
          </a:prstGeom>
          <a:noFill/>
          <a:ln w="0">
            <a:noFill/>
          </a:ln>
        </p:spPr>
        <p:txBody>
          <a:bodyPr lIns="90000" rIns="90000" tIns="46800" bIns="46800" anchor="ctr">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Arial"/>
              </a:rPr>
              <a:t>Performance Results</a:t>
            </a:r>
            <a:endParaRPr b="0" lang="en-US" sz="2000" strike="noStrike" u="none">
              <a:solidFill>
                <a:srgbClr val="000000"/>
              </a:solidFill>
              <a:effectLst/>
              <a:uFillTx/>
              <a:latin typeface="Times New Roman"/>
            </a:endParaRPr>
          </a:p>
        </p:txBody>
      </p:sp>
      <p:sp>
        <p:nvSpPr>
          <p:cNvPr id="180" name=""/>
          <p:cNvSpPr/>
          <p:nvPr/>
        </p:nvSpPr>
        <p:spPr>
          <a:xfrm>
            <a:off x="1066680" y="609480"/>
            <a:ext cx="5562720" cy="307440"/>
          </a:xfrm>
          <a:prstGeom prst="rect">
            <a:avLst/>
          </a:prstGeom>
          <a:noFill/>
          <a:ln w="0">
            <a:noFill/>
          </a:ln>
        </p:spPr>
        <p:style>
          <a:lnRef idx="0"/>
          <a:fillRef idx="0"/>
          <a:effectRef idx="0"/>
          <a:fontRef idx="minor"/>
        </p:style>
        <p:txBody>
          <a:bodyPr lIns="90000" rIns="90000" tIns="46800" bIns="46800" anchor="t">
            <a:spAutoFit/>
          </a:bodyPr>
          <a:p>
            <a:pPr>
              <a:lnSpc>
                <a:spcPct val="100000"/>
              </a:lnSpc>
              <a:spcBef>
                <a:spcPts val="876"/>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Arial"/>
              </a:rPr>
              <a:t>Gleason Overview</a:t>
            </a:r>
            <a:endParaRPr b="0" lang="en-US" sz="1400" strike="noStrike" u="none">
              <a:solidFill>
                <a:srgbClr val="000000"/>
              </a:solidFill>
              <a:effectLst/>
              <a:uFillTx/>
              <a:latin typeface="Times New Roman"/>
            </a:endParaRPr>
          </a:p>
        </p:txBody>
      </p:sp>
      <p:pic>
        <p:nvPicPr>
          <p:cNvPr id="181" name="" descr=""/>
          <p:cNvPicPr/>
          <p:nvPr/>
        </p:nvPicPr>
        <p:blipFill>
          <a:blip r:embed="rId1"/>
          <a:stretch/>
        </p:blipFill>
        <p:spPr>
          <a:xfrm>
            <a:off x="1828800" y="2108160"/>
            <a:ext cx="5638680" cy="2712960"/>
          </a:xfrm>
          <a:prstGeom prst="rect">
            <a:avLst/>
          </a:prstGeom>
          <a:noFill/>
          <a:ln w="0">
            <a:noFill/>
          </a:ln>
        </p:spPr>
      </p:pic>
      <p:sp>
        <p:nvSpPr>
          <p:cNvPr id="3" name="PlaceHolder 2"/>
          <p:cNvSpPr>
            <a:spLocks noGrp="1"/>
          </p:cNvSpPr>
          <p:nvPr>
            <p:ph type="sldNum" idx="1"/>
          </p:nvPr>
        </p:nvSpPr>
        <p:spPr/>
        <p:txBody>
          <a:bodyPr/>
          <a:p>
            <a:fld id="{03D5021E-C1B2-4D84-9A00-E34199F6DBA3}"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17668</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1998-03-06T18:15:04Z</dcterms:created>
  <dc:creator>sdick</dc:creator>
  <dc:description/>
  <dc:language>en-US</dc:language>
  <cp:lastModifiedBy>Ben Rogers</cp:lastModifiedBy>
  <cp:lastPrinted>2000-10-04T20:46:07Z</cp:lastPrinted>
  <dcterms:modified xsi:type="dcterms:W3CDTF">2000-10-05T14:10:22Z</dcterms:modified>
  <cp:revision>646</cp:revision>
  <dc:subject/>
  <dc:title>No Slide Title</dc:title>
</cp:coreProperties>
</file>