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39A4966-B109-4F84-A9E2-F40D463B1FD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226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07659E-E2A7-45F8-8D46-C5819B01BBCC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26880"/>
            <a:ext cx="8167680" cy="226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BD4713-FD95-4030-A8E5-3A7B51883273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26880"/>
            <a:ext cx="8167680" cy="226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LogoWh" descr=""/>
          <p:cNvPicPr/>
          <p:nvPr/>
        </p:nvPicPr>
        <p:blipFill>
          <a:blip r:embed="rId2"/>
          <a:stretch/>
        </p:blipFill>
        <p:spPr>
          <a:xfrm>
            <a:off x="8381880" y="591660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282600" y="762120"/>
            <a:ext cx="870912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990720" y="6335640"/>
            <a:ext cx="717228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204D08-8F0D-44E7-ACA2-40320DC7712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384000" y="6583320"/>
            <a:ext cx="235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c0c0c0"/>
                </a:solidFill>
                <a:effectLst/>
                <a:uFillTx/>
                <a:latin typeface="Arial Black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80880" y="1980720"/>
            <a:ext cx="8229600" cy="3962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Mark-to-Market Accounting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Global Markets</a:t>
            </a: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2000</a:t>
            </a:r>
            <a:br>
              <a:rPr sz="36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vs. Physical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381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31840" indent="-23184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transactions that qualify for MTM 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contracts that involve price risk management)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 forward contracts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for floating swaps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Types of transactions that require accrual accounting 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services)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delivery (requirements)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requiring delivery on owned assets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-468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with non-market based damages for non-performance (indicative of physical service)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618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92080" y="5470560"/>
            <a:ext cx="7381800" cy="642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Contracts that require significant future performance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are generally not markable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189F274-7F8E-45B2-88F8-020893884AC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Contract Provisions for MTM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8167680" cy="4968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Quantity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States volumes, minimum volumes, or all requirements (if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reasonable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estimable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subject to interruption except in force majeure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per unit (i.e., fixed, index plus, etc.)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Excuses performance in very limited cases, where occurrence of events is beyond the parties’ control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Anticipated events (i.e., scheduled maintenance, etc.) should not be considered force majeure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Liquidity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Sufficient number of financial counterparties willing to transact under same terms and conditions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Adequate physical liquidity/connectivity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F99266-7E14-4906-AAF3-1CDD9ACABF5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Contract Provisions for MTM 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393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Out Procedures for Failure to Perform (“outages”)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Objectively determinable amount (i.e., cost-to-cover)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Reinforces that earnings process was complete and services provided are financial risk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Avoids disputes on damages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Punitive or consequential damages indicates importance of physical performance vs. price risk management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Triggering Events and Termination Payments (Liquidated Damages)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Objectively determinable amount (i.e., PV of replacement contract)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Reinforces that earnings process was complete and services are financial risk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Provisions that go beyond market value of replacement contract indicate physical performance risk in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908AF8-8491-4B15-931A-E25257BDD55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2679840" y="434340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666880" y="43434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127400" y="43434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352680" y="2895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800600" y="2895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52680" y="28954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079880" y="167652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MTM Application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"/>
          <p:cNvSpPr/>
          <p:nvPr/>
        </p:nvSpPr>
        <p:spPr>
          <a:xfrm>
            <a:off x="4384800" y="990720"/>
            <a:ext cx="1828800" cy="838080"/>
          </a:xfrm>
          <a:prstGeom prst="rect">
            <a:avLst/>
          </a:prstGeom>
          <a:solidFill>
            <a:srgbClr val="99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It A Commodity?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470400" y="2093760"/>
            <a:ext cx="1218960" cy="1067040"/>
          </a:xfrm>
          <a:prstGeom prst="triangle">
            <a:avLst>
              <a:gd name="adj" fmla="val 50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60960" y="2133720"/>
            <a:ext cx="1067040" cy="1066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59680" y="2473200"/>
            <a:ext cx="10274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We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Activity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349320" y="2576520"/>
            <a:ext cx="58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Accrual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343400" y="3733920"/>
            <a:ext cx="914400" cy="91440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781360" y="3657600"/>
            <a:ext cx="1143000" cy="838080"/>
          </a:xfrm>
          <a:prstGeom prst="triangle">
            <a:avLst>
              <a:gd name="adj" fmla="val 50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953080" y="4125960"/>
            <a:ext cx="802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Contractual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545720" y="4037040"/>
            <a:ext cx="58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Accrual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644640" y="1757520"/>
            <a:ext cx="468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801680" y="329400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82520" y="3306600"/>
            <a:ext cx="468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630480" y="178272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70520"/>
            <a:ext cx="1219320" cy="939600"/>
          </a:xfrm>
          <a:prstGeom prst="triangle">
            <a:avLst>
              <a:gd name="adj" fmla="val 50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MTM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11120" y="4648320"/>
            <a:ext cx="468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115880" y="471168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130520" y="1157400"/>
            <a:ext cx="1840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Standardized Product Offering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Adequate Liquidity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Fungibiltiy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2336400" y="3809880"/>
            <a:ext cx="76212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63960" y="3224160"/>
            <a:ext cx="149616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Firm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Firm Tenor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Firm Quantity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Force Majeure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Market Based Damages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57600" y="5029200"/>
            <a:ext cx="914400" cy="91440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59920" y="5332320"/>
            <a:ext cx="58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Accrual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6594480" y="16765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4076640" y="16765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H="1">
            <a:off x="6324120" y="1371600"/>
            <a:ext cx="76212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B9F2A9-166A-4764-B264-28AF84C099E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MTM vs. Accrual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209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Accrual model recognizes earnings when the product is delivered and/or services are performed - earnings are recognized over the contract life.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MTM recognizes the value of the contract at the inception of the contract. Any future changes in the value are recorded in earnings when changes occur.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5E0730-2DCB-4E08-8692-12B4B90E520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MTM Evolved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290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MTM is the method of accounting for broker/dealers (traders of highly liquid securities)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 allowed Enron to use MTM on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price-risk management activities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only, as they resembled broker/dealer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Adopted with creation of ECT in 1992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hurdle as we were primarily known as a physical transportation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Pursued due to our trading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Derive value from contracts and commitments and not physical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260360" y="5445000"/>
            <a:ext cx="6581880" cy="642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Convinced SEC that majority of ECT’s business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entailed trading/dealing in commodities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F9ED19-907F-4990-82D8-098F22FCB26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 Can Use MTM?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3750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Entities That: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products as a dealer; perceived as a risk manager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an evolving strategy to meet the market place demand (i.e., taking and managing positions based on market conditions)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Derive primary assets and liabilities from contract commitments and financial instruments, not capital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value and complete earnings process at contract initiation (ongoing maintenance/work minimal)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3229200" y="5719680"/>
            <a:ext cx="2631600" cy="3682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Trading Entities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DF6494C-896B-447C-81B2-CD7C48DE4AB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use MTM?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227240"/>
            <a:ext cx="8167680" cy="430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Recognizes all earnings/value in the period that the contract is initiated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the way marketers manage their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 look to maximize portfolio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MTM provides trader with real-time value of the 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industry practice for commodity traders/marketers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Highlights the need for deal makers to execute new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is on new deals vs. accrual earnings from old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reliance on old deals to meet earnings target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identification of all risks at transaction date (i.e., credit, liquidity, legal,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49004B-3AF6-44B9-9471-8E59292CF98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Use MTM? (cont’d)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226880"/>
            <a:ext cx="8167680" cy="2149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on going management of credit and liquidity risk (adjustment to MTM value of transaction)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constant measurement of the market value of the portfolio resulting in ongoing efforts to manage the 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matches the economics of the transaction (trading mentality)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387080" y="5445000"/>
            <a:ext cx="6455160" cy="642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Management tool for evaluating effectiveness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 business decisions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D5FA250-2A43-41FD-A7A1-583D8D9E653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does Enron choose to use MTM?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8167680" cy="226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primary assets/liabilities are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industry practice for commodity traders/marketers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offer products as a dealer, not “user” or “producer”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Incentivizes deal makers to execute new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7D72C6-76B2-466E-80E0-E3CF7883D62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80880" y="1295280"/>
            <a:ext cx="8382240" cy="3353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 to Market 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Application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6880" y="320760"/>
            <a:ext cx="6013440" cy="581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of MTM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"/>
          <p:cNvSpPr/>
          <p:nvPr/>
        </p:nvSpPr>
        <p:spPr>
          <a:xfrm>
            <a:off x="4622760" y="5791320"/>
            <a:ext cx="457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622760" y="49528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22760" y="411480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93760" y="5334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9376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93760" y="39625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93760" y="60199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03240" y="3048120"/>
            <a:ext cx="2286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46240" y="220968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22760" y="2590920"/>
            <a:ext cx="0" cy="3200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193760" y="2590920"/>
            <a:ext cx="0" cy="3429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879560" y="1981080"/>
            <a:ext cx="5562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7960" y="1523880"/>
            <a:ext cx="1473120" cy="838440"/>
          </a:xfrm>
          <a:prstGeom prst="rect">
            <a:avLst/>
          </a:prstGeom>
          <a:solidFill>
            <a:srgbClr val="66ccff"/>
          </a:solidFill>
          <a:ln w="0">
            <a:noFill/>
          </a:ln>
          <a:effectLst>
            <a:outerShdw dist="89604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184480" y="1523880"/>
            <a:ext cx="1473120" cy="838440"/>
          </a:xfrm>
          <a:prstGeom prst="rect">
            <a:avLst/>
          </a:prstGeom>
          <a:solidFill>
            <a:srgbClr val="66ccff"/>
          </a:solidFill>
          <a:ln w="0">
            <a:noFill/>
          </a:ln>
          <a:effectLst>
            <a:outerShdw dist="89604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60640" y="1523880"/>
            <a:ext cx="1473480" cy="838440"/>
          </a:xfrm>
          <a:prstGeom prst="rect">
            <a:avLst/>
          </a:prstGeom>
          <a:solidFill>
            <a:srgbClr val="66ccff"/>
          </a:solidFill>
          <a:ln w="0">
            <a:noFill/>
          </a:ln>
          <a:effectLst>
            <a:outerShdw dist="89604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213680" y="1523880"/>
            <a:ext cx="1473120" cy="838440"/>
          </a:xfrm>
          <a:prstGeom prst="rect">
            <a:avLst/>
          </a:prstGeom>
          <a:solidFill>
            <a:srgbClr val="66ccff"/>
          </a:solidFill>
          <a:ln w="0">
            <a:noFill/>
          </a:ln>
          <a:effectLst>
            <a:outerShdw dist="89604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87440" y="5105520"/>
            <a:ext cx="1482840" cy="5079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87440" y="4419720"/>
            <a:ext cx="1482840" cy="5079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387440" y="3733920"/>
            <a:ext cx="1482840" cy="5079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67200" y="4711680"/>
            <a:ext cx="1482840" cy="507960"/>
          </a:xfrm>
          <a:prstGeom prst="rect">
            <a:avLst/>
          </a:prstGeom>
          <a:solidFill>
            <a:srgbClr val="66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936960" y="2743200"/>
            <a:ext cx="1498680" cy="60948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205000" y="2743200"/>
            <a:ext cx="1498680" cy="609480"/>
          </a:xfrm>
          <a:prstGeom prst="rect">
            <a:avLst/>
          </a:prstGeom>
          <a:solidFill>
            <a:srgbClr val="66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24560" y="1523880"/>
            <a:ext cx="1473120" cy="838440"/>
          </a:xfrm>
          <a:prstGeom prst="rect">
            <a:avLst/>
          </a:prstGeom>
          <a:solidFill>
            <a:srgbClr val="66ccff"/>
          </a:solidFill>
          <a:ln w="0">
            <a:noFill/>
          </a:ln>
          <a:effectLst>
            <a:outerShdw dist="89604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34160" y="1676520"/>
            <a:ext cx="163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Marking of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Mid-Market Values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37760" y="1689120"/>
            <a:ext cx="141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Deductions from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Mid-Market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91400" y="1646280"/>
            <a:ext cx="1035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60840" y="1523880"/>
            <a:ext cx="1579680" cy="8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(to recognize only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 Value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Earnings)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291080" y="1600200"/>
            <a:ext cx="1370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81040" y="2743200"/>
            <a:ext cx="1301760" cy="59724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(to prudently reflect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Risks)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136960" y="2743200"/>
            <a:ext cx="1652040" cy="59724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(reflecting effect of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credit rating)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40960" y="2940120"/>
            <a:ext cx="500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42600" y="3854520"/>
            <a:ext cx="11426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Liquidity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715760" y="4527720"/>
            <a:ext cx="776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744560" y="5226120"/>
            <a:ext cx="761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461600" y="5911920"/>
            <a:ext cx="1286640" cy="26172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Market Risks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74760" y="3914640"/>
            <a:ext cx="1469160" cy="42948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Operational, Legal and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Risks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47760" y="4648320"/>
            <a:ext cx="1547280" cy="59724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 (cost to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Contract over its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life &amp; physical costs)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29200" y="5638680"/>
            <a:ext cx="1488960" cy="26172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(non-Trading)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93760" y="2590920"/>
            <a:ext cx="3429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146760" y="925560"/>
            <a:ext cx="279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at Recognition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BEF6B6-9460-4327-ACE2-FCA353520BA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2000-08-15T11:05:30Z</dcterms:created>
  <dc:creator>heidi_grubbs</dc:creator>
  <dc:description/>
  <dc:language>en-US</dc:language>
  <cp:lastModifiedBy>bjohnsto</cp:lastModifiedBy>
  <cp:lastPrinted>2000-11-20T11:49:14Z</cp:lastPrinted>
  <dcterms:modified xsi:type="dcterms:W3CDTF">2000-11-21T13:40:08Z</dcterms:modified>
  <cp:revision>22</cp:revision>
  <dc:subject/>
  <dc:title> Mark-to-Market Accounting</dc:title>
</cp:coreProperties>
</file>