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_rels/slide53.xml.rels" ContentType="application/vnd.openxmlformats-package.relationships+xml"/>
  <Override PartName="/ppt/slides/_rels/slide52.xml.rels" ContentType="application/vnd.openxmlformats-package.relationships+xml"/>
  <Override PartName="/ppt/slides/_rels/slide51.xml.rels" ContentType="application/vnd.openxmlformats-package.relationships+xml"/>
  <Override PartName="/ppt/slides/_rels/slide26.xml.rels" ContentType="application/vnd.openxmlformats-package.relationships+xml"/>
  <Override PartName="/ppt/slides/_rels/slide9.xml.rels" ContentType="application/vnd.openxmlformats-package.relationships+xml"/>
  <Override PartName="/ppt/slides/_rels/slide61.xml.rels" ContentType="application/vnd.openxmlformats-package.relationships+xml"/>
  <Override PartName="/ppt/slides/_rels/slide19.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62.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2.xml.rels" ContentType="application/vnd.openxmlformats-package.relationships+xml"/>
  <Override PartName="/ppt/slides/_rels/slide56.xml.rels" ContentType="application/vnd.openxmlformats-package.relationships+xml"/>
  <Override PartName="/ppt/slides/_rels/slide10.xml.rels" ContentType="application/vnd.openxmlformats-package.relationships+xml"/>
  <Override PartName="/ppt/slides/_rels/slide47.xml.rels" ContentType="application/vnd.openxmlformats-package.relationships+xml"/>
  <Override PartName="/ppt/slides/_rels/slide49.xml.rels" ContentType="application/vnd.openxmlformats-package.relationships+xml"/>
  <Override PartName="/ppt/slides/_rels/slide12.xml.rels" ContentType="application/vnd.openxmlformats-package.relationships+xml"/>
  <Override PartName="/ppt/slides/_rels/slide17.xml.rels" ContentType="application/vnd.openxmlformats-package.relationships+xml"/>
  <Override PartName="/ppt/slides/_rels/slide54.xml.rels" ContentType="application/vnd.openxmlformats-package.relationships+xml"/>
  <Override PartName="/ppt/slides/_rels/slide4.xml.rels" ContentType="application/vnd.openxmlformats-package.relationships+xml"/>
  <Override PartName="/ppt/slides/_rels/slide21.xml.rels" ContentType="application/vnd.openxmlformats-package.relationships+xml"/>
  <Override PartName="/ppt/slides/_rels/slide58.xml.rels" ContentType="application/vnd.openxmlformats-package.relationships+xml"/>
  <Override PartName="/ppt/slides/_rels/slide5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55.xml.rels" ContentType="application/vnd.openxmlformats-package.relationships+xml"/>
  <Override PartName="/ppt/slides/_rels/slide18.xml.rels" ContentType="application/vnd.openxmlformats-package.relationships+xml"/>
  <Override PartName="/ppt/slides/_rels/slide60.xml.rels" ContentType="application/vnd.openxmlformats-package.relationships+xml"/>
  <Override PartName="/ppt/slides/_rels/slide48.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28.xml.rels" ContentType="application/vnd.openxmlformats-package.relationships+xml"/>
  <Override PartName="/ppt/slides/_rels/slide1.xml.rels" ContentType="application/vnd.openxmlformats-package.relationships+xml"/>
  <Override PartName="/ppt/slides/_rels/slide29.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46.xml.rels" ContentType="application/vnd.openxmlformats-package.relationships+xml"/>
  <Override PartName="/ppt/slides/_rels/slide5.xml.rels" ContentType="application/vnd.openxmlformats-package.relationships+xml"/>
  <Override PartName="/ppt/slides/_rels/slide22.xml.rels" ContentType="application/vnd.openxmlformats-package.relationships+xml"/>
  <Override PartName="/ppt/slides/_rels/slide59.xml.rels" ContentType="application/vnd.openxmlformats-package.relationships+xml"/>
  <Override PartName="/ppt/slides/_rels/slide13.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6.xml.rels" ContentType="application/vnd.openxmlformats-package.relationships+xml"/>
  <Override PartName="/ppt/slides/_rels/slide37.xml.rels" ContentType="application/vnd.openxmlformats-package.relationships+xml"/>
  <Override PartName="/ppt/slides/_rels/slide38.xml.rels" ContentType="application/vnd.openxmlformats-package.relationships+xml"/>
  <Override PartName="/ppt/slides/_rels/slide39.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50.xml.rels" ContentType="application/vnd.openxmlformats-package.relationships+xml"/>
  <Override PartName="/ppt/slides/slide56.xml" ContentType="application/vnd.openxmlformats-officedocument.presentationml.slide+xml"/>
  <Override PartName="/ppt/slides/slide55.xml" ContentType="application/vnd.openxmlformats-officedocument.presentationml.slide+xml"/>
  <Override PartName="/ppt/slides/slide54.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49.xml" ContentType="application/vnd.openxmlformats-officedocument.presentationml.slide+xml"/>
  <Override PartName="/ppt/slides/slide18.xml" ContentType="application/vnd.openxmlformats-officedocument.presentationml.slide+xml"/>
  <Override PartName="/ppt/slides/slide60.xml" ContentType="application/vnd.openxmlformats-officedocument.presentationml.slide+xml"/>
  <Override PartName="/ppt/slides/slide20.xml" ContentType="application/vnd.openxmlformats-officedocument.presentationml.slide+xml"/>
  <Override PartName="/ppt/slides/slide57.xml" ContentType="application/vnd.openxmlformats-officedocument.presentationml.slide+xml"/>
  <Override PartName="/ppt/slides/slide48.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4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62.xml" ContentType="application/vnd.openxmlformats-officedocument.presentationml.slide+xml"/>
  <Override PartName="/ppt/slides/slide27.xml" ContentType="application/vnd.openxmlformats-officedocument.presentationml.slide+xml"/>
  <Override PartName="/ppt/slides/slide61.xml" ContentType="application/vnd.openxmlformats-officedocument.presentationml.slide+xml"/>
  <Override PartName="/ppt/slides/slide19.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29.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28.xml" ContentType="application/vnd.openxmlformats-officedocument.presentationml.slide+xml"/>
  <Override PartName="/ppt/slides/slide21.xml" ContentType="application/vnd.openxmlformats-officedocument.presentationml.slide+xml"/>
  <Override PartName="/ppt/slides/slide58.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22.xml" ContentType="application/vnd.openxmlformats-officedocument.presentationml.slide+xml"/>
  <Override PartName="/ppt/slides/slide59.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Lst>
  <p:sldSz cx="9144000" cy="6858000"/>
  <p:notesSz cx="9144000" cy="6858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slide" Target="slides/slide52.xml"/><Relationship Id="rId55" Type="http://schemas.openxmlformats.org/officeDocument/2006/relationships/slide" Target="slides/slide53.xml"/><Relationship Id="rId56" Type="http://schemas.openxmlformats.org/officeDocument/2006/relationships/slide" Target="slides/slide54.xml"/><Relationship Id="rId57" Type="http://schemas.openxmlformats.org/officeDocument/2006/relationships/slide" Target="slides/slide55.xml"/><Relationship Id="rId58" Type="http://schemas.openxmlformats.org/officeDocument/2006/relationships/slide" Target="slides/slide56.xml"/><Relationship Id="rId59" Type="http://schemas.openxmlformats.org/officeDocument/2006/relationships/slide" Target="slides/slide57.xml"/><Relationship Id="rId60" Type="http://schemas.openxmlformats.org/officeDocument/2006/relationships/slide" Target="slides/slide58.xml"/><Relationship Id="rId61" Type="http://schemas.openxmlformats.org/officeDocument/2006/relationships/slide" Target="slides/slide59.xml"/><Relationship Id="rId62" Type="http://schemas.openxmlformats.org/officeDocument/2006/relationships/slide" Target="slides/slide60.xml"/><Relationship Id="rId63" Type="http://schemas.openxmlformats.org/officeDocument/2006/relationships/slide" Target="slides/slide61.xml"/><Relationship Id="rId64" Type="http://schemas.openxmlformats.org/officeDocument/2006/relationships/slide" Target="slides/slide62.xml"/><Relationship Id="rId6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07BD1273-ADDB-4258-A43C-4B711B235A0C}"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400" strike="noStrike" u="none">
              <a:solidFill>
                <a:srgbClr val="000000"/>
              </a:solidFill>
              <a:effectLst/>
              <a:uFillTx/>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6CF461D5-D1AD-4A19-9E65-43EA28B47B84}"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400" strike="noStrike" u="none">
              <a:solidFill>
                <a:srgbClr val="000000"/>
              </a:solidFill>
              <a:effectLst/>
              <a:uFillTx/>
              <a:latin typeface="Arial"/>
            </a:endParaRPr>
          </a:p>
        </p:txBody>
      </p:sp>
      <p:sp>
        <p:nvSpPr>
          <p:cNvPr id="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C115FD14-48FB-4556-98FE-62A9285459E4}"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400" strike="noStrike" u="none">
              <a:solidFill>
                <a:srgbClr val="000000"/>
              </a:solidFill>
              <a:effectLst/>
              <a:uFillTx/>
              <a:latin typeface="Arial"/>
            </a:endParaRPr>
          </a:p>
        </p:txBody>
      </p:sp>
      <p:sp>
        <p:nvSpPr>
          <p:cNvPr id="9"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F5978E81-F460-439D-B576-FE71DD15EF67}"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400" strike="noStrike" u="none">
                <a:solidFill>
                  <a:srgbClr val="000000"/>
                </a:solidFill>
                <a:effectLst/>
                <a:uFillTx/>
                <a:latin typeface="Arial"/>
              </a:rPr>
              <a:t>Click to edit the title text format</a:t>
            </a:r>
            <a:endParaRPr b="0" lang="en-US" sz="3400" strike="noStrike" u="none">
              <a:solidFill>
                <a:srgbClr val="000000"/>
              </a:solidFill>
              <a:effectLst/>
              <a:uFillTx/>
              <a:latin typeface="Arial"/>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Click to edit the outline text format</a:t>
            </a:r>
            <a:endParaRPr b="0" lang="en-US" sz="2400" strike="noStrike" u="none">
              <a:solidFill>
                <a:srgbClr val="000000"/>
              </a:solidFill>
              <a:effectLst/>
              <a:uFillTx/>
              <a:latin typeface="Arial"/>
            </a:endParaRPr>
          </a:p>
          <a:p>
            <a:pPr lvl="1" marL="743040" indent="-28584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Second Outline Level</a:t>
            </a:r>
            <a:endParaRPr b="0" lang="en-US" sz="2400" strike="noStrike" u="none">
              <a:solidFill>
                <a:srgbClr val="000000"/>
              </a:solidFill>
              <a:effectLst/>
              <a:uFillTx/>
              <a:latin typeface="Arial"/>
            </a:endParaRPr>
          </a:p>
          <a:p>
            <a:pPr lvl="2" marL="11430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6002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Fourth Outline Level</a:t>
            </a:r>
            <a:endParaRPr b="0" lang="en-US" sz="2400" strike="noStrike" u="none">
              <a:solidFill>
                <a:srgbClr val="000000"/>
              </a:solidFill>
              <a:effectLst/>
              <a:uFillTx/>
              <a:latin typeface="Arial"/>
            </a:endParaRPr>
          </a:p>
          <a:p>
            <a:pPr lvl="4" marL="20574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Fifth Outline Level</a:t>
            </a:r>
            <a:endParaRPr b="0" lang="en-US" sz="2400" strike="noStrike" u="none">
              <a:solidFill>
                <a:srgbClr val="000000"/>
              </a:solidFill>
              <a:effectLst/>
              <a:uFillTx/>
              <a:latin typeface="Arial"/>
            </a:endParaRPr>
          </a:p>
          <a:p>
            <a:pPr lvl="5" marL="20574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Sixth Outline Level</a:t>
            </a:r>
            <a:endParaRPr b="0" lang="en-US" sz="2400" strike="noStrike" u="none">
              <a:solidFill>
                <a:srgbClr val="000000"/>
              </a:solidFill>
              <a:effectLst/>
              <a:uFillTx/>
              <a:latin typeface="Arial"/>
            </a:endParaRPr>
          </a:p>
          <a:p>
            <a:pPr lvl="6" marL="20574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Seventh Outline Level</a:t>
            </a:r>
            <a:endParaRPr b="0" lang="en-US" sz="2400" strike="noStrike" u="none">
              <a:solidFill>
                <a:srgbClr val="000000"/>
              </a:solidFill>
              <a:effectLst/>
              <a:uFillTx/>
              <a:latin typeface="Arial"/>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&lt;date/time&gt;</a:t>
            </a:r>
            <a:endParaRPr b="0" lang="en-US" sz="1400" strike="noStrike" u="none">
              <a:solidFill>
                <a:srgbClr val="000000"/>
              </a:solidFill>
              <a:effectLst/>
              <a:uFillTx/>
              <a:latin typeface="Arial"/>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&lt;footer&gt;</a:t>
            </a:r>
            <a:endParaRPr b="0" lang="en-US" sz="1400" strike="noStrike" u="none">
              <a:solidFill>
                <a:srgbClr val="000000"/>
              </a:solidFill>
              <a:effectLst/>
              <a:uFillTx/>
              <a:latin typeface="Arial"/>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82D00F1-1B8F-45EB-B650-66C05F4E8114}"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609480" y="1219320"/>
            <a:ext cx="7772400" cy="1828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400" strike="noStrike" u="none">
                <a:solidFill>
                  <a:srgbClr val="000000"/>
                </a:solidFill>
                <a:effectLst/>
                <a:uFillTx/>
                <a:latin typeface="Arial"/>
              </a:rPr>
              <a:t>Business Method Patents: </a:t>
            </a:r>
            <a:br>
              <a:rPr sz="3400"/>
            </a:br>
            <a:r>
              <a:rPr b="1" lang="en-US" sz="3400" strike="noStrike" u="none">
                <a:solidFill>
                  <a:srgbClr val="000000"/>
                </a:solidFill>
                <a:effectLst/>
                <a:uFillTx/>
                <a:latin typeface="Arial"/>
              </a:rPr>
              <a:t>Historical Perspective and Current Issues</a:t>
            </a:r>
            <a:endParaRPr b="0" lang="en-US" sz="3400" strike="noStrike" u="none">
              <a:solidFill>
                <a:srgbClr val="000000"/>
              </a:solidFill>
              <a:effectLst/>
              <a:uFillTx/>
              <a:latin typeface="Arial"/>
            </a:endParaRPr>
          </a:p>
        </p:txBody>
      </p:sp>
      <p:sp>
        <p:nvSpPr>
          <p:cNvPr id="11" name="PlaceHolder 2"/>
          <p:cNvSpPr>
            <a:spLocks noGrp="1"/>
          </p:cNvSpPr>
          <p:nvPr>
            <p:ph type="subTitle"/>
          </p:nvPr>
        </p:nvSpPr>
        <p:spPr>
          <a:xfrm>
            <a:off x="838080" y="3886200"/>
            <a:ext cx="7391520" cy="2362320"/>
          </a:xfrm>
          <a:prstGeom prst="rect">
            <a:avLst/>
          </a:prstGeom>
          <a:noFill/>
          <a:ln w="0">
            <a:noFill/>
          </a:ln>
        </p:spPr>
        <p:txBody>
          <a:bodyPr lIns="90000" rIns="90000" tIns="46800" bIns="46800" anchor="t">
            <a:noAutofit/>
          </a:bodyPr>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Gerald D. Malpass, Jr.</a:t>
            </a:r>
            <a:endParaRPr b="0" lang="en-US" sz="2000" strike="noStrike" u="none">
              <a:solidFill>
                <a:srgbClr val="000000"/>
              </a:solidFill>
              <a:effectLst/>
              <a:uFillTx/>
              <a:latin typeface="Arial"/>
            </a:endParaRPr>
          </a:p>
          <a:p>
            <a:pPr indent="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Vinson &amp; Elkins L.L.P. Houston, Texas</a:t>
            </a:r>
            <a:endParaRPr b="0" lang="en-US" sz="1800" strike="noStrike" u="none">
              <a:solidFill>
                <a:srgbClr val="000000"/>
              </a:solidFill>
              <a:effectLst/>
              <a:uFillTx/>
              <a:latin typeface="Arial"/>
            </a:endParaRPr>
          </a:p>
          <a:p>
            <a:pPr indent="0" algn="ctr">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indent="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Intellectual Property/Technical Litigation Section Meeting</a:t>
            </a:r>
            <a:endParaRPr b="0" lang="en-US" sz="1600" strike="noStrike" u="none">
              <a:solidFill>
                <a:srgbClr val="000000"/>
              </a:solidFill>
              <a:effectLst/>
              <a:uFillTx/>
              <a:latin typeface="Arial"/>
            </a:endParaRPr>
          </a:p>
          <a:p>
            <a:pPr indent="0" algn="ctr">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September 11, 2000</a:t>
            </a:r>
            <a:endParaRPr b="0" lang="en-US" sz="1400" strike="noStrike" u="none">
              <a:solidFill>
                <a:srgbClr val="000000"/>
              </a:solidFill>
              <a:effectLst/>
              <a:uFillTx/>
              <a:latin typeface="Arial"/>
            </a:endParaRPr>
          </a:p>
          <a:p>
            <a:pPr indent="0" algn="ctr">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Subject Matter Issues for Business Methods</a:t>
            </a:r>
            <a:endParaRPr b="0" lang="en-US" sz="3000" strike="noStrike" u="none">
              <a:solidFill>
                <a:srgbClr val="000000"/>
              </a:solidFill>
              <a:effectLst/>
              <a:uFillTx/>
              <a:latin typeface="Arial"/>
            </a:endParaRPr>
          </a:p>
        </p:txBody>
      </p:sp>
      <p:sp>
        <p:nvSpPr>
          <p:cNvPr id="3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15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Business methods were (until recently) subject to attack under the “business method exception.”</a:t>
            </a:r>
            <a:endParaRPr b="0" lang="en-US" sz="2000" strike="noStrike" u="none">
              <a:solidFill>
                <a:srgbClr val="000000"/>
              </a:solidFill>
              <a:effectLst/>
              <a:uFillTx/>
              <a:latin typeface="Arial"/>
            </a:endParaRPr>
          </a:p>
          <a:p>
            <a:pPr marL="343080" indent="0">
              <a:lnSpc>
                <a:spcPct val="115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105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Many business methods also incorporate a “mathematical algorithm” and must not fall under the “mathematical algorithm” exception if they are to be patented.</a:t>
            </a:r>
            <a:endParaRPr b="0" lang="en-US" sz="2000" strike="noStrike" u="none">
              <a:solidFill>
                <a:srgbClr val="000000"/>
              </a:solidFill>
              <a:effectLst/>
              <a:uFillTx/>
              <a:latin typeface="Arial"/>
            </a:endParaRPr>
          </a:p>
          <a:p>
            <a:pPr marL="343080" indent="0">
              <a:lnSpc>
                <a:spcPct val="105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1" marL="743040" indent="-285840">
              <a:lnSpc>
                <a:spcPct val="105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 “mathematical algorithm” is a “procedure for solving a given type of mathematical problem.”  </a:t>
            </a:r>
            <a:r>
              <a:rPr b="0" i="1" lang="en-US" sz="2000" strike="noStrike" u="none">
                <a:solidFill>
                  <a:srgbClr val="000000"/>
                </a:solidFill>
                <a:effectLst/>
                <a:uFillTx/>
                <a:latin typeface="Arial"/>
              </a:rPr>
              <a:t>Gottschalk v. Benson</a:t>
            </a:r>
            <a:r>
              <a:rPr b="0" lang="en-US" sz="2000" strike="noStrike" u="none">
                <a:solidFill>
                  <a:srgbClr val="000000"/>
                </a:solidFill>
                <a:effectLst/>
                <a:uFillTx/>
                <a:latin typeface="Arial"/>
              </a:rPr>
              <a:t>, 409 U.S. 63, 65, 93 S. Ct. 253, 254 (1980); </a:t>
            </a:r>
            <a:r>
              <a:rPr b="0" i="1" lang="en-US" sz="2000" strike="noStrike" u="none">
                <a:solidFill>
                  <a:srgbClr val="000000"/>
                </a:solidFill>
                <a:effectLst/>
                <a:uFillTx/>
                <a:latin typeface="Arial"/>
              </a:rPr>
              <a:t>In re Schrader</a:t>
            </a:r>
            <a:r>
              <a:rPr b="0" lang="en-US" sz="2000" strike="noStrike" u="none">
                <a:solidFill>
                  <a:srgbClr val="000000"/>
                </a:solidFill>
                <a:effectLst/>
                <a:uFillTx/>
                <a:latin typeface="Arial"/>
              </a:rPr>
              <a:t>, 22 F.3d 290, 293 (Fed. Cir. 1994).</a:t>
            </a:r>
            <a:endParaRPr b="0" lang="en-US" sz="20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6F8AFF0D-15B6-493E-B92D-9B8E0FDBAFA7}"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09480" y="533520"/>
            <a:ext cx="7772400" cy="4572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400" strike="noStrike" u="none">
                <a:solidFill>
                  <a:srgbClr val="000000"/>
                </a:solidFill>
                <a:effectLst/>
                <a:uFillTx/>
                <a:latin typeface="Arial"/>
              </a:rPr>
              <a:t>Early Cases on Business Methods</a:t>
            </a:r>
            <a:endParaRPr b="0" lang="en-US" sz="3400" strike="noStrike" u="none">
              <a:solidFill>
                <a:srgbClr val="000000"/>
              </a:solidFill>
              <a:effectLst/>
              <a:uFillTx/>
              <a:latin typeface="Arial"/>
            </a:endParaRPr>
          </a:p>
        </p:txBody>
      </p:sp>
      <p:sp>
        <p:nvSpPr>
          <p:cNvPr id="34" name=""/>
          <p:cNvSpPr/>
          <p:nvPr/>
        </p:nvSpPr>
        <p:spPr>
          <a:xfrm>
            <a:off x="495360" y="1523880"/>
            <a:ext cx="8420040" cy="4529160"/>
          </a:xfrm>
          <a:prstGeom prst="rect">
            <a:avLst/>
          </a:prstGeom>
          <a:noFill/>
          <a:ln w="0">
            <a:noFill/>
          </a:ln>
        </p:spPr>
        <p:style>
          <a:lnRef idx="0"/>
          <a:fillRef idx="0"/>
          <a:effectRef idx="0"/>
          <a:fontRef idx="minor"/>
        </p:style>
        <p:txBody>
          <a:bodyPr lIns="90000" rIns="90000" tIns="46800" bIns="46800" anchor="t">
            <a:spAutoFit/>
          </a:bodyPr>
          <a:p>
            <a:pPr marL="343080" indent="-343080">
              <a:tabLst>
                <a:tab algn="l" pos="0"/>
                <a:tab algn="l" pos="399960"/>
                <a:tab algn="l" pos="514440"/>
                <a:tab algn="l" pos="685800"/>
                <a:tab algn="l" pos="857160"/>
                <a:tab algn="l" pos="1028880"/>
                <a:tab algn="l" pos="1200240"/>
                <a:tab algn="l" pos="1371600"/>
                <a:tab algn="l" pos="1542960"/>
                <a:tab algn="l" pos="1714680"/>
                <a:tab algn="l" pos="1886040"/>
                <a:tab algn="l" pos="2057400"/>
                <a:tab algn="l" pos="2228760"/>
                <a:tab algn="l" pos="2400480"/>
                <a:tab algn="l" pos="2571840"/>
                <a:tab algn="l" pos="2743200"/>
                <a:tab algn="l" pos="2914560"/>
                <a:tab algn="l" pos="3086280"/>
                <a:tab algn="l" pos="3257640"/>
                <a:tab algn="l" pos="3429000"/>
                <a:tab algn="l" pos="3600360"/>
                <a:tab algn="l" pos="3772080"/>
              </a:tabLst>
            </a:pPr>
            <a:r>
              <a:rPr b="0" i="1" lang="en-US" sz="2100" strike="noStrike" u="none">
                <a:solidFill>
                  <a:srgbClr val="000000"/>
                </a:solidFill>
                <a:effectLst/>
                <a:uFillTx/>
                <a:latin typeface="Arial"/>
              </a:rPr>
              <a:t>Hotel Security Checking Co. v.  Lorraine</a:t>
            </a:r>
            <a:r>
              <a:rPr b="0" lang="en-US" sz="2100" strike="noStrike" u="none">
                <a:solidFill>
                  <a:srgbClr val="000000"/>
                </a:solidFill>
                <a:effectLst/>
                <a:uFillTx/>
                <a:latin typeface="Arial"/>
              </a:rPr>
              <a:t>, 160 F. 467 (2d Cir. 1908).</a:t>
            </a:r>
            <a:endParaRPr b="0" lang="en-US" sz="2100" strike="noStrike" u="none">
              <a:solidFill>
                <a:srgbClr val="000000"/>
              </a:solidFill>
              <a:effectLst/>
              <a:uFillTx/>
              <a:latin typeface="Arial"/>
            </a:endParaRPr>
          </a:p>
          <a:p>
            <a:pPr marL="343080" indent="-343080">
              <a:tabLst>
                <a:tab algn="l" pos="0"/>
                <a:tab algn="l" pos="399960"/>
                <a:tab algn="l" pos="514440"/>
                <a:tab algn="l" pos="685800"/>
                <a:tab algn="l" pos="857160"/>
                <a:tab algn="l" pos="1028880"/>
                <a:tab algn="l" pos="1200240"/>
                <a:tab algn="l" pos="1371600"/>
                <a:tab algn="l" pos="1542960"/>
                <a:tab algn="l" pos="1714680"/>
                <a:tab algn="l" pos="1886040"/>
                <a:tab algn="l" pos="2057400"/>
                <a:tab algn="l" pos="2228760"/>
                <a:tab algn="l" pos="2400480"/>
                <a:tab algn="l" pos="2571840"/>
                <a:tab algn="l" pos="2743200"/>
                <a:tab algn="l" pos="2914560"/>
                <a:tab algn="l" pos="3086280"/>
                <a:tab algn="l" pos="3257640"/>
                <a:tab algn="l" pos="3429000"/>
                <a:tab algn="l" pos="3600360"/>
                <a:tab algn="l" pos="3772080"/>
              </a:tabLst>
            </a:pPr>
            <a:endParaRPr b="0" lang="en-US" sz="2200" strike="noStrike" u="none">
              <a:solidFill>
                <a:srgbClr val="000000"/>
              </a:solidFill>
              <a:effectLst/>
              <a:uFillTx/>
              <a:latin typeface="Arial"/>
            </a:endParaRPr>
          </a:p>
          <a:p>
            <a:pPr marL="343080" indent="-343080">
              <a:buClr>
                <a:srgbClr val="000000"/>
              </a:buClr>
              <a:buFont typeface="Arial"/>
              <a:buChar char="•"/>
              <a:tabLst>
                <a:tab algn="l" pos="399960"/>
                <a:tab algn="l" pos="514440"/>
                <a:tab algn="l" pos="685800"/>
                <a:tab algn="l" pos="857160"/>
                <a:tab algn="l" pos="1028880"/>
                <a:tab algn="l" pos="1200240"/>
                <a:tab algn="l" pos="1371600"/>
                <a:tab algn="l" pos="1542960"/>
                <a:tab algn="l" pos="1714680"/>
                <a:tab algn="l" pos="1886040"/>
                <a:tab algn="l" pos="2057400"/>
                <a:tab algn="l" pos="2228760"/>
                <a:tab algn="l" pos="2400480"/>
                <a:tab algn="l" pos="2571840"/>
                <a:tab algn="l" pos="2743200"/>
                <a:tab algn="l" pos="2914560"/>
                <a:tab algn="l" pos="3086280"/>
                <a:tab algn="l" pos="3257640"/>
                <a:tab algn="l" pos="3429000"/>
                <a:tab algn="l" pos="3600360"/>
                <a:tab algn="l" pos="377208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The patent-in-suit involved a “method . . . for cash-registering and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account-checking' designed to prevent frauds . . . by waiters.”</a:t>
            </a:r>
            <a:endParaRPr b="0" lang="en-US" sz="2000" strike="noStrike" u="none">
              <a:solidFill>
                <a:srgbClr val="000000"/>
              </a:solidFill>
              <a:effectLst/>
              <a:uFillTx/>
              <a:latin typeface="Arial"/>
            </a:endParaRPr>
          </a:p>
          <a:p>
            <a:pPr marL="343080" indent="-343080">
              <a:buClr>
                <a:srgbClr val="000000"/>
              </a:buClr>
              <a:buFont typeface="Arial"/>
              <a:buChar char="•"/>
              <a:tabLst>
                <a:tab algn="l" pos="399960"/>
                <a:tab algn="l" pos="514440"/>
                <a:tab algn="l" pos="685800"/>
                <a:tab algn="l" pos="857160"/>
                <a:tab algn="l" pos="1028880"/>
                <a:tab algn="l" pos="1200240"/>
                <a:tab algn="l" pos="1371600"/>
                <a:tab algn="l" pos="1542960"/>
                <a:tab algn="l" pos="1714680"/>
                <a:tab algn="l" pos="1886040"/>
                <a:tab algn="l" pos="2057400"/>
                <a:tab algn="l" pos="2228760"/>
                <a:tab algn="l" pos="2400480"/>
                <a:tab algn="l" pos="2571840"/>
                <a:tab algn="l" pos="2743200"/>
                <a:tab algn="l" pos="2914560"/>
                <a:tab algn="l" pos="3086280"/>
                <a:tab algn="l" pos="3257640"/>
                <a:tab algn="l" pos="3429000"/>
                <a:tab algn="l" pos="3600360"/>
                <a:tab algn="l" pos="3772080"/>
              </a:tabLst>
            </a:pPr>
            <a:endParaRPr b="0" lang="en-US" sz="2000" strike="noStrike" u="none">
              <a:solidFill>
                <a:srgbClr val="000000"/>
              </a:solidFill>
              <a:effectLst/>
              <a:uFillTx/>
              <a:latin typeface="Arial"/>
            </a:endParaRPr>
          </a:p>
          <a:p>
            <a:pPr marL="343080" indent="-343080">
              <a:buClr>
                <a:srgbClr val="000000"/>
              </a:buClr>
              <a:buFont typeface="Arial"/>
              <a:buChar char="•"/>
              <a:tabLst>
                <a:tab algn="l" pos="399960"/>
                <a:tab algn="l" pos="514440"/>
                <a:tab algn="l" pos="685800"/>
                <a:tab algn="l" pos="857160"/>
                <a:tab algn="l" pos="1028880"/>
                <a:tab algn="l" pos="1200240"/>
                <a:tab algn="l" pos="1371600"/>
                <a:tab algn="l" pos="1542960"/>
                <a:tab algn="l" pos="1714680"/>
                <a:tab algn="l" pos="1886040"/>
                <a:tab algn="l" pos="2057400"/>
                <a:tab algn="l" pos="2228760"/>
                <a:tab algn="l" pos="2400480"/>
                <a:tab algn="l" pos="2571840"/>
                <a:tab algn="l" pos="2743200"/>
                <a:tab algn="l" pos="2914560"/>
                <a:tab algn="l" pos="3086280"/>
                <a:tab algn="l" pos="3257640"/>
                <a:tab algn="l" pos="3429000"/>
                <a:tab algn="l" pos="3600360"/>
                <a:tab algn="l" pos="3772080"/>
              </a:tabLst>
            </a:pPr>
            <a:r>
              <a:rPr b="0" lang="en-US" sz="2100" strike="noStrike" u="none">
                <a:solidFill>
                  <a:srgbClr val="000000"/>
                </a:solidFill>
                <a:effectLst/>
                <a:uFillTx/>
                <a:latin typeface="Arial"/>
              </a:rPr>
              <a:t> Claim 2 read:</a:t>
            </a:r>
            <a:endParaRPr b="0" lang="en-US" sz="2100" strike="noStrike" u="none">
              <a:solidFill>
                <a:srgbClr val="000000"/>
              </a:solidFill>
              <a:effectLst/>
              <a:uFillTx/>
              <a:latin typeface="Arial"/>
            </a:endParaRPr>
          </a:p>
          <a:p>
            <a:pPr marL="343080" indent="-343080">
              <a:tabLst>
                <a:tab algn="l" pos="0"/>
                <a:tab algn="l" pos="399960"/>
                <a:tab algn="l" pos="514440"/>
                <a:tab algn="l" pos="685800"/>
                <a:tab algn="l" pos="857160"/>
                <a:tab algn="l" pos="1028880"/>
                <a:tab algn="l" pos="1200240"/>
                <a:tab algn="l" pos="1371600"/>
                <a:tab algn="l" pos="1542960"/>
                <a:tab algn="l" pos="1714680"/>
                <a:tab algn="l" pos="1886040"/>
                <a:tab algn="l" pos="2057400"/>
                <a:tab algn="l" pos="2228760"/>
                <a:tab algn="l" pos="2400480"/>
                <a:tab algn="l" pos="2571840"/>
                <a:tab algn="l" pos="2743200"/>
                <a:tab algn="l" pos="2914560"/>
                <a:tab algn="l" pos="3086280"/>
                <a:tab algn="l" pos="3257640"/>
                <a:tab algn="l" pos="3429000"/>
                <a:tab algn="l" pos="3600360"/>
                <a:tab algn="l" pos="3772080"/>
              </a:tabLst>
            </a:pPr>
            <a:endParaRPr b="0" lang="en-US" sz="2000" strike="noStrike" u="none">
              <a:solidFill>
                <a:srgbClr val="000000"/>
              </a:solidFill>
              <a:effectLst/>
              <a:uFillTx/>
              <a:latin typeface="Arial"/>
            </a:endParaRPr>
          </a:p>
          <a:p>
            <a:pPr marL="343080" indent="-343080">
              <a:lnSpc>
                <a:spcPct val="105000"/>
              </a:lnSpc>
              <a:tabLst>
                <a:tab algn="l" pos="0"/>
                <a:tab algn="l" pos="399960"/>
                <a:tab algn="l" pos="514440"/>
                <a:tab algn="l" pos="685800"/>
                <a:tab algn="l" pos="857160"/>
                <a:tab algn="l" pos="1028880"/>
                <a:tab algn="l" pos="1200240"/>
                <a:tab algn="l" pos="1371600"/>
                <a:tab algn="l" pos="1542960"/>
                <a:tab algn="l" pos="1714680"/>
                <a:tab algn="l" pos="1886040"/>
                <a:tab algn="l" pos="2057400"/>
                <a:tab algn="l" pos="2228760"/>
                <a:tab algn="l" pos="2400480"/>
                <a:tab algn="l" pos="2571840"/>
                <a:tab algn="l" pos="2743200"/>
                <a:tab algn="l" pos="2914560"/>
                <a:tab algn="l" pos="3086280"/>
                <a:tab algn="l" pos="3257640"/>
                <a:tab algn="l" pos="3429000"/>
                <a:tab algn="l" pos="3600360"/>
                <a:tab algn="l" pos="377208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“The herein-described improvement in the art of securing . . .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proprietors . . . from losses . . . [by] providing separate slips for the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waiters, each so marked as to indicate the waiter using it, and in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entering upon the slip . . . the  amount of each sale that he makes,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and also in providing a main sheet . . . and in entering upon said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main sheet all the amounts marked upon the waiters’ slips so that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there may thus be a duplication of the entries . . . .”</a:t>
            </a:r>
            <a:endParaRPr b="0" lang="en-US" sz="2000" strike="noStrike" u="none">
              <a:solidFill>
                <a:srgbClr val="000000"/>
              </a:solidFill>
              <a:effectLst/>
              <a:uFillTx/>
              <a:latin typeface="Arial"/>
            </a:endParaRPr>
          </a:p>
        </p:txBody>
      </p:sp>
      <p:sp>
        <p:nvSpPr>
          <p:cNvPr id="3" name="PlaceHolder 2"/>
          <p:cNvSpPr>
            <a:spLocks noGrp="1"/>
          </p:cNvSpPr>
          <p:nvPr>
            <p:ph type="sldNum" idx="3"/>
          </p:nvPr>
        </p:nvSpPr>
        <p:spPr/>
        <p:txBody>
          <a:bodyPr/>
          <a:p>
            <a:fld id="{B02DE0DF-A5F3-4488-8D3C-5A8F09C814C9}" type="slidenum">
              <a:t>11</a:t>
            </a:fld>
          </a:p>
        </p:txBody>
      </p:sp>
    </p:spTree>
  </p:cSld>
  <p:transition>
    <p:pull dir="ld"/>
  </p:transition>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533160" y="837720"/>
            <a:ext cx="7924680" cy="685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400" strike="noStrike" u="none">
                <a:solidFill>
                  <a:srgbClr val="000000"/>
                </a:solidFill>
                <a:effectLst/>
                <a:uFillTx/>
                <a:latin typeface="Arial"/>
              </a:rPr>
              <a:t>Early Cases on Business Methods</a:t>
            </a:r>
            <a:endParaRPr b="0" lang="en-US" sz="3400" strike="noStrike" u="none">
              <a:solidFill>
                <a:srgbClr val="000000"/>
              </a:solidFill>
              <a:effectLst/>
              <a:uFillTx/>
              <a:latin typeface="Arial"/>
            </a:endParaRPr>
          </a:p>
        </p:txBody>
      </p:sp>
      <p:sp>
        <p:nvSpPr>
          <p:cNvPr id="36" name=""/>
          <p:cNvSpPr/>
          <p:nvPr/>
        </p:nvSpPr>
        <p:spPr>
          <a:xfrm>
            <a:off x="304920" y="2057400"/>
            <a:ext cx="8420040" cy="34808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571680"/>
                <a:tab algn="r" pos="7772400"/>
                <a:tab algn="l" pos="8229600"/>
                <a:tab algn="l" pos="9144000"/>
                <a:tab algn="l" pos="10058400"/>
              </a:tabLst>
            </a:pPr>
            <a:r>
              <a:rPr b="0" i="1" lang="en-US" sz="2100" strike="noStrike" u="none">
                <a:solidFill>
                  <a:srgbClr val="000000"/>
                </a:solidFill>
                <a:effectLst/>
                <a:uFillTx/>
                <a:latin typeface="Arial"/>
              </a:rPr>
              <a:t>Hotel Security Checking Co. v.  Lorraine</a:t>
            </a:r>
            <a:r>
              <a:rPr b="0" lang="en-US" sz="2100" strike="noStrike" u="none">
                <a:solidFill>
                  <a:srgbClr val="000000"/>
                </a:solidFill>
                <a:effectLst/>
                <a:uFillTx/>
                <a:latin typeface="Arial"/>
              </a:rPr>
              <a:t>, 160 F. 467 (2d Cir. 1908).</a:t>
            </a:r>
            <a:endParaRPr b="0" lang="en-US" sz="2100" strike="noStrike" u="none">
              <a:solidFill>
                <a:srgbClr val="000000"/>
              </a:solidFill>
              <a:effectLst/>
              <a:uFillTx/>
              <a:latin typeface="Arial"/>
            </a:endParaRPr>
          </a:p>
          <a:p>
            <a:pPr>
              <a:tabLst>
                <a:tab algn="l" pos="0"/>
                <a:tab algn="l" pos="571680"/>
                <a:tab algn="r" pos="7772400"/>
                <a:tab algn="l" pos="8229600"/>
                <a:tab algn="l" pos="9144000"/>
                <a:tab algn="l" pos="10058400"/>
              </a:tabLst>
            </a:pPr>
            <a:endParaRPr b="0" lang="en-US" sz="2800" strike="noStrike" u="none">
              <a:solidFill>
                <a:srgbClr val="000000"/>
              </a:solidFill>
              <a:effectLst/>
              <a:uFillTx/>
              <a:latin typeface="Arial"/>
            </a:endParaRPr>
          </a:p>
          <a:p>
            <a:pPr>
              <a:tabLst>
                <a:tab algn="l" pos="0"/>
                <a:tab algn="l" pos="571680"/>
                <a:tab algn="r" pos="7772400"/>
                <a:tab algn="l" pos="8229600"/>
                <a:tab algn="l" pos="9144000"/>
                <a:tab algn="l" pos="10058400"/>
              </a:tabLst>
            </a:pPr>
            <a:r>
              <a:rPr b="0" lang="en-US" sz="2100" strike="noStrike" u="none">
                <a:solidFill>
                  <a:srgbClr val="000000"/>
                </a:solidFill>
                <a:effectLst/>
                <a:uFillTx/>
                <a:latin typeface="Arial"/>
              </a:rPr>
              <a:t>The court found that:</a:t>
            </a:r>
            <a:endParaRPr b="0" lang="en-US" sz="2100" strike="noStrike" u="none">
              <a:solidFill>
                <a:srgbClr val="000000"/>
              </a:solidFill>
              <a:effectLst/>
              <a:uFillTx/>
              <a:latin typeface="Arial"/>
            </a:endParaRPr>
          </a:p>
          <a:p>
            <a:pPr>
              <a:tabLst>
                <a:tab algn="l" pos="0"/>
                <a:tab algn="l" pos="571680"/>
                <a:tab algn="r" pos="7772400"/>
                <a:tab algn="l" pos="8229600"/>
                <a:tab algn="l" pos="9144000"/>
                <a:tab algn="l" pos="10058400"/>
              </a:tabLst>
            </a:pPr>
            <a:endParaRPr b="0" lang="en-US" sz="2100" strike="noStrike" u="none">
              <a:solidFill>
                <a:srgbClr val="000000"/>
              </a:solidFill>
              <a:effectLst/>
              <a:uFillTx/>
              <a:latin typeface="Arial"/>
            </a:endParaRPr>
          </a:p>
          <a:p>
            <a:pPr>
              <a:lnSpc>
                <a:spcPct val="125000"/>
              </a:lnSpc>
              <a:tabLst>
                <a:tab algn="l" pos="0"/>
                <a:tab algn="l" pos="571680"/>
                <a:tab algn="r" pos="7772400"/>
                <a:tab algn="l" pos="8229600"/>
                <a:tab algn="l" pos="9144000"/>
                <a:tab algn="l" pos="10058400"/>
              </a:tabLst>
            </a:pPr>
            <a:r>
              <a:rPr b="0" lang="en-US" sz="2100" strike="noStrike" u="none">
                <a:solidFill>
                  <a:srgbClr val="000000"/>
                </a:solidFill>
                <a:effectLst/>
                <a:uFillTx/>
                <a:latin typeface="Arial"/>
              </a:rPr>
              <a:t>	</a:t>
            </a:r>
            <a:r>
              <a:rPr b="0" lang="en-US" sz="2100" strike="noStrike" u="none">
                <a:solidFill>
                  <a:srgbClr val="000000"/>
                </a:solidFill>
                <a:effectLst/>
                <a:uFillTx/>
                <a:latin typeface="Arial"/>
              </a:rPr>
              <a:t>“[a] system of transacting  business disconnected from the </a:t>
            </a:r>
            <a:r>
              <a:rPr b="0" lang="en-US" sz="2100" strike="noStrike" u="none">
                <a:solidFill>
                  <a:srgbClr val="000000"/>
                </a:solidFill>
                <a:effectLst/>
                <a:uFillTx/>
                <a:latin typeface="Arial"/>
              </a:rPr>
              <a:t>	</a:t>
            </a:r>
            <a:r>
              <a:rPr b="0" lang="en-US" sz="2100" strike="noStrike" u="none">
                <a:solidFill>
                  <a:srgbClr val="000000"/>
                </a:solidFill>
                <a:effectLst/>
                <a:uFillTx/>
                <a:latin typeface="Arial"/>
              </a:rPr>
              <a:t>	</a:t>
            </a:r>
            <a:r>
              <a:rPr b="0" lang="en-US" sz="2100" strike="noStrike" u="none">
                <a:solidFill>
                  <a:srgbClr val="000000"/>
                </a:solidFill>
                <a:effectLst/>
                <a:uFillTx/>
                <a:latin typeface="Arial"/>
              </a:rPr>
              <a:t>	</a:t>
            </a:r>
            <a:r>
              <a:rPr b="0" lang="en-US" sz="2100" strike="noStrike" u="none">
                <a:solidFill>
                  <a:srgbClr val="000000"/>
                </a:solidFill>
                <a:effectLst/>
                <a:uFillTx/>
                <a:latin typeface="Arial"/>
              </a:rPr>
              <a:t>means for carrying out the system is not . . . an art. . . . ‘No </a:t>
            </a:r>
            <a:r>
              <a:rPr b="0" lang="en-US" sz="2100" strike="noStrike" u="none">
                <a:solidFill>
                  <a:srgbClr val="000000"/>
                </a:solidFill>
                <a:effectLst/>
                <a:uFillTx/>
                <a:latin typeface="Arial"/>
              </a:rPr>
              <a:t>	</a:t>
            </a:r>
            <a:r>
              <a:rPr b="0" lang="en-US" sz="2100" strike="noStrike" u="none">
                <a:solidFill>
                  <a:srgbClr val="000000"/>
                </a:solidFill>
                <a:effectLst/>
                <a:uFillTx/>
                <a:latin typeface="Arial"/>
              </a:rPr>
              <a:t>	</a:t>
            </a:r>
            <a:r>
              <a:rPr b="0" lang="en-US" sz="2100" strike="noStrike" u="none">
                <a:solidFill>
                  <a:srgbClr val="000000"/>
                </a:solidFill>
                <a:effectLst/>
                <a:uFillTx/>
                <a:latin typeface="Arial"/>
              </a:rPr>
              <a:t>	</a:t>
            </a:r>
            <a:r>
              <a:rPr b="0" lang="en-US" sz="2100" strike="noStrike" u="none">
                <a:solidFill>
                  <a:srgbClr val="000000"/>
                </a:solidFill>
                <a:effectLst/>
                <a:uFillTx/>
                <a:latin typeface="Arial"/>
              </a:rPr>
              <a:t>mere abstraction, no idea, however brilliant, can be the </a:t>
            </a:r>
            <a:r>
              <a:rPr b="0" lang="en-US" sz="2100" strike="noStrike" u="none">
                <a:solidFill>
                  <a:srgbClr val="000000"/>
                </a:solidFill>
                <a:effectLst/>
                <a:uFillTx/>
                <a:latin typeface="Arial"/>
              </a:rPr>
              <a:t>	</a:t>
            </a:r>
            <a:r>
              <a:rPr b="0" lang="en-US" sz="2100" strike="noStrike" u="none">
                <a:solidFill>
                  <a:srgbClr val="000000"/>
                </a:solidFill>
                <a:effectLst/>
                <a:uFillTx/>
                <a:latin typeface="Arial"/>
              </a:rPr>
              <a:t>	</a:t>
            </a:r>
            <a:r>
              <a:rPr b="0" lang="en-US" sz="2100" strike="noStrike" u="none">
                <a:solidFill>
                  <a:srgbClr val="000000"/>
                </a:solidFill>
                <a:effectLst/>
                <a:uFillTx/>
                <a:latin typeface="Arial"/>
              </a:rPr>
              <a:t>	</a:t>
            </a:r>
            <a:r>
              <a:rPr b="0" lang="en-US" sz="2100" strike="noStrike" u="none">
                <a:solidFill>
                  <a:srgbClr val="000000"/>
                </a:solidFill>
                <a:effectLst/>
                <a:uFillTx/>
                <a:latin typeface="Arial"/>
              </a:rPr>
              <a:t>subject of a patent irrespective of the means designed to </a:t>
            </a:r>
            <a:r>
              <a:rPr b="0" lang="en-US" sz="2100" strike="noStrike" u="none">
                <a:solidFill>
                  <a:srgbClr val="000000"/>
                </a:solidFill>
                <a:effectLst/>
                <a:uFillTx/>
                <a:latin typeface="Arial"/>
              </a:rPr>
              <a:t>	</a:t>
            </a:r>
            <a:r>
              <a:rPr b="0" lang="en-US" sz="2100" strike="noStrike" u="none">
                <a:solidFill>
                  <a:srgbClr val="000000"/>
                </a:solidFill>
                <a:effectLst/>
                <a:uFillTx/>
                <a:latin typeface="Arial"/>
              </a:rPr>
              <a:t>	</a:t>
            </a:r>
            <a:r>
              <a:rPr b="0" lang="en-US" sz="2100" strike="noStrike" u="none">
                <a:solidFill>
                  <a:srgbClr val="000000"/>
                </a:solidFill>
                <a:effectLst/>
                <a:uFillTx/>
                <a:latin typeface="Arial"/>
              </a:rPr>
              <a:t>	</a:t>
            </a:r>
            <a:r>
              <a:rPr b="0" lang="en-US" sz="2100" strike="noStrike" u="none">
                <a:solidFill>
                  <a:srgbClr val="000000"/>
                </a:solidFill>
                <a:effectLst/>
                <a:uFillTx/>
                <a:latin typeface="Arial"/>
              </a:rPr>
              <a:t>give it effect.’”</a:t>
            </a:r>
            <a:endParaRPr b="0" lang="en-US" sz="2100" strike="noStrike" u="none">
              <a:solidFill>
                <a:srgbClr val="000000"/>
              </a:solidFill>
              <a:effectLst/>
              <a:uFillTx/>
              <a:latin typeface="Arial"/>
            </a:endParaRPr>
          </a:p>
        </p:txBody>
      </p:sp>
      <p:sp>
        <p:nvSpPr>
          <p:cNvPr id="3" name="PlaceHolder 2"/>
          <p:cNvSpPr>
            <a:spLocks noGrp="1"/>
          </p:cNvSpPr>
          <p:nvPr>
            <p:ph type="sldNum" idx="3"/>
          </p:nvPr>
        </p:nvSpPr>
        <p:spPr/>
        <p:txBody>
          <a:bodyPr/>
          <a:p>
            <a:fld id="{02FC1E0B-55B4-4E5C-B4BA-591EDC1CFDBA}"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609480" y="609120"/>
            <a:ext cx="792504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400" strike="noStrike" u="none">
                <a:solidFill>
                  <a:srgbClr val="000000"/>
                </a:solidFill>
                <a:effectLst/>
                <a:uFillTx/>
                <a:latin typeface="Arial"/>
              </a:rPr>
              <a:t>Early Cases on Business Methods</a:t>
            </a:r>
            <a:endParaRPr b="0" lang="en-US" sz="3400" strike="noStrike" u="none">
              <a:solidFill>
                <a:srgbClr val="000000"/>
              </a:solidFill>
              <a:effectLst/>
              <a:uFillTx/>
              <a:latin typeface="Arial"/>
            </a:endParaRPr>
          </a:p>
        </p:txBody>
      </p:sp>
      <p:sp>
        <p:nvSpPr>
          <p:cNvPr id="38" name=""/>
          <p:cNvSpPr/>
          <p:nvPr/>
        </p:nvSpPr>
        <p:spPr>
          <a:xfrm>
            <a:off x="762120" y="1676520"/>
            <a:ext cx="7810560" cy="4271040"/>
          </a:xfrm>
          <a:prstGeom prst="rect">
            <a:avLst/>
          </a:prstGeom>
          <a:noFill/>
          <a:ln w="0">
            <a:noFill/>
          </a:ln>
        </p:spPr>
        <p:style>
          <a:lnRef idx="0"/>
          <a:fillRef idx="0"/>
          <a:effectRef idx="0"/>
          <a:fontRef idx="minor"/>
        </p:style>
        <p:txBody>
          <a:bodyPr lIns="90000" rIns="90000" tIns="46800" bIns="46800" anchor="t">
            <a:spAutoFit/>
          </a:bodyPr>
          <a:p>
            <a:pPr marL="228600" indent="-228600">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100" strike="noStrike" u="none">
                <a:solidFill>
                  <a:srgbClr val="000000"/>
                </a:solidFill>
                <a:effectLst/>
                <a:uFillTx/>
                <a:latin typeface="Arial"/>
              </a:rPr>
              <a:t>In re Patton</a:t>
            </a:r>
            <a:r>
              <a:rPr b="0" lang="en-US" sz="2100" strike="noStrike" u="none">
                <a:solidFill>
                  <a:srgbClr val="000000"/>
                </a:solidFill>
                <a:effectLst/>
                <a:uFillTx/>
                <a:latin typeface="Arial"/>
              </a:rPr>
              <a:t>, 127 F.2d 324, 327 (C.C.P.A. 1942).</a:t>
            </a:r>
            <a:endParaRPr b="0" lang="en-US" sz="2100" strike="noStrike" u="none">
              <a:solidFill>
                <a:srgbClr val="000000"/>
              </a:solidFill>
              <a:effectLst/>
              <a:uFillTx/>
              <a:latin typeface="Arial"/>
            </a:endParaRPr>
          </a:p>
          <a:p>
            <a:pPr marL="228600" indent="-228600">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marL="228600" indent="-228600">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invention involved a “novel interstate and national fire-fighting system to combat mass aircraft, incendiary-explosive bombing attack.”</a:t>
            </a:r>
            <a:endParaRPr b="0" lang="en-US" sz="2000" strike="noStrike" u="none">
              <a:solidFill>
                <a:srgbClr val="000000"/>
              </a:solidFill>
              <a:effectLst/>
              <a:uFillTx/>
              <a:latin typeface="Arial"/>
            </a:endParaRPr>
          </a:p>
          <a:p>
            <a:pPr marL="228600" indent="-228600">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228600" indent="-228600">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Claim 7 read:</a:t>
            </a:r>
            <a:endParaRPr b="0" lang="en-US" sz="2100" strike="noStrike" u="none">
              <a:solidFill>
                <a:srgbClr val="000000"/>
              </a:solidFill>
              <a:effectLst/>
              <a:uFillTx/>
              <a:latin typeface="Arial"/>
            </a:endParaRPr>
          </a:p>
          <a:p>
            <a:pPr marL="228600" indent="-228600">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228600" indent="-228600">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“The combination, in a fire protective system for national defense, against aircraft attack; of standardized, detachable self propelled units and and trailer units; utilizing the principle of mobile batteries or fleets, and extra trailers, adapted to function as a unit of the army.”</a:t>
            </a:r>
            <a:endParaRPr b="0" lang="en-US" sz="2000" strike="noStrike" u="none">
              <a:solidFill>
                <a:srgbClr val="000000"/>
              </a:solidFill>
              <a:effectLst/>
              <a:uFillTx/>
              <a:latin typeface="Arial"/>
            </a:endParaRPr>
          </a:p>
        </p:txBody>
      </p:sp>
      <p:sp>
        <p:nvSpPr>
          <p:cNvPr id="3" name="PlaceHolder 2"/>
          <p:cNvSpPr>
            <a:spLocks noGrp="1"/>
          </p:cNvSpPr>
          <p:nvPr>
            <p:ph type="sldNum" idx="3"/>
          </p:nvPr>
        </p:nvSpPr>
        <p:spPr/>
        <p:txBody>
          <a:bodyPr/>
          <a:p>
            <a:fld id="{40334952-D814-4294-A602-A296E36DAF61}"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609480" y="609120"/>
            <a:ext cx="792504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400" strike="noStrike" u="none">
                <a:solidFill>
                  <a:srgbClr val="000000"/>
                </a:solidFill>
                <a:effectLst/>
                <a:uFillTx/>
                <a:latin typeface="Arial"/>
              </a:rPr>
              <a:t>Early Cases on Business Methods</a:t>
            </a:r>
            <a:endParaRPr b="0" lang="en-US" sz="3400" strike="noStrike" u="none">
              <a:solidFill>
                <a:srgbClr val="000000"/>
              </a:solidFill>
              <a:effectLst/>
              <a:uFillTx/>
              <a:latin typeface="Arial"/>
            </a:endParaRPr>
          </a:p>
        </p:txBody>
      </p:sp>
      <p:sp>
        <p:nvSpPr>
          <p:cNvPr id="40" name=""/>
          <p:cNvSpPr/>
          <p:nvPr/>
        </p:nvSpPr>
        <p:spPr>
          <a:xfrm>
            <a:off x="762120" y="1676520"/>
            <a:ext cx="7810560" cy="4788360"/>
          </a:xfrm>
          <a:prstGeom prst="rect">
            <a:avLst/>
          </a:prstGeom>
          <a:noFill/>
          <a:ln w="0">
            <a:noFill/>
          </a:ln>
        </p:spPr>
        <p:style>
          <a:lnRef idx="0"/>
          <a:fillRef idx="0"/>
          <a:effectRef idx="0"/>
          <a:fontRef idx="minor"/>
        </p:style>
        <p:txBody>
          <a:bodyPr lIns="90000" rIns="90000" tIns="46800" bIns="46800" anchor="t">
            <a:spAutoFit/>
          </a:bodyPr>
          <a:p>
            <a:pPr marL="228600" indent="-228600">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100" strike="noStrike" u="none">
                <a:solidFill>
                  <a:srgbClr val="000000"/>
                </a:solidFill>
                <a:effectLst/>
                <a:uFillTx/>
                <a:latin typeface="Arial"/>
              </a:rPr>
              <a:t>In re Patton</a:t>
            </a:r>
            <a:r>
              <a:rPr b="0" lang="en-US" sz="2100" strike="noStrike" u="none">
                <a:solidFill>
                  <a:srgbClr val="000000"/>
                </a:solidFill>
                <a:effectLst/>
                <a:uFillTx/>
                <a:latin typeface="Arial"/>
              </a:rPr>
              <a:t>, 127 F.2d 324, 327 (C.C.P.A. 1942) </a:t>
            </a:r>
            <a:r>
              <a:rPr b="0" i="1" lang="en-US" sz="2100" strike="noStrike" u="none">
                <a:solidFill>
                  <a:srgbClr val="000000"/>
                </a:solidFill>
                <a:effectLst/>
                <a:uFillTx/>
                <a:latin typeface="Arial"/>
              </a:rPr>
              <a:t>(cont’d).</a:t>
            </a:r>
            <a:endParaRPr b="0" lang="en-US" sz="2100" strike="noStrike" u="none">
              <a:solidFill>
                <a:srgbClr val="000000"/>
              </a:solidFill>
              <a:effectLst/>
              <a:uFillTx/>
              <a:latin typeface="Arial"/>
            </a:endParaRPr>
          </a:p>
          <a:p>
            <a:pPr marL="228600" indent="-228600">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marL="228600" indent="-228600">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Board of Appeals had rejected the claims as being “in the nature of a plan of doing business and not an ‘art’ [i.e., process] within section 4886 . . . which [defines eligible subject matter].” </a:t>
            </a:r>
            <a:endParaRPr b="0" lang="en-US" sz="2000" strike="noStrike" u="none">
              <a:solidFill>
                <a:srgbClr val="000000"/>
              </a:solidFill>
              <a:effectLst/>
              <a:uFillTx/>
              <a:latin typeface="Arial"/>
            </a:endParaRPr>
          </a:p>
          <a:p>
            <a:pPr marL="228600" indent="-228600">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228600" indent="-228600">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Upholding the Board, the Court of Customs and Patent Appeals stated that:</a:t>
            </a:r>
            <a:endParaRPr b="0" lang="en-US" sz="2000" strike="noStrike" u="none">
              <a:solidFill>
                <a:srgbClr val="000000"/>
              </a:solidFill>
              <a:effectLst/>
              <a:uFillTx/>
              <a:latin typeface="Arial"/>
            </a:endParaRPr>
          </a:p>
          <a:p>
            <a:pPr marL="228600" indent="-228600">
              <a:lnSpc>
                <a:spcPct val="125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228600" indent="-228600">
              <a:lnSpc>
                <a:spcPct val="125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“[A] system of transacting  business, apart from the means for carrying out such system is not within the purview of section 4886, . . . nor is an abstract idea or theory . . . .”</a:t>
            </a:r>
            <a:r>
              <a:rPr b="0" lang="en-US" sz="2400" strike="noStrike" u="none">
                <a:solidFill>
                  <a:srgbClr val="000000"/>
                </a:solidFill>
                <a:effectLst/>
                <a:uFillTx/>
                <a:latin typeface="Arial"/>
              </a:rPr>
              <a:t> </a:t>
            </a:r>
            <a:endParaRPr b="0" lang="en-US" sz="2400" strike="noStrike" u="none">
              <a:solidFill>
                <a:srgbClr val="000000"/>
              </a:solidFill>
              <a:effectLst/>
              <a:uFillTx/>
              <a:latin typeface="Arial"/>
            </a:endParaRPr>
          </a:p>
          <a:p>
            <a:pPr marL="228600" indent="-228600">
              <a:lnSpc>
                <a:spcPct val="125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 name="PlaceHolder 2"/>
          <p:cNvSpPr>
            <a:spLocks noGrp="1"/>
          </p:cNvSpPr>
          <p:nvPr>
            <p:ph type="sldNum" idx="3"/>
          </p:nvPr>
        </p:nvSpPr>
        <p:spPr/>
        <p:txBody>
          <a:bodyPr/>
          <a:p>
            <a:fld id="{7D0EC800-8F4D-4ACC-AC21-1C67E1CD01E5}"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Historical Position of the United States Patent and Trademark Office (USPTO)</a:t>
            </a:r>
            <a:endParaRPr b="0" lang="en-US" sz="3000" strike="noStrike" u="none">
              <a:solidFill>
                <a:srgbClr val="000000"/>
              </a:solidFill>
              <a:effectLst/>
              <a:uFillTx/>
              <a:latin typeface="Arial"/>
            </a:endParaRPr>
          </a:p>
        </p:txBody>
      </p:sp>
      <p:sp>
        <p:nvSpPr>
          <p:cNvPr id="4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sng">
                <a:solidFill>
                  <a:srgbClr val="000000"/>
                </a:solidFill>
                <a:effectLst/>
                <a:uFillTx/>
                <a:latin typeface="Arial"/>
              </a:rPr>
              <a:t>Manual of Patent Examining Procedure § 706.03(a)</a:t>
            </a:r>
            <a:r>
              <a:rPr b="0" lang="en-US" sz="2400" strike="noStrike" u="none">
                <a:solidFill>
                  <a:srgbClr val="000000"/>
                </a:solidFill>
                <a:effectLst/>
                <a:uFillTx/>
                <a:latin typeface="Arial"/>
              </a:rPr>
              <a:t>:</a:t>
            </a:r>
            <a:endParaRPr b="0" lang="en-US" sz="2400" strike="noStrike" u="none">
              <a:solidFill>
                <a:srgbClr val="000000"/>
              </a:solidFill>
              <a:effectLst/>
              <a:uFillTx/>
              <a:latin typeface="Arial"/>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lgn="ctr">
              <a:lnSpc>
                <a:spcPct val="125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“METHOD OF DOING BUSINESS</a:t>
            </a:r>
            <a:endParaRPr b="0" lang="en-US" sz="2400" strike="noStrike" u="none">
              <a:solidFill>
                <a:srgbClr val="000000"/>
              </a:solidFill>
              <a:effectLst/>
              <a:uFillTx/>
              <a:latin typeface="Arial"/>
            </a:endParaRPr>
          </a:p>
          <a:p>
            <a:pPr marL="343080" indent="-343080">
              <a:lnSpc>
                <a:spcPct val="125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Though seemingly within the category of a process or method, a method of  doing business can be rejected as not being within the statutory classes.  </a:t>
            </a:r>
            <a:r>
              <a:rPr b="0" i="1" lang="en-US" sz="2400" strike="noStrike" u="none">
                <a:solidFill>
                  <a:srgbClr val="000000"/>
                </a:solidFill>
                <a:effectLst/>
                <a:uFillTx/>
                <a:latin typeface="Arial"/>
              </a:rPr>
              <a:t>See Hotel Security Checking Co. v. Lorraine Co.</a:t>
            </a:r>
            <a:r>
              <a:rPr b="0" lang="en-US" sz="2400" strike="noStrike" u="none">
                <a:solidFill>
                  <a:srgbClr val="000000"/>
                </a:solidFill>
                <a:effectLst/>
                <a:uFillTx/>
                <a:latin typeface="Arial"/>
              </a:rPr>
              <a:t>, 160 Fed. 467 and </a:t>
            </a:r>
            <a:r>
              <a:rPr b="0" i="1" lang="en-US" sz="2400" strike="noStrike" u="none">
                <a:solidFill>
                  <a:srgbClr val="000000"/>
                </a:solidFill>
                <a:effectLst/>
                <a:uFillTx/>
                <a:latin typeface="Arial"/>
              </a:rPr>
              <a:t>In re Wait</a:t>
            </a:r>
            <a:r>
              <a:rPr b="0" lang="en-US" sz="2400" strike="noStrike" u="none">
                <a:solidFill>
                  <a:srgbClr val="000000"/>
                </a:solidFill>
                <a:effectLst/>
                <a:uFillTx/>
                <a:latin typeface="Arial"/>
              </a:rPr>
              <a:t>, 24 USPQ 88, 22 CCPA 822 (1934).”</a:t>
            </a:r>
            <a:endParaRPr b="0" lang="en-US" sz="2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9343CABE-319F-4861-8D5F-C43F9395AE6F}"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Historical Position of the United States Patent and Trademark Office (USPTO)</a:t>
            </a:r>
            <a:endParaRPr b="0" lang="en-US" sz="3000" strike="noStrike" u="none">
              <a:solidFill>
                <a:srgbClr val="000000"/>
              </a:solidFill>
              <a:effectLst/>
              <a:uFillTx/>
              <a:latin typeface="Arial"/>
            </a:endParaRPr>
          </a:p>
        </p:txBody>
      </p:sp>
      <p:sp>
        <p:nvSpPr>
          <p:cNvPr id="4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sng">
                <a:solidFill>
                  <a:srgbClr val="000000"/>
                </a:solidFill>
                <a:effectLst/>
                <a:uFillTx/>
                <a:latin typeface="Arial"/>
              </a:rPr>
              <a:t>Manual of Patent Examining Procedure § 2106</a:t>
            </a:r>
            <a:r>
              <a:rPr b="0" lang="en-US" sz="2400" strike="noStrike" u="none">
                <a:solidFill>
                  <a:srgbClr val="000000"/>
                </a:solidFill>
                <a:effectLst/>
                <a:uFillTx/>
                <a:latin typeface="Arial"/>
              </a:rPr>
              <a:t>:</a:t>
            </a:r>
            <a:endParaRPr b="0" lang="en-US" sz="2400" strike="noStrike" u="none">
              <a:solidFill>
                <a:srgbClr val="000000"/>
              </a:solidFill>
              <a:effectLst/>
              <a:uFillTx/>
              <a:latin typeface="Arial"/>
            </a:endParaRPr>
          </a:p>
          <a:p>
            <a:pPr marL="343080" indent="-343080">
              <a:lnSpc>
                <a:spcPct val="125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endParaRPr b="0" lang="en-US" sz="2400" strike="noStrike" u="none">
              <a:solidFill>
                <a:srgbClr val="000000"/>
              </a:solidFill>
              <a:effectLst/>
              <a:uFillTx/>
              <a:latin typeface="Arial"/>
            </a:endParaRPr>
          </a:p>
          <a:p>
            <a:pPr marL="343080" indent="-343080">
              <a:lnSpc>
                <a:spcPct val="105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“[C]onsider the following claim[ ]:</a:t>
            </a:r>
            <a:endParaRPr b="0" lang="en-US" sz="2000" strike="noStrike" u="none">
              <a:solidFill>
                <a:srgbClr val="000000"/>
              </a:solidFill>
              <a:effectLst/>
              <a:uFillTx/>
              <a:latin typeface="Arial"/>
            </a:endParaRPr>
          </a:p>
          <a:p>
            <a:pPr marL="343080" indent="-343080">
              <a:lnSpc>
                <a:spcPct val="105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105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 A computer program comprising the steps of:</a:t>
            </a:r>
            <a:endParaRPr b="0" lang="en-US" sz="2000" strike="noStrike" u="none">
              <a:solidFill>
                <a:srgbClr val="000000"/>
              </a:solidFill>
              <a:effectLst/>
              <a:uFillTx/>
              <a:latin typeface="Arial"/>
            </a:endParaRPr>
          </a:p>
          <a:p>
            <a:pPr marL="343080" indent="-343080">
              <a:lnSpc>
                <a:spcPct val="105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a) associating treatment rendered to a patient with a fee,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and</a:t>
            </a:r>
            <a:endParaRPr b="0" lang="en-US" sz="2000" strike="noStrike" u="none">
              <a:solidFill>
                <a:srgbClr val="000000"/>
              </a:solidFill>
              <a:effectLst/>
              <a:uFillTx/>
              <a:latin typeface="Arial"/>
            </a:endParaRPr>
          </a:p>
          <a:p>
            <a:pPr marL="343080" indent="-343080">
              <a:lnSpc>
                <a:spcPct val="105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b) billing said patient in accordance with the fee.’</a:t>
            </a:r>
            <a:endParaRPr b="0" lang="en-US" sz="2000" strike="noStrike" u="none">
              <a:solidFill>
                <a:srgbClr val="000000"/>
              </a:solidFill>
              <a:effectLst/>
              <a:uFillTx/>
              <a:latin typeface="Arial"/>
            </a:endParaRPr>
          </a:p>
          <a:p>
            <a:pPr marL="343080" indent="0">
              <a:lnSpc>
                <a:spcPct val="105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105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Such a claim should be viewed as non-statutory under 35 U.S.C. § 101 as reciting a method of doing business.”</a:t>
            </a:r>
            <a:endParaRPr b="0" lang="en-US" sz="20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E5AE5DA4-5DB4-4ED1-97AE-262DFB69202E}"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Arial"/>
              </a:rPr>
              <a:t>Ex Parte Murray</a:t>
            </a:r>
            <a:r>
              <a:rPr b="1" lang="en-US" sz="2800" strike="noStrike" u="none">
                <a:solidFill>
                  <a:srgbClr val="000000"/>
                </a:solidFill>
                <a:effectLst/>
                <a:uFillTx/>
                <a:latin typeface="Arial"/>
              </a:rPr>
              <a:t>, 9 U.S.P.Q.2d 1819</a:t>
            </a:r>
            <a:br>
              <a:rPr sz="2800"/>
            </a:br>
            <a:r>
              <a:rPr b="1" lang="en-US" sz="2800" strike="noStrike" u="none">
                <a:solidFill>
                  <a:srgbClr val="000000"/>
                </a:solidFill>
                <a:effectLst/>
                <a:uFillTx/>
                <a:latin typeface="Arial"/>
              </a:rPr>
              <a:t>(Bd. Pat. App. &amp; Interf. 1988)</a:t>
            </a:r>
            <a:endParaRPr b="0" lang="en-US" sz="2800" strike="noStrike" u="none">
              <a:solidFill>
                <a:srgbClr val="000000"/>
              </a:solidFill>
              <a:effectLst/>
              <a:uFillTx/>
              <a:latin typeface="Arial"/>
            </a:endParaRPr>
          </a:p>
        </p:txBody>
      </p:sp>
      <p:sp>
        <p:nvSpPr>
          <p:cNvPr id="4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lnSpc>
                <a:spcPct val="125000"/>
              </a:lnSpc>
              <a:spcBef>
                <a:spcPts val="5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300" strike="noStrike" u="none">
                <a:solidFill>
                  <a:srgbClr val="000000"/>
                </a:solidFill>
                <a:effectLst/>
                <a:uFillTx/>
                <a:latin typeface="Arial"/>
              </a:rPr>
              <a:t>Claims were drawn to “an accounting method utilizing a financial institution’s documents requiring steps involving entering data, converting expenditures, sorting the expenditure, correlation of expenditures, debiting and totaling of expenditures to produce an expense analysis statement.</a:t>
            </a:r>
            <a:endParaRPr b="0" lang="en-US" sz="2300" strike="noStrike" u="none">
              <a:solidFill>
                <a:srgbClr val="000000"/>
              </a:solidFill>
              <a:effectLst/>
              <a:uFillTx/>
              <a:latin typeface="Arial"/>
            </a:endParaRPr>
          </a:p>
          <a:p>
            <a:pPr marL="343080" indent="0">
              <a:lnSpc>
                <a:spcPct val="125000"/>
              </a:lnSpc>
              <a:spcBef>
                <a:spcPts val="5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300" strike="noStrike" u="none">
              <a:solidFill>
                <a:srgbClr val="000000"/>
              </a:solidFill>
              <a:effectLst/>
              <a:uFillTx/>
              <a:latin typeface="Arial"/>
            </a:endParaRPr>
          </a:p>
          <a:p>
            <a:pPr marL="343080" indent="-343080">
              <a:lnSpc>
                <a:spcPct val="125000"/>
              </a:lnSpc>
              <a:spcBef>
                <a:spcPts val="5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300" strike="noStrike" u="none">
                <a:solidFill>
                  <a:srgbClr val="000000"/>
                </a:solidFill>
                <a:effectLst/>
                <a:uFillTx/>
                <a:latin typeface="Arial"/>
              </a:rPr>
              <a:t>Examiner’s rejection of the claims as drawn to nonstatutory subject matter was affirmed by the Board.</a:t>
            </a:r>
            <a:endParaRPr b="0" lang="en-US" sz="23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FC0D542D-42F4-4A7F-950D-9C54E6BD6B57}"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400" strike="noStrike" u="none">
                <a:solidFill>
                  <a:srgbClr val="000000"/>
                </a:solidFill>
                <a:effectLst/>
                <a:uFillTx/>
                <a:latin typeface="Arial"/>
              </a:rPr>
              <a:t>USPTO Position Change</a:t>
            </a:r>
            <a:endParaRPr b="0" lang="en-US" sz="3400" strike="noStrike" u="none">
              <a:solidFill>
                <a:srgbClr val="000000"/>
              </a:solidFill>
              <a:effectLst/>
              <a:uFillTx/>
              <a:latin typeface="Arial"/>
            </a:endParaRPr>
          </a:p>
        </p:txBody>
      </p:sp>
      <p:sp>
        <p:nvSpPr>
          <p:cNvPr id="4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000000"/>
                </a:solidFill>
                <a:effectLst/>
                <a:uFillTx/>
                <a:latin typeface="Arial"/>
              </a:rPr>
              <a:t>Examination Guidelines for Computer-Related Inventions</a:t>
            </a:r>
            <a:r>
              <a:rPr b="0" lang="en-US" sz="2000" strike="noStrike" u="none">
                <a:solidFill>
                  <a:srgbClr val="000000"/>
                </a:solidFill>
                <a:effectLst/>
                <a:uFillTx/>
                <a:latin typeface="Arial"/>
              </a:rPr>
              <a:t>, </a:t>
            </a:r>
            <a:r>
              <a:rPr b="0" lang="en-US" sz="2000" strike="noStrike" u="sng">
                <a:solidFill>
                  <a:srgbClr val="000000"/>
                </a:solidFill>
                <a:effectLst/>
                <a:uFillTx/>
                <a:latin typeface="Arial"/>
              </a:rPr>
              <a:t>effective Date March 29, 1996</a:t>
            </a:r>
            <a:r>
              <a:rPr b="0" lang="en-US" sz="2000" strike="noStrike" u="none">
                <a:solidFill>
                  <a:srgbClr val="000000"/>
                </a:solidFill>
                <a:effectLst/>
                <a:uFillTx/>
                <a:latin typeface="Arial"/>
              </a:rPr>
              <a:t>: </a:t>
            </a: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“Office personnel have had difficulty in properly treating claims directed to methods of doing business.  Claims should not be categorized as methods of doing business.  Instead, such claims should be treated like any other process claims, pursuant to these Guidelines when relevant.”</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endParaRPr b="0" lang="en-US" sz="2000" strike="noStrike" u="none">
              <a:solidFill>
                <a:srgbClr val="000000"/>
              </a:solidFill>
              <a:effectLst/>
              <a:uFillTx/>
              <a:latin typeface="Arial"/>
            </a:endParaRPr>
          </a:p>
          <a:p>
            <a:pPr marL="343080" indent="-343080">
              <a:lnSpc>
                <a:spcPct val="115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Sections 706.03(a) and 2106 of the M.P.E.P. amended to drop references to “methods of doing business.” (rev. 2, July 1996).</a:t>
            </a:r>
            <a:endParaRPr b="0" lang="en-US" sz="20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3851605E-E15B-4E83-97D0-8C73C3F1128D}"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49" name=""/>
          <p:cNvSpPr/>
          <p:nvPr/>
        </p:nvSpPr>
        <p:spPr>
          <a:xfrm>
            <a:off x="1066680" y="1905120"/>
            <a:ext cx="7315200" cy="4788720"/>
          </a:xfrm>
          <a:prstGeom prst="rect">
            <a:avLst/>
          </a:prstGeom>
          <a:noFill/>
          <a:ln w="0">
            <a:noFill/>
          </a:ln>
        </p:spPr>
        <p:style>
          <a:lnRef idx="0"/>
          <a:fillRef idx="0"/>
          <a:effectRef idx="0"/>
          <a:fontRef idx="minor"/>
        </p:style>
        <p:txBody>
          <a:bodyPr lIns="90000" rIns="90000" tIns="46800" bIns="46800" anchor="t">
            <a:spAutoFit/>
          </a:bodyPr>
          <a:p>
            <a:pPr marL="461880" indent="-4618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U.S. patent no. 5,193,056 (the ‘056 patent”), entitled “Data Processing System for Hub and Spoke Financial Services Configuration."</a:t>
            </a:r>
            <a:r>
              <a:rPr b="0" lang="en-US" sz="2400" strike="noStrike" u="none">
                <a:solidFill>
                  <a:srgbClr val="000000"/>
                </a:solidFill>
                <a:effectLst/>
                <a:uFillTx/>
                <a:latin typeface="Arial"/>
              </a:rPr>
              <a:t> </a:t>
            </a:r>
            <a:endParaRPr b="0" lang="en-US" sz="2400" strike="noStrike" u="none">
              <a:solidFill>
                <a:srgbClr val="000000"/>
              </a:solidFill>
              <a:effectLst/>
              <a:uFillTx/>
              <a:latin typeface="Arial"/>
            </a:endParaRPr>
          </a:p>
          <a:p>
            <a:pPr marL="461880" indent="-4618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461880" indent="-461880">
              <a:lnSpc>
                <a:spcPct val="12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System for managing the financial information flow  in a partner fund financial services configuration to allow several mutual funds, or “Spokes,” to pool their investment funds into a single portfolio, or “Hub,” allowing for consolidation of administrative costs combined with the tax advantages of a partnership.</a:t>
            </a:r>
            <a:endParaRPr b="0" lang="en-US" sz="2000" strike="noStrike" u="none">
              <a:solidFill>
                <a:srgbClr val="000000"/>
              </a:solidFill>
              <a:effectLst/>
              <a:uFillTx/>
              <a:latin typeface="Arial"/>
            </a:endParaRPr>
          </a:p>
          <a:p>
            <a:pPr marL="461880" indent="-461880">
              <a:lnSpc>
                <a:spcPct val="12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461880" indent="-46188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461880" indent="-46188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i="1" lang="en-US" sz="1400" strike="noStrike" u="none">
                <a:solidFill>
                  <a:srgbClr val="000000"/>
                </a:solidFill>
                <a:effectLst/>
                <a:uFillTx/>
                <a:latin typeface="Arial"/>
              </a:rPr>
              <a:t>State Street Bank &amp; Trust Co. v. Signature Financial Group Inc</a:t>
            </a:r>
            <a:r>
              <a:rPr b="0" lang="en-US" sz="1400" strike="noStrike" u="none">
                <a:solidFill>
                  <a:srgbClr val="000000"/>
                </a:solidFill>
                <a:effectLst/>
                <a:uFillTx/>
                <a:latin typeface="Arial"/>
              </a:rPr>
              <a:t>., 149 F.3d 1368 (Fed. Cir. </a:t>
            </a:r>
            <a:endParaRPr b="0" lang="en-US" sz="1400" strike="noStrike" u="none">
              <a:solidFill>
                <a:srgbClr val="000000"/>
              </a:solidFill>
              <a:effectLst/>
              <a:uFillTx/>
              <a:latin typeface="Arial"/>
            </a:endParaRPr>
          </a:p>
          <a:p>
            <a:pPr marL="461880" indent="-46188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1998), </a:t>
            </a:r>
            <a:r>
              <a:rPr b="0" i="1" lang="en-US" sz="1400" strike="noStrike" u="none">
                <a:solidFill>
                  <a:srgbClr val="000000"/>
                </a:solidFill>
                <a:effectLst/>
                <a:uFillTx/>
                <a:latin typeface="Arial"/>
              </a:rPr>
              <a:t>cert. denied</a:t>
            </a:r>
            <a:r>
              <a:rPr b="0" lang="en-US" sz="1400" strike="noStrike" u="none">
                <a:solidFill>
                  <a:srgbClr val="000000"/>
                </a:solidFill>
                <a:effectLst/>
                <a:uFillTx/>
                <a:latin typeface="Arial"/>
              </a:rPr>
              <a:t>, 119 S. Ct. 851 (1999).</a:t>
            </a:r>
            <a:endParaRPr b="0" lang="en-US" sz="1400" strike="noStrike" u="none">
              <a:solidFill>
                <a:srgbClr val="000000"/>
              </a:solidFill>
              <a:effectLst/>
              <a:uFillTx/>
              <a:latin typeface="Arial"/>
            </a:endParaRPr>
          </a:p>
        </p:txBody>
      </p:sp>
      <p:sp>
        <p:nvSpPr>
          <p:cNvPr id="50" name=""/>
          <p:cNvSpPr/>
          <p:nvPr/>
        </p:nvSpPr>
        <p:spPr>
          <a:xfrm>
            <a:off x="609480" y="609480"/>
            <a:ext cx="7772400" cy="914400"/>
          </a:xfrm>
          <a:prstGeom prst="rect">
            <a:avLst/>
          </a:prstGeom>
          <a:noFill/>
          <a:ln w="0">
            <a:noFill/>
          </a:ln>
        </p:spPr>
        <p:style>
          <a:lnRef idx="0"/>
          <a:fillRef idx="0"/>
          <a:effectRef idx="0"/>
          <a:fontRef idx="minor"/>
        </p:style>
        <p:txBody>
          <a:bodyPr lIns="90000" rIns="90000" tIns="46800" bIns="46800" anchor="ctr">
            <a:noAutofit/>
          </a:bodyPr>
          <a:p>
            <a:pPr algn="ctr">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The </a:t>
            </a:r>
            <a:r>
              <a:rPr b="1" i="1" lang="en-US" sz="3200" strike="noStrike" u="none">
                <a:solidFill>
                  <a:srgbClr val="000000"/>
                </a:solidFill>
                <a:effectLst/>
                <a:uFillTx/>
                <a:latin typeface="Arial"/>
              </a:rPr>
              <a:t>State Street Bank</a:t>
            </a:r>
            <a:r>
              <a:rPr b="1" lang="en-US" sz="3200" strike="noStrike" u="none">
                <a:solidFill>
                  <a:srgbClr val="000000"/>
                </a:solidFill>
                <a:effectLst/>
                <a:uFillTx/>
                <a:latin typeface="Arial"/>
              </a:rPr>
              <a:t> Case</a:t>
            </a:r>
            <a:r>
              <a:rPr b="1" lang="en-US" sz="3200" strike="noStrike" u="none" baseline="30000">
                <a:solidFill>
                  <a:srgbClr val="000000"/>
                </a:solidFill>
                <a:effectLst/>
                <a:uFillTx/>
                <a:latin typeface="Arial"/>
              </a:rPr>
              <a:t>*</a:t>
            </a:r>
            <a:endParaRPr b="0" lang="en-US" sz="32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8738D4ED-6723-4E4F-B9F5-BF81F1C5468E}"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p:nvPr>
        </p:nvSpPr>
        <p:spPr>
          <a:xfrm>
            <a:off x="609120" y="1600200"/>
            <a:ext cx="8153640" cy="4495680"/>
          </a:xfrm>
          <a:prstGeom prst="rect">
            <a:avLst/>
          </a:prstGeom>
          <a:noFill/>
          <a:ln w="0">
            <a:noFill/>
          </a:ln>
        </p:spPr>
        <p:txBody>
          <a:bodyPr lIns="90000" rIns="90000" tIns="46800" bIns="46800" anchor="t">
            <a:normAutofit fontScale="92500" lnSpcReduction="9999"/>
          </a:bodyPr>
          <a:p>
            <a:pPr marL="865080" indent="-865080">
              <a:lnSpc>
                <a:spcPct val="125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I claim:</a:t>
            </a:r>
            <a:endParaRPr b="0" lang="en-US" sz="2800" strike="noStrike" u="none">
              <a:solidFill>
                <a:srgbClr val="000000"/>
              </a:solidFill>
              <a:effectLst/>
              <a:uFillTx/>
              <a:latin typeface="Arial"/>
            </a:endParaRPr>
          </a:p>
          <a:p>
            <a:pPr marL="865080" indent="-865080">
              <a:lnSpc>
                <a:spcPct val="3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marL="865080" indent="-865080">
              <a:lnSpc>
                <a:spcPct val="125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1.</a:t>
            </a:r>
            <a:r>
              <a:rPr b="0" lang="en-US" sz="2800" strike="noStrike" u="none">
                <a:solidFill>
                  <a:srgbClr val="000000"/>
                </a:solidFill>
                <a:effectLst/>
                <a:uFillTx/>
                <a:latin typeface="Arial"/>
              </a:rPr>
              <a:t>	</a:t>
            </a:r>
            <a:r>
              <a:rPr b="0" lang="en-US" sz="2800" strike="noStrike" u="none">
                <a:solidFill>
                  <a:srgbClr val="000000"/>
                </a:solidFill>
                <a:effectLst/>
                <a:uFillTx/>
                <a:latin typeface="Arial"/>
              </a:rPr>
              <a:t>A method of producing capital gains, comprising:</a:t>
            </a:r>
            <a:endParaRPr b="0" lang="en-US" sz="2800" strike="noStrike" u="none">
              <a:solidFill>
                <a:srgbClr val="000000"/>
              </a:solidFill>
              <a:effectLst/>
              <a:uFillTx/>
              <a:latin typeface="Arial"/>
            </a:endParaRPr>
          </a:p>
          <a:p>
            <a:pPr marL="865080" indent="-865080">
              <a:lnSpc>
                <a:spcPct val="125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	</a:t>
            </a:r>
            <a:r>
              <a:rPr b="0" lang="en-US" sz="2800" strike="noStrike" u="none">
                <a:solidFill>
                  <a:srgbClr val="000000"/>
                </a:solidFill>
                <a:effectLst/>
                <a:uFillTx/>
                <a:latin typeface="Arial"/>
              </a:rPr>
              <a:t>	</a:t>
            </a:r>
            <a:r>
              <a:rPr b="0" lang="en-US" sz="2800" strike="noStrike" u="none">
                <a:solidFill>
                  <a:srgbClr val="000000"/>
                </a:solidFill>
                <a:effectLst/>
                <a:uFillTx/>
                <a:latin typeface="Arial"/>
              </a:rPr>
              <a:t>	</a:t>
            </a:r>
            <a:r>
              <a:rPr b="0" lang="en-US" sz="2800" strike="noStrike" u="none">
                <a:solidFill>
                  <a:srgbClr val="000000"/>
                </a:solidFill>
                <a:effectLst/>
                <a:uFillTx/>
                <a:latin typeface="Arial"/>
              </a:rPr>
              <a:t>purchasing a stock at a first price;</a:t>
            </a:r>
            <a:endParaRPr b="0" lang="en-US" sz="2800" strike="noStrike" u="none">
              <a:solidFill>
                <a:srgbClr val="000000"/>
              </a:solidFill>
              <a:effectLst/>
              <a:uFillTx/>
              <a:latin typeface="Arial"/>
            </a:endParaRPr>
          </a:p>
          <a:p>
            <a:pPr marL="865080" indent="-865080">
              <a:lnSpc>
                <a:spcPct val="125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	</a:t>
            </a:r>
            <a:r>
              <a:rPr b="0" lang="en-US" sz="2800" strike="noStrike" u="none">
                <a:solidFill>
                  <a:srgbClr val="000000"/>
                </a:solidFill>
                <a:effectLst/>
                <a:uFillTx/>
                <a:latin typeface="Arial"/>
              </a:rPr>
              <a:t>	</a:t>
            </a:r>
            <a:r>
              <a:rPr b="0" lang="en-US" sz="2800" strike="noStrike" u="none">
                <a:solidFill>
                  <a:srgbClr val="000000"/>
                </a:solidFill>
                <a:effectLst/>
                <a:uFillTx/>
                <a:latin typeface="Arial"/>
              </a:rPr>
              <a:t>	</a:t>
            </a:r>
            <a:r>
              <a:rPr b="0" lang="en-US" sz="2800" strike="noStrike" u="none">
                <a:solidFill>
                  <a:srgbClr val="000000"/>
                </a:solidFill>
                <a:effectLst/>
                <a:uFillTx/>
                <a:latin typeface="Arial"/>
              </a:rPr>
              <a:t>selling said stock at a second price,</a:t>
            </a:r>
            <a:endParaRPr b="0" lang="en-US" sz="2800" strike="noStrike" u="none">
              <a:solidFill>
                <a:srgbClr val="000000"/>
              </a:solidFill>
              <a:effectLst/>
              <a:uFillTx/>
              <a:latin typeface="Arial"/>
            </a:endParaRPr>
          </a:p>
          <a:p>
            <a:pPr marL="865080" indent="-865080">
              <a:lnSpc>
                <a:spcPct val="125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	</a:t>
            </a:r>
            <a:r>
              <a:rPr b="0" lang="en-US" sz="2800" strike="noStrike" u="none">
                <a:solidFill>
                  <a:srgbClr val="000000"/>
                </a:solidFill>
                <a:effectLst/>
                <a:uFillTx/>
                <a:latin typeface="Arial"/>
              </a:rPr>
              <a:t>	</a:t>
            </a:r>
            <a:r>
              <a:rPr b="0" lang="en-US" sz="2800" strike="noStrike" u="none">
                <a:solidFill>
                  <a:srgbClr val="000000"/>
                </a:solidFill>
                <a:effectLst/>
                <a:uFillTx/>
                <a:latin typeface="Arial"/>
              </a:rPr>
              <a:t>said second price being higher than said first price. </a:t>
            </a:r>
            <a:endParaRPr b="0" lang="en-US" sz="2800" strike="noStrike" u="none">
              <a:solidFill>
                <a:srgbClr val="000000"/>
              </a:solidFill>
              <a:effectLst/>
              <a:uFillTx/>
              <a:latin typeface="Arial"/>
            </a:endParaRPr>
          </a:p>
        </p:txBody>
      </p:sp>
      <p:sp>
        <p:nvSpPr>
          <p:cNvPr id="13" name=""/>
          <p:cNvSpPr/>
          <p:nvPr/>
        </p:nvSpPr>
        <p:spPr>
          <a:xfrm>
            <a:off x="914400" y="762120"/>
            <a:ext cx="7391520" cy="62748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500" strike="noStrike" u="none">
                <a:solidFill>
                  <a:srgbClr val="000000"/>
                </a:solidFill>
                <a:effectLst/>
                <a:uFillTx/>
                <a:latin typeface="Arial"/>
              </a:rPr>
              <a:t>Statutory Subject Matter?</a:t>
            </a:r>
            <a:endParaRPr b="0" lang="en-US" sz="3500" strike="noStrike" u="none">
              <a:solidFill>
                <a:srgbClr val="000000"/>
              </a:solidFill>
              <a:effectLst/>
              <a:uFillTx/>
              <a:latin typeface="Arial"/>
            </a:endParaRPr>
          </a:p>
        </p:txBody>
      </p:sp>
      <p:sp>
        <p:nvSpPr>
          <p:cNvPr id="3" name="PlaceHolder 2"/>
          <p:cNvSpPr>
            <a:spLocks noGrp="1"/>
          </p:cNvSpPr>
          <p:nvPr>
            <p:ph type="sldNum" idx="3"/>
          </p:nvPr>
        </p:nvSpPr>
        <p:spPr/>
        <p:txBody>
          <a:bodyPr/>
          <a:p>
            <a:fld id="{ED3BF3F5-C918-48B2-BAF4-AE28716BAFD5}" type="slidenum">
              <a:t>2</a:t>
            </a:fld>
          </a:p>
        </p:txBody>
      </p:sp>
    </p:spTree>
  </p:cSld>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51" name=""/>
          <p:cNvSpPr/>
          <p:nvPr/>
        </p:nvSpPr>
        <p:spPr>
          <a:xfrm>
            <a:off x="609480" y="609480"/>
            <a:ext cx="7772400" cy="609840"/>
          </a:xfrm>
          <a:prstGeom prst="rect">
            <a:avLst/>
          </a:prstGeom>
          <a:noFill/>
          <a:ln w="0">
            <a:noFill/>
          </a:ln>
        </p:spPr>
        <p:style>
          <a:lnRef idx="0"/>
          <a:fillRef idx="0"/>
          <a:effectRef idx="0"/>
          <a:fontRef idx="minor"/>
        </p:style>
        <p:txBody>
          <a:bodyPr lIns="90000" rIns="90000" tIns="46800" bIns="46800" anchor="ctr">
            <a:no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Claim 1 of the ‘056 Patent</a:t>
            </a:r>
            <a:endParaRPr b="0" lang="en-US" sz="2400" strike="noStrike" u="none">
              <a:solidFill>
                <a:srgbClr val="000000"/>
              </a:solidFill>
              <a:effectLst/>
              <a:uFillTx/>
              <a:latin typeface="Arial"/>
            </a:endParaRPr>
          </a:p>
        </p:txBody>
      </p:sp>
      <p:sp>
        <p:nvSpPr>
          <p:cNvPr id="52" name=""/>
          <p:cNvSpPr/>
          <p:nvPr/>
        </p:nvSpPr>
        <p:spPr>
          <a:xfrm>
            <a:off x="457200" y="1444680"/>
            <a:ext cx="8077320" cy="4892040"/>
          </a:xfrm>
          <a:prstGeom prst="rect">
            <a:avLst/>
          </a:prstGeom>
          <a:noFill/>
          <a:ln w="0">
            <a:noFill/>
          </a:ln>
        </p:spPr>
        <p:style>
          <a:lnRef idx="0"/>
          <a:fillRef idx="0"/>
          <a:effectRef idx="0"/>
          <a:fontRef idx="minor"/>
        </p:style>
        <p:txBody>
          <a:bodyPr lIns="90000" rIns="90000" tIns="46800" bIns="46800" anchor="t">
            <a:spAutoFit/>
          </a:bodyPr>
          <a:p>
            <a:pPr marL="461880" indent="-461880">
              <a:lnSpc>
                <a:spcPct val="125000"/>
              </a:lnSpc>
              <a:spcBef>
                <a:spcPts val="201"/>
              </a:spcBef>
              <a:spcAft>
                <a:spcPts val="499"/>
              </a:spcAft>
              <a:tabLst>
                <a:tab algn="l" pos="0"/>
                <a:tab algn="l" pos="8715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“A data processing system for managing a financial services configuration of a portfolio established as a partnership, each partner being one of a plurality of funds, comprising: </a:t>
            </a:r>
            <a:br>
              <a:rPr sz="1800"/>
            </a:br>
            <a:br>
              <a:rPr sz="1800"/>
            </a:br>
            <a:r>
              <a:rPr b="0" lang="en-US" sz="1800" strike="noStrike" u="none">
                <a:solidFill>
                  <a:srgbClr val="000000"/>
                </a:solidFill>
                <a:effectLst/>
                <a:uFillTx/>
                <a:latin typeface="Arial"/>
              </a:rPr>
              <a:t>(a)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computer processor means for processing data; </a:t>
            </a:r>
            <a:br>
              <a:rPr sz="1800"/>
            </a:br>
            <a:br>
              <a:rPr sz="1800"/>
            </a:br>
            <a:r>
              <a:rPr b="0" lang="en-US" sz="1800" strike="noStrike" u="none">
                <a:solidFill>
                  <a:srgbClr val="000000"/>
                </a:solidFill>
                <a:effectLst/>
                <a:uFillTx/>
                <a:latin typeface="Arial"/>
              </a:rPr>
              <a:t>(b)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storage means for storing data on a storage medium; </a:t>
            </a:r>
            <a:br>
              <a:rPr sz="1800"/>
            </a:br>
            <a:br>
              <a:rPr sz="1800"/>
            </a:br>
            <a:r>
              <a:rPr b="0" lang="en-US" sz="1800" strike="noStrike" u="none">
                <a:solidFill>
                  <a:srgbClr val="000000"/>
                </a:solidFill>
                <a:effectLst/>
                <a:uFillTx/>
                <a:latin typeface="Arial"/>
              </a:rPr>
              <a:t>(c)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first means for initializing the storage medium; </a:t>
            </a:r>
            <a:br>
              <a:rPr sz="1800"/>
            </a:br>
            <a:br>
              <a:rPr sz="1800"/>
            </a:br>
            <a:r>
              <a:rPr b="0" lang="en-US" sz="1800" strike="noStrike" u="none">
                <a:solidFill>
                  <a:srgbClr val="000000"/>
                </a:solidFill>
                <a:effectLst/>
                <a:uFillTx/>
                <a:latin typeface="Arial"/>
              </a:rPr>
              <a:t>(d)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second means for processing data regarding assets in the portfolio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and each of the funds from a previous day and data regarding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increases or decreases in each of the funds, assets and for allocating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the percentage share that each fund holds in the portfolio; </a:t>
            </a:r>
            <a:endParaRPr b="0" lang="en-US" sz="18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7F6ACEDF-B3DD-463A-B056-9A0A928CA1D3}"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53" name=""/>
          <p:cNvSpPr/>
          <p:nvPr/>
        </p:nvSpPr>
        <p:spPr>
          <a:xfrm>
            <a:off x="533520" y="685800"/>
            <a:ext cx="7772400" cy="609480"/>
          </a:xfrm>
          <a:prstGeom prst="rect">
            <a:avLst/>
          </a:prstGeom>
          <a:noFill/>
          <a:ln w="0">
            <a:noFill/>
          </a:ln>
        </p:spPr>
        <p:style>
          <a:lnRef idx="0"/>
          <a:fillRef idx="0"/>
          <a:effectRef idx="0"/>
          <a:fontRef idx="minor"/>
        </p:style>
        <p:txBody>
          <a:bodyPr lIns="90000" rIns="90000" tIns="46800" bIns="46800" anchor="ctr">
            <a:noAutofit/>
          </a:bodyPr>
          <a:p>
            <a:pPr algn="ctr">
              <a:spcBef>
                <a:spcPts val="1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Claim 1 of the ‘056 Patent</a:t>
            </a:r>
            <a:br>
              <a:rPr sz="2400"/>
            </a:br>
            <a:r>
              <a:rPr b="1" i="1" lang="en-US" sz="2600" strike="noStrike" u="none">
                <a:solidFill>
                  <a:srgbClr val="000000"/>
                </a:solidFill>
                <a:effectLst/>
                <a:uFillTx/>
                <a:latin typeface="Arial"/>
              </a:rPr>
              <a:t>(cont’d)</a:t>
            </a:r>
            <a:endParaRPr b="0" lang="en-US" sz="2600" strike="noStrike" u="none">
              <a:solidFill>
                <a:srgbClr val="000000"/>
              </a:solidFill>
              <a:effectLst/>
              <a:uFillTx/>
              <a:latin typeface="Arial"/>
            </a:endParaRPr>
          </a:p>
        </p:txBody>
      </p:sp>
      <p:sp>
        <p:nvSpPr>
          <p:cNvPr id="54" name=""/>
          <p:cNvSpPr/>
          <p:nvPr/>
        </p:nvSpPr>
        <p:spPr>
          <a:xfrm>
            <a:off x="457200" y="1828800"/>
            <a:ext cx="8229600" cy="3863880"/>
          </a:xfrm>
          <a:prstGeom prst="rect">
            <a:avLst/>
          </a:prstGeom>
          <a:noFill/>
          <a:ln w="0">
            <a:noFill/>
          </a:ln>
        </p:spPr>
        <p:style>
          <a:lnRef idx="0"/>
          <a:fillRef idx="0"/>
          <a:effectRef idx="0"/>
          <a:fontRef idx="minor"/>
        </p:style>
        <p:txBody>
          <a:bodyPr lIns="90000" rIns="90000" tIns="46800" bIns="46800" anchor="t">
            <a:spAutoFit/>
          </a:bodyPr>
          <a:p>
            <a:pPr marL="461880" indent="-461880">
              <a:lnSpc>
                <a:spcPct val="125000"/>
              </a:lnSpc>
              <a:spcBef>
                <a:spcPts val="201"/>
              </a:spcBef>
              <a:spcAft>
                <a:spcPts val="499"/>
              </a:spcAft>
              <a:tabLst>
                <a:tab algn="l" pos="0"/>
                <a:tab algn="l" pos="8715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(e)</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third means for processing data regarding daily incremental income,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expenses, and net realized gain or loss for the portfolio and for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allocating such data among each fund; </a:t>
            </a:r>
            <a:br>
              <a:rPr sz="1800"/>
            </a:br>
            <a:br>
              <a:rPr sz="1800"/>
            </a:br>
            <a:r>
              <a:rPr b="0" lang="en-US" sz="1800" strike="noStrike" u="none">
                <a:solidFill>
                  <a:srgbClr val="000000"/>
                </a:solidFill>
                <a:effectLst/>
                <a:uFillTx/>
                <a:latin typeface="Arial"/>
              </a:rPr>
              <a:t>(f)</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fourth means for processing data regarding daily net unrealized gain or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loss for the portfolio and for allocating such data among each fund;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and </a:t>
            </a:r>
            <a:br>
              <a:rPr sz="1800"/>
            </a:br>
            <a:br>
              <a:rPr sz="1800"/>
            </a:br>
            <a:r>
              <a:rPr b="0" lang="en-US" sz="1800" strike="noStrike" u="none">
                <a:solidFill>
                  <a:srgbClr val="000000"/>
                </a:solidFill>
                <a:effectLst/>
                <a:uFillTx/>
                <a:latin typeface="Arial"/>
              </a:rPr>
              <a:t>(g)</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fifth means for processing data regarding aggregate year-end income,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expenses, and capital gain or loss for the portfolio and each of the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funds.” </a:t>
            </a:r>
            <a:endParaRPr b="0" lang="en-US" sz="18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B933F79D-6CE8-428D-AE8A-917E26AA19A9}"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55" name=""/>
          <p:cNvSpPr/>
          <p:nvPr/>
        </p:nvSpPr>
        <p:spPr>
          <a:xfrm>
            <a:off x="914400" y="2438280"/>
            <a:ext cx="7315200" cy="446724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25000"/>
              </a:lnSpc>
              <a:buClr>
                <a:srgbClr val="000000"/>
              </a:buClr>
              <a:buFont typeface="Arial"/>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The district court held that:</a:t>
            </a:r>
            <a:endParaRPr b="0" lang="en-US" sz="2400" strike="noStrike" u="none">
              <a:solidFill>
                <a:srgbClr val="000000"/>
              </a:solidFill>
              <a:effectLst/>
              <a:uFillTx/>
              <a:latin typeface="Arial"/>
            </a:endParaRPr>
          </a:p>
          <a:p>
            <a:pPr marL="457200" indent="-457200">
              <a:lnSpc>
                <a:spcPct val="125000"/>
              </a:lnSpc>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457200" indent="-457200">
              <a:lnSpc>
                <a:spcPct val="125000"/>
              </a:lnSpc>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“[b]ecause such abstract ideas are not patentable, either as methods of doing business or as mathematical algorithms, the ‘056 patent must fail.”</a:t>
            </a:r>
            <a:endParaRPr b="0" lang="en-US" sz="2400" strike="noStrike" u="none">
              <a:solidFill>
                <a:srgbClr val="000000"/>
              </a:solidFill>
              <a:effectLst/>
              <a:uFillTx/>
              <a:latin typeface="Arial"/>
            </a:endParaRPr>
          </a:p>
          <a:p>
            <a:pPr marL="457200" indent="-457200">
              <a:lnSpc>
                <a:spcPct val="125000"/>
              </a:lnSpc>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457200" indent="-4572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State Street Bank &amp; Trust Co. v. Signature Financial Group, Inc.</a:t>
            </a:r>
            <a:r>
              <a:rPr b="0" lang="en-US" sz="1600" strike="noStrike" u="none">
                <a:solidFill>
                  <a:srgbClr val="000000"/>
                </a:solidFill>
                <a:effectLst/>
                <a:uFillTx/>
                <a:latin typeface="Arial"/>
              </a:rPr>
              <a:t>,</a:t>
            </a:r>
            <a:endParaRPr b="0" lang="en-US" sz="1600" strike="noStrike" u="none">
              <a:solidFill>
                <a:srgbClr val="000000"/>
              </a:solidFill>
              <a:effectLst/>
              <a:uFillTx/>
              <a:latin typeface="Arial"/>
            </a:endParaRPr>
          </a:p>
          <a:p>
            <a:pPr marL="457200" indent="-4572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927 F. Supp.2d 502, 516 (D. Mass. 1996).</a:t>
            </a:r>
            <a:endParaRPr b="0" lang="en-US" sz="1600" strike="noStrike" u="none">
              <a:solidFill>
                <a:srgbClr val="000000"/>
              </a:solidFill>
              <a:effectLst/>
              <a:uFillTx/>
              <a:latin typeface="Arial"/>
            </a:endParaRPr>
          </a:p>
          <a:p>
            <a:pPr marL="457200" indent="-457200">
              <a:lnSpc>
                <a:spcPct val="125000"/>
              </a:lnSpc>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457200" indent="-457200">
              <a:lnSpc>
                <a:spcPct val="125000"/>
              </a:lnSpc>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endParaRPr b="0" lang="en-US" sz="2000" strike="noStrike" u="none">
              <a:solidFill>
                <a:srgbClr val="000000"/>
              </a:solidFill>
              <a:effectLst/>
              <a:uFillTx/>
              <a:latin typeface="Arial"/>
            </a:endParaRPr>
          </a:p>
        </p:txBody>
      </p:sp>
      <p:sp>
        <p:nvSpPr>
          <p:cNvPr id="56" name=""/>
          <p:cNvSpPr/>
          <p:nvPr/>
        </p:nvSpPr>
        <p:spPr>
          <a:xfrm>
            <a:off x="762120" y="762120"/>
            <a:ext cx="7619760" cy="1447560"/>
          </a:xfrm>
          <a:prstGeom prst="rect">
            <a:avLst/>
          </a:prstGeom>
          <a:noFill/>
          <a:ln w="0">
            <a:noFill/>
          </a:ln>
        </p:spPr>
        <p:style>
          <a:lnRef idx="0"/>
          <a:fillRef idx="0"/>
          <a:effectRef idx="0"/>
          <a:fontRef idx="minor"/>
        </p:style>
        <p:txBody>
          <a:bodyPr lIns="90000" rIns="90000" tIns="46800" bIns="46800" anchor="ctr">
            <a:no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State Street Bank &amp; Trust Co. v. Signature Financial Group, Inc.,</a:t>
            </a:r>
            <a:r>
              <a:rPr b="1" lang="en-US" sz="2400" strike="noStrike" u="none">
                <a:solidFill>
                  <a:srgbClr val="000000"/>
                </a:solidFill>
                <a:effectLst/>
                <a:uFillTx/>
                <a:latin typeface="Arial"/>
              </a:rPr>
              <a:t> 149 F.3d 1368</a:t>
            </a:r>
            <a:br>
              <a:rPr sz="2400"/>
            </a:br>
            <a:r>
              <a:rPr b="1" lang="en-US" sz="2400" strike="noStrike" u="none">
                <a:solidFill>
                  <a:srgbClr val="000000"/>
                </a:solidFill>
                <a:effectLst/>
                <a:uFillTx/>
                <a:latin typeface="Arial"/>
              </a:rPr>
              <a:t>(Fed. Cir. 1998) </a:t>
            </a:r>
            <a:r>
              <a:rPr b="1" i="1" lang="en-US" sz="2400" strike="noStrike" u="none">
                <a:solidFill>
                  <a:srgbClr val="000000"/>
                </a:solidFill>
                <a:effectLst/>
                <a:uFillTx/>
                <a:latin typeface="Arial"/>
              </a:rPr>
              <a:t>cont’d</a:t>
            </a:r>
            <a:endParaRPr b="0" lang="en-US" sz="24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CE99BDD8-A029-459B-A317-E8B06A5D2B27}"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57" name=""/>
          <p:cNvSpPr/>
          <p:nvPr/>
        </p:nvSpPr>
        <p:spPr>
          <a:xfrm>
            <a:off x="914400" y="2514600"/>
            <a:ext cx="7315200" cy="239724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90000"/>
              </a:lnSpc>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“As an alternative ground for invalidating the ‘056 patent. . . . The court relied on the judicially-created, so-called “business method” exception.</a:t>
            </a:r>
            <a:endParaRPr b="0" lang="en-US" sz="2400" strike="noStrike" u="none">
              <a:solidFill>
                <a:srgbClr val="000000"/>
              </a:solidFill>
              <a:effectLst/>
              <a:uFillTx/>
              <a:latin typeface="Arial"/>
            </a:endParaRPr>
          </a:p>
          <a:p>
            <a:pPr marL="457200" indent="-457200">
              <a:lnSpc>
                <a:spcPct val="90000"/>
              </a:lnSpc>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 . We take this opportunity to lay this ill-conceived exception to rest. . . . [It] has never been invoked by this court, or the CCPA, to deem an invention unpatentable.” </a:t>
            </a:r>
            <a:endParaRPr b="0" lang="en-US" sz="2400" strike="noStrike" u="none">
              <a:solidFill>
                <a:srgbClr val="000000"/>
              </a:solidFill>
              <a:effectLst/>
              <a:uFillTx/>
              <a:latin typeface="Arial"/>
            </a:endParaRPr>
          </a:p>
        </p:txBody>
      </p:sp>
      <p:sp>
        <p:nvSpPr>
          <p:cNvPr id="58" name=""/>
          <p:cNvSpPr/>
          <p:nvPr/>
        </p:nvSpPr>
        <p:spPr>
          <a:xfrm>
            <a:off x="762120" y="762120"/>
            <a:ext cx="7619760" cy="1447560"/>
          </a:xfrm>
          <a:prstGeom prst="rect">
            <a:avLst/>
          </a:prstGeom>
          <a:noFill/>
          <a:ln w="0">
            <a:noFill/>
          </a:ln>
        </p:spPr>
        <p:style>
          <a:lnRef idx="0"/>
          <a:fillRef idx="0"/>
          <a:effectRef idx="0"/>
          <a:fontRef idx="minor"/>
        </p:style>
        <p:txBody>
          <a:bodyPr lIns="90000" rIns="90000" tIns="46800" bIns="46800" anchor="ctr">
            <a:no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State Street Bank &amp; Trust Co. v. Signature Financial Group, Inc.</a:t>
            </a:r>
            <a:r>
              <a:rPr b="1" lang="en-US" sz="2400" strike="noStrike" u="none">
                <a:solidFill>
                  <a:srgbClr val="000000"/>
                </a:solidFill>
                <a:effectLst/>
                <a:uFillTx/>
                <a:latin typeface="Arial"/>
              </a:rPr>
              <a:t>, 149 F.3d 1368, 1375</a:t>
            </a:r>
            <a:br>
              <a:rPr sz="2400"/>
            </a:br>
            <a:r>
              <a:rPr b="1" lang="en-US" sz="2400" strike="noStrike" u="none">
                <a:solidFill>
                  <a:srgbClr val="000000"/>
                </a:solidFill>
                <a:effectLst/>
                <a:uFillTx/>
                <a:latin typeface="Arial"/>
              </a:rPr>
              <a:t>(Fed. Cir. 1998)</a:t>
            </a:r>
            <a:endParaRPr b="0" lang="en-US" sz="24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9A2B352A-5ED6-4D41-B765-1B3080D5ED76}"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59" name=""/>
          <p:cNvSpPr/>
          <p:nvPr/>
        </p:nvSpPr>
        <p:spPr>
          <a:xfrm>
            <a:off x="914400" y="2514600"/>
            <a:ext cx="7315200" cy="354780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5000"/>
              </a:lnSpc>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“[W]e hold that the transformation of data, representing discrete dollar amounts, by a machine through a series of mathematical calculations into a final share price, constitutes a practical application of a mathematical algorithm, formula, or calculation, because it produces “a </a:t>
            </a:r>
            <a:r>
              <a:rPr b="0" i="1" lang="en-US" sz="2400" strike="noStrike" u="none">
                <a:solidFill>
                  <a:srgbClr val="000000"/>
                </a:solidFill>
                <a:effectLst/>
                <a:uFillTx/>
                <a:latin typeface="Arial"/>
              </a:rPr>
              <a:t>useful, concrete and tangible result</a:t>
            </a:r>
            <a:r>
              <a:rPr b="0" lang="en-US" sz="2400" strike="noStrike" u="none">
                <a:solidFill>
                  <a:srgbClr val="000000"/>
                </a:solidFill>
                <a:effectLst/>
                <a:uFillTx/>
                <a:latin typeface="Arial"/>
              </a:rPr>
              <a:t>” -- a final share price momentarily fixed for recording and reporting purposes. . . .” (emphasis added)</a:t>
            </a:r>
            <a:endParaRPr b="0" lang="en-US" sz="2400" strike="noStrike" u="none">
              <a:solidFill>
                <a:srgbClr val="000000"/>
              </a:solidFill>
              <a:effectLst/>
              <a:uFillTx/>
              <a:latin typeface="Arial"/>
            </a:endParaRPr>
          </a:p>
        </p:txBody>
      </p:sp>
      <p:sp>
        <p:nvSpPr>
          <p:cNvPr id="60" name=""/>
          <p:cNvSpPr/>
          <p:nvPr/>
        </p:nvSpPr>
        <p:spPr>
          <a:xfrm>
            <a:off x="762120" y="609480"/>
            <a:ext cx="7619760" cy="1447920"/>
          </a:xfrm>
          <a:prstGeom prst="rect">
            <a:avLst/>
          </a:prstGeom>
          <a:noFill/>
          <a:ln w="0">
            <a:noFill/>
          </a:ln>
        </p:spPr>
        <p:style>
          <a:lnRef idx="0"/>
          <a:fillRef idx="0"/>
          <a:effectRef idx="0"/>
          <a:fontRef idx="minor"/>
        </p:style>
        <p:txBody>
          <a:bodyPr lIns="90000" rIns="90000" tIns="46800" bIns="46800" anchor="ctr">
            <a:no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State Street Bank &amp; Trust Co. v. Signature Financial Group, Inc.</a:t>
            </a:r>
            <a:r>
              <a:rPr b="1" lang="en-US" sz="2400" strike="noStrike" u="none">
                <a:solidFill>
                  <a:srgbClr val="000000"/>
                </a:solidFill>
                <a:effectLst/>
                <a:uFillTx/>
                <a:latin typeface="Arial"/>
              </a:rPr>
              <a:t>, 149 F.3d 1368, 1375</a:t>
            </a:r>
            <a:br>
              <a:rPr sz="2400"/>
            </a:br>
            <a:r>
              <a:rPr b="1" lang="en-US" sz="2400" strike="noStrike" u="none">
                <a:solidFill>
                  <a:srgbClr val="000000"/>
                </a:solidFill>
                <a:effectLst/>
                <a:uFillTx/>
                <a:latin typeface="Arial"/>
              </a:rPr>
              <a:t>(Fed. Cir. 1998)</a:t>
            </a:r>
            <a:endParaRPr b="0" lang="en-US" sz="24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0B4DF656-D47C-420B-B432-3EED077F9E72}"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6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Summary:  Significance of</a:t>
            </a:r>
            <a:br>
              <a:rPr sz="3200"/>
            </a:br>
            <a:r>
              <a:rPr b="1" lang="en-US" sz="3200" strike="noStrike" u="none">
                <a:solidFill>
                  <a:srgbClr val="000000"/>
                </a:solidFill>
                <a:effectLst/>
                <a:uFillTx/>
                <a:latin typeface="Arial"/>
              </a:rPr>
              <a:t>the </a:t>
            </a:r>
            <a:r>
              <a:rPr b="1" i="1" lang="en-US" sz="3200" strike="noStrike" u="none">
                <a:solidFill>
                  <a:srgbClr val="000000"/>
                </a:solidFill>
                <a:effectLst/>
                <a:uFillTx/>
                <a:latin typeface="Arial"/>
              </a:rPr>
              <a:t>State Street Bank</a:t>
            </a:r>
            <a:r>
              <a:rPr b="1" lang="en-US" sz="3200" strike="noStrike" u="none">
                <a:solidFill>
                  <a:srgbClr val="000000"/>
                </a:solidFill>
                <a:effectLst/>
                <a:uFillTx/>
                <a:latin typeface="Arial"/>
              </a:rPr>
              <a:t> Case</a:t>
            </a:r>
            <a:endParaRPr b="0" lang="en-US" sz="3200" strike="noStrike" u="none">
              <a:solidFill>
                <a:srgbClr val="000000"/>
              </a:solidFill>
              <a:effectLst/>
              <a:uFillTx/>
              <a:latin typeface="Arial"/>
            </a:endParaRPr>
          </a:p>
        </p:txBody>
      </p:sp>
      <p:sp>
        <p:nvSpPr>
          <p:cNvPr id="62" name="PlaceHolder 2"/>
          <p:cNvSpPr>
            <a:spLocks noGrp="1"/>
          </p:cNvSpPr>
          <p:nvPr>
            <p:ph/>
          </p:nvPr>
        </p:nvSpPr>
        <p:spPr>
          <a:xfrm>
            <a:off x="685800" y="2057040"/>
            <a:ext cx="7772400" cy="4267080"/>
          </a:xfrm>
          <a:prstGeom prst="rect">
            <a:avLst/>
          </a:prstGeom>
          <a:noFill/>
          <a:ln w="0">
            <a:noFill/>
          </a:ln>
        </p:spPr>
        <p:txBody>
          <a:bodyPr lIns="90000" rIns="9000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Confirmed the death of the “business method exception” to otherwise statutory subject matter.</a:t>
            </a:r>
            <a:endParaRPr b="0" lang="en-US" sz="2400" strike="noStrike" u="none">
              <a:solidFill>
                <a:srgbClr val="000000"/>
              </a:solidFill>
              <a:effectLst/>
              <a:uFillTx/>
              <a:latin typeface="Arial"/>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Extended the holding of </a:t>
            </a:r>
            <a:r>
              <a:rPr b="0" i="1" lang="en-US" sz="2400" strike="noStrike" u="none">
                <a:solidFill>
                  <a:srgbClr val="000000"/>
                </a:solidFill>
                <a:effectLst/>
                <a:uFillTx/>
                <a:latin typeface="Arial"/>
              </a:rPr>
              <a:t>In re Alappat</a:t>
            </a:r>
            <a:r>
              <a:rPr b="0" lang="en-US" sz="2400" strike="noStrike" u="none">
                <a:solidFill>
                  <a:srgbClr val="000000"/>
                </a:solidFill>
                <a:effectLst/>
                <a:uFillTx/>
                <a:latin typeface="Arial"/>
              </a:rPr>
              <a:t> to computer-implemented business methods by holding that the “transformation of data, representing discrete dollar amounts by a machine through a series of mathematical calculations into a final share price, . . . produces ‘a useful, concrete and tangible result’. . . .”</a:t>
            </a:r>
            <a:endParaRPr b="0" lang="en-US" sz="2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0F9D0E5A-A9CB-495E-B5A2-6A5B0BE6F98D}"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Summary:  Significance of</a:t>
            </a:r>
            <a:br>
              <a:rPr sz="3200"/>
            </a:br>
            <a:r>
              <a:rPr b="1" lang="en-US" sz="3200" strike="noStrike" u="none">
                <a:solidFill>
                  <a:srgbClr val="000000"/>
                </a:solidFill>
                <a:effectLst/>
                <a:uFillTx/>
                <a:latin typeface="Arial"/>
              </a:rPr>
              <a:t>the </a:t>
            </a:r>
            <a:r>
              <a:rPr b="1" i="1" lang="en-US" sz="3200" strike="noStrike" u="none">
                <a:solidFill>
                  <a:srgbClr val="000000"/>
                </a:solidFill>
                <a:effectLst/>
                <a:uFillTx/>
                <a:latin typeface="Arial"/>
              </a:rPr>
              <a:t>State Street Bank</a:t>
            </a:r>
            <a:r>
              <a:rPr b="1" lang="en-US" sz="3200" strike="noStrike" u="none">
                <a:solidFill>
                  <a:srgbClr val="000000"/>
                </a:solidFill>
                <a:effectLst/>
                <a:uFillTx/>
                <a:latin typeface="Arial"/>
              </a:rPr>
              <a:t> Case</a:t>
            </a:r>
            <a:endParaRPr b="0" lang="en-US" sz="3200" strike="noStrike" u="none">
              <a:solidFill>
                <a:srgbClr val="000000"/>
              </a:solidFill>
              <a:effectLst/>
              <a:uFillTx/>
              <a:latin typeface="Arial"/>
            </a:endParaRPr>
          </a:p>
        </p:txBody>
      </p:sp>
      <p:sp>
        <p:nvSpPr>
          <p:cNvPr id="64" name="PlaceHolder 2"/>
          <p:cNvSpPr>
            <a:spLocks noGrp="1"/>
          </p:cNvSpPr>
          <p:nvPr>
            <p:ph/>
          </p:nvPr>
        </p:nvSpPr>
        <p:spPr>
          <a:xfrm>
            <a:off x="685800" y="2514600"/>
            <a:ext cx="7772400" cy="3581280"/>
          </a:xfrm>
          <a:prstGeom prst="rect">
            <a:avLst/>
          </a:prstGeom>
          <a:noFill/>
          <a:ln w="0">
            <a:noFill/>
          </a:ln>
        </p:spPr>
        <p:txBody>
          <a:bodyPr lIns="90000" rIns="90000" tIns="46800" bIns="46800" anchor="t">
            <a:normAutofit/>
          </a:bodyPr>
          <a:p>
            <a:pPr marL="343080" indent="-343080">
              <a:lnSpc>
                <a:spcPct val="125000"/>
              </a:lnSpc>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Reaffirmed the view that, whether an invention embodying a mathematical algorithm is claimed as a machine or a process, to be patentable it must produce a “useful, concrete, and tangible result.”  </a:t>
            </a:r>
            <a:r>
              <a:rPr b="0" i="1" lang="en-US" sz="2600" strike="noStrike" u="none">
                <a:solidFill>
                  <a:srgbClr val="000000"/>
                </a:solidFill>
                <a:effectLst/>
                <a:uFillTx/>
                <a:latin typeface="Arial"/>
              </a:rPr>
              <a:t>See State Street Bank</a:t>
            </a:r>
            <a:r>
              <a:rPr b="0" lang="en-US" sz="2600" strike="noStrike" u="none">
                <a:solidFill>
                  <a:srgbClr val="000000"/>
                </a:solidFill>
                <a:effectLst/>
                <a:uFillTx/>
                <a:latin typeface="Arial"/>
              </a:rPr>
              <a:t>, 149 F.3d at 1375.</a:t>
            </a:r>
            <a:endParaRPr b="0" lang="en-US" sz="26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3A3AD11A-6FED-4E46-9847-AC22685F14C0}"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Current Issues and Developments in Business Method Patents</a:t>
            </a:r>
            <a:endParaRPr b="0" lang="en-US" sz="3200" strike="noStrike" u="none">
              <a:solidFill>
                <a:srgbClr val="000000"/>
              </a:solidFill>
              <a:effectLst/>
              <a:uFillTx/>
              <a:latin typeface="Arial"/>
            </a:endParaRPr>
          </a:p>
        </p:txBody>
      </p:sp>
      <p:sp>
        <p:nvSpPr>
          <p:cNvPr id="6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100" strike="noStrike" u="none">
              <a:solidFill>
                <a:srgbClr val="000000"/>
              </a:solidFill>
              <a:effectLst/>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Growing public concern that the quality of business method patents is low, and that invalid business method patents will stifle e-commerce growth.</a:t>
            </a: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Filings of business method patent applications is </a:t>
            </a:r>
            <a:r>
              <a:rPr b="0" lang="en-US" sz="2000" strike="noStrike" u="sng">
                <a:solidFill>
                  <a:srgbClr val="000000"/>
                </a:solidFill>
                <a:effectLst/>
                <a:uFillTx/>
                <a:latin typeface="Arial"/>
              </a:rPr>
              <a:t>up</a:t>
            </a:r>
            <a:r>
              <a:rPr b="0" lang="en-US" sz="2000" strike="noStrike" u="none">
                <a:solidFill>
                  <a:srgbClr val="000000"/>
                </a:solidFill>
                <a:effectLst/>
                <a:uFillTx/>
                <a:latin typeface="Arial"/>
              </a:rPr>
              <a:t>.</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Concern that the most relevant prior art is often not accessible to examiners.</a:t>
            </a: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endParaRPr b="0" lang="en-US" sz="2000" strike="noStrike" u="none">
              <a:solidFill>
                <a:srgbClr val="000000"/>
              </a:solidFill>
              <a:effectLst/>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Applicability of the First Inventor Defense</a:t>
            </a:r>
            <a:endParaRPr b="0" lang="en-US" sz="20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A65C5D56-9666-46AC-8430-1274316AAB41}"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6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Public Concerns Over</a:t>
            </a:r>
            <a:br>
              <a:rPr sz="3200"/>
            </a:br>
            <a:r>
              <a:rPr b="1" lang="en-US" sz="3200" strike="noStrike" u="none">
                <a:solidFill>
                  <a:srgbClr val="000000"/>
                </a:solidFill>
                <a:effectLst/>
                <a:uFillTx/>
                <a:latin typeface="Arial"/>
              </a:rPr>
              <a:t>Business Method Patents</a:t>
            </a:r>
            <a:endParaRPr b="0" lang="en-US" sz="3200" strike="noStrike" u="none">
              <a:solidFill>
                <a:srgbClr val="000000"/>
              </a:solidFill>
              <a:effectLst/>
              <a:uFillTx/>
              <a:latin typeface="Arial"/>
            </a:endParaRPr>
          </a:p>
        </p:txBody>
      </p:sp>
      <p:sp>
        <p:nvSpPr>
          <p:cNvPr id="6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 Billion Dollar Patent?”</a:t>
            </a: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“If the U.S. Patent Office does what it has said it will do, companies using the Internet for computer-to-computer international trade will have to pay a royalty fee to Ed Pool.”</a:t>
            </a: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 . </a:t>
            </a: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In May, the patent office notified Mr. Pool that it would soon issue him a broad patent covering ‘a process for carrying out an international transaction using computer-to-computer communication.’”</a:t>
            </a:r>
            <a:endParaRPr b="0" lang="en-US" sz="2000" strike="noStrike" u="none">
              <a:solidFill>
                <a:srgbClr val="000000"/>
              </a:solidFill>
              <a:effectLst/>
              <a:uFillTx/>
              <a:latin typeface="Arial"/>
            </a:endParaRPr>
          </a:p>
          <a:p>
            <a:pPr marL="343080" indent="-343080">
              <a:spcBef>
                <a:spcPts val="4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0000"/>
              </a:solidFill>
              <a:effectLst/>
              <a:uFillTx/>
              <a:latin typeface="Arial"/>
            </a:endParaRPr>
          </a:p>
          <a:p>
            <a:pPr marL="343080" indent="-343080" algn="r">
              <a:spcBef>
                <a:spcPts val="4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700" strike="noStrike" u="none">
                <a:solidFill>
                  <a:srgbClr val="000000"/>
                </a:solidFill>
                <a:effectLst/>
                <a:uFillTx/>
                <a:latin typeface="Arial"/>
              </a:rPr>
              <a:t>Wall Street Journal</a:t>
            </a:r>
            <a:r>
              <a:rPr b="0" lang="en-US" sz="1700" strike="noStrike" u="none">
                <a:solidFill>
                  <a:srgbClr val="000000"/>
                </a:solidFill>
                <a:effectLst/>
                <a:uFillTx/>
                <a:latin typeface="Arial"/>
              </a:rPr>
              <a:t>, Aug. 28, 2000</a:t>
            </a:r>
            <a:endParaRPr b="0" lang="en-US" sz="17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BC7F8681-606C-4F7E-9A8F-54BCBBFF8C44}"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6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Public Concerns Over</a:t>
            </a:r>
            <a:br>
              <a:rPr sz="3200"/>
            </a:br>
            <a:r>
              <a:rPr b="1" lang="en-US" sz="3200" strike="noStrike" u="none">
                <a:solidFill>
                  <a:srgbClr val="000000"/>
                </a:solidFill>
                <a:effectLst/>
                <a:uFillTx/>
                <a:latin typeface="Arial"/>
              </a:rPr>
              <a:t>Business Method Patents</a:t>
            </a:r>
            <a:endParaRPr b="0" lang="en-US" sz="3200" strike="noStrike" u="none">
              <a:solidFill>
                <a:srgbClr val="000000"/>
              </a:solidFill>
              <a:effectLst/>
              <a:uFillTx/>
              <a:latin typeface="Arial"/>
            </a:endParaRPr>
          </a:p>
        </p:txBody>
      </p:sp>
      <p:sp>
        <p:nvSpPr>
          <p:cNvPr id="7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000" strike="noStrike" u="none">
                <a:solidFill>
                  <a:srgbClr val="000000"/>
                </a:solidFill>
                <a:effectLst/>
                <a:uFillTx/>
                <a:latin typeface="Arial"/>
              </a:rPr>
              <a:t>“In ways that could not have been predicted even a few years ago, the patent system is in crisis.  . . .</a:t>
            </a: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Patents marking off broad swaths of electronic commerce will soon be pouring from the patent office . . . . [C]ompanies have gotten patents for keeping calendars on the [internet] . . . for ‘real-time’ shopping [and] for payment systems.”</a:t>
            </a: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7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James Gleick, </a:t>
            </a:r>
            <a:r>
              <a:rPr b="0" i="1" lang="en-US" sz="1600" strike="noStrike" u="none">
                <a:solidFill>
                  <a:srgbClr val="000000"/>
                </a:solidFill>
                <a:effectLst/>
                <a:uFillTx/>
                <a:latin typeface="Arial"/>
              </a:rPr>
              <a:t>Patently Absurd</a:t>
            </a:r>
            <a:r>
              <a:rPr b="0" lang="en-US" sz="1600" strike="noStrike" u="none">
                <a:solidFill>
                  <a:srgbClr val="000000"/>
                </a:solidFill>
                <a:effectLst/>
                <a:uFillTx/>
                <a:latin typeface="Arial"/>
              </a:rPr>
              <a:t>, N.Y. Times, March 12, 2000</a:t>
            </a:r>
            <a:endParaRPr b="0" lang="en-US" sz="1600" strike="noStrike" u="none">
              <a:solidFill>
                <a:srgbClr val="000000"/>
              </a:solidFill>
              <a:effectLst/>
              <a:uFillTx/>
              <a:latin typeface="Arial"/>
            </a:endParaRPr>
          </a:p>
          <a:p>
            <a:pPr marL="343080" indent="-343080">
              <a:lnSpc>
                <a:spcPct val="7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&lt;http://www.nytimes.com/library/magazine/home/20000312mag-patents.html&gt;.</a:t>
            </a:r>
            <a:endParaRPr b="0" lang="en-US" sz="16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5813063A-776C-42EA-815E-FA603B831D7C}"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609480"/>
            <a:ext cx="7772400" cy="533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900" strike="noStrike" u="none">
                <a:solidFill>
                  <a:srgbClr val="000000"/>
                </a:solidFill>
                <a:effectLst/>
                <a:uFillTx/>
                <a:latin typeface="Arial"/>
              </a:rPr>
              <a:t>Outline</a:t>
            </a:r>
            <a:endParaRPr b="0" lang="en-US" sz="3900" strike="noStrike" u="none">
              <a:solidFill>
                <a:srgbClr val="000000"/>
              </a:solidFill>
              <a:effectLst/>
              <a:uFillTx/>
              <a:latin typeface="Arial"/>
            </a:endParaRPr>
          </a:p>
        </p:txBody>
      </p:sp>
      <p:sp>
        <p:nvSpPr>
          <p:cNvPr id="15" name="PlaceHolder 2"/>
          <p:cNvSpPr>
            <a:spLocks noGrp="1"/>
          </p:cNvSpPr>
          <p:nvPr>
            <p:ph/>
          </p:nvPr>
        </p:nvSpPr>
        <p:spPr>
          <a:xfrm>
            <a:off x="685800" y="1600200"/>
            <a:ext cx="7772400" cy="4114800"/>
          </a:xfrm>
          <a:prstGeom prst="rect">
            <a:avLst/>
          </a:prstGeom>
          <a:noFill/>
          <a:ln w="0">
            <a:noFill/>
          </a:ln>
        </p:spPr>
        <p:txBody>
          <a:bodyPr lIns="90000" rIns="90000" tIns="46800" bIns="46800" anchor="t">
            <a:normAutofit lnSpcReduction="9999"/>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Review of the History of Business Method Patents</a:t>
            </a:r>
            <a:endParaRPr b="0" lang="en-US" sz="24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The </a:t>
            </a:r>
            <a:r>
              <a:rPr b="0" i="1" lang="en-US" sz="2400" strike="noStrike" u="none">
                <a:solidFill>
                  <a:srgbClr val="000000"/>
                </a:solidFill>
                <a:effectLst/>
                <a:uFillTx/>
                <a:latin typeface="Arial"/>
              </a:rPr>
              <a:t>State Street Bank</a:t>
            </a:r>
            <a:r>
              <a:rPr b="0" lang="en-US" sz="2400" strike="noStrike" u="none">
                <a:solidFill>
                  <a:srgbClr val="000000"/>
                </a:solidFill>
                <a:effectLst/>
                <a:uFillTx/>
                <a:latin typeface="Arial"/>
              </a:rPr>
              <a:t> Case</a:t>
            </a:r>
            <a:endParaRPr b="0" lang="en-US" sz="24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Current Issues and Developments in Business Method Patents</a:t>
            </a:r>
            <a:endParaRPr b="0" lang="en-US" sz="2400" strike="noStrike" u="none">
              <a:solidFill>
                <a:srgbClr val="000000"/>
              </a:solidFill>
              <a:effectLst/>
              <a:uFillTx/>
              <a:latin typeface="Arial"/>
            </a:endParaRPr>
          </a:p>
          <a:p>
            <a:pPr lvl="1" marL="743040" indent="-285840">
              <a:lnSpc>
                <a:spcPct val="125000"/>
              </a:lnSpc>
              <a:spcBef>
                <a:spcPts val="1199"/>
              </a:spcBef>
              <a:spcAft>
                <a:spcPts val="300"/>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900" strike="noStrike" u="none">
                <a:solidFill>
                  <a:srgbClr val="000000"/>
                </a:solidFill>
                <a:effectLst/>
                <a:uFillTx/>
                <a:latin typeface="Arial"/>
              </a:rPr>
              <a:t>Current activities of the USPTO regarding business method patents; problems associated with business method patents</a:t>
            </a:r>
            <a:endParaRPr b="0" lang="en-US" sz="1900" strike="noStrike" u="none">
              <a:solidFill>
                <a:srgbClr val="000000"/>
              </a:solidFill>
              <a:effectLst/>
              <a:uFillTx/>
              <a:latin typeface="Arial"/>
            </a:endParaRPr>
          </a:p>
          <a:p>
            <a:pPr lvl="1" marL="743040" indent="-285840">
              <a:lnSpc>
                <a:spcPct val="125000"/>
              </a:lnSpc>
              <a:spcBef>
                <a:spcPts val="4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900" strike="noStrike" u="none">
                <a:solidFill>
                  <a:srgbClr val="000000"/>
                </a:solidFill>
                <a:effectLst/>
                <a:uFillTx/>
                <a:latin typeface="Arial"/>
              </a:rPr>
              <a:t>The First Inventor Defense</a:t>
            </a:r>
            <a:endParaRPr b="0" lang="en-US" sz="1900" strike="noStrike" u="none">
              <a:solidFill>
                <a:srgbClr val="000000"/>
              </a:solidFill>
              <a:effectLst/>
              <a:uFillTx/>
              <a:latin typeface="Arial"/>
            </a:endParaRPr>
          </a:p>
          <a:p>
            <a:pPr lvl="1" marL="743040" indent="-285840">
              <a:lnSpc>
                <a:spcPct val="125000"/>
              </a:lnSpc>
              <a:spcBef>
                <a:spcPts val="4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900" strike="noStrike" u="none">
                <a:solidFill>
                  <a:srgbClr val="000000"/>
                </a:solidFill>
                <a:effectLst/>
                <a:uFillTx/>
                <a:latin typeface="Arial"/>
              </a:rPr>
              <a:t>Discussion of recent cases involving business methods or similar patents</a:t>
            </a:r>
            <a:endParaRPr b="0" lang="en-US" sz="1900" strike="noStrike" u="none">
              <a:solidFill>
                <a:srgbClr val="000000"/>
              </a:solidFill>
              <a:effectLst/>
              <a:uFillTx/>
              <a:latin typeface="Arial"/>
            </a:endParaRPr>
          </a:p>
          <a:p>
            <a:pPr marL="343080" indent="-343080">
              <a:lnSpc>
                <a:spcPct val="125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Conclusion and Outlook</a:t>
            </a:r>
            <a:endParaRPr b="0" lang="en-US" sz="2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086BEF71-E965-4DDE-881F-1B757C869FB9}"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7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400" strike="noStrike" u="none">
                <a:solidFill>
                  <a:srgbClr val="000000"/>
                </a:solidFill>
                <a:effectLst/>
                <a:uFillTx/>
                <a:latin typeface="Arial"/>
              </a:rPr>
              <a:t>USPTO Responses</a:t>
            </a:r>
            <a:endParaRPr b="0" lang="en-US" sz="3400" strike="noStrike" u="none">
              <a:solidFill>
                <a:srgbClr val="000000"/>
              </a:solidFill>
              <a:effectLst/>
              <a:uFillTx/>
              <a:latin typeface="Arial"/>
            </a:endParaRPr>
          </a:p>
        </p:txBody>
      </p:sp>
      <p:sp>
        <p:nvSpPr>
          <p:cNvPr id="7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“Never judge a patent by its title . . . [I]t is the claims that count. . . .</a:t>
            </a:r>
            <a:endParaRPr b="0" lang="en-US" sz="2400" strike="noStrike" u="none">
              <a:solidFill>
                <a:srgbClr val="000000"/>
              </a:solidFill>
              <a:effectLst/>
              <a:uFillTx/>
              <a:latin typeface="Arial"/>
            </a:endParaRPr>
          </a:p>
          <a:p>
            <a:pPr marL="343080" indent="-3430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Unfortunately, too many pundits completely ignore a patent’s claims and make judgments based solely on the patent’s title or abstract. This is particularly true in one of the current hot-spots of intellectual property -- software and business methods patents.”</a:t>
            </a:r>
            <a:endParaRPr b="0" lang="en-US" sz="2400" strike="noStrike" u="none">
              <a:solidFill>
                <a:srgbClr val="000000"/>
              </a:solidFill>
              <a:effectLst/>
              <a:uFillTx/>
              <a:latin typeface="Arial"/>
            </a:endParaRPr>
          </a:p>
          <a:p>
            <a:pPr marL="343080" indent="-3430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Todd Voeltz, </a:t>
            </a:r>
            <a:r>
              <a:rPr b="0" i="1" lang="en-US" sz="1800" strike="noStrike" u="none">
                <a:solidFill>
                  <a:srgbClr val="000000"/>
                </a:solidFill>
                <a:effectLst/>
                <a:uFillTx/>
                <a:latin typeface="Arial"/>
              </a:rPr>
              <a:t>Its All in the Claims</a:t>
            </a:r>
            <a:r>
              <a:rPr b="0" lang="en-US" sz="1800" strike="noStrike" u="none">
                <a:solidFill>
                  <a:srgbClr val="000000"/>
                </a:solidFill>
                <a:effectLst/>
                <a:uFillTx/>
                <a:latin typeface="Arial"/>
              </a:rPr>
              <a:t>, USPTO Today 10 (Spring 2000).</a:t>
            </a:r>
            <a:endParaRPr b="0" lang="en-US" sz="1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CDBF5A1E-2F1E-428C-B221-32FBF8F912A0}"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7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USPTO “Business Methods Patent Initiative:  An Action Plan”</a:t>
            </a:r>
            <a:r>
              <a:rPr b="1" lang="en-US" sz="2600" strike="noStrike" u="none" baseline="30000">
                <a:solidFill>
                  <a:srgbClr val="000000"/>
                </a:solidFill>
                <a:effectLst/>
                <a:uFillTx/>
                <a:latin typeface="Arial"/>
              </a:rPr>
              <a:t>*</a:t>
            </a:r>
            <a:endParaRPr b="0" lang="en-US" sz="2600" strike="noStrike" u="none">
              <a:solidFill>
                <a:srgbClr val="000000"/>
              </a:solidFill>
              <a:effectLst/>
              <a:uFillTx/>
              <a:latin typeface="Arial"/>
            </a:endParaRPr>
          </a:p>
        </p:txBody>
      </p:sp>
      <p:sp>
        <p:nvSpPr>
          <p:cNvPr id="74" name="PlaceHolder 2"/>
          <p:cNvSpPr>
            <a:spLocks noGrp="1"/>
          </p:cNvSpPr>
          <p:nvPr>
            <p:ph/>
          </p:nvPr>
        </p:nvSpPr>
        <p:spPr>
          <a:xfrm>
            <a:off x="685800" y="3733920"/>
            <a:ext cx="7772400" cy="3124080"/>
          </a:xfrm>
          <a:prstGeom prst="rect">
            <a:avLst/>
          </a:prstGeom>
          <a:noFill/>
          <a:ln w="0">
            <a:noFill/>
          </a:ln>
        </p:spPr>
        <p:txBody>
          <a:bodyPr lIns="90000" rIns="90000" tIns="46800" bIns="46800" anchor="t">
            <a:normAutofit/>
          </a:bodyPr>
          <a:p>
            <a:pPr marL="343080" indent="-343080">
              <a:lnSpc>
                <a:spcPct val="8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Quality</a:t>
            </a:r>
            <a:endParaRPr b="0" lang="en-US" sz="2000" strike="noStrike" u="none">
              <a:solidFill>
                <a:srgbClr val="000000"/>
              </a:solidFill>
              <a:effectLst/>
              <a:uFillTx/>
              <a:latin typeface="Arial"/>
            </a:endParaRPr>
          </a:p>
          <a:p>
            <a:pPr marL="343080" indent="-343080">
              <a:lnSpc>
                <a:spcPct val="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1" marL="743040" indent="-28584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USPTO will revise Examination Guidelines in light of </a:t>
            </a:r>
            <a:r>
              <a:rPr b="0" i="1" lang="en-US" sz="1800" strike="noStrike" u="none">
                <a:solidFill>
                  <a:srgbClr val="000000"/>
                </a:solidFill>
                <a:effectLst/>
                <a:uFillTx/>
                <a:latin typeface="Arial"/>
              </a:rPr>
              <a:t>State Street Bank</a:t>
            </a:r>
            <a:r>
              <a:rPr b="0" lang="en-US" sz="1800" strike="noStrike" u="none">
                <a:solidFill>
                  <a:srgbClr val="000000"/>
                </a:solidFill>
                <a:effectLst/>
                <a:uFillTx/>
                <a:latin typeface="Arial"/>
              </a:rPr>
              <a:t> and </a:t>
            </a:r>
            <a:r>
              <a:rPr b="0" i="1" lang="en-US" sz="1800" strike="noStrike" u="none">
                <a:solidFill>
                  <a:srgbClr val="000000"/>
                </a:solidFill>
                <a:effectLst/>
                <a:uFillTx/>
                <a:latin typeface="Arial"/>
              </a:rPr>
              <a:t>AT&amp;T v. Excel.</a:t>
            </a:r>
            <a:endParaRPr b="0" lang="en-US" sz="1800" strike="noStrike" u="none">
              <a:solidFill>
                <a:srgbClr val="000000"/>
              </a:solidFill>
              <a:effectLst/>
              <a:uFillTx/>
              <a:latin typeface="Arial"/>
            </a:endParaRPr>
          </a:p>
          <a:p>
            <a:pPr lvl="1" marL="743040" indent="-285840">
              <a:lnSpc>
                <a:spcPct val="3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1" marL="743040" indent="-285840">
              <a:lnSpc>
                <a:spcPct val="8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Mandatory search for all applications in Class 705 to include U.S. patent documents, foreign patent documents, and non-patent literature (NPL).</a:t>
            </a:r>
            <a:endParaRPr b="0" lang="en-US" sz="1800" strike="noStrike" u="none">
              <a:solidFill>
                <a:srgbClr val="000000"/>
              </a:solidFill>
              <a:effectLst/>
              <a:uFillTx/>
              <a:latin typeface="Arial"/>
            </a:endParaRPr>
          </a:p>
          <a:p>
            <a:pPr marL="343080" indent="-343080">
              <a:lnSpc>
                <a:spcPct val="8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Arial"/>
              </a:rPr>
              <a:t>* See</a:t>
            </a:r>
            <a:r>
              <a:rPr b="0" lang="en-US" sz="1200" strike="noStrike" u="none">
                <a:solidFill>
                  <a:srgbClr val="000000"/>
                </a:solidFill>
                <a:effectLst/>
                <a:uFillTx/>
                <a:latin typeface="Arial"/>
              </a:rPr>
              <a:t> United States Patent and Trademark Office Press Release #00-22, </a:t>
            </a:r>
            <a:r>
              <a:rPr b="0" i="1" lang="en-US" sz="1200" strike="noStrike" u="none">
                <a:solidFill>
                  <a:srgbClr val="000000"/>
                </a:solidFill>
                <a:effectLst/>
                <a:uFillTx/>
                <a:latin typeface="Arial"/>
              </a:rPr>
              <a:t>Under Secretary of</a:t>
            </a:r>
            <a:endParaRPr b="0" lang="en-US" sz="1200" strike="noStrike" u="none">
              <a:solidFill>
                <a:srgbClr val="000000"/>
              </a:solidFill>
              <a:effectLst/>
              <a:uFillTx/>
              <a:latin typeface="Arial"/>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Arial"/>
              </a:rPr>
              <a:t>  Commerce for Intellectual Property Dickinson Unveils New Initiative Focusing on Business</a:t>
            </a:r>
            <a:endParaRPr b="0" lang="en-US" sz="1200" strike="noStrike" u="none">
              <a:solidFill>
                <a:srgbClr val="000000"/>
              </a:solidFill>
              <a:effectLst/>
              <a:uFillTx/>
              <a:latin typeface="Arial"/>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Arial"/>
              </a:rPr>
              <a:t>  Method Patents</a:t>
            </a:r>
            <a:r>
              <a:rPr b="0" lang="en-US" sz="1200" strike="noStrike" u="none">
                <a:solidFill>
                  <a:srgbClr val="000000"/>
                </a:solidFill>
                <a:effectLst/>
                <a:uFillTx/>
                <a:latin typeface="Arial"/>
              </a:rPr>
              <a:t> (March 29, 2000) &lt;http://www.uspto.gov/web/offices/com/speeches/00-2.htm&gt;.</a:t>
            </a:r>
            <a:endParaRPr b="0" lang="en-US" sz="1200" strike="noStrike" u="none">
              <a:solidFill>
                <a:srgbClr val="000000"/>
              </a:solidFill>
              <a:effectLst/>
              <a:uFillTx/>
              <a:latin typeface="Arial"/>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
        <p:nvSpPr>
          <p:cNvPr id="75" name=""/>
          <p:cNvSpPr/>
          <p:nvPr/>
        </p:nvSpPr>
        <p:spPr>
          <a:xfrm>
            <a:off x="609480" y="1905120"/>
            <a:ext cx="7620120" cy="2343960"/>
          </a:xfrm>
          <a:prstGeom prst="rect">
            <a:avLst/>
          </a:prstGeom>
          <a:noFill/>
          <a:ln w="0">
            <a:noFill/>
          </a:ln>
        </p:spPr>
        <p:style>
          <a:lnRef idx="0"/>
          <a:fillRef idx="0"/>
          <a:effectRef idx="0"/>
          <a:fontRef idx="minor"/>
        </p:style>
        <p:txBody>
          <a:bodyPr lIns="90000" rIns="90000" tIns="46800" bIns="46800" anchor="t">
            <a:spAutoFit/>
          </a:bodyPr>
          <a:p>
            <a:pPr marL="345960" indent="-345960">
              <a:lnSpc>
                <a:spcPct val="8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Industry Outreach</a:t>
            </a:r>
            <a:endParaRPr b="0" lang="en-US" sz="2000" strike="noStrike" u="none">
              <a:solidFill>
                <a:srgbClr val="000000"/>
              </a:solidFill>
              <a:effectLst/>
              <a:uFillTx/>
              <a:latin typeface="Arial"/>
            </a:endParaRPr>
          </a:p>
          <a:p>
            <a:pPr marL="345960" indent="-345960">
              <a:lnSpc>
                <a:spcPct val="4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5960" indent="-345960">
              <a:lnSpc>
                <a:spcPct val="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1" marL="736560" indent="-276120">
              <a:lnSpc>
                <a:spcPct val="8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USPTO sponsored a roundtable discussion on July 27, 2000 to get input from the business and legal community on how to improve business method patent quality.</a:t>
            </a:r>
            <a:endParaRPr b="0" lang="en-US" sz="1800" strike="noStrike" u="none">
              <a:solidFill>
                <a:srgbClr val="000000"/>
              </a:solidFill>
              <a:effectLst/>
              <a:uFillTx/>
              <a:latin typeface="Arial"/>
            </a:endParaRPr>
          </a:p>
          <a:p>
            <a:pPr lvl="1" marL="736560" indent="-276120">
              <a:lnSpc>
                <a:spcPct val="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a:p>
            <a:pPr lvl="1" marL="736560" indent="-276120">
              <a:lnSpc>
                <a:spcPct val="8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USPTO will continuously seek industry feedback.</a:t>
            </a:r>
            <a:endParaRPr b="0" lang="en-US" sz="1800" strike="noStrike" u="none">
              <a:solidFill>
                <a:srgbClr val="000000"/>
              </a:solidFill>
              <a:effectLst/>
              <a:uFillTx/>
              <a:latin typeface="Arial"/>
            </a:endParaRPr>
          </a:p>
          <a:p>
            <a:pPr lvl="1" marL="736560" indent="-276120">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a:p>
            <a:pPr marL="345960" indent="-345960">
              <a:spcBef>
                <a:spcPts val="13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9E3DE917-0AC9-4EEB-8A19-3C3644C8F98E}" type="slidenum">
              <a:t>31</a:t>
            </a:fld>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USPTO “Business Methods Patent Initiative:  An Action Plan”</a:t>
            </a:r>
            <a:r>
              <a:rPr b="1" lang="en-US" sz="2600" strike="noStrike" u="none" baseline="30000">
                <a:solidFill>
                  <a:srgbClr val="000000"/>
                </a:solidFill>
                <a:effectLst/>
                <a:uFillTx/>
                <a:latin typeface="Arial"/>
              </a:rPr>
              <a:t>**</a:t>
            </a:r>
            <a:endParaRPr b="0" lang="en-US" sz="2600" strike="noStrike" u="none">
              <a:solidFill>
                <a:srgbClr val="000000"/>
              </a:solidFill>
              <a:effectLst/>
              <a:uFillTx/>
              <a:latin typeface="Arial"/>
            </a:endParaRPr>
          </a:p>
        </p:txBody>
      </p:sp>
      <p:sp>
        <p:nvSpPr>
          <p:cNvPr id="77" name="PlaceHolder 2"/>
          <p:cNvSpPr>
            <a:spLocks noGrp="1"/>
          </p:cNvSpPr>
          <p:nvPr>
            <p:ph/>
          </p:nvPr>
        </p:nvSpPr>
        <p:spPr>
          <a:xfrm>
            <a:off x="685800" y="1828800"/>
            <a:ext cx="7772400" cy="4114800"/>
          </a:xfrm>
          <a:prstGeom prst="rect">
            <a:avLst/>
          </a:prstGeom>
          <a:noFill/>
          <a:ln w="0">
            <a:noFill/>
          </a:ln>
        </p:spPr>
        <p:txBody>
          <a:bodyPr lIns="90000" rIns="90000" tIns="46800" bIns="46800" anchor="t">
            <a:normAutofit fontScale="85000" lnSpcReduction="9999"/>
          </a:bodyPr>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Quality </a:t>
            </a:r>
            <a:r>
              <a:rPr b="0" i="1" lang="en-US" sz="2000" strike="noStrike" u="none">
                <a:solidFill>
                  <a:srgbClr val="000000"/>
                </a:solidFill>
                <a:effectLst/>
                <a:uFillTx/>
                <a:latin typeface="Arial"/>
              </a:rPr>
              <a:t>(cont’d.)</a:t>
            </a:r>
            <a:endParaRPr b="0" lang="en-US" sz="2000" strike="noStrike" u="none">
              <a:solidFill>
                <a:srgbClr val="000000"/>
              </a:solidFill>
              <a:effectLst/>
              <a:uFillTx/>
              <a:latin typeface="Arial"/>
            </a:endParaRPr>
          </a:p>
          <a:p>
            <a:pPr marL="343080" indent="-343080">
              <a:lnSpc>
                <a:spcPct val="5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NPL searches will include searches in certain “core” databases, supplemented by searches in “subject specific databases” which are tailored to particular Class 705 subclasses.</a:t>
            </a:r>
            <a:endParaRPr b="0" lang="en-US" sz="1800" strike="noStrike" u="none">
              <a:solidFill>
                <a:srgbClr val="000000"/>
              </a:solidFill>
              <a:effectLst/>
              <a:uFillTx/>
              <a:latin typeface="Arial"/>
            </a:endParaRPr>
          </a:p>
          <a:p>
            <a:pPr lvl="1" marL="743040" indent="-285840">
              <a:lnSpc>
                <a:spcPct val="5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 new, second-level review of all allowed applications in Class 705 will be made to ensure compliance with the mandatory search, to review the reasons for allowance, and to determine whether the scope of the allowed claims should be reconsidered.</a:t>
            </a:r>
            <a:endParaRPr b="0" lang="en-US" sz="1800" strike="noStrike" u="none">
              <a:solidFill>
                <a:srgbClr val="000000"/>
              </a:solidFill>
              <a:effectLst/>
              <a:uFillTx/>
              <a:latin typeface="Arial"/>
            </a:endParaRPr>
          </a:p>
          <a:p>
            <a:pPr lvl="1" marL="743040" indent="-285840">
              <a:lnSpc>
                <a:spcPct val="7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sampling size for quality review by the Office will be substantially expanded.</a:t>
            </a:r>
            <a:endParaRPr b="0" lang="en-US" sz="1800" strike="noStrike" u="none">
              <a:solidFill>
                <a:srgbClr val="000000"/>
              </a:solidFill>
              <a:effectLst/>
              <a:uFillTx/>
              <a:latin typeface="Arial"/>
            </a:endParaRPr>
          </a:p>
          <a:p>
            <a:pPr lvl="1" marL="743040" indent="-2858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Arial"/>
              </a:rPr>
              <a:t>** See also </a:t>
            </a:r>
            <a:r>
              <a:rPr b="0" lang="en-US" sz="1200" strike="noStrike" u="none">
                <a:solidFill>
                  <a:srgbClr val="000000"/>
                </a:solidFill>
                <a:effectLst/>
                <a:uFillTx/>
                <a:latin typeface="Arial"/>
              </a:rPr>
              <a:t>United States Patent and Trademark Office, </a:t>
            </a:r>
            <a:r>
              <a:rPr b="0" i="1" lang="en-US" sz="1200" strike="noStrike" u="none">
                <a:solidFill>
                  <a:srgbClr val="000000"/>
                </a:solidFill>
                <a:effectLst/>
                <a:uFillTx/>
                <a:latin typeface="Arial"/>
              </a:rPr>
              <a:t>A U.S.P.T.O. White Paper: Automated </a:t>
            </a:r>
            <a:endParaRPr b="0" lang="en-US" sz="1200" strike="noStrike" u="none">
              <a:solidFill>
                <a:srgbClr val="000000"/>
              </a:solidFill>
              <a:effectLst/>
              <a:uFillTx/>
              <a:latin typeface="Arial"/>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Arial"/>
              </a:rPr>
              <a:t>    Financial or Management Data Processing Methods (Business Methods)</a:t>
            </a:r>
            <a:r>
              <a:rPr b="0" lang="en-US" sz="1200" strike="noStrike" u="none">
                <a:solidFill>
                  <a:srgbClr val="000000"/>
                </a:solidFill>
                <a:effectLst/>
                <a:uFillTx/>
                <a:latin typeface="Arial"/>
              </a:rPr>
              <a:t> 11 (July 26, 2000)</a:t>
            </a:r>
            <a:endParaRPr b="0" lang="en-US" sz="1200" strike="noStrike" u="none">
              <a:solidFill>
                <a:srgbClr val="000000"/>
              </a:solidFill>
              <a:effectLst/>
              <a:uFillTx/>
              <a:latin typeface="Arial"/>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&lt;http://www.uspto.gov/web/menu/busmethp/index.html&gt;.</a:t>
            </a:r>
            <a:endParaRPr b="0" lang="en-US" sz="12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ECE8937F-8BEC-4E30-8467-3C6009BDA3A6}" type="slidenum">
              <a:t>32</a:t>
            </a:fld>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USPTO Paper on “Formulating and Communicating Rejections Under 35 U.S.C. 103 For Applications Directed to Computer-Implemented Business Method Inventions”</a:t>
            </a:r>
            <a:endParaRPr b="0" lang="en-US" sz="2000" strike="noStrike" u="none">
              <a:solidFill>
                <a:srgbClr val="000000"/>
              </a:solidFill>
              <a:effectLst/>
              <a:uFillTx/>
              <a:latin typeface="Arial"/>
            </a:endParaRPr>
          </a:p>
        </p:txBody>
      </p:sp>
      <p:sp>
        <p:nvSpPr>
          <p:cNvPr id="79" name="PlaceHolder 2"/>
          <p:cNvSpPr>
            <a:spLocks noGrp="1"/>
          </p:cNvSpPr>
          <p:nvPr>
            <p:ph/>
          </p:nvPr>
        </p:nvSpPr>
        <p:spPr>
          <a:xfrm>
            <a:off x="685800" y="1752480"/>
            <a:ext cx="7772400" cy="4114800"/>
          </a:xfrm>
          <a:prstGeom prst="rect">
            <a:avLst/>
          </a:prstGeom>
          <a:noFill/>
          <a:ln w="0">
            <a:noFill/>
          </a:ln>
        </p:spPr>
        <p:txBody>
          <a:bodyPr lIns="90000" rIns="90000" tIns="46800" bIns="46800" anchor="t">
            <a:normAutofit lnSpcReduction="9999"/>
          </a:bodyPr>
          <a:p>
            <a:pPr marL="343080" indent="-34308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 USPTO paper indicates that the Office will reject business</a:t>
            </a:r>
            <a:endParaRPr b="0" lang="en-US" sz="1800" strike="noStrike" u="none">
              <a:solidFill>
                <a:srgbClr val="000000"/>
              </a:solidFill>
              <a:effectLst/>
              <a:uFillTx/>
              <a:latin typeface="Arial"/>
            </a:endParaRPr>
          </a:p>
          <a:p>
            <a:pPr marL="343080" indent="-34308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method claims that amount to mere automation of a previously</a:t>
            </a:r>
            <a:endParaRPr b="0" lang="en-US" sz="1800" strike="noStrike" u="none">
              <a:solidFill>
                <a:srgbClr val="000000"/>
              </a:solidFill>
              <a:effectLst/>
              <a:uFillTx/>
              <a:latin typeface="Arial"/>
            </a:endParaRPr>
          </a:p>
          <a:p>
            <a:pPr marL="343080" indent="-34308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known manual activity: </a:t>
            </a:r>
            <a:endParaRPr b="0" lang="en-US" sz="1800" strike="noStrike" u="none">
              <a:solidFill>
                <a:srgbClr val="000000"/>
              </a:solidFill>
              <a:effectLst/>
              <a:uFillTx/>
              <a:latin typeface="Arial"/>
            </a:endParaRPr>
          </a:p>
          <a:p>
            <a:pPr marL="343080" indent="-343080">
              <a:lnSpc>
                <a:spcPct val="10000"/>
              </a:lnSpc>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endParaRPr b="0" lang="en-US" sz="2400" strike="noStrike" u="none">
              <a:solidFill>
                <a:srgbClr val="000000"/>
              </a:solidFill>
              <a:effectLst/>
              <a:uFillTx/>
              <a:latin typeface="Arial"/>
            </a:endParaRPr>
          </a:p>
          <a:p>
            <a:pPr marL="343080" indent="-34308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“Example 9: Rationale reasoned from legal precedent - automation of a known manual process. . . .</a:t>
            </a:r>
            <a:endParaRPr b="0" lang="en-US" sz="1800" strike="noStrike" u="none">
              <a:solidFill>
                <a:srgbClr val="000000"/>
              </a:solidFill>
              <a:effectLst/>
              <a:uFillTx/>
              <a:latin typeface="Arial"/>
            </a:endParaRPr>
          </a:p>
          <a:p>
            <a:pPr marL="343080" indent="-34308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It would have been obvious to a person of ordinary still in the art to automate the [particular process] steps since it has generally been recognized that merely providing an automatic means to replace a manual activity which accomplishes the same result is not sufficient to distinguish over the prior art. </a:t>
            </a:r>
            <a:r>
              <a:rPr b="0" i="1" lang="en-US" sz="1800" strike="noStrike" u="none">
                <a:solidFill>
                  <a:srgbClr val="000000"/>
                </a:solidFill>
                <a:effectLst/>
                <a:uFillTx/>
                <a:latin typeface="Arial"/>
              </a:rPr>
              <a:t>In re Venner</a:t>
            </a:r>
            <a:r>
              <a:rPr b="0" lang="en-US" sz="1800" strike="noStrike" u="none">
                <a:solidFill>
                  <a:srgbClr val="000000"/>
                </a:solidFill>
                <a:effectLst/>
                <a:uFillTx/>
                <a:latin typeface="Arial"/>
              </a:rPr>
              <a:t>, 262 F.2d 91, 95 (C.C.P.A. 1958).”</a:t>
            </a:r>
            <a:endParaRPr b="0" lang="en-US" sz="1800" strike="noStrike" u="none">
              <a:solidFill>
                <a:srgbClr val="000000"/>
              </a:solidFill>
              <a:effectLst/>
              <a:uFillTx/>
              <a:latin typeface="Arial"/>
            </a:endParaRPr>
          </a:p>
          <a:p>
            <a:pPr marL="343080" indent="-34308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343080" indent="-34308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Arial"/>
              </a:rPr>
              <a:t>* </a:t>
            </a:r>
            <a:r>
              <a:rPr b="0" i="1" lang="en-US" sz="1400" strike="noStrike" u="none">
                <a:solidFill>
                  <a:srgbClr val="000000"/>
                </a:solidFill>
                <a:effectLst/>
                <a:uFillTx/>
                <a:latin typeface="Arial"/>
              </a:rPr>
              <a:t>See</a:t>
            </a:r>
            <a:r>
              <a:rPr b="0" lang="en-US" sz="1400" strike="noStrike" u="none">
                <a:solidFill>
                  <a:srgbClr val="000000"/>
                </a:solidFill>
                <a:effectLst/>
                <a:uFillTx/>
                <a:latin typeface="Arial"/>
              </a:rPr>
              <a:t> &lt;http://www.uspto.gov/web/menu/busmethp/busmeth103rej.htm&gt; (July 26, 2000).</a:t>
            </a:r>
            <a:endParaRPr b="0" lang="en-US" sz="1400" strike="noStrike" u="none">
              <a:solidFill>
                <a:srgbClr val="000000"/>
              </a:solidFill>
              <a:effectLst/>
              <a:uFillTx/>
              <a:latin typeface="Arial"/>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B01E39D4-4959-477A-8010-D8AFD472ADB5}" type="slidenum">
              <a:t>33</a:t>
            </a:fld>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8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Proposals from the Public on Business Method Patents</a:t>
            </a:r>
            <a:endParaRPr b="0" lang="en-US" sz="3000" strike="noStrike" u="none">
              <a:solidFill>
                <a:srgbClr val="000000"/>
              </a:solidFill>
              <a:effectLst/>
              <a:uFillTx/>
              <a:latin typeface="Arial"/>
            </a:endParaRPr>
          </a:p>
        </p:txBody>
      </p:sp>
      <p:sp>
        <p:nvSpPr>
          <p:cNvPr id="8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Jeff Bezos, CEO of Amazon.com, has proposed:</a:t>
            </a:r>
            <a:endParaRPr b="0" lang="en-US" sz="2400" strike="noStrike" u="none">
              <a:solidFill>
                <a:srgbClr val="000000"/>
              </a:solidFill>
              <a:effectLst/>
              <a:uFillTx/>
              <a:latin typeface="Arial"/>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lvl="1" marL="743040" indent="-28584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that business method and software patents have a term of only 3 to 5 years;</a:t>
            </a:r>
            <a:endParaRPr b="0" lang="en-US" sz="2400" strike="noStrike" u="none">
              <a:solidFill>
                <a:srgbClr val="000000"/>
              </a:solidFill>
              <a:effectLst/>
              <a:uFillTx/>
              <a:latin typeface="Arial"/>
            </a:endParaRPr>
          </a:p>
          <a:p>
            <a:pPr lvl="1" marL="743040" indent="-285840">
              <a:lnSpc>
                <a:spcPct val="6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lvl="1" marL="743040" indent="-28584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creation of a “public comment period” before a business method or software patent is issued.</a:t>
            </a:r>
            <a:endParaRPr b="0" lang="en-US" sz="2400" strike="noStrike" u="none">
              <a:solidFill>
                <a:srgbClr val="000000"/>
              </a:solidFill>
              <a:effectLst/>
              <a:uFillTx/>
              <a:latin typeface="Arial"/>
            </a:endParaRPr>
          </a:p>
          <a:p>
            <a:pPr lvl="1" marL="743040" indent="-285840">
              <a:lnSpc>
                <a:spcPct val="14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lnSpc>
                <a:spcPct val="7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“An Open Letter from Jeff Bezos on the Subject of Patents,”</a:t>
            </a:r>
            <a:endParaRPr b="0" lang="en-US" sz="1800" strike="noStrike" u="none">
              <a:solidFill>
                <a:srgbClr val="000000"/>
              </a:solidFill>
              <a:effectLst/>
              <a:uFillTx/>
              <a:latin typeface="Arial"/>
            </a:endParaRPr>
          </a:p>
          <a:p>
            <a:pPr marL="343080" indent="-343080">
              <a:lnSpc>
                <a:spcPct val="7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&lt;http://www.amazon.com/exec/obidos/subst/misc/patents.html/104-3389457-</a:t>
            </a:r>
            <a:endParaRPr b="0" lang="en-US" sz="1600" strike="noStrike" u="none">
              <a:solidFill>
                <a:srgbClr val="000000"/>
              </a:solidFill>
              <a:effectLst/>
              <a:uFillTx/>
              <a:latin typeface="Arial"/>
            </a:endParaRPr>
          </a:p>
          <a:p>
            <a:pPr marL="343080" indent="-343080">
              <a:lnSpc>
                <a:spcPct val="7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5325547&gt;. </a:t>
            </a:r>
            <a:endParaRPr b="0" lang="en-US" sz="1600" strike="noStrike" u="none">
              <a:solidFill>
                <a:srgbClr val="000000"/>
              </a:solidFill>
              <a:effectLst/>
              <a:uFillTx/>
              <a:latin typeface="Arial"/>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500" strike="noStrike" u="none">
              <a:solidFill>
                <a:srgbClr val="000000"/>
              </a:solidFill>
              <a:effectLst/>
              <a:uFillTx/>
              <a:latin typeface="Arial"/>
            </a:endParaRPr>
          </a:p>
          <a:p>
            <a:pPr marL="343080" indent="0">
              <a:lnSpc>
                <a:spcPct val="8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0">
              <a:lnSpc>
                <a:spcPct val="8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lvl="1" marL="743040" indent="0">
              <a:lnSpc>
                <a:spcPct val="90000"/>
              </a:lnSpc>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F6A8A3E3-F074-4BC6-ADB8-D318C6107FC8}" type="slidenum">
              <a:t>34</a:t>
            </a:fld>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Proposals from the Public on Business Method Patents</a:t>
            </a:r>
            <a:endParaRPr b="0" lang="en-US" sz="3000" strike="noStrike" u="none">
              <a:solidFill>
                <a:srgbClr val="000000"/>
              </a:solidFill>
              <a:effectLst/>
              <a:uFillTx/>
              <a:latin typeface="Arial"/>
            </a:endParaRPr>
          </a:p>
        </p:txBody>
      </p:sp>
      <p:sp>
        <p:nvSpPr>
          <p:cNvPr id="8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fontScale="77500" lnSpcReduction="19999"/>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Intellectual Property Owners Association (IPO) Position: </a:t>
            </a:r>
            <a:endParaRPr b="0" lang="en-US" sz="2000" strike="noStrike" u="none">
              <a:solidFill>
                <a:srgbClr val="000000"/>
              </a:solidFill>
              <a:effectLst/>
              <a:uFillTx/>
              <a:latin typeface="Arial"/>
            </a:endParaRPr>
          </a:p>
          <a:p>
            <a:pPr marL="343080" indent="-343080">
              <a:lnSpc>
                <a:spcPct val="6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lvl="1" marL="743040" indent="-28584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	</a:t>
            </a:r>
            <a:r>
              <a:rPr b="0" lang="en-US" sz="2000" strike="noStrike" u="none">
                <a:solidFill>
                  <a:srgbClr val="000000"/>
                </a:solidFill>
                <a:effectLst/>
                <a:uFillTx/>
                <a:latin typeface="Arial"/>
              </a:rPr>
              <a:t>“IPO does not believe that Congress should legislate in the area of business method patents at the present time.  . . . Any legislation  . . . must be consistent with Article 27 of the TRIPs agreement, prohibiting, inter alia, discrimination based on the field of technology.</a:t>
            </a:r>
            <a:endParaRPr b="0" lang="en-US" sz="2000" strike="noStrike" u="none">
              <a:solidFill>
                <a:srgbClr val="000000"/>
              </a:solidFill>
              <a:effectLst/>
              <a:uFillTx/>
              <a:latin typeface="Arial"/>
            </a:endParaRPr>
          </a:p>
          <a:p>
            <a:pPr lvl="1" marL="743040" indent="-28584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 . The [U.S. Patent] Office has recently published an ‘Action Plan for Business Method Patents.’ . . . IPO strongly supports the Director's initiatives. . . .”</a:t>
            </a:r>
            <a:endParaRPr b="0" lang="en-US" sz="2000" strike="noStrike" u="none">
              <a:solidFill>
                <a:srgbClr val="000000"/>
              </a:solidFill>
              <a:effectLst/>
              <a:uFillTx/>
              <a:latin typeface="Arial"/>
            </a:endParaRPr>
          </a:p>
          <a:p>
            <a:pPr lvl="1" marL="743040" indent="-285840">
              <a:lnSpc>
                <a:spcPct val="15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1" marL="743040" indent="-285840">
              <a:lnSpc>
                <a:spcPct val="7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IPO Statement on Business Method Patents,</a:t>
            </a:r>
            <a:endParaRPr b="0" lang="en-US" sz="1400" strike="noStrike" u="none">
              <a:solidFill>
                <a:srgbClr val="000000"/>
              </a:solidFill>
              <a:effectLst/>
              <a:uFillTx/>
              <a:latin typeface="Arial"/>
            </a:endParaRPr>
          </a:p>
          <a:p>
            <a:pPr lvl="1" marL="743040" indent="-285840">
              <a:lnSpc>
                <a:spcPct val="7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June 28, 2000 &lt;http://www.ipo.org.&gt;.</a:t>
            </a:r>
            <a:r>
              <a:rPr b="0" lang="en-US" sz="1600" strike="noStrike" u="none">
                <a:solidFill>
                  <a:srgbClr val="000000"/>
                </a:solidFill>
                <a:effectLst/>
                <a:uFillTx/>
                <a:latin typeface="Arial"/>
              </a:rPr>
              <a:t>  </a:t>
            </a:r>
            <a:endParaRPr b="0" lang="en-US" sz="1600" strike="noStrike" u="none">
              <a:solidFill>
                <a:srgbClr val="000000"/>
              </a:solidFill>
              <a:effectLst/>
              <a:uFillTx/>
              <a:latin typeface="Arial"/>
            </a:endParaRPr>
          </a:p>
          <a:p>
            <a:pPr lvl="1" marL="743040" indent="-285840">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a:p>
            <a:pPr lvl="1" marL="743040" indent="-285840">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a:p>
            <a:pPr lvl="1" marL="743040" indent="-285840">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 </a:t>
            </a:r>
            <a:endParaRPr b="0" lang="en-US" sz="2200" strike="noStrike" u="none">
              <a:solidFill>
                <a:srgbClr val="000000"/>
              </a:solidFill>
              <a:effectLst/>
              <a:uFillTx/>
              <a:latin typeface="Arial"/>
            </a:endParaRPr>
          </a:p>
          <a:p>
            <a:pPr marL="343080" indent="-34308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500" strike="noStrike" u="none">
              <a:solidFill>
                <a:srgbClr val="000000"/>
              </a:solidFill>
              <a:effectLst/>
              <a:uFillTx/>
              <a:latin typeface="Arial"/>
            </a:endParaRPr>
          </a:p>
          <a:p>
            <a:pPr marL="343080" indent="0">
              <a:lnSpc>
                <a:spcPct val="8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0">
              <a:lnSpc>
                <a:spcPct val="8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lvl="1" marL="743040" indent="0">
              <a:lnSpc>
                <a:spcPct val="90000"/>
              </a:lnSpc>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3DF109DB-0051-446E-A741-8146F950C70C}" type="slidenum">
              <a:t>35</a:t>
            </a:fld>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8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Proposals from the Public on Business Method Patents</a:t>
            </a:r>
            <a:endParaRPr b="0" lang="en-US" sz="3000" strike="noStrike" u="none">
              <a:solidFill>
                <a:srgbClr val="000000"/>
              </a:solidFill>
              <a:effectLst/>
              <a:uFillTx/>
              <a:latin typeface="Arial"/>
            </a:endParaRPr>
          </a:p>
        </p:txBody>
      </p:sp>
      <p:sp>
        <p:nvSpPr>
          <p:cNvPr id="85" name="PlaceHolder 2"/>
          <p:cNvSpPr>
            <a:spLocks noGrp="1"/>
          </p:cNvSpPr>
          <p:nvPr>
            <p:ph/>
          </p:nvPr>
        </p:nvSpPr>
        <p:spPr>
          <a:xfrm>
            <a:off x="914400" y="2971800"/>
            <a:ext cx="7772400" cy="1447920"/>
          </a:xfrm>
          <a:prstGeom prst="rect">
            <a:avLst/>
          </a:prstGeom>
          <a:noFill/>
          <a:ln w="0">
            <a:noFill/>
          </a:ln>
        </p:spPr>
        <p:txBody>
          <a:bodyPr lIns="90000" rIns="90000" tIns="46800" bIns="46800" anchor="t">
            <a:normAutofit fontScale="55000" lnSpcReduction="19999"/>
          </a:bodyPr>
          <a:p>
            <a:pPr marL="343080" indent="-343080">
              <a:lnSpc>
                <a:spcPct val="3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USPTO relies too much on printed documents  for prior art; online newsgroups and e-mail lists are better sources of prior art;</a:t>
            </a:r>
            <a:endParaRPr b="0" lang="en-US" sz="2000" strike="noStrike" u="none">
              <a:solidFill>
                <a:srgbClr val="000000"/>
              </a:solidFill>
              <a:effectLst/>
              <a:uFillTx/>
              <a:latin typeface="Arial"/>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creation of  a non-centralized file sharing service, searchable by the USPTO, where industry members could place relevant prior art;</a:t>
            </a:r>
            <a:endParaRPr b="0" lang="en-US" sz="2000" strike="noStrike" u="none">
              <a:solidFill>
                <a:srgbClr val="000000"/>
              </a:solidFill>
              <a:effectLst/>
              <a:uFillTx/>
              <a:latin typeface="Arial"/>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1" marL="743040" indent="-28584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86" name=""/>
          <p:cNvSpPr/>
          <p:nvPr/>
        </p:nvSpPr>
        <p:spPr>
          <a:xfrm>
            <a:off x="838080" y="1905120"/>
            <a:ext cx="7772400" cy="99036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Comments and suggestions from the USPTO roundtable discussion on examination of business method patent applications held July 27, 2000:</a:t>
            </a:r>
            <a:r>
              <a:rPr b="0" lang="en-US" sz="2400" strike="noStrike" u="none" baseline="30000">
                <a:solidFill>
                  <a:srgbClr val="000000"/>
                </a:solidFill>
                <a:effectLst/>
                <a:uFillTx/>
                <a:latin typeface="Arial"/>
              </a:rPr>
              <a:t>*</a:t>
            </a:r>
            <a:endParaRPr b="0" lang="en-US" sz="2400" strike="noStrike" u="none">
              <a:solidFill>
                <a:srgbClr val="000000"/>
              </a:solidFill>
              <a:effectLst/>
              <a:uFillTx/>
              <a:latin typeface="Arial"/>
            </a:endParaRPr>
          </a:p>
        </p:txBody>
      </p:sp>
      <p:sp>
        <p:nvSpPr>
          <p:cNvPr id="87" name=""/>
          <p:cNvSpPr/>
          <p:nvPr/>
        </p:nvSpPr>
        <p:spPr>
          <a:xfrm>
            <a:off x="838080" y="5334120"/>
            <a:ext cx="7772400" cy="685800"/>
          </a:xfrm>
          <a:prstGeom prst="rect">
            <a:avLst/>
          </a:prstGeom>
          <a:noFill/>
          <a:ln w="0">
            <a:noFill/>
          </a:ln>
        </p:spPr>
        <p:style>
          <a:lnRef idx="0"/>
          <a:fillRef idx="0"/>
          <a:effectRef idx="0"/>
          <a:fontRef idx="minor"/>
        </p:style>
        <p:txBody>
          <a:bodyPr lIns="90000" rIns="90000" tIns="46800" bIns="46800" anchor="t">
            <a:noAutofit/>
          </a:bodyPr>
          <a:p>
            <a:pPr>
              <a:lnSpc>
                <a:spcPct val="3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lvl="1" marL="457200">
              <a:lnSpc>
                <a:spcPct val="6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Arial"/>
              </a:rPr>
              <a:t>See </a:t>
            </a:r>
            <a:r>
              <a:rPr b="0" lang="en-US" sz="1400" strike="noStrike" u="none">
                <a:solidFill>
                  <a:srgbClr val="000000"/>
                </a:solidFill>
                <a:effectLst/>
                <a:uFillTx/>
                <a:latin typeface="Arial"/>
              </a:rPr>
              <a:t>Bureau of National Affairs, Inc., </a:t>
            </a:r>
            <a:r>
              <a:rPr b="0" i="1" lang="en-US" sz="1400" strike="noStrike" u="none">
                <a:solidFill>
                  <a:srgbClr val="000000"/>
                </a:solidFill>
                <a:effectLst/>
                <a:uFillTx/>
                <a:latin typeface="Arial"/>
              </a:rPr>
              <a:t>Panel Explores Validity of PTO Practices In Examining</a:t>
            </a:r>
            <a:r>
              <a:rPr b="0" lang="en-US" sz="1400" strike="noStrike" u="none">
                <a:solidFill>
                  <a:srgbClr val="000000"/>
                </a:solidFill>
                <a:effectLst/>
                <a:uFillTx/>
                <a:latin typeface="Arial"/>
              </a:rPr>
              <a:t> </a:t>
            </a:r>
            <a:r>
              <a:rPr b="0" i="1" lang="en-US" sz="1400" strike="noStrike" u="none">
                <a:solidFill>
                  <a:srgbClr val="000000"/>
                </a:solidFill>
                <a:effectLst/>
                <a:uFillTx/>
                <a:latin typeface="Arial"/>
              </a:rPr>
              <a:t>Business Method Patents</a:t>
            </a:r>
            <a:r>
              <a:rPr b="0" lang="en-US" sz="1400" strike="noStrike" u="none">
                <a:solidFill>
                  <a:srgbClr val="000000"/>
                </a:solidFill>
                <a:effectLst/>
                <a:uFillTx/>
                <a:latin typeface="Arial"/>
              </a:rPr>
              <a:t>, 60 Patent, Trademark, &amp; Copyright Journal 278 (August 4, 2000).</a:t>
            </a:r>
            <a:r>
              <a:rPr b="0" lang="en-US" sz="2200" strike="noStrike" u="none">
                <a:solidFill>
                  <a:srgbClr val="000000"/>
                </a:solidFill>
                <a:effectLst/>
                <a:uFillTx/>
                <a:latin typeface="Arial"/>
              </a:rPr>
              <a:t> </a:t>
            </a:r>
            <a:endParaRPr b="0" lang="en-US" sz="2200" strike="noStrike" u="none">
              <a:solidFill>
                <a:srgbClr val="000000"/>
              </a:solidFill>
              <a:effectLst/>
              <a:uFillTx/>
              <a:latin typeface="Arial"/>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lvl="1" marL="457200">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F51E2390-C996-4175-B472-73361A5AD962}" type="slidenum">
              <a:t>36</a:t>
            </a:fld>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8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Proposals from the Public on Business Method Patents</a:t>
            </a:r>
            <a:endParaRPr b="0" lang="en-US" sz="3000" strike="noStrike" u="none">
              <a:solidFill>
                <a:srgbClr val="000000"/>
              </a:solidFill>
              <a:effectLst/>
              <a:uFillTx/>
              <a:latin typeface="Arial"/>
            </a:endParaRPr>
          </a:p>
        </p:txBody>
      </p:sp>
      <p:sp>
        <p:nvSpPr>
          <p:cNvPr id="89" name="PlaceHolder 2"/>
          <p:cNvSpPr>
            <a:spLocks noGrp="1"/>
          </p:cNvSpPr>
          <p:nvPr>
            <p:ph/>
          </p:nvPr>
        </p:nvSpPr>
        <p:spPr>
          <a:xfrm>
            <a:off x="685800" y="2590560"/>
            <a:ext cx="7772400" cy="1066680"/>
          </a:xfrm>
          <a:prstGeom prst="rect">
            <a:avLst/>
          </a:prstGeom>
          <a:noFill/>
          <a:ln w="0">
            <a:noFill/>
          </a:ln>
        </p:spPr>
        <p:txBody>
          <a:bodyPr lIns="90000" rIns="90000" tIns="46800" bIns="46800" anchor="t">
            <a:normAutofit fontScale="32500" lnSpcReduction="19999"/>
          </a:bodyPr>
          <a:p>
            <a:pPr lvl="1" marL="743040" indent="-285840">
              <a:lnSpc>
                <a:spcPct val="6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 dedicated Web site for each new business method patent application to which interested parties could post relevant prior art (pre-grant publication would facilitate receipt of prior art from the public.)</a:t>
            </a:r>
            <a:endParaRPr b="0" lang="en-US" sz="2000" strike="noStrike" u="none">
              <a:solidFill>
                <a:srgbClr val="000000"/>
              </a:solidFill>
              <a:effectLst/>
              <a:uFillTx/>
              <a:latin typeface="Arial"/>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create more incentives for third parties to challenge patents through reexamination -- devise a “patent bounty” system to encourage private citizens to assist in gathering prior art, akin to the IRS’ 1-800-TAXCHEAT line</a:t>
            </a:r>
            <a:endParaRPr b="0" lang="en-US" sz="2000" strike="noStrike" u="none">
              <a:solidFill>
                <a:srgbClr val="000000"/>
              </a:solidFill>
              <a:effectLst/>
              <a:uFillTx/>
              <a:latin typeface="Arial"/>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lnSpc>
                <a:spcPct val="8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0">
              <a:lnSpc>
                <a:spcPct val="8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lvl="1" marL="743040" indent="0">
              <a:lnSpc>
                <a:spcPct val="90000"/>
              </a:lnSpc>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p:txBody>
      </p:sp>
      <p:sp>
        <p:nvSpPr>
          <p:cNvPr id="90" name=""/>
          <p:cNvSpPr/>
          <p:nvPr/>
        </p:nvSpPr>
        <p:spPr>
          <a:xfrm>
            <a:off x="685800" y="1981080"/>
            <a:ext cx="7772400" cy="83844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Comments and suggestions from the USPTO roundtable </a:t>
            </a:r>
            <a:r>
              <a:rPr b="0" i="1" lang="en-US" sz="2000" strike="noStrike" u="none">
                <a:solidFill>
                  <a:srgbClr val="000000"/>
                </a:solidFill>
                <a:effectLst/>
                <a:uFillTx/>
                <a:latin typeface="Arial"/>
              </a:rPr>
              <a:t>(cont’d.)</a:t>
            </a:r>
            <a:r>
              <a:rPr b="0" lang="en-US" sz="2000" strike="noStrike" u="none">
                <a:solidFill>
                  <a:srgbClr val="000000"/>
                </a:solidFill>
                <a:effectLst/>
                <a:uFillTx/>
                <a:latin typeface="Arial"/>
              </a:rPr>
              <a:t>:</a:t>
            </a:r>
            <a:endParaRPr b="0" lang="en-US" sz="2000" strike="noStrike" u="none">
              <a:solidFill>
                <a:srgbClr val="000000"/>
              </a:solidFill>
              <a:effectLst/>
              <a:uFillTx/>
              <a:latin typeface="Arial"/>
            </a:endParaRPr>
          </a:p>
        </p:txBody>
      </p:sp>
      <p:sp>
        <p:nvSpPr>
          <p:cNvPr id="91" name=""/>
          <p:cNvSpPr/>
          <p:nvPr/>
        </p:nvSpPr>
        <p:spPr>
          <a:xfrm>
            <a:off x="762120" y="2819520"/>
            <a:ext cx="7772400" cy="121896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CAEEF300-C39A-4221-AD8D-B988DD74A525}" type="slidenum">
              <a:t>37</a:t>
            </a:fld>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9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400" strike="noStrike" u="none">
                <a:solidFill>
                  <a:srgbClr val="000000"/>
                </a:solidFill>
                <a:effectLst/>
                <a:uFillTx/>
                <a:latin typeface="Arial"/>
              </a:rPr>
              <a:t>The First Inventor Defense</a:t>
            </a:r>
            <a:endParaRPr b="0" lang="en-US" sz="3400" strike="noStrike" u="none">
              <a:solidFill>
                <a:srgbClr val="000000"/>
              </a:solidFill>
              <a:effectLst/>
              <a:uFillTx/>
              <a:latin typeface="Arial"/>
            </a:endParaRPr>
          </a:p>
        </p:txBody>
      </p:sp>
      <p:sp>
        <p:nvSpPr>
          <p:cNvPr id="93" name="PlaceHolder 2"/>
          <p:cNvSpPr>
            <a:spLocks noGrp="1"/>
          </p:cNvSpPr>
          <p:nvPr>
            <p:ph/>
          </p:nvPr>
        </p:nvSpPr>
        <p:spPr>
          <a:xfrm>
            <a:off x="685800" y="1599840"/>
            <a:ext cx="7772400" cy="4724280"/>
          </a:xfrm>
          <a:prstGeom prst="rect">
            <a:avLst/>
          </a:prstGeom>
          <a:noFill/>
          <a:ln w="0">
            <a:noFill/>
          </a:ln>
        </p:spPr>
        <p:txBody>
          <a:bodyPr lIns="90000" rIns="90000" tIns="46800" bIns="46800" anchor="t">
            <a:normAutofit/>
          </a:bodyPr>
          <a:p>
            <a:pPr marL="343080" indent="-34308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35 U.S.C. 273(b)(1) (2000) (“Defense to infringement based on earlier inventor.”)</a:t>
            </a:r>
            <a:endParaRPr b="0" lang="en-US" sz="2200" strike="noStrike" u="none">
              <a:solidFill>
                <a:srgbClr val="000000"/>
              </a:solidFill>
              <a:effectLst/>
              <a:uFillTx/>
              <a:latin typeface="Arial"/>
            </a:endParaRPr>
          </a:p>
          <a:p>
            <a:pPr marL="343080" indent="-343080">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	</a:t>
            </a:r>
            <a:endParaRPr b="0" lang="en-US" sz="22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	</a:t>
            </a:r>
            <a:r>
              <a:rPr b="0" lang="en-US" sz="1800" strike="noStrike" u="none">
                <a:solidFill>
                  <a:srgbClr val="000000"/>
                </a:solidFill>
                <a:effectLst/>
                <a:uFillTx/>
                <a:latin typeface="Arial"/>
              </a:rPr>
              <a:t>(b) Defense to infringement -</a:t>
            </a:r>
            <a:endParaRPr b="0" lang="en-US" sz="18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1" marL="743040" indent="-285840">
              <a:lnSpc>
                <a:spcPct val="125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 IN GENERAL - It shall be a defense to an action for infringement under section 271 of this title with respect to any subject matter that would otherwise infringe one or more claims for a method in the patent being asserted against a person, if such person had, acting in good faith, actually reduced the subject matter to practice at least 1 year before the effective filing date of such patent, and commercially used the subject matter before the effective filing date of such patent.</a:t>
            </a:r>
            <a:endParaRPr b="0" lang="en-US" sz="1800" strike="noStrike" u="none">
              <a:solidFill>
                <a:srgbClr val="000000"/>
              </a:solidFill>
              <a:effectLst/>
              <a:uFillTx/>
              <a:latin typeface="Arial"/>
            </a:endParaRPr>
          </a:p>
          <a:p>
            <a:pPr lvl="1" marL="743040" indent="0">
              <a:lnSpc>
                <a:spcPct val="125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FDF82221-8D85-4BD8-97C0-E3507BA25D4D}" type="slidenum">
              <a:t>38</a:t>
            </a:fld>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9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400" strike="noStrike" u="none">
                <a:solidFill>
                  <a:srgbClr val="000000"/>
                </a:solidFill>
                <a:effectLst/>
                <a:uFillTx/>
                <a:latin typeface="Arial"/>
              </a:rPr>
              <a:t>The First Inventor Defense</a:t>
            </a:r>
            <a:endParaRPr b="0" lang="en-US" sz="3400" strike="noStrike" u="none">
              <a:solidFill>
                <a:srgbClr val="000000"/>
              </a:solidFill>
              <a:effectLst/>
              <a:uFillTx/>
              <a:latin typeface="Arial"/>
            </a:endParaRPr>
          </a:p>
        </p:txBody>
      </p:sp>
      <p:sp>
        <p:nvSpPr>
          <p:cNvPr id="95" name="PlaceHolder 2"/>
          <p:cNvSpPr>
            <a:spLocks noGrp="1"/>
          </p:cNvSpPr>
          <p:nvPr>
            <p:ph/>
          </p:nvPr>
        </p:nvSpPr>
        <p:spPr>
          <a:xfrm>
            <a:off x="685800" y="1599840"/>
            <a:ext cx="7772400" cy="4724280"/>
          </a:xfrm>
          <a:prstGeom prst="rect">
            <a:avLst/>
          </a:prstGeom>
          <a:noFill/>
          <a:ln w="0">
            <a:noFill/>
          </a:ln>
        </p:spPr>
        <p:txBody>
          <a:bodyPr lIns="90000" rIns="90000" tIns="46800" bIns="4680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The defense requires that:</a:t>
            </a:r>
            <a:endParaRPr b="0" lang="en-US" sz="2400" strike="noStrike" u="none">
              <a:solidFill>
                <a:srgbClr val="000000"/>
              </a:solidFill>
              <a:effectLst/>
              <a:uFillTx/>
              <a:latin typeface="Arial"/>
            </a:endParaRPr>
          </a:p>
          <a:p>
            <a:pPr marL="343080" indent="-343080">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1.</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a person, acting in good faith, must reduce the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subject matter to practice at least </a:t>
            </a:r>
            <a:r>
              <a:rPr b="0" lang="en-US" sz="2400" strike="noStrike" u="sng">
                <a:solidFill>
                  <a:srgbClr val="000000"/>
                </a:solidFill>
                <a:effectLst/>
                <a:uFillTx/>
                <a:latin typeface="Arial"/>
              </a:rPr>
              <a:t>1 year before</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the effective filing date of the asserted patent;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and</a:t>
            </a:r>
            <a:endParaRPr b="0" lang="en-US" sz="2400" strike="noStrike" u="none">
              <a:solidFill>
                <a:srgbClr val="000000"/>
              </a:solidFill>
              <a:effectLst/>
              <a:uFillTx/>
              <a:latin typeface="Arial"/>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2.</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that person must commercially use, in the United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States, the subject matter </a:t>
            </a:r>
            <a:r>
              <a:rPr b="0" lang="en-US" sz="2400" strike="noStrike" u="sng">
                <a:solidFill>
                  <a:srgbClr val="000000"/>
                </a:solidFill>
                <a:effectLst/>
                <a:uFillTx/>
                <a:latin typeface="Arial"/>
              </a:rPr>
              <a:t>before</a:t>
            </a:r>
            <a:r>
              <a:rPr b="0" lang="en-US" sz="2400" strike="noStrike" u="none">
                <a:solidFill>
                  <a:srgbClr val="000000"/>
                </a:solidFill>
                <a:effectLst/>
                <a:uFillTx/>
                <a:latin typeface="Arial"/>
              </a:rPr>
              <a:t> the effective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filing date of the patent.</a:t>
            </a:r>
            <a:endParaRPr b="0" lang="en-US" sz="2400" strike="noStrike" u="none">
              <a:solidFill>
                <a:srgbClr val="000000"/>
              </a:solidFill>
              <a:effectLst/>
              <a:uFillTx/>
              <a:latin typeface="Arial"/>
            </a:endParaRPr>
          </a:p>
          <a:p>
            <a:pPr lvl="1" marL="743040" indent="-2858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C7E466E3-6CB5-4C72-92EC-ABAEBDDF9C72}" type="slidenum">
              <a:t>39</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What Are “Business Method” Patents?</a:t>
            </a:r>
            <a:endParaRPr b="0" lang="en-US" sz="3000" strike="noStrike" u="none">
              <a:solidFill>
                <a:srgbClr val="000000"/>
              </a:solidFill>
              <a:effectLst/>
              <a:uFillTx/>
              <a:latin typeface="Arial"/>
            </a:endParaRPr>
          </a:p>
        </p:txBody>
      </p:sp>
      <p:sp>
        <p:nvSpPr>
          <p:cNvPr id="17" name="PlaceHolder 2"/>
          <p:cNvSpPr>
            <a:spLocks noGrp="1"/>
          </p:cNvSpPr>
          <p:nvPr>
            <p:ph/>
          </p:nvPr>
        </p:nvSpPr>
        <p:spPr>
          <a:xfrm>
            <a:off x="685800" y="1600200"/>
            <a:ext cx="7772400" cy="4495680"/>
          </a:xfrm>
          <a:prstGeom prst="rect">
            <a:avLst/>
          </a:prstGeom>
          <a:noFill/>
          <a:ln w="0">
            <a:noFill/>
          </a:ln>
        </p:spPr>
        <p:txBody>
          <a:bodyPr lIns="90000" rIns="90000" tIns="46800" bIns="46800" anchor="t">
            <a:normAutofit fontScale="92500" lnSpcReduction="9999"/>
          </a:bodyPr>
          <a:p>
            <a:pPr marL="457200" indent="-45720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sng">
                <a:solidFill>
                  <a:srgbClr val="000000"/>
                </a:solidFill>
                <a:effectLst/>
                <a:uFillTx/>
                <a:latin typeface="Arial"/>
              </a:rPr>
              <a:t>Possible examples</a:t>
            </a:r>
            <a:r>
              <a:rPr b="0" i="1" lang="en-US" sz="2000" strike="noStrike" u="none">
                <a:solidFill>
                  <a:srgbClr val="000000"/>
                </a:solidFill>
                <a:effectLst/>
                <a:uFillTx/>
                <a:latin typeface="Arial"/>
              </a:rPr>
              <a:t>:</a:t>
            </a:r>
            <a:endParaRPr b="0" lang="en-US" sz="2000" strike="noStrike" u="none">
              <a:solidFill>
                <a:srgbClr val="000000"/>
              </a:solidFill>
              <a:effectLst/>
              <a:uFillTx/>
              <a:latin typeface="Arial"/>
            </a:endParaRPr>
          </a:p>
          <a:p>
            <a:pPr marL="45720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457200" indent="-457200">
              <a:lnSpc>
                <a:spcPct val="7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Patents in U. S. Class 705 (Modern Business Data Processing)</a:t>
            </a:r>
            <a:endParaRPr b="0" lang="en-US" sz="2000" strike="noStrike" u="none">
              <a:solidFill>
                <a:srgbClr val="000000"/>
              </a:solidFill>
              <a:effectLst/>
              <a:uFillTx/>
              <a:latin typeface="Arial"/>
            </a:endParaRPr>
          </a:p>
          <a:p>
            <a:pPr marL="457200" indent="-457200">
              <a:lnSpc>
                <a:spcPct val="3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1" marL="857160" indent="-285480">
              <a:lnSpc>
                <a:spcPct val="7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20+ financial and management data processing areas</a:t>
            </a:r>
            <a:endParaRPr b="0" lang="en-US" sz="1800" strike="noStrike" u="none">
              <a:solidFill>
                <a:srgbClr val="000000"/>
              </a:solidFill>
              <a:effectLst/>
              <a:uFillTx/>
              <a:latin typeface="Arial"/>
            </a:endParaRPr>
          </a:p>
          <a:p>
            <a:pPr lvl="1" marL="857160" indent="0">
              <a:lnSpc>
                <a:spcPct val="7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1" marL="857160" indent="-285480">
              <a:lnSpc>
                <a:spcPct val="7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four largest groupings in Class 705 include such subject matter as:</a:t>
            </a:r>
            <a:endParaRPr b="0" lang="en-US" sz="1800" strike="noStrike" u="none">
              <a:solidFill>
                <a:srgbClr val="000000"/>
              </a:solidFill>
              <a:effectLst/>
              <a:uFillTx/>
              <a:latin typeface="Arial"/>
            </a:endParaRPr>
          </a:p>
          <a:p>
            <a:pPr lvl="1" marL="857160" indent="-285480">
              <a:lnSpc>
                <a:spcPct val="4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2" marL="1200240" indent="-228600">
              <a:lnSpc>
                <a:spcPct val="80000"/>
              </a:lnSpc>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Operations research - market analysis</a:t>
            </a:r>
            <a:endParaRPr b="0" lang="en-US" sz="1600" strike="noStrike" u="none">
              <a:solidFill>
                <a:srgbClr val="000000"/>
              </a:solidFill>
              <a:effectLst/>
              <a:uFillTx/>
              <a:latin typeface="Arial"/>
            </a:endParaRPr>
          </a:p>
          <a:p>
            <a:pPr lvl="2" marL="1200240" indent="-228600">
              <a:lnSpc>
                <a:spcPct val="80000"/>
              </a:lnSpc>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Advertising management</a:t>
            </a:r>
            <a:endParaRPr b="0" lang="en-US" sz="1600" strike="noStrike" u="none">
              <a:solidFill>
                <a:srgbClr val="000000"/>
              </a:solidFill>
              <a:effectLst/>
              <a:uFillTx/>
              <a:latin typeface="Arial"/>
            </a:endParaRPr>
          </a:p>
          <a:p>
            <a:pPr lvl="2" marL="1200240" indent="-228600">
              <a:lnSpc>
                <a:spcPct val="80000"/>
              </a:lnSpc>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Catalog systems</a:t>
            </a:r>
            <a:endParaRPr b="0" lang="en-US" sz="1600" strike="noStrike" u="none">
              <a:solidFill>
                <a:srgbClr val="000000"/>
              </a:solidFill>
              <a:effectLst/>
              <a:uFillTx/>
              <a:latin typeface="Arial"/>
            </a:endParaRPr>
          </a:p>
          <a:p>
            <a:pPr lvl="2" marL="1200240" indent="-228600">
              <a:lnSpc>
                <a:spcPct val="80000"/>
              </a:lnSpc>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Credit and loan processing</a:t>
            </a:r>
            <a:endParaRPr b="0" lang="en-US" sz="1600" strike="noStrike" u="none">
              <a:solidFill>
                <a:srgbClr val="000000"/>
              </a:solidFill>
              <a:effectLst/>
              <a:uFillTx/>
              <a:latin typeface="Arial"/>
            </a:endParaRPr>
          </a:p>
          <a:p>
            <a:pPr lvl="2" marL="1200240" indent="-228600">
              <a:lnSpc>
                <a:spcPct val="80000"/>
              </a:lnSpc>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Point of sale systems</a:t>
            </a:r>
            <a:endParaRPr b="0" lang="en-US" sz="1600" strike="noStrike" u="none">
              <a:solidFill>
                <a:srgbClr val="000000"/>
              </a:solidFill>
              <a:effectLst/>
              <a:uFillTx/>
              <a:latin typeface="Arial"/>
            </a:endParaRPr>
          </a:p>
          <a:p>
            <a:pPr lvl="2" marL="1200240" indent="-228600">
              <a:lnSpc>
                <a:spcPct val="80000"/>
              </a:lnSpc>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Billing</a:t>
            </a:r>
            <a:endParaRPr b="0" lang="en-US" sz="1600" strike="noStrike" u="none">
              <a:solidFill>
                <a:srgbClr val="000000"/>
              </a:solidFill>
              <a:effectLst/>
              <a:uFillTx/>
              <a:latin typeface="Arial"/>
            </a:endParaRPr>
          </a:p>
          <a:p>
            <a:pPr lvl="2" marL="1200240" indent="-228600">
              <a:lnSpc>
                <a:spcPct val="3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2" marL="1200240" indent="0">
              <a:lnSpc>
                <a:spcPct val="70000"/>
              </a:lnSpc>
              <a:spcBef>
                <a:spcPts val="4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457200" indent="-457200">
              <a:lnSpc>
                <a:spcPct val="8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Arial"/>
              </a:rPr>
              <a:t>See </a:t>
            </a:r>
            <a:r>
              <a:rPr b="0" lang="en-US" sz="1400" strike="noStrike" u="none">
                <a:solidFill>
                  <a:srgbClr val="000000"/>
                </a:solidFill>
                <a:effectLst/>
                <a:uFillTx/>
                <a:latin typeface="Arial"/>
              </a:rPr>
              <a:t>United States Patent and Trademark Office, </a:t>
            </a:r>
            <a:r>
              <a:rPr b="0" i="1" lang="en-US" sz="1400" strike="noStrike" u="none">
                <a:solidFill>
                  <a:srgbClr val="000000"/>
                </a:solidFill>
                <a:effectLst/>
                <a:uFillTx/>
                <a:latin typeface="Arial"/>
              </a:rPr>
              <a:t>A U.S.P.T.O. White Paper: Automated </a:t>
            </a:r>
            <a:endParaRPr b="0" lang="en-US" sz="1400" strike="noStrike" u="none">
              <a:solidFill>
                <a:srgbClr val="000000"/>
              </a:solidFill>
              <a:effectLst/>
              <a:uFillTx/>
              <a:latin typeface="Arial"/>
            </a:endParaRPr>
          </a:p>
          <a:p>
            <a:pPr marL="457200" indent="-457200">
              <a:lnSpc>
                <a:spcPct val="8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Arial"/>
              </a:rPr>
              <a:t>Financial or Management Data Processing Methods (Business Methods)</a:t>
            </a:r>
            <a:r>
              <a:rPr b="0" lang="en-US" sz="1400" strike="noStrike" u="none">
                <a:solidFill>
                  <a:srgbClr val="000000"/>
                </a:solidFill>
                <a:effectLst/>
                <a:uFillTx/>
                <a:latin typeface="Arial"/>
              </a:rPr>
              <a:t> 11 (July 26, 2000)</a:t>
            </a:r>
            <a:endParaRPr b="0" lang="en-US" sz="1400" strike="noStrike" u="none">
              <a:solidFill>
                <a:srgbClr val="000000"/>
              </a:solidFill>
              <a:effectLst/>
              <a:uFillTx/>
              <a:latin typeface="Arial"/>
            </a:endParaRPr>
          </a:p>
          <a:p>
            <a:pPr marL="457200" indent="-457200">
              <a:lnSpc>
                <a:spcPct val="8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&lt;http://www.uspto.gov/web/menu/busmethp/index.html&gt;.</a:t>
            </a:r>
            <a:endParaRPr b="0" lang="en-US" sz="1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B0187F10-D75C-4984-885E-C015F89E3E1F}" type="slidenum">
              <a:t>4</a:t>
            </a:fld>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9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Burden of Proof for the First Inventor Defense</a:t>
            </a:r>
            <a:endParaRPr b="0" lang="en-US" sz="3000" strike="noStrike" u="none">
              <a:solidFill>
                <a:srgbClr val="000000"/>
              </a:solidFill>
              <a:effectLst/>
              <a:uFillTx/>
              <a:latin typeface="Arial"/>
            </a:endParaRPr>
          </a:p>
        </p:txBody>
      </p:sp>
      <p:sp>
        <p:nvSpPr>
          <p:cNvPr id="97" name="PlaceHolder 2"/>
          <p:cNvSpPr>
            <a:spLocks noGrp="1"/>
          </p:cNvSpPr>
          <p:nvPr>
            <p:ph/>
          </p:nvPr>
        </p:nvSpPr>
        <p:spPr>
          <a:xfrm>
            <a:off x="685800" y="1599840"/>
            <a:ext cx="7772400" cy="4724280"/>
          </a:xfrm>
          <a:prstGeom prst="rect">
            <a:avLst/>
          </a:prstGeom>
          <a:noFill/>
          <a:ln w="0">
            <a:noFill/>
          </a:ln>
        </p:spPr>
        <p:txBody>
          <a:bodyPr lIns="90000" rIns="90000" tIns="46800" bIns="46800" anchor="t">
            <a:normAutofit/>
          </a:bodyPr>
          <a:p>
            <a:pPr lvl="1" marL="743040" indent="-2858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a:p>
            <a:pPr marL="343080" indent="-34308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The person asserting the defense must establish the defense by </a:t>
            </a:r>
            <a:r>
              <a:rPr b="0" lang="en-US" sz="2200" strike="noStrike" u="sng">
                <a:solidFill>
                  <a:srgbClr val="000000"/>
                </a:solidFill>
                <a:effectLst/>
                <a:uFillTx/>
                <a:latin typeface="Arial"/>
              </a:rPr>
              <a:t>clear and convincing</a:t>
            </a:r>
            <a:r>
              <a:rPr b="0" lang="en-US" sz="2200" strike="noStrike" u="none">
                <a:solidFill>
                  <a:srgbClr val="000000"/>
                </a:solidFill>
                <a:effectLst/>
                <a:uFillTx/>
                <a:latin typeface="Arial"/>
              </a:rPr>
              <a:t> evidence. </a:t>
            </a:r>
            <a:endParaRPr b="0" lang="en-US" sz="2200" strike="noStrike" u="none">
              <a:solidFill>
                <a:srgbClr val="000000"/>
              </a:solidFill>
              <a:effectLst/>
              <a:uFillTx/>
              <a:latin typeface="Arial"/>
            </a:endParaRPr>
          </a:p>
          <a:p>
            <a:pPr marL="34308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a:p>
            <a:pPr marL="343080" indent="-34308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If the defense is pleaded by a person who is found to infringe and who subsequently fails to demonstrate a reasonable basis for asserting the defense, the court </a:t>
            </a:r>
            <a:r>
              <a:rPr b="0" lang="en-US" sz="2200" strike="noStrike" u="sng">
                <a:solidFill>
                  <a:srgbClr val="000000"/>
                </a:solidFill>
                <a:effectLst/>
                <a:uFillTx/>
                <a:latin typeface="Arial"/>
              </a:rPr>
              <a:t>shall</a:t>
            </a:r>
            <a:r>
              <a:rPr b="0" lang="en-US" sz="2200" strike="noStrike" u="none">
                <a:solidFill>
                  <a:srgbClr val="000000"/>
                </a:solidFill>
                <a:effectLst/>
                <a:uFillTx/>
                <a:latin typeface="Arial"/>
              </a:rPr>
              <a:t> find the case exceptional for the purpose of awarding attorney fees under section 285.  </a:t>
            </a:r>
            <a:endParaRPr b="0" lang="en-US" sz="22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D7592EEF-670D-4595-BC8D-DE6673D83EF2}" type="slidenum">
              <a:t>40</a:t>
            </a:fld>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9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Applicability of the First Inventor Defense</a:t>
            </a:r>
            <a:endParaRPr b="0" lang="en-US" sz="2800" strike="noStrike" u="none">
              <a:solidFill>
                <a:srgbClr val="000000"/>
              </a:solidFill>
              <a:effectLst/>
              <a:uFillTx/>
              <a:latin typeface="Arial"/>
            </a:endParaRPr>
          </a:p>
        </p:txBody>
      </p:sp>
      <p:sp>
        <p:nvSpPr>
          <p:cNvPr id="99" name="PlaceHolder 2"/>
          <p:cNvSpPr>
            <a:spLocks noGrp="1"/>
          </p:cNvSpPr>
          <p:nvPr>
            <p:ph/>
          </p:nvPr>
        </p:nvSpPr>
        <p:spPr>
          <a:xfrm>
            <a:off x="685800" y="1752480"/>
            <a:ext cx="7772400" cy="4648320"/>
          </a:xfrm>
          <a:prstGeom prst="rect">
            <a:avLst/>
          </a:prstGeom>
          <a:noFill/>
          <a:ln w="0">
            <a:noFill/>
          </a:ln>
        </p:spPr>
        <p:txBody>
          <a:bodyPr lIns="90000" rIns="90000" tIns="46800" bIns="46800" anchor="t">
            <a:normAutofit/>
          </a:bodyPr>
          <a:p>
            <a:pPr marL="343080" indent="-343080">
              <a:spcBef>
                <a:spcPts val="5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Applies only to suits filed after November 29, 1999 (effective date of the “American Inventors Protection Act of 1999” (P.L. 106-113)).</a:t>
            </a:r>
            <a:endParaRPr b="0" lang="en-US" sz="2100" strike="noStrike" u="none">
              <a:solidFill>
                <a:srgbClr val="000000"/>
              </a:solidFill>
              <a:effectLst/>
              <a:uFillTx/>
              <a:latin typeface="Arial"/>
            </a:endParaRPr>
          </a:p>
          <a:p>
            <a:pPr marL="343080" indent="0">
              <a:lnSpc>
                <a:spcPct val="30000"/>
              </a:lnSpc>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100" strike="noStrike" u="none">
              <a:solidFill>
                <a:srgbClr val="000000"/>
              </a:solidFill>
              <a:effectLst/>
              <a:uFillTx/>
              <a:latin typeface="Arial"/>
            </a:endParaRPr>
          </a:p>
          <a:p>
            <a:pPr marL="343080" indent="-343080">
              <a:spcBef>
                <a:spcPts val="5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“Method” means “a method of doing or conducting business.”</a:t>
            </a:r>
            <a:endParaRPr b="0" lang="en-US" sz="2100" strike="noStrike" u="none">
              <a:solidFill>
                <a:srgbClr val="000000"/>
              </a:solidFill>
              <a:effectLst/>
              <a:uFillTx/>
              <a:latin typeface="Arial"/>
            </a:endParaRPr>
          </a:p>
          <a:p>
            <a:pPr marL="343080" indent="-343080">
              <a:lnSpc>
                <a:spcPct val="5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100" strike="noStrike" u="none">
              <a:solidFill>
                <a:srgbClr val="000000"/>
              </a:solidFill>
              <a:effectLst/>
              <a:uFillTx/>
              <a:latin typeface="Arial"/>
            </a:endParaRPr>
          </a:p>
          <a:p>
            <a:pPr marL="343080" indent="-343080">
              <a:spcBef>
                <a:spcPts val="5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The “method” must have been “commercially used” which means</a:t>
            </a:r>
            <a:endParaRPr b="0" lang="en-US" sz="2100" strike="noStrike" u="none">
              <a:solidFill>
                <a:srgbClr val="000000"/>
              </a:solidFill>
              <a:effectLst/>
              <a:uFillTx/>
              <a:latin typeface="Arial"/>
            </a:endParaRPr>
          </a:p>
          <a:p>
            <a:pPr lvl="1" marL="743040" indent="-285840">
              <a:spcBef>
                <a:spcPts val="4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“use of a method in the United States, so long as such use is in connection with an internal commercial use or an actual arm’s-length sale or other arm’s-length commercial transfer of a useful end result, whether or not the subject matter at issue is accessible to or otherwise known to the public.”  35 U.S.C. § 273(a)(1) (2000).</a:t>
            </a:r>
            <a:endParaRPr b="0" lang="en-US" sz="19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F82500AF-B73B-4726-A8D8-85BC4A00762B}" type="slidenum">
              <a:t>41</a:t>
            </a:fld>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00" name="PlaceHolder 1"/>
          <p:cNvSpPr>
            <a:spLocks noGrp="1"/>
          </p:cNvSpPr>
          <p:nvPr>
            <p:ph type="title"/>
          </p:nvPr>
        </p:nvSpPr>
        <p:spPr>
          <a:xfrm>
            <a:off x="68580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Limitations and Qualifications of the First Inventor Defense</a:t>
            </a:r>
            <a:endParaRPr b="0" lang="en-US" sz="2800" strike="noStrike" u="none">
              <a:solidFill>
                <a:srgbClr val="000000"/>
              </a:solidFill>
              <a:effectLst/>
              <a:uFillTx/>
              <a:latin typeface="Arial"/>
            </a:endParaRPr>
          </a:p>
        </p:txBody>
      </p:sp>
      <p:sp>
        <p:nvSpPr>
          <p:cNvPr id="101" name="PlaceHolder 2"/>
          <p:cNvSpPr>
            <a:spLocks noGrp="1"/>
          </p:cNvSpPr>
          <p:nvPr>
            <p:ph/>
          </p:nvPr>
        </p:nvSpPr>
        <p:spPr>
          <a:xfrm>
            <a:off x="609480" y="4190760"/>
            <a:ext cx="7772400" cy="2438280"/>
          </a:xfrm>
          <a:prstGeom prst="rect">
            <a:avLst/>
          </a:prstGeom>
          <a:noFill/>
          <a:ln w="0">
            <a:noFill/>
          </a:ln>
        </p:spPr>
        <p:txBody>
          <a:bodyPr lIns="90000" rIns="90000" tIns="46800" bIns="46800" anchor="t">
            <a:normAutofit/>
          </a:bodyPr>
          <a:p>
            <a:pPr marL="343080" indent="0">
              <a:lnSpc>
                <a:spcPct val="85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85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The defense does not confer a general license under all claims of the patent and  applies only to the specific subject matter with respect to which the defense can be asserted</a:t>
            </a:r>
            <a:r>
              <a:rPr b="0" lang="en-US" sz="2000" strike="noStrike" u="none">
                <a:solidFill>
                  <a:srgbClr val="000000"/>
                </a:solidFill>
                <a:effectLst/>
                <a:uFillTx/>
                <a:latin typeface="Arial"/>
              </a:rPr>
              <a:t>.</a:t>
            </a:r>
            <a:endParaRPr b="0" lang="en-US" sz="2000" strike="noStrike" u="none">
              <a:solidFill>
                <a:srgbClr val="000000"/>
              </a:solidFill>
              <a:effectLst/>
              <a:uFillTx/>
              <a:latin typeface="Arial"/>
            </a:endParaRPr>
          </a:p>
          <a:p>
            <a:pPr marL="343080" indent="-343080">
              <a:lnSpc>
                <a:spcPct val="85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0">
              <a:lnSpc>
                <a:spcPct val="85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102" name=""/>
          <p:cNvSpPr/>
          <p:nvPr/>
        </p:nvSpPr>
        <p:spPr>
          <a:xfrm>
            <a:off x="762120" y="1676520"/>
            <a:ext cx="7467480" cy="1948680"/>
          </a:xfrm>
          <a:prstGeom prst="rect">
            <a:avLst/>
          </a:prstGeom>
          <a:noFill/>
          <a:ln w="0">
            <a:noFill/>
          </a:ln>
        </p:spPr>
        <p:style>
          <a:lnRef idx="0"/>
          <a:fillRef idx="0"/>
          <a:effectRef idx="0"/>
          <a:fontRef idx="minor"/>
        </p:style>
        <p:txBody>
          <a:bodyPr lIns="90000" rIns="90000" tIns="46800" bIns="46800" anchor="t">
            <a:spAutoFit/>
          </a:bodyPr>
          <a:p>
            <a:pPr marL="345960" indent="-345960">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5960" indent="-345960">
              <a:lnSpc>
                <a:spcPct val="85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Cannot be asserted unless the invention for which the defense is asserted is for a method.</a:t>
            </a:r>
            <a:endParaRPr b="0" lang="en-US" sz="2400" strike="noStrike" u="none">
              <a:solidFill>
                <a:srgbClr val="000000"/>
              </a:solidFill>
              <a:effectLst/>
              <a:uFillTx/>
              <a:latin typeface="Arial"/>
            </a:endParaRPr>
          </a:p>
          <a:p>
            <a:pPr marL="345960" indent="-345960">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5960" indent="-345960">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03" name=""/>
          <p:cNvSpPr/>
          <p:nvPr/>
        </p:nvSpPr>
        <p:spPr>
          <a:xfrm>
            <a:off x="685800" y="3124080"/>
            <a:ext cx="7696080" cy="1893960"/>
          </a:xfrm>
          <a:prstGeom prst="rect">
            <a:avLst/>
          </a:prstGeom>
          <a:noFill/>
          <a:ln w="0">
            <a:noFill/>
          </a:ln>
        </p:spPr>
        <p:style>
          <a:lnRef idx="0"/>
          <a:fillRef idx="0"/>
          <a:effectRef idx="0"/>
          <a:fontRef idx="minor"/>
        </p:style>
        <p:txBody>
          <a:bodyPr lIns="90000" rIns="90000" tIns="46800" bIns="46800" anchor="t">
            <a:spAutoFit/>
          </a:bodyPr>
          <a:p>
            <a:pPr marL="345960" indent="-345960">
              <a:lnSpc>
                <a:spcPct val="85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Cannot be asserted by a person who had derived from the patentee the subject matter for which the defense is asserted.</a:t>
            </a:r>
            <a:endParaRPr b="0" lang="en-US" sz="2400" strike="noStrike" u="none">
              <a:solidFill>
                <a:srgbClr val="000000"/>
              </a:solidFill>
              <a:effectLst/>
              <a:uFillTx/>
              <a:latin typeface="Arial"/>
            </a:endParaRPr>
          </a:p>
          <a:p>
            <a:pPr marL="345960" indent="-345960">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5960" indent="-345960">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8C9F368C-3F96-4D94-8D19-F46749809974}" type="slidenum">
              <a:t>42</a:t>
            </a:fld>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04" name="PlaceHolder 1"/>
          <p:cNvSpPr>
            <a:spLocks noGrp="1"/>
          </p:cNvSpPr>
          <p:nvPr>
            <p:ph type="title"/>
          </p:nvPr>
        </p:nvSpPr>
        <p:spPr>
          <a:xfrm>
            <a:off x="68580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Other Limitations on the First Inventor Defense</a:t>
            </a:r>
            <a:endParaRPr b="0" lang="en-US" sz="2800" strike="noStrike" u="none">
              <a:solidFill>
                <a:srgbClr val="000000"/>
              </a:solidFill>
              <a:effectLst/>
              <a:uFillTx/>
              <a:latin typeface="Arial"/>
            </a:endParaRPr>
          </a:p>
        </p:txBody>
      </p:sp>
      <p:sp>
        <p:nvSpPr>
          <p:cNvPr id="105" name="PlaceHolder 2"/>
          <p:cNvSpPr>
            <a:spLocks noGrp="1"/>
          </p:cNvSpPr>
          <p:nvPr>
            <p:ph/>
          </p:nvPr>
        </p:nvSpPr>
        <p:spPr>
          <a:xfrm>
            <a:off x="762120" y="3886200"/>
            <a:ext cx="7772400" cy="1905120"/>
          </a:xfrm>
          <a:prstGeom prst="rect">
            <a:avLst/>
          </a:prstGeom>
          <a:noFill/>
          <a:ln w="0">
            <a:noFill/>
          </a:ln>
        </p:spPr>
        <p:txBody>
          <a:bodyPr lIns="90000" rIns="90000" tIns="46800" bIns="46800" anchor="t">
            <a:normAutofit/>
          </a:bodyPr>
          <a:p>
            <a:pPr marL="343080" indent="-343080">
              <a:lnSpc>
                <a:spcPct val="55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lnSpc>
                <a:spcPct val="85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The defense is personal and generally may not be transferred, except as a part of good faith transfer of the entire enterprise or line of business to which the defense relates. </a:t>
            </a:r>
            <a:endParaRPr b="0" lang="en-US" sz="2400" strike="noStrike" u="none">
              <a:solidFill>
                <a:srgbClr val="000000"/>
              </a:solidFill>
              <a:effectLst/>
              <a:uFillTx/>
              <a:latin typeface="Arial"/>
            </a:endParaRPr>
          </a:p>
        </p:txBody>
      </p:sp>
      <p:sp>
        <p:nvSpPr>
          <p:cNvPr id="106" name=""/>
          <p:cNvSpPr/>
          <p:nvPr/>
        </p:nvSpPr>
        <p:spPr>
          <a:xfrm>
            <a:off x="685800" y="1981080"/>
            <a:ext cx="7772400" cy="1752840"/>
          </a:xfrm>
          <a:prstGeom prst="rect">
            <a:avLst/>
          </a:prstGeom>
          <a:noFill/>
          <a:ln w="0">
            <a:noFill/>
          </a:ln>
        </p:spPr>
        <p:style>
          <a:lnRef idx="0"/>
          <a:fillRef idx="0"/>
          <a:effectRef idx="0"/>
          <a:fontRef idx="minor"/>
        </p:style>
        <p:txBody>
          <a:bodyPr lIns="90000" rIns="90000" tIns="46800" bIns="46800" anchor="t">
            <a:noAutofit/>
          </a:bodyPr>
          <a:p>
            <a:pPr marL="461880" indent="-461880">
              <a:lnSpc>
                <a:spcPct val="85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If commercial use is “abandoned,” any activities performed before the date of abandonment cannot be relied upon to establish the defense with respect to actions taken after the date of abandonment.</a:t>
            </a:r>
            <a:endParaRPr b="0" lang="en-US" sz="2400" strike="noStrike" u="none">
              <a:solidFill>
                <a:srgbClr val="000000"/>
              </a:solidFill>
              <a:effectLst/>
              <a:uFillTx/>
              <a:latin typeface="Arial"/>
            </a:endParaRPr>
          </a:p>
          <a:p>
            <a:pPr marL="461880" indent="-461880">
              <a:lnSpc>
                <a:spcPct val="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383B5CAC-C22F-4A4C-8473-D9000CA04FEC}" type="slidenum">
              <a:t>43</a:t>
            </a:fld>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0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Effect of Successful Assertion of</a:t>
            </a:r>
            <a:br>
              <a:rPr sz="2600"/>
            </a:br>
            <a:r>
              <a:rPr b="1" lang="en-US" sz="2600" strike="noStrike" u="none">
                <a:solidFill>
                  <a:srgbClr val="000000"/>
                </a:solidFill>
                <a:effectLst/>
                <a:uFillTx/>
                <a:latin typeface="Arial"/>
              </a:rPr>
              <a:t>the First Inventor Defense</a:t>
            </a:r>
            <a:endParaRPr b="0" lang="en-US" sz="2600" strike="noStrike" u="none">
              <a:solidFill>
                <a:srgbClr val="000000"/>
              </a:solidFill>
              <a:effectLst/>
              <a:uFillTx/>
              <a:latin typeface="Arial"/>
            </a:endParaRPr>
          </a:p>
        </p:txBody>
      </p:sp>
      <p:sp>
        <p:nvSpPr>
          <p:cNvPr id="10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fontScale="92500" lnSpcReduction="9999"/>
          </a:bodyPr>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Exhaustion of right --The sale or other disposition of a useful end product produced by a patented method, by a person entitled to assert a defense under this section with respect to that useful end result shall exhaust the patent owner's rights under the patent to the extent such rights would have been exhausted had such sale or other disposition been made by the patent owner. (35 U.S.C. § 273 (b)(2) (2000).</a:t>
            </a: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asserted patent claims are not invalidated solely because a defense is established under § 273.</a:t>
            </a:r>
            <a:endParaRPr b="0" lang="en-US" sz="2000" strike="noStrike" u="none">
              <a:solidFill>
                <a:srgbClr val="000000"/>
              </a:solidFill>
              <a:effectLst/>
              <a:uFillTx/>
              <a:latin typeface="Arial"/>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endParaRPr b="0" lang="en-US" sz="2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4A6553E4-A531-406D-8B43-29ADD7ABF5D5}" type="slidenum">
              <a:t>44</a:t>
            </a:fld>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0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Meaning of  “Doing or Conducting Business”</a:t>
            </a:r>
            <a:endParaRPr b="0" lang="en-US" sz="2800" strike="noStrike" u="none">
              <a:solidFill>
                <a:srgbClr val="000000"/>
              </a:solidFill>
              <a:effectLst/>
              <a:uFillTx/>
              <a:latin typeface="Arial"/>
            </a:endParaRPr>
          </a:p>
        </p:txBody>
      </p:sp>
      <p:sp>
        <p:nvSpPr>
          <p:cNvPr id="110" name="PlaceHolder 2"/>
          <p:cNvSpPr>
            <a:spLocks noGrp="1"/>
          </p:cNvSpPr>
          <p:nvPr>
            <p:ph/>
          </p:nvPr>
        </p:nvSpPr>
        <p:spPr>
          <a:xfrm>
            <a:off x="685800" y="1676520"/>
            <a:ext cx="7772400" cy="4114800"/>
          </a:xfrm>
          <a:prstGeom prst="rect">
            <a:avLst/>
          </a:prstGeom>
          <a:noFill/>
          <a:ln w="0">
            <a:noFill/>
          </a:ln>
        </p:spPr>
        <p:txBody>
          <a:bodyPr lIns="90000" rIns="90000" tIns="46800" bIns="46800" anchor="t">
            <a:normAutofit fontScale="92500" lnSpcReduction="9999"/>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a:rPr>
              <a:t>Support for a narrow construction:</a:t>
            </a:r>
            <a:endParaRPr b="0"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Previous versions of the bill containing the First Inventor Defense referred to processes or methods "as defined in section 100(b)," including "any invention that produced a useful end product or service which has been or could have been claimed in a patent in the form of a process."  H.R. 2654, 106th Cong. § 202 (1999).</a:t>
            </a:r>
            <a:endParaRPr b="0" lang="en-US" sz="20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However, the amended version of the bill, designated H.R. 1907, changed the definition of the term "method" to mean "a method of doing or conducting business."  H.R. 1907, 106th Cong. § 202 (1999).</a:t>
            </a:r>
            <a:r>
              <a:rPr b="0" lang="en-US" sz="2400" strike="noStrike" u="none">
                <a:solidFill>
                  <a:srgbClr val="000000"/>
                </a:solidFill>
                <a:effectLst/>
                <a:uFillTx/>
                <a:latin typeface="Arial"/>
              </a:rPr>
              <a:t> </a:t>
            </a: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C22790D7-5F23-455C-B481-9E4363E2F6E3}" type="slidenum">
              <a:t>45</a:t>
            </a:fld>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1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Meaning of  “Doing or Conducting Business”</a:t>
            </a:r>
            <a:endParaRPr b="0" lang="en-US" sz="2800" strike="noStrike" u="none">
              <a:solidFill>
                <a:srgbClr val="000000"/>
              </a:solidFill>
              <a:effectLst/>
              <a:uFillTx/>
              <a:latin typeface="Arial"/>
            </a:endParaRPr>
          </a:p>
        </p:txBody>
      </p:sp>
      <p:sp>
        <p:nvSpPr>
          <p:cNvPr id="112" name="PlaceHolder 2"/>
          <p:cNvSpPr>
            <a:spLocks noGrp="1"/>
          </p:cNvSpPr>
          <p:nvPr>
            <p:ph/>
          </p:nvPr>
        </p:nvSpPr>
        <p:spPr>
          <a:xfrm>
            <a:off x="685800" y="1676520"/>
            <a:ext cx="7772400" cy="4114800"/>
          </a:xfrm>
          <a:prstGeom prst="rect">
            <a:avLst/>
          </a:prstGeom>
          <a:noFill/>
          <a:ln w="0">
            <a:noFill/>
          </a:ln>
        </p:spPr>
        <p:txBody>
          <a:bodyPr lIns="90000" rIns="90000" tIns="46800" bIns="46800" anchor="t">
            <a:normAutofit fontScale="92500" lnSpcReduction="19999"/>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a:rPr>
              <a:t>Support for a narrow construction (cont’d.):</a:t>
            </a:r>
            <a:endParaRPr b="0"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“Title II strikes an equitable balance between [those] who have invented and commercialized business methods and processes, many of which until recently were not patentable, and later  . . . inventors who have patented the processes. . . .</a:t>
            </a:r>
            <a:endParaRPr b="0" lang="en-US" sz="1800" strike="noStrike" u="none">
              <a:solidFill>
                <a:srgbClr val="000000"/>
              </a:solidFill>
              <a:effectLst/>
              <a:uFillTx/>
              <a:latin typeface="Arial"/>
            </a:endParaRPr>
          </a:p>
          <a:p>
            <a:pPr marL="343080" indent="-34308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The title clarifies the interface between . . . patents and trade secrets. . . .  In order to protect inventors and to encourage proper disclosure, this title is limited to business methods and processes only.</a:t>
            </a:r>
            <a:endParaRPr b="0" lang="en-US" sz="1800" strike="noStrike" u="none">
              <a:solidFill>
                <a:srgbClr val="000000"/>
              </a:solidFill>
              <a:effectLst/>
              <a:uFillTx/>
              <a:latin typeface="Arial"/>
            </a:endParaRPr>
          </a:p>
          <a:p>
            <a:pPr marL="343080" indent="-34308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In the past, many of the financial institutions that developed and used [business] systems did so in a climate where trade secret protection was believed to be the only practical legal protection available.”</a:t>
            </a:r>
            <a:endParaRPr b="0" lang="en-US" sz="1800" strike="noStrike" u="none">
              <a:solidFill>
                <a:srgbClr val="000000"/>
              </a:solidFill>
              <a:effectLst/>
              <a:uFillTx/>
              <a:latin typeface="Arial"/>
            </a:endParaRPr>
          </a:p>
          <a:p>
            <a:pPr marL="343080" indent="-34308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H.R. Rep. No. 106-287 (1999).</a:t>
            </a:r>
            <a:endParaRPr b="0" lang="en-US" sz="16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546FA0C4-3B95-4205-882E-516C61C4BE96}" type="slidenum">
              <a:t>46</a:t>
            </a:fld>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1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Meaning of  “Doing or Conducting Business”</a:t>
            </a:r>
            <a:endParaRPr b="0" lang="en-US" sz="2800" strike="noStrike" u="none">
              <a:solidFill>
                <a:srgbClr val="000000"/>
              </a:solidFill>
              <a:effectLst/>
              <a:uFillTx/>
              <a:latin typeface="Arial"/>
            </a:endParaRPr>
          </a:p>
        </p:txBody>
      </p:sp>
      <p:sp>
        <p:nvSpPr>
          <p:cNvPr id="114" name="PlaceHolder 2"/>
          <p:cNvSpPr>
            <a:spLocks noGrp="1"/>
          </p:cNvSpPr>
          <p:nvPr>
            <p:ph/>
          </p:nvPr>
        </p:nvSpPr>
        <p:spPr>
          <a:xfrm>
            <a:off x="685800" y="1676520"/>
            <a:ext cx="7772400" cy="4114800"/>
          </a:xfrm>
          <a:prstGeom prst="rect">
            <a:avLst/>
          </a:prstGeom>
          <a:noFill/>
          <a:ln w="0">
            <a:noFill/>
          </a:ln>
        </p:spPr>
        <p:txBody>
          <a:bodyPr lIns="90000" rIns="90000" tIns="46800" bIns="46800" anchor="t">
            <a:normAutofit fontScale="85000" lnSpcReduction="9999"/>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a:rPr>
              <a:t>Support for a narrow construction (cont’d.):</a:t>
            </a:r>
            <a:endParaRPr b="0"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2000" strike="noStrike" u="none">
                <a:solidFill>
                  <a:srgbClr val="000000"/>
                </a:solidFill>
                <a:effectLst/>
                <a:uFillTx/>
                <a:latin typeface="Arial"/>
              </a:rPr>
              <a:t>“[Prior to </a:t>
            </a:r>
            <a:r>
              <a:rPr b="0" i="1" lang="en-US" sz="2000" strike="noStrike" u="none">
                <a:solidFill>
                  <a:srgbClr val="000000"/>
                </a:solidFill>
                <a:effectLst/>
                <a:uFillTx/>
                <a:latin typeface="Arial"/>
              </a:rPr>
              <a:t>State Street </a:t>
            </a:r>
            <a:r>
              <a:rPr b="0" lang="en-US" sz="2000" strike="noStrike" u="none">
                <a:solidFill>
                  <a:srgbClr val="000000"/>
                </a:solidFill>
                <a:effectLst/>
                <a:uFillTx/>
                <a:latin typeface="Arial"/>
              </a:rPr>
              <a:t>Bank] it was universally thought that methods of doing or conducting business  . . . could [not] be patented.  Before that case, everybody would keep their methods of doing or conducting business as secret. . . .  We felt that those [persons] had an equitable cause not to be stopped by someone who subsequently [patented their method].  We, therefore, limited the first inventor defense solely to  . . . "methods of doing or conducting business." . . . [W]e do not intend to create [the] first inventor defense . . . for any other process, method, or product.” </a:t>
            </a:r>
            <a:endParaRPr b="0" lang="en-US" sz="20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Comments of Rep. Manzullo regarding H.R. 1907, 145 Cong. Rec. H6929-02, *H6947 (1999).</a:t>
            </a:r>
            <a:endParaRPr b="0" lang="en-US" sz="14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513ED98A-7B03-4A36-8A71-EB34E1570BD0}" type="slidenum">
              <a:t>47</a:t>
            </a:fld>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1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Meaning of  “Doing or Conducting Business”</a:t>
            </a:r>
            <a:endParaRPr b="0" lang="en-US" sz="2800" strike="noStrike" u="none">
              <a:solidFill>
                <a:srgbClr val="000000"/>
              </a:solidFill>
              <a:effectLst/>
              <a:uFillTx/>
              <a:latin typeface="Arial"/>
            </a:endParaRPr>
          </a:p>
        </p:txBody>
      </p:sp>
      <p:sp>
        <p:nvSpPr>
          <p:cNvPr id="116" name="PlaceHolder 2"/>
          <p:cNvSpPr>
            <a:spLocks noGrp="1"/>
          </p:cNvSpPr>
          <p:nvPr>
            <p:ph/>
          </p:nvPr>
        </p:nvSpPr>
        <p:spPr>
          <a:xfrm>
            <a:off x="685800" y="1676520"/>
            <a:ext cx="7772400" cy="4114800"/>
          </a:xfrm>
          <a:prstGeom prst="rect">
            <a:avLst/>
          </a:prstGeom>
          <a:noFill/>
          <a:ln w="0">
            <a:noFill/>
          </a:ln>
        </p:spPr>
        <p:txBody>
          <a:bodyPr lIns="90000" rIns="90000" tIns="46800" bIns="46800" anchor="t">
            <a:normAutofit fontScale="62500" lnSpcReduction="19999"/>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a:rPr>
              <a:t>Support for a broader construction:</a:t>
            </a: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35 U.S.C. § 273 (a)(1):</a:t>
            </a:r>
            <a:endParaRPr b="0" lang="en-US" sz="18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	</a:t>
            </a:r>
            <a:r>
              <a:rPr b="0" lang="en-US" sz="1800" strike="noStrike" u="none">
                <a:solidFill>
                  <a:srgbClr val="000000"/>
                </a:solidFill>
                <a:effectLst/>
                <a:uFillTx/>
                <a:latin typeface="Arial"/>
              </a:rPr>
              <a:t>“[T]he terms ‘commercially used and ‘commercial use’ mean use of a method  . . . in connection with an . . . arm’s-length </a:t>
            </a:r>
            <a:r>
              <a:rPr b="0" i="1" lang="en-US" sz="1800" strike="noStrike" u="none">
                <a:solidFill>
                  <a:srgbClr val="000000"/>
                </a:solidFill>
                <a:effectLst/>
                <a:uFillTx/>
                <a:latin typeface="Arial"/>
              </a:rPr>
              <a:t>commercial transfer of a useful end result</a:t>
            </a:r>
            <a:r>
              <a:rPr b="0" lang="en-US" sz="1800" strike="noStrike" u="none">
                <a:solidFill>
                  <a:srgbClr val="000000"/>
                </a:solidFill>
                <a:effectLst/>
                <a:uFillTx/>
                <a:latin typeface="Arial"/>
              </a:rPr>
              <a:t>. . . .” (emphasis added). </a:t>
            </a:r>
            <a:endParaRPr b="0" lang="en-US" sz="18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35 U.S.C. § 273 (b)(2):</a:t>
            </a:r>
            <a:endParaRPr b="0" lang="en-US" sz="18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“Exhaustion of Right -The sale or other disposition of a useful </a:t>
            </a:r>
            <a:r>
              <a:rPr b="0" i="1" lang="en-US" sz="1800" strike="noStrike" u="none">
                <a:solidFill>
                  <a:srgbClr val="000000"/>
                </a:solidFill>
                <a:effectLst/>
                <a:uFillTx/>
                <a:latin typeface="Arial"/>
              </a:rPr>
              <a:t>product produced by a patented method</a:t>
            </a:r>
            <a:r>
              <a:rPr b="0" lang="en-US" sz="1800" strike="noStrike" u="none">
                <a:solidFill>
                  <a:srgbClr val="000000"/>
                </a:solidFill>
                <a:effectLst/>
                <a:uFillTx/>
                <a:latin typeface="Arial"/>
              </a:rPr>
              <a:t> . . . .” (emphasis added).</a:t>
            </a:r>
            <a:endParaRPr b="0" lang="en-US" sz="18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marL="343080" indent="-34308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B56FC469-3F7E-4F26-A897-2DF93D294C50}" type="slidenum">
              <a:t>48</a:t>
            </a:fld>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1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Meaning of  “Doing or Conducting Business”</a:t>
            </a:r>
            <a:endParaRPr b="0" lang="en-US" sz="2800" strike="noStrike" u="none">
              <a:solidFill>
                <a:srgbClr val="000000"/>
              </a:solidFill>
              <a:effectLst/>
              <a:uFillTx/>
              <a:latin typeface="Arial"/>
            </a:endParaRPr>
          </a:p>
        </p:txBody>
      </p:sp>
      <p:sp>
        <p:nvSpPr>
          <p:cNvPr id="118" name="PlaceHolder 2"/>
          <p:cNvSpPr>
            <a:spLocks noGrp="1"/>
          </p:cNvSpPr>
          <p:nvPr>
            <p:ph/>
          </p:nvPr>
        </p:nvSpPr>
        <p:spPr>
          <a:xfrm>
            <a:off x="685800" y="1676520"/>
            <a:ext cx="7772400" cy="4114800"/>
          </a:xfrm>
          <a:prstGeom prst="rect">
            <a:avLst/>
          </a:prstGeom>
          <a:noFill/>
          <a:ln w="0">
            <a:noFill/>
          </a:ln>
        </p:spPr>
        <p:txBody>
          <a:bodyPr lIns="90000" rIns="90000" tIns="46800" bIns="46800" anchor="t">
            <a:normAutofit fontScale="92500" lnSpcReduction="9999"/>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a:rPr>
              <a:t>Support for a broader construction (cont’d.):</a:t>
            </a:r>
            <a:endParaRPr b="0"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2000" strike="noStrike" u="none">
                <a:solidFill>
                  <a:srgbClr val="000000"/>
                </a:solidFill>
                <a:effectLst/>
                <a:uFillTx/>
                <a:latin typeface="Arial"/>
              </a:rPr>
              <a:t>”[T]he first inventor defense is not limited to methods in any particular industry such as the financial services industry, but applies to any industry which relies on trade secrecy for protecting methods for doing or conducting the operations of their business."  "The method that is the subject matter of the defense may be  . . . </a:t>
            </a:r>
            <a:r>
              <a:rPr b="0" i="1" lang="en-US" sz="2000" strike="noStrike" u="none">
                <a:solidFill>
                  <a:srgbClr val="000000"/>
                </a:solidFill>
                <a:effectLst/>
                <a:uFillTx/>
                <a:latin typeface="Arial"/>
              </a:rPr>
              <a:t>a preliminary or intermediate manufacturing procedure</a:t>
            </a:r>
            <a:r>
              <a:rPr b="0" lang="en-US" sz="2000" strike="noStrike" u="none">
                <a:solidFill>
                  <a:srgbClr val="000000"/>
                </a:solidFill>
                <a:effectLst/>
                <a:uFillTx/>
                <a:latin typeface="Arial"/>
              </a:rPr>
              <a:t>, which  . . . produc[es] a useful end result for the internal operation of the business or for external sale." </a:t>
            </a:r>
            <a:endParaRPr b="0" lang="en-US" sz="2000" strike="noStrike" u="none">
              <a:solidFill>
                <a:srgbClr val="000000"/>
              </a:solidFill>
              <a:effectLst/>
              <a:uFillTx/>
              <a:latin typeface="Arial"/>
            </a:endParaRPr>
          </a:p>
          <a:p>
            <a:pPr marL="343080" indent="-34308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Comments of Rep. Coble regarding H.R. 1907,145 Cong. Rec. E1788 - 02, *E1789 (1999) (emphasis added).</a:t>
            </a:r>
            <a:endParaRPr b="0" lang="en-US" sz="1400" strike="noStrike" u="none">
              <a:solidFill>
                <a:srgbClr val="000000"/>
              </a:solidFill>
              <a:effectLst/>
              <a:uFillTx/>
              <a:latin typeface="Arial"/>
            </a:endParaRPr>
          </a:p>
          <a:p>
            <a:pPr marL="343080" indent="-34308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FF74D5CC-C88E-4925-BDA3-F1A2217A02B8}" type="slidenum">
              <a:t>49</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What Are “Business Method” Patents?</a:t>
            </a:r>
            <a:endParaRPr b="0" lang="en-US" sz="3000" strike="noStrike" u="none">
              <a:solidFill>
                <a:srgbClr val="000000"/>
              </a:solidFill>
              <a:effectLst/>
              <a:uFillTx/>
              <a:latin typeface="Arial"/>
            </a:endParaRPr>
          </a:p>
        </p:txBody>
      </p:sp>
      <p:sp>
        <p:nvSpPr>
          <p:cNvPr id="19" name="PlaceHolder 2"/>
          <p:cNvSpPr>
            <a:spLocks noGrp="1"/>
          </p:cNvSpPr>
          <p:nvPr>
            <p:ph/>
          </p:nvPr>
        </p:nvSpPr>
        <p:spPr>
          <a:xfrm>
            <a:off x="533520" y="3505320"/>
            <a:ext cx="7772400" cy="3047760"/>
          </a:xfrm>
          <a:prstGeom prst="rect">
            <a:avLst/>
          </a:prstGeom>
          <a:noFill/>
          <a:ln w="0">
            <a:noFill/>
          </a:ln>
        </p:spPr>
        <p:txBody>
          <a:bodyPr lIns="90000" rIns="90000" tIns="46800" bIns="46800" anchor="t">
            <a:normAutofit/>
          </a:bodyPr>
          <a:p>
            <a:pPr marL="457200" indent="-457200">
              <a:lnSpc>
                <a:spcPct val="125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000000"/>
                </a:solidFill>
                <a:effectLst/>
                <a:uFillTx/>
                <a:latin typeface="Arial"/>
              </a:rPr>
              <a:t>	</a:t>
            </a:r>
            <a:r>
              <a:rPr b="1" lang="en-US" sz="1700" strike="noStrike" u="none">
                <a:solidFill>
                  <a:srgbClr val="000000"/>
                </a:solidFill>
                <a:effectLst/>
                <a:uFillTx/>
                <a:latin typeface="Arial"/>
              </a:rPr>
              <a:t>A method of selling a quantity of electric energy between at least two participants, said method comprising the steps of:</a:t>
            </a: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lvl="1" marL="857160" indent="-285480">
              <a:lnSpc>
                <a:spcPct val="125000"/>
              </a:lnSpc>
              <a:spcBef>
                <a:spcPts val="4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connecting a first participant to a database display;</a:t>
            </a:r>
            <a:endParaRPr b="0" lang="en-US" sz="1700" strike="noStrike" u="none">
              <a:solidFill>
                <a:srgbClr val="000000"/>
              </a:solidFill>
              <a:effectLst/>
              <a:uFillTx/>
              <a:latin typeface="Arial"/>
            </a:endParaRPr>
          </a:p>
          <a:p>
            <a:pPr lvl="1" marL="857160" indent="-285480">
              <a:lnSpc>
                <a:spcPct val="125000"/>
              </a:lnSpc>
              <a:spcBef>
                <a:spcPts val="4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connecting a second participant to the database display;</a:t>
            </a:r>
            <a:endParaRPr b="0" lang="en-US" sz="1700" strike="noStrike" u="none">
              <a:solidFill>
                <a:srgbClr val="000000"/>
              </a:solidFill>
              <a:effectLst/>
              <a:uFillTx/>
              <a:latin typeface="Arial"/>
            </a:endParaRPr>
          </a:p>
          <a:p>
            <a:pPr lvl="1" marL="857160" indent="-285480">
              <a:lnSpc>
                <a:spcPct val="125000"/>
              </a:lnSpc>
              <a:spcBef>
                <a:spcPts val="4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displaying a price for the quantity of electrical energy;</a:t>
            </a:r>
            <a:endParaRPr b="0" lang="en-US" sz="1700" strike="noStrike" u="none">
              <a:solidFill>
                <a:srgbClr val="000000"/>
              </a:solidFill>
              <a:effectLst/>
              <a:uFillTx/>
              <a:latin typeface="Arial"/>
            </a:endParaRPr>
          </a:p>
          <a:p>
            <a:pPr lvl="1" marL="857160" indent="-285480">
              <a:lnSpc>
                <a:spcPct val="125000"/>
              </a:lnSpc>
              <a:spcBef>
                <a:spcPts val="4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consummating a transaction between the participants for the quantity of electrical energy; and</a:t>
            </a:r>
            <a:endParaRPr b="0" lang="en-US" sz="1700" strike="noStrike" u="none">
              <a:solidFill>
                <a:srgbClr val="000000"/>
              </a:solidFill>
              <a:effectLst/>
              <a:uFillTx/>
              <a:latin typeface="Arial"/>
            </a:endParaRPr>
          </a:p>
          <a:p>
            <a:pPr lvl="1" marL="857160" indent="-285480">
              <a:lnSpc>
                <a:spcPct val="125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curtailing the transaction between the participants.</a:t>
            </a: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p:txBody>
      </p:sp>
      <p:sp>
        <p:nvSpPr>
          <p:cNvPr id="20" name=""/>
          <p:cNvSpPr/>
          <p:nvPr/>
        </p:nvSpPr>
        <p:spPr>
          <a:xfrm>
            <a:off x="914400" y="1600200"/>
            <a:ext cx="7162920" cy="2310120"/>
          </a:xfrm>
          <a:prstGeom prst="rect">
            <a:avLst/>
          </a:prstGeom>
          <a:noFill/>
          <a:ln w="0">
            <a:noFill/>
          </a:ln>
        </p:spPr>
        <p:style>
          <a:lnRef idx="0"/>
          <a:fillRef idx="0"/>
          <a:effectRef idx="0"/>
          <a:fontRef idx="minor"/>
        </p:style>
        <p:txBody>
          <a:bodyPr lIns="90000" rIns="90000" tIns="46800" bIns="46800" anchor="t">
            <a:spAutoFit/>
          </a:bodyPr>
          <a:p>
            <a:pPr marL="289080" indent="-28908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sng">
                <a:solidFill>
                  <a:srgbClr val="000000"/>
                </a:solidFill>
                <a:effectLst/>
                <a:uFillTx/>
                <a:latin typeface="Arial"/>
              </a:rPr>
              <a:t>Possible example</a:t>
            </a:r>
            <a:r>
              <a:rPr b="0" i="1" lang="en-US" sz="2000" strike="noStrike" u="none">
                <a:solidFill>
                  <a:srgbClr val="000000"/>
                </a:solidFill>
                <a:effectLst/>
                <a:uFillTx/>
                <a:latin typeface="Arial"/>
              </a:rPr>
              <a:t>:</a:t>
            </a:r>
            <a:endParaRPr b="0" lang="en-US" sz="2000" strike="noStrike" u="none">
              <a:solidFill>
                <a:srgbClr val="000000"/>
              </a:solidFill>
              <a:effectLst/>
              <a:uFillTx/>
              <a:latin typeface="Arial"/>
            </a:endParaRPr>
          </a:p>
          <a:p>
            <a:pPr marL="289080" indent="-28908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289080" indent="-2890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U.S. patent no. 6,115,698, “Apparatus and Method for Trading Electric Energy” (issued September 5, 2000 in U.S. Class 705)</a:t>
            </a:r>
            <a:endParaRPr b="0" lang="en-US" sz="2000" strike="noStrike" u="none">
              <a:solidFill>
                <a:srgbClr val="000000"/>
              </a:solidFill>
              <a:effectLst/>
              <a:uFillTx/>
              <a:latin typeface="Arial"/>
            </a:endParaRPr>
          </a:p>
          <a:p>
            <a:pPr marL="289080" indent="-28908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289080" indent="-289080">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729E1B85-7D46-4263-A0C0-3A1A60379AF5}" type="slidenum">
              <a:t>5</a:t>
            </a:fld>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1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Meaning of  “Doing or Conducting Business”</a:t>
            </a:r>
            <a:endParaRPr b="0" lang="en-US" sz="2800" strike="noStrike" u="none">
              <a:solidFill>
                <a:srgbClr val="000000"/>
              </a:solidFill>
              <a:effectLst/>
              <a:uFillTx/>
              <a:latin typeface="Arial"/>
            </a:endParaRPr>
          </a:p>
        </p:txBody>
      </p:sp>
      <p:sp>
        <p:nvSpPr>
          <p:cNvPr id="120" name="PlaceHolder 2"/>
          <p:cNvSpPr>
            <a:spLocks noGrp="1"/>
          </p:cNvSpPr>
          <p:nvPr>
            <p:ph/>
          </p:nvPr>
        </p:nvSpPr>
        <p:spPr>
          <a:xfrm>
            <a:off x="685800" y="1676520"/>
            <a:ext cx="7772400" cy="4114800"/>
          </a:xfrm>
          <a:prstGeom prst="rect">
            <a:avLst/>
          </a:prstGeom>
          <a:noFill/>
          <a:ln w="0">
            <a:noFill/>
          </a:ln>
        </p:spPr>
        <p:txBody>
          <a:bodyPr lIns="90000" rIns="90000" tIns="46800" bIns="4680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a:rPr>
              <a:t>Support for a broader construction (cont’d.):</a:t>
            </a:r>
            <a:endParaRPr b="0"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a:t>
            </a:r>
            <a:r>
              <a:rPr b="0" lang="en-US" sz="2000" strike="noStrike" u="none">
                <a:solidFill>
                  <a:srgbClr val="000000"/>
                </a:solidFill>
                <a:effectLst/>
                <a:uFillTx/>
                <a:latin typeface="Arial"/>
              </a:rPr>
              <a:t>As used in this legislation, the term "method" is intended to be construed broadly</a:t>
            </a:r>
            <a:r>
              <a:rPr b="0" i="1" lang="en-US" sz="2000" strike="noStrike" u="none">
                <a:solidFill>
                  <a:srgbClr val="000000"/>
                </a:solidFill>
                <a:effectLst/>
                <a:uFillTx/>
                <a:latin typeface="Arial"/>
              </a:rPr>
              <a:t>. . . </a:t>
            </a:r>
            <a:r>
              <a:rPr b="0" lang="en-US" sz="2000" strike="noStrike" u="none">
                <a:solidFill>
                  <a:srgbClr val="000000"/>
                </a:solidFill>
                <a:effectLst/>
                <a:uFillTx/>
                <a:latin typeface="Arial"/>
              </a:rPr>
              <a:t>.[and] includes any internal method of doing business . . . include[ing] a practice, process, activity, or system that is used in the design, formulation, testing, or manufacture of any product or service . . . .”</a:t>
            </a:r>
            <a:r>
              <a:rPr b="0" lang="en-US" sz="2400" strike="noStrike" u="none">
                <a:solidFill>
                  <a:srgbClr val="000000"/>
                </a:solidFill>
                <a:effectLst/>
                <a:uFillTx/>
                <a:latin typeface="Arial"/>
              </a:rPr>
              <a:t> </a:t>
            </a:r>
            <a:endParaRPr b="0" lang="en-US" sz="24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Comments of Rep. Nadler regarding H.R. 1907,145 Cong. Rec. H12798-01, *H12805 (1999).</a:t>
            </a:r>
            <a:endParaRPr b="0" lang="en-US" sz="1400" strike="noStrike" u="none">
              <a:solidFill>
                <a:srgbClr val="000000"/>
              </a:solidFill>
              <a:effectLst/>
              <a:uFillTx/>
              <a:latin typeface="Arial"/>
            </a:endParaRPr>
          </a:p>
          <a:p>
            <a:pPr marL="343080" indent="-34308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8F06673A-2115-44AE-908D-5330DE05547E}" type="slidenum">
              <a:t>50</a:t>
            </a:fld>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2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Meaning of  “Doing or Conducting Business”</a:t>
            </a:r>
            <a:endParaRPr b="0" lang="en-US" sz="2800" strike="noStrike" u="none">
              <a:solidFill>
                <a:srgbClr val="000000"/>
              </a:solidFill>
              <a:effectLst/>
              <a:uFillTx/>
              <a:latin typeface="Arial"/>
            </a:endParaRPr>
          </a:p>
        </p:txBody>
      </p:sp>
      <p:sp>
        <p:nvSpPr>
          <p:cNvPr id="122" name="PlaceHolder 2"/>
          <p:cNvSpPr>
            <a:spLocks noGrp="1"/>
          </p:cNvSpPr>
          <p:nvPr>
            <p:ph/>
          </p:nvPr>
        </p:nvSpPr>
        <p:spPr>
          <a:xfrm>
            <a:off x="685800" y="1676520"/>
            <a:ext cx="7772400" cy="4114800"/>
          </a:xfrm>
          <a:prstGeom prst="rect">
            <a:avLst/>
          </a:prstGeom>
          <a:noFill/>
          <a:ln w="0">
            <a:noFill/>
          </a:ln>
        </p:spPr>
        <p:txBody>
          <a:bodyPr lIns="90000" rIns="90000" tIns="46800" bIns="4680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a:rPr>
              <a:t>Support for a broader construction (cont’d.):</a:t>
            </a:r>
            <a:endParaRPr b="0"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115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a:t>
            </a:r>
            <a:r>
              <a:rPr b="0" lang="en-US" sz="2000" strike="noStrike" u="none">
                <a:solidFill>
                  <a:srgbClr val="000000"/>
                </a:solidFill>
                <a:effectLst/>
                <a:uFillTx/>
                <a:latin typeface="Arial"/>
              </a:rPr>
              <a:t>It is my understanding that any kind of method, regardless of its technological character, would be included within the scope of this definition, provided it is used in some manner by a company or other entity in the conduct of its business</a:t>
            </a:r>
            <a:r>
              <a:rPr b="0" lang="en-US" sz="2400" strike="noStrike" u="none">
                <a:solidFill>
                  <a:srgbClr val="000000"/>
                </a:solidFill>
                <a:effectLst/>
                <a:uFillTx/>
                <a:latin typeface="Arial"/>
              </a:rPr>
              <a:t>.”</a:t>
            </a:r>
            <a:endParaRPr b="0" lang="en-US" sz="2400" strike="noStrike" u="none">
              <a:solidFill>
                <a:srgbClr val="000000"/>
              </a:solidFill>
              <a:effectLst/>
              <a:uFillTx/>
              <a:latin typeface="Arial"/>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endParaRPr b="0" lang="en-US" sz="2400" strike="noStrike" u="none">
              <a:solidFill>
                <a:srgbClr val="000000"/>
              </a:solidFill>
              <a:effectLst/>
              <a:uFillTx/>
              <a:latin typeface="Arial"/>
            </a:endParaRPr>
          </a:p>
          <a:p>
            <a:pPr marL="343080" indent="-34308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Comments of Sen. Lieberman regarding H.R. 1907,145 Cong. Rec. S14521-01, *S14521 (1999).</a:t>
            </a:r>
            <a:endParaRPr b="0" lang="en-US" sz="1400" strike="noStrike" u="none">
              <a:solidFill>
                <a:srgbClr val="000000"/>
              </a:solidFill>
              <a:effectLst/>
              <a:uFillTx/>
              <a:latin typeface="Arial"/>
            </a:endParaRPr>
          </a:p>
          <a:p>
            <a:pPr marL="343080" indent="-34308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2D3CE2B2-3D89-41D1-A84E-6B6A02FB7BC3}" type="slidenum">
              <a:t>51</a:t>
            </a:fld>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2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Recent Cases Involving Business Methods Patents</a:t>
            </a:r>
            <a:endParaRPr b="0" lang="en-US" sz="3000" strike="noStrike" u="none">
              <a:solidFill>
                <a:srgbClr val="000000"/>
              </a:solidFill>
              <a:effectLst/>
              <a:uFillTx/>
              <a:latin typeface="Arial"/>
            </a:endParaRPr>
          </a:p>
        </p:txBody>
      </p:sp>
      <p:sp>
        <p:nvSpPr>
          <p:cNvPr id="124" name="PlaceHolder 2"/>
          <p:cNvSpPr>
            <a:spLocks noGrp="1"/>
          </p:cNvSpPr>
          <p:nvPr>
            <p:ph/>
          </p:nvPr>
        </p:nvSpPr>
        <p:spPr>
          <a:xfrm>
            <a:off x="685800" y="1980720"/>
            <a:ext cx="7772400" cy="1295640"/>
          </a:xfrm>
          <a:prstGeom prst="rect">
            <a:avLst/>
          </a:prstGeom>
          <a:noFill/>
          <a:ln w="0">
            <a:noFill/>
          </a:ln>
        </p:spPr>
        <p:txBody>
          <a:bodyPr lIns="90000" rIns="90000" tIns="46800" bIns="46800" anchor="t">
            <a:normAutofit/>
          </a:bodyPr>
          <a:p>
            <a:pPr marL="343080" indent="-343080">
              <a:lnSpc>
                <a:spcPct val="120000"/>
              </a:lnSpc>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a:rPr>
              <a:t>AT &amp; T Corp. v. Excel Communications Inc</a:t>
            </a:r>
            <a:r>
              <a:rPr b="0" lang="en-US" sz="2000" strike="noStrike" u="none">
                <a:solidFill>
                  <a:srgbClr val="000000"/>
                </a:solidFill>
                <a:effectLst/>
                <a:uFillTx/>
                <a:latin typeface="Arial"/>
              </a:rPr>
              <a:t>., 172 F.3d 1352, 50 USPQ2d 1447 (Fed. Cir. 1999), cert. denied, 120 S. Ct. 368 (1999).</a:t>
            </a:r>
            <a:endParaRPr b="0" lang="en-US" sz="2000" strike="noStrike" u="none">
              <a:solidFill>
                <a:srgbClr val="000000"/>
              </a:solidFill>
              <a:effectLst/>
              <a:uFillTx/>
              <a:latin typeface="Arial"/>
            </a:endParaRPr>
          </a:p>
        </p:txBody>
      </p:sp>
      <p:sp>
        <p:nvSpPr>
          <p:cNvPr id="125" name=""/>
          <p:cNvSpPr/>
          <p:nvPr/>
        </p:nvSpPr>
        <p:spPr>
          <a:xfrm>
            <a:off x="685800" y="3505320"/>
            <a:ext cx="8001000" cy="1352520"/>
          </a:xfrm>
          <a:prstGeom prst="rect">
            <a:avLst/>
          </a:prstGeom>
          <a:noFill/>
          <a:ln w="0">
            <a:noFill/>
          </a:ln>
        </p:spPr>
        <p:style>
          <a:lnRef idx="0"/>
          <a:fillRef idx="0"/>
          <a:effectRef idx="0"/>
          <a:fontRef idx="minor"/>
        </p:style>
        <p:txBody>
          <a:bodyPr lIns="90000" rIns="90000" tIns="46800" bIns="46800" anchor="t">
            <a:spAutoFit/>
          </a:bodyPr>
          <a:p>
            <a:pPr marL="345960" indent="-345960">
              <a:lnSpc>
                <a:spcPct val="120000"/>
              </a:lnSpc>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a:rPr>
              <a:t>Amazon.com, Inc. v. BarnesandNoble.com, Inc</a:t>
            </a:r>
            <a:r>
              <a:rPr b="0" lang="en-US" sz="2000" strike="noStrike" u="none">
                <a:solidFill>
                  <a:srgbClr val="000000"/>
                </a:solidFill>
                <a:effectLst/>
                <a:uFillTx/>
                <a:latin typeface="Arial"/>
              </a:rPr>
              <a:t>., 73 F. Supp.2d 1228 (W.D. Wash. 1999).</a:t>
            </a:r>
            <a:endParaRPr b="0" lang="en-US" sz="2000" strike="noStrike" u="none">
              <a:solidFill>
                <a:srgbClr val="000000"/>
              </a:solidFill>
              <a:effectLst/>
              <a:uFillTx/>
              <a:latin typeface="Arial"/>
            </a:endParaRPr>
          </a:p>
          <a:p>
            <a:pPr marL="345960" indent="-345960">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126" name=""/>
          <p:cNvSpPr/>
          <p:nvPr/>
        </p:nvSpPr>
        <p:spPr>
          <a:xfrm>
            <a:off x="609480" y="4495680"/>
            <a:ext cx="8153640" cy="825480"/>
          </a:xfrm>
          <a:prstGeom prst="rect">
            <a:avLst/>
          </a:prstGeom>
          <a:noFill/>
          <a:ln w="0">
            <a:noFill/>
          </a:ln>
        </p:spPr>
        <p:style>
          <a:lnRef idx="0"/>
          <a:fillRef idx="0"/>
          <a:effectRef idx="0"/>
          <a:fontRef idx="minor"/>
        </p:style>
        <p:txBody>
          <a:bodyPr lIns="90000" rIns="90000" tIns="46800" bIns="46800" anchor="t">
            <a:spAutoFit/>
          </a:bodyPr>
          <a:p>
            <a:pPr marL="289080" indent="-289080">
              <a:lnSpc>
                <a:spcPct val="120000"/>
              </a:lnSpc>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a:rPr>
              <a:t>Juno Online Services v. Qualcomm Inc.</a:t>
            </a:r>
            <a:r>
              <a:rPr b="0" lang="en-US" sz="2000" strike="noStrike" u="none">
                <a:solidFill>
                  <a:srgbClr val="000000"/>
                </a:solidFill>
                <a:effectLst/>
                <a:uFillTx/>
                <a:latin typeface="Arial"/>
              </a:rPr>
              <a:t>, No. 1:00cv546 (D. Del. Filed June 1, 2000).</a:t>
            </a:r>
            <a:endParaRPr b="0" lang="en-US" sz="2000" strike="noStrike" u="none">
              <a:solidFill>
                <a:srgbClr val="000000"/>
              </a:solidFill>
              <a:effectLst/>
              <a:uFillTx/>
              <a:latin typeface="Arial"/>
            </a:endParaRPr>
          </a:p>
        </p:txBody>
      </p:sp>
      <p:sp>
        <p:nvSpPr>
          <p:cNvPr id="127" name=""/>
          <p:cNvSpPr/>
          <p:nvPr/>
        </p:nvSpPr>
        <p:spPr>
          <a:xfrm>
            <a:off x="685800" y="5603760"/>
            <a:ext cx="7696080" cy="1258920"/>
          </a:xfrm>
          <a:prstGeom prst="rect">
            <a:avLst/>
          </a:prstGeom>
          <a:noFill/>
          <a:ln w="0">
            <a:noFill/>
          </a:ln>
        </p:spPr>
        <p:style>
          <a:lnRef idx="0"/>
          <a:fillRef idx="0"/>
          <a:effectRef idx="0"/>
          <a:fontRef idx="minor"/>
        </p:style>
        <p:txBody>
          <a:bodyPr lIns="90000" rIns="90000" tIns="46800" bIns="46800" anchor="t">
            <a:spAutoFit/>
          </a:bodyPr>
          <a:p>
            <a:pPr marL="289080" indent="-289080">
              <a:lnSpc>
                <a:spcPct val="120000"/>
              </a:lnSpc>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a:rPr>
              <a:t>Priceline.com, Inc. v. Microsoft Corp.</a:t>
            </a:r>
            <a:r>
              <a:rPr b="0" lang="en-US" sz="2000" strike="noStrike" u="none">
                <a:solidFill>
                  <a:srgbClr val="000000"/>
                </a:solidFill>
                <a:effectLst/>
                <a:uFillTx/>
                <a:latin typeface="Arial"/>
              </a:rPr>
              <a:t>, No. 3:00cv1321 (D. Conn. Filed July 14, 2000).</a:t>
            </a:r>
            <a:endParaRPr b="0" lang="en-US" sz="2000" strike="noStrike" u="none">
              <a:solidFill>
                <a:srgbClr val="000000"/>
              </a:solidFill>
              <a:effectLst/>
              <a:uFillTx/>
              <a:latin typeface="Arial"/>
            </a:endParaRPr>
          </a:p>
          <a:p>
            <a:pPr marL="289080" indent="-289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Arial"/>
            </a:endParaRPr>
          </a:p>
          <a:p>
            <a:pPr marL="289080" indent="-289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04BC4D32-5342-4924-B0C7-2312254F0786}" type="slidenum">
              <a:t>52</a:t>
            </a:fld>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28" name=""/>
          <p:cNvSpPr/>
          <p:nvPr/>
        </p:nvSpPr>
        <p:spPr>
          <a:xfrm>
            <a:off x="609480" y="228600"/>
            <a:ext cx="7772400" cy="609480"/>
          </a:xfrm>
          <a:prstGeom prst="rect">
            <a:avLst/>
          </a:prstGeom>
          <a:noFill/>
          <a:ln w="0">
            <a:noFill/>
          </a:ln>
        </p:spPr>
        <p:style>
          <a:lnRef idx="0"/>
          <a:fillRef idx="0"/>
          <a:effectRef idx="0"/>
          <a:fontRef idx="minor"/>
        </p:style>
        <p:txBody>
          <a:bodyPr lIns="90000" rIns="90000" tIns="46800" bIns="46800" anchor="ctr">
            <a:no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29" name="PlaceHolder 1"/>
          <p:cNvSpPr>
            <a:spLocks noGrp="1"/>
          </p:cNvSpPr>
          <p:nvPr>
            <p:ph type="title"/>
          </p:nvPr>
        </p:nvSpPr>
        <p:spPr>
          <a:xfrm>
            <a:off x="685800" y="609480"/>
            <a:ext cx="7772400" cy="9907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AT &amp; T Corp. v. Excel Communications Inc</a:t>
            </a:r>
            <a:r>
              <a:rPr b="1" lang="en-US" sz="2400" strike="noStrike" u="none">
                <a:solidFill>
                  <a:srgbClr val="000000"/>
                </a:solidFill>
                <a:effectLst/>
                <a:uFillTx/>
                <a:latin typeface="Arial"/>
              </a:rPr>
              <a:t>., 172 F.3d 1352, 50 U.S.P.Q.2d 1447 (Fed. Cir. 1999)</a:t>
            </a:r>
            <a:endParaRPr b="0" lang="en-US" sz="2400" strike="noStrike" u="none">
              <a:solidFill>
                <a:srgbClr val="000000"/>
              </a:solidFill>
              <a:effectLst/>
              <a:uFillTx/>
              <a:latin typeface="Arial"/>
            </a:endParaRPr>
          </a:p>
        </p:txBody>
      </p:sp>
      <p:sp>
        <p:nvSpPr>
          <p:cNvPr id="130" name="PlaceHolder 2"/>
          <p:cNvSpPr>
            <a:spLocks noGrp="1"/>
          </p:cNvSpPr>
          <p:nvPr>
            <p:ph/>
          </p:nvPr>
        </p:nvSpPr>
        <p:spPr>
          <a:xfrm>
            <a:off x="685800" y="1676520"/>
            <a:ext cx="7772400" cy="4114800"/>
          </a:xfrm>
          <a:prstGeom prst="rect">
            <a:avLst/>
          </a:prstGeom>
          <a:noFill/>
          <a:ln w="0">
            <a:noFill/>
          </a:ln>
        </p:spPr>
        <p:txBody>
          <a:bodyPr lIns="90000" rIns="90000" tIns="46800" bIns="46800" anchor="t">
            <a:normAutofit fontScale="92500" lnSpcReduction="9999"/>
          </a:bodyPr>
          <a:p>
            <a:pPr marL="343080" indent="-343080">
              <a:lnSpc>
                <a:spcPct val="125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Claim 1 of the patent-in-suit:</a:t>
            </a:r>
            <a:endParaRPr b="0" lang="en-US" sz="1800" strike="noStrike" u="none">
              <a:solidFill>
                <a:srgbClr val="000000"/>
              </a:solidFill>
              <a:effectLst/>
              <a:uFillTx/>
              <a:latin typeface="Arial"/>
            </a:endParaRPr>
          </a:p>
          <a:p>
            <a:pPr marL="343080" indent="-343080">
              <a:lnSpc>
                <a:spcPct val="125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125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“A method for use in a telecommunications system in which interexchange calls  . . . are automatically routed over  . . . a particular one of a plurality of interexchange carriers  . . . comprising the steps of:</a:t>
            </a:r>
            <a:endParaRPr b="0" lang="en-US" sz="1800" strike="noStrike" u="none">
              <a:solidFill>
                <a:srgbClr val="000000"/>
              </a:solidFill>
              <a:effectLst/>
              <a:uFillTx/>
              <a:latin typeface="Arial"/>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1" marL="743040" indent="-285840">
              <a:lnSpc>
                <a:spcPct val="125000"/>
              </a:lnSpc>
              <a:spcBef>
                <a:spcPts val="2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generating a message record for an interexchange call between an originating subscriber and a terminating subscriber, and</a:t>
            </a:r>
            <a:endParaRPr b="0" lang="en-US" sz="1800" strike="noStrike" u="none">
              <a:solidFill>
                <a:srgbClr val="000000"/>
              </a:solidFill>
              <a:effectLst/>
              <a:uFillTx/>
              <a:latin typeface="Arial"/>
            </a:endParaRPr>
          </a:p>
          <a:p>
            <a:pPr lvl="1" marL="743040" indent="-28584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1" marL="743040" indent="-285840">
              <a:lnSpc>
                <a:spcPct val="125000"/>
              </a:lnSpc>
              <a:spcBef>
                <a:spcPts val="2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including, in said message record, a primary interexchange carrier (PIC) indicator having a value which is a function of whether or not the interexchange carrier associated with said terminating subscriber is a predetermined one of said interexchange carriers.”</a:t>
            </a:r>
            <a:endParaRPr b="0" lang="en-US" sz="1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231870EC-3EF9-43BC-B2D6-44D0A2CC9877}" type="slidenum">
              <a:t>53</a:t>
            </a:fld>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3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AT &amp; T Corp. v. Excel Communications Inc</a:t>
            </a:r>
            <a:r>
              <a:rPr b="1" lang="en-US" sz="2400" strike="noStrike" u="none">
                <a:solidFill>
                  <a:srgbClr val="000000"/>
                </a:solidFill>
                <a:effectLst/>
                <a:uFillTx/>
                <a:latin typeface="Arial"/>
              </a:rPr>
              <a:t>., 172 F.3d 1352 (Fed. Cir. 1999)</a:t>
            </a:r>
            <a:endParaRPr b="0" lang="en-US" sz="2400" strike="noStrike" u="none">
              <a:solidFill>
                <a:srgbClr val="000000"/>
              </a:solidFill>
              <a:effectLst/>
              <a:uFillTx/>
              <a:latin typeface="Arial"/>
            </a:endParaRPr>
          </a:p>
        </p:txBody>
      </p:sp>
      <p:sp>
        <p:nvSpPr>
          <p:cNvPr id="13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fontScale="85000" lnSpcReduction="19999"/>
          </a:bodyPr>
          <a:p>
            <a:pPr marL="343080" indent="-343080">
              <a:lnSpc>
                <a:spcPct val="125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2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The district court held that the claims implicitly recite a mathematical algorithm, and the only </a:t>
            </a:r>
            <a:r>
              <a:rPr b="0" lang="en-US" sz="2400" strike="noStrike" u="sng">
                <a:solidFill>
                  <a:srgbClr val="000000"/>
                </a:solidFill>
                <a:effectLst/>
                <a:uFillTx/>
                <a:latin typeface="Arial"/>
              </a:rPr>
              <a:t>physical</a:t>
            </a:r>
            <a:r>
              <a:rPr b="0" lang="en-US" sz="2400" strike="noStrike" u="none">
                <a:solidFill>
                  <a:srgbClr val="000000"/>
                </a:solidFill>
                <a:effectLst/>
                <a:uFillTx/>
                <a:latin typeface="Arial"/>
              </a:rPr>
              <a:t> step in the claims involves data-gathering for the algorithm which could not serve to convert non-patentable subject matter into patentable subject matter.</a:t>
            </a:r>
            <a:endParaRPr b="0" lang="en-US" sz="2400" strike="noStrike" u="none">
              <a:solidFill>
                <a:srgbClr val="000000"/>
              </a:solidFill>
              <a:effectLst/>
              <a:uFillTx/>
              <a:latin typeface="Arial"/>
            </a:endParaRPr>
          </a:p>
          <a:p>
            <a:pPr marL="343080" indent="0">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0">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lnSpc>
                <a:spcPct val="125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See AT&amp;T Corp. v. Excel Communications, Inc.</a:t>
            </a:r>
            <a:r>
              <a:rPr b="0" lang="en-US" sz="1800" strike="noStrike" u="none">
                <a:solidFill>
                  <a:srgbClr val="000000"/>
                </a:solidFill>
                <a:effectLst/>
                <a:uFillTx/>
                <a:latin typeface="Arial"/>
              </a:rPr>
              <a:t>, No. CIV. A.96-434-SLR, 1998 WL 175878, at *6 (D. Del. Mar. 27, 1998). </a:t>
            </a:r>
            <a:endParaRPr b="0" lang="en-US" sz="1800" strike="noStrike" u="none">
              <a:solidFill>
                <a:srgbClr val="000000"/>
              </a:solidFill>
              <a:effectLst/>
              <a:uFillTx/>
              <a:latin typeface="Arial"/>
            </a:endParaRPr>
          </a:p>
          <a:p>
            <a:pPr marL="343080" indent="0">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endParaRPr b="0" lang="en-US" sz="2400" strike="noStrike" u="none">
              <a:solidFill>
                <a:srgbClr val="000000"/>
              </a:solidFill>
              <a:effectLst/>
              <a:uFillTx/>
              <a:latin typeface="Arial"/>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endParaRPr b="0" lang="en-US" sz="2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F390F031-F4BF-4DD8-B54A-24F14D39B25F}" type="slidenum">
              <a:t>54</a:t>
            </a:fld>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3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AT &amp; T Corp. v. Excel Communications Inc</a:t>
            </a:r>
            <a:r>
              <a:rPr b="1" lang="en-US" sz="2400" strike="noStrike" u="none">
                <a:solidFill>
                  <a:srgbClr val="000000"/>
                </a:solidFill>
                <a:effectLst/>
                <a:uFillTx/>
                <a:latin typeface="Arial"/>
              </a:rPr>
              <a:t>., 172 F.3d 1352, 1358 (Fed. Cir. 1999)</a:t>
            </a:r>
            <a:endParaRPr b="0" lang="en-US" sz="2400" strike="noStrike" u="none">
              <a:solidFill>
                <a:srgbClr val="000000"/>
              </a:solidFill>
              <a:effectLst/>
              <a:uFillTx/>
              <a:latin typeface="Arial"/>
            </a:endParaRPr>
          </a:p>
        </p:txBody>
      </p:sp>
      <p:sp>
        <p:nvSpPr>
          <p:cNvPr id="134" name="PlaceHolder 2"/>
          <p:cNvSpPr>
            <a:spLocks noGrp="1"/>
          </p:cNvSpPr>
          <p:nvPr>
            <p:ph/>
          </p:nvPr>
        </p:nvSpPr>
        <p:spPr>
          <a:xfrm>
            <a:off x="685800" y="1676160"/>
            <a:ext cx="7772400" cy="4267080"/>
          </a:xfrm>
          <a:prstGeom prst="rect">
            <a:avLst/>
          </a:prstGeom>
          <a:noFill/>
          <a:ln w="0">
            <a:noFill/>
          </a:ln>
        </p:spPr>
        <p:txBody>
          <a:bodyPr lIns="90000" rIns="90000" tIns="46800" bIns="46800" anchor="t">
            <a:normAutofit/>
          </a:bodyPr>
          <a:p>
            <a:pPr marL="343080" indent="-343080">
              <a:lnSpc>
                <a:spcPct val="125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marL="343080" indent="-343080">
              <a:lnSpc>
                <a:spcPct val="125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2400" strike="noStrike" u="none">
                <a:solidFill>
                  <a:srgbClr val="000000"/>
                </a:solidFill>
                <a:effectLst/>
                <a:uFillTx/>
                <a:latin typeface="Arial"/>
              </a:rPr>
              <a:t>“Because the claimed process applies the Boolean principle to produce a </a:t>
            </a:r>
            <a:r>
              <a:rPr b="0" i="1" lang="en-US" sz="2400" strike="noStrike" u="none">
                <a:solidFill>
                  <a:srgbClr val="000000"/>
                </a:solidFill>
                <a:effectLst/>
                <a:uFillTx/>
                <a:latin typeface="Arial"/>
              </a:rPr>
              <a:t>useful,</a:t>
            </a:r>
            <a:r>
              <a:rPr b="0" lang="en-US" sz="2400" strike="noStrike" u="none">
                <a:solidFill>
                  <a:srgbClr val="000000"/>
                </a:solidFill>
                <a:effectLst/>
                <a:uFillTx/>
                <a:latin typeface="Arial"/>
              </a:rPr>
              <a:t> </a:t>
            </a:r>
            <a:r>
              <a:rPr b="0" i="1" lang="en-US" sz="2400" strike="noStrike" u="none">
                <a:solidFill>
                  <a:srgbClr val="000000"/>
                </a:solidFill>
                <a:effectLst/>
                <a:uFillTx/>
                <a:latin typeface="Arial"/>
              </a:rPr>
              <a:t>concrete, tangible result</a:t>
            </a:r>
            <a:r>
              <a:rPr b="0" lang="en-US" sz="2400" strike="noStrike" u="none">
                <a:solidFill>
                  <a:srgbClr val="000000"/>
                </a:solidFill>
                <a:effectLst/>
                <a:uFillTx/>
                <a:latin typeface="Arial"/>
              </a:rPr>
              <a:t> [the value of the PIC identifier] without pre-empting other uses of the mathematical principle, on its face the claimed process comfortably falls within the scope of § 101.” (emphasis added)</a:t>
            </a:r>
            <a:endParaRPr b="0" lang="en-US" sz="2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F84EBAD1-6679-4249-A542-E33CC08E5690}" type="slidenum">
              <a:t>55</a:t>
            </a:fld>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3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AT &amp; T Corp. v. Excel Communications Inc</a:t>
            </a:r>
            <a:r>
              <a:rPr b="1" lang="en-US" sz="2400" strike="noStrike" u="none">
                <a:solidFill>
                  <a:srgbClr val="000000"/>
                </a:solidFill>
                <a:effectLst/>
                <a:uFillTx/>
                <a:latin typeface="Arial"/>
              </a:rPr>
              <a:t>., 172 F.3d 1352, 1358 (Fed. Cir. 1999)</a:t>
            </a:r>
            <a:endParaRPr b="0" lang="en-US" sz="2400" strike="noStrike" u="none">
              <a:solidFill>
                <a:srgbClr val="000000"/>
              </a:solidFill>
              <a:effectLst/>
              <a:uFillTx/>
              <a:latin typeface="Arial"/>
            </a:endParaRPr>
          </a:p>
        </p:txBody>
      </p:sp>
      <p:sp>
        <p:nvSpPr>
          <p:cNvPr id="136" name="PlaceHolder 2"/>
          <p:cNvSpPr>
            <a:spLocks noGrp="1"/>
          </p:cNvSpPr>
          <p:nvPr>
            <p:ph/>
          </p:nvPr>
        </p:nvSpPr>
        <p:spPr>
          <a:xfrm>
            <a:off x="685800" y="1676160"/>
            <a:ext cx="7772400" cy="4267080"/>
          </a:xfrm>
          <a:prstGeom prst="rect">
            <a:avLst/>
          </a:prstGeom>
          <a:noFill/>
          <a:ln w="0">
            <a:noFill/>
          </a:ln>
        </p:spPr>
        <p:txBody>
          <a:bodyPr lIns="90000" rIns="90000" tIns="46800" bIns="46800" anchor="t">
            <a:normAutofit/>
          </a:bodyPr>
          <a:p>
            <a:pPr marL="343080" indent="-343080">
              <a:lnSpc>
                <a:spcPct val="125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marL="343080" indent="-343080">
              <a:lnSpc>
                <a:spcPct val="105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2400" strike="noStrike" u="none">
                <a:solidFill>
                  <a:srgbClr val="000000"/>
                </a:solidFill>
                <a:effectLst/>
                <a:uFillTx/>
                <a:latin typeface="Arial"/>
              </a:rPr>
              <a:t>“[The defendant] argues that method claims containing mathematical algorithms are patentable subject matter only if there is a "physical transformation" or conversion of subject matter from one state into another. . . . “[P]hysical transformation" . . . is not an invariable requirement, but merely </a:t>
            </a:r>
            <a:r>
              <a:rPr b="0" i="1" lang="en-US" sz="2400" strike="noStrike" u="none">
                <a:solidFill>
                  <a:srgbClr val="000000"/>
                </a:solidFill>
                <a:effectLst/>
                <a:uFillTx/>
                <a:latin typeface="Arial"/>
              </a:rPr>
              <a:t>one example</a:t>
            </a:r>
            <a:r>
              <a:rPr b="0" lang="en-US" sz="2400" strike="noStrike" u="none">
                <a:solidFill>
                  <a:srgbClr val="000000"/>
                </a:solidFill>
                <a:effectLst/>
                <a:uFillTx/>
                <a:latin typeface="Arial"/>
              </a:rPr>
              <a:t> of how a mathematical algorithm may bring about a useful application.</a:t>
            </a:r>
            <a:endParaRPr b="0" lang="en-US" sz="2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1A510DCC-BD31-4AC6-B6C3-32240592DA1D}" type="slidenum">
              <a:t>56</a:t>
            </a:fld>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3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Amazon.com, Inc. v. BarnesandNoble.com, Inc</a:t>
            </a:r>
            <a:r>
              <a:rPr b="1" lang="en-US" sz="2400" strike="noStrike" u="none">
                <a:solidFill>
                  <a:srgbClr val="000000"/>
                </a:solidFill>
                <a:effectLst/>
                <a:uFillTx/>
                <a:latin typeface="Arial"/>
              </a:rPr>
              <a:t>.,</a:t>
            </a:r>
            <a:br>
              <a:rPr sz="2400"/>
            </a:br>
            <a:r>
              <a:rPr b="1" lang="en-US" sz="2400" strike="noStrike" u="none">
                <a:solidFill>
                  <a:srgbClr val="000000"/>
                </a:solidFill>
                <a:effectLst/>
                <a:uFillTx/>
                <a:latin typeface="Arial"/>
              </a:rPr>
              <a:t>73 F. Supp.2d 1228 (W.D. Wash. 1999).</a:t>
            </a:r>
            <a:endParaRPr b="0" lang="en-US" sz="2400" strike="noStrike" u="none">
              <a:solidFill>
                <a:srgbClr val="000000"/>
              </a:solidFill>
              <a:effectLst/>
              <a:uFillTx/>
              <a:latin typeface="Arial"/>
            </a:endParaRPr>
          </a:p>
        </p:txBody>
      </p:sp>
      <p:sp>
        <p:nvSpPr>
          <p:cNvPr id="138" name="PlaceHolder 2"/>
          <p:cNvSpPr>
            <a:spLocks noGrp="1"/>
          </p:cNvSpPr>
          <p:nvPr>
            <p:ph/>
          </p:nvPr>
        </p:nvSpPr>
        <p:spPr>
          <a:xfrm>
            <a:off x="685800" y="1828440"/>
            <a:ext cx="7772400" cy="4267080"/>
          </a:xfrm>
          <a:prstGeom prst="rect">
            <a:avLst/>
          </a:prstGeom>
          <a:noFill/>
          <a:ln w="0">
            <a:noFill/>
          </a:ln>
        </p:spPr>
        <p:txBody>
          <a:bodyPr lIns="90000" rIns="90000" tIns="46800" bIns="46800" anchor="t">
            <a:normAutofit/>
          </a:bodyPr>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1" lang="en-US" sz="1800" strike="noStrike" u="none">
                <a:solidFill>
                  <a:srgbClr val="000000"/>
                </a:solidFill>
                <a:effectLst/>
                <a:uFillTx/>
                <a:latin typeface="Arial"/>
              </a:rPr>
              <a:t>U.S. patent no. 5,960,411, entitled “Method and System for Placing a Purchase Order Via a Communications Network” (the “one-click” patent): </a:t>
            </a:r>
            <a:br>
              <a:rPr sz="1800"/>
            </a:br>
            <a:br>
              <a:rPr sz="1800"/>
            </a:br>
            <a:r>
              <a:rPr b="0" lang="en-US" sz="1800" strike="noStrike" u="none">
                <a:solidFill>
                  <a:srgbClr val="000000"/>
                </a:solidFill>
                <a:effectLst/>
                <a:uFillTx/>
                <a:latin typeface="Arial"/>
              </a:rPr>
              <a:t>“A method of placing an order for an item comprising . . . displaying information identifying [an] item; and in response to only a single action being performed, sending a request to order the item along with an identifier of a purchaser of the item to a server system . . . receiving the request . . .retrieving additional information previously stored for the purchaser identified by the identifier in the received request; and generating an order to purchase . . .  whereby the item is ordered without using a shopping cart ordering model.”</a:t>
            </a:r>
            <a:r>
              <a:rPr b="0" lang="en-US" sz="1600" strike="noStrike" u="none">
                <a:solidFill>
                  <a:srgbClr val="000000"/>
                </a:solidFill>
                <a:effectLst/>
                <a:uFillTx/>
                <a:latin typeface="Arial"/>
              </a:rPr>
              <a:t> </a:t>
            </a:r>
            <a:br>
              <a:rPr sz="1600"/>
            </a:br>
            <a:br>
              <a:rPr sz="1600"/>
            </a:br>
            <a:endParaRPr b="0" lang="en-US" sz="1600" strike="noStrike" u="none">
              <a:solidFill>
                <a:srgbClr val="000000"/>
              </a:solidFill>
              <a:effectLst/>
              <a:uFillTx/>
              <a:latin typeface="Arial"/>
            </a:endParaRPr>
          </a:p>
          <a:p>
            <a:pPr marL="343080" indent="-343080">
              <a:lnSpc>
                <a:spcPct val="125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EFCBFC57-3188-4C03-AF43-3D96F5DCF40A}" type="slidenum">
              <a:t>57</a:t>
            </a:fld>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3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Amazon.com, Inc. v. BarnesandNoble.com, Inc</a:t>
            </a:r>
            <a:r>
              <a:rPr b="1" lang="en-US" sz="2400" strike="noStrike" u="none">
                <a:solidFill>
                  <a:srgbClr val="000000"/>
                </a:solidFill>
                <a:effectLst/>
                <a:uFillTx/>
                <a:latin typeface="Arial"/>
              </a:rPr>
              <a:t>.,</a:t>
            </a:r>
            <a:br>
              <a:rPr sz="2400"/>
            </a:br>
            <a:r>
              <a:rPr b="1" lang="en-US" sz="2400" strike="noStrike" u="none">
                <a:solidFill>
                  <a:srgbClr val="000000"/>
                </a:solidFill>
                <a:effectLst/>
                <a:uFillTx/>
                <a:latin typeface="Arial"/>
              </a:rPr>
              <a:t>73 F. Supp.2d 1228 (W.D. Wash. 1999).</a:t>
            </a:r>
            <a:endParaRPr b="0" lang="en-US" sz="2400" strike="noStrike" u="none">
              <a:solidFill>
                <a:srgbClr val="000000"/>
              </a:solidFill>
              <a:effectLst/>
              <a:uFillTx/>
              <a:latin typeface="Arial"/>
            </a:endParaRPr>
          </a:p>
        </p:txBody>
      </p:sp>
      <p:sp>
        <p:nvSpPr>
          <p:cNvPr id="140" name="PlaceHolder 2"/>
          <p:cNvSpPr>
            <a:spLocks noGrp="1"/>
          </p:cNvSpPr>
          <p:nvPr>
            <p:ph/>
          </p:nvPr>
        </p:nvSpPr>
        <p:spPr>
          <a:xfrm>
            <a:off x="685800" y="1981080"/>
            <a:ext cx="7772400" cy="4267440"/>
          </a:xfrm>
          <a:prstGeom prst="rect">
            <a:avLst/>
          </a:prstGeom>
          <a:noFill/>
          <a:ln w="0">
            <a:noFill/>
          </a:ln>
        </p:spPr>
        <p:txBody>
          <a:bodyPr lIns="90000" rIns="90000" tIns="46800" bIns="46800" anchor="t">
            <a:normAutofit/>
          </a:bodyPr>
          <a:p>
            <a:pPr marL="343080" indent="-343080">
              <a:lnSpc>
                <a:spcPct val="105000"/>
              </a:lnSpc>
              <a:spcBef>
                <a:spcPts val="2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Amazon.com moved for a preliminary injunction against BarnesandNoble.com, alleging that its ”Express Lane” ordering feature infringed the “one-click” patent.</a:t>
            </a:r>
            <a:endParaRPr b="0" lang="en-US" sz="1800" strike="noStrike" u="none">
              <a:solidFill>
                <a:srgbClr val="000000"/>
              </a:solidFill>
              <a:effectLst/>
              <a:uFillTx/>
              <a:latin typeface="Arial"/>
            </a:endParaRPr>
          </a:p>
          <a:p>
            <a:pPr marL="343080" indent="-343080">
              <a:lnSpc>
                <a:spcPct val="105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marL="343080" indent="-343080">
              <a:lnSpc>
                <a:spcPct val="105000"/>
              </a:lnSpc>
              <a:spcBef>
                <a:spcPts val="2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 support of their position that plaintiff was not likely to succeed at trial on the merits, defendants did not rely on 35 U.S.C. § 101.</a:t>
            </a:r>
            <a:endParaRPr b="0" lang="en-US" sz="1800" strike="noStrike" u="none">
              <a:solidFill>
                <a:srgbClr val="000000"/>
              </a:solidFill>
              <a:effectLst/>
              <a:uFillTx/>
              <a:latin typeface="Arial"/>
            </a:endParaRPr>
          </a:p>
          <a:p>
            <a:pPr marL="343080" indent="0">
              <a:lnSpc>
                <a:spcPct val="105000"/>
              </a:lnSpc>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105000"/>
              </a:lnSpc>
              <a:spcBef>
                <a:spcPts val="2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Defendants relied principally upon the defenses of invalidity due to anticipation (lack of novelty) or obviousness. </a:t>
            </a:r>
            <a:endParaRPr b="0" lang="en-US" sz="1800" strike="noStrike" u="none">
              <a:solidFill>
                <a:srgbClr val="000000"/>
              </a:solidFill>
              <a:effectLst/>
              <a:uFillTx/>
              <a:latin typeface="Arial"/>
            </a:endParaRPr>
          </a:p>
          <a:p>
            <a:pPr marL="343080" indent="0">
              <a:lnSpc>
                <a:spcPct val="105000"/>
              </a:lnSpc>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105000"/>
              </a:lnSpc>
              <a:spcBef>
                <a:spcPts val="2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First Inventor Defense not available since the action was pending prior to November 29, 1999. </a:t>
            </a:r>
            <a:br>
              <a:rPr sz="1800"/>
            </a:b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marL="343080" indent="-343080">
              <a:lnSpc>
                <a:spcPct val="125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07AB2C07-DA94-489B-ACA4-9571BF47C7C2}" type="slidenum">
              <a:t>58</a:t>
            </a:fld>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4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Amazon.com, Inc. v. BarnesandNoble.com, Inc</a:t>
            </a:r>
            <a:r>
              <a:rPr b="1" lang="en-US" sz="2400" strike="noStrike" u="none">
                <a:solidFill>
                  <a:srgbClr val="000000"/>
                </a:solidFill>
                <a:effectLst/>
                <a:uFillTx/>
                <a:latin typeface="Arial"/>
              </a:rPr>
              <a:t>.,</a:t>
            </a:r>
            <a:br>
              <a:rPr sz="2400"/>
            </a:br>
            <a:r>
              <a:rPr b="1" lang="en-US" sz="2400" strike="noStrike" u="none">
                <a:solidFill>
                  <a:srgbClr val="000000"/>
                </a:solidFill>
                <a:effectLst/>
                <a:uFillTx/>
                <a:latin typeface="Arial"/>
              </a:rPr>
              <a:t>73 F. Supp.2d 1228, 1235-37 (W.D. Wash. 1999).</a:t>
            </a:r>
            <a:endParaRPr b="0" lang="en-US" sz="2400" strike="noStrike" u="none">
              <a:solidFill>
                <a:srgbClr val="000000"/>
              </a:solidFill>
              <a:effectLst/>
              <a:uFillTx/>
              <a:latin typeface="Arial"/>
            </a:endParaRPr>
          </a:p>
        </p:txBody>
      </p:sp>
      <p:sp>
        <p:nvSpPr>
          <p:cNvPr id="142" name="PlaceHolder 2"/>
          <p:cNvSpPr>
            <a:spLocks noGrp="1"/>
          </p:cNvSpPr>
          <p:nvPr>
            <p:ph/>
          </p:nvPr>
        </p:nvSpPr>
        <p:spPr>
          <a:xfrm>
            <a:off x="685800" y="1981080"/>
            <a:ext cx="7772400" cy="4267440"/>
          </a:xfrm>
          <a:prstGeom prst="rect">
            <a:avLst/>
          </a:prstGeom>
          <a:noFill/>
          <a:ln w="0">
            <a:noFill/>
          </a:ln>
        </p:spPr>
        <p:txBody>
          <a:bodyPr lIns="90000" rIns="90000" tIns="46800" bIns="46800" anchor="t">
            <a:normAutofit lnSpcReduction="9999"/>
          </a:bodyPr>
          <a:p>
            <a:pPr marL="343080" indent="-343080">
              <a:lnSpc>
                <a:spcPct val="105000"/>
              </a:lnSpc>
              <a:spcBef>
                <a:spcPts val="2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 granting amazon.com’s motion for a preliminary injunction, the court found that:</a:t>
            </a:r>
            <a:endParaRPr b="0" lang="en-US" sz="1800" strike="noStrike" u="none">
              <a:solidFill>
                <a:srgbClr val="000000"/>
              </a:solidFill>
              <a:effectLst/>
              <a:uFillTx/>
              <a:latin typeface="Arial"/>
            </a:endParaRPr>
          </a:p>
          <a:p>
            <a:pPr marL="343080" indent="0">
              <a:lnSpc>
                <a:spcPct val="105000"/>
              </a:lnSpc>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1" marL="743040" indent="-285840">
              <a:lnSpc>
                <a:spcPct val="105000"/>
              </a:lnSpc>
              <a:spcBef>
                <a:spcPts val="2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None of the prior art relied upon by the defendants anticipated the claims.</a:t>
            </a:r>
            <a:endParaRPr b="0" lang="en-US" sz="1800" strike="noStrike" u="none">
              <a:solidFill>
                <a:srgbClr val="000000"/>
              </a:solidFill>
              <a:effectLst/>
              <a:uFillTx/>
              <a:latin typeface="Arial"/>
            </a:endParaRPr>
          </a:p>
          <a:p>
            <a:pPr lvl="1" marL="743040" indent="0">
              <a:lnSpc>
                <a:spcPct val="105000"/>
              </a:lnSpc>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1" marL="743040" indent="-285840">
              <a:lnSpc>
                <a:spcPct val="105000"/>
              </a:lnSpc>
              <a:spcBef>
                <a:spcPts val="2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Significant differences between the prior art and the claims, coupled with a lack of any teaching to combine the prior art references, precluded a finding of obviousness.</a:t>
            </a:r>
            <a:endParaRPr b="0" lang="en-US" sz="1800" strike="noStrike" u="none">
              <a:solidFill>
                <a:srgbClr val="000000"/>
              </a:solidFill>
              <a:effectLst/>
              <a:uFillTx/>
              <a:latin typeface="Arial"/>
            </a:endParaRPr>
          </a:p>
          <a:p>
            <a:pPr lvl="1" marL="743040" indent="0">
              <a:lnSpc>
                <a:spcPct val="105000"/>
              </a:lnSpc>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1" marL="743040" indent="-285840">
              <a:lnSpc>
                <a:spcPct val="105000"/>
              </a:lnSpc>
              <a:spcBef>
                <a:spcPts val="2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Secondary considerations militated against obviousness, i.e., the invention addressed a long-felt need for a simpler on-line purchasing system, and it also enjoyed significant commercial success. </a:t>
            </a:r>
            <a:endParaRPr b="0" lang="en-US" sz="1800" strike="noStrike" u="none">
              <a:solidFill>
                <a:srgbClr val="000000"/>
              </a:solidFill>
              <a:effectLst/>
              <a:uFillTx/>
              <a:latin typeface="Arial"/>
            </a:endParaRPr>
          </a:p>
          <a:p>
            <a:pPr marL="343080" indent="-343080">
              <a:lnSpc>
                <a:spcPct val="105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marL="343080" indent="-343080">
              <a:lnSpc>
                <a:spcPct val="125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5A353BF7-FCF1-46F9-9024-3CE327CFD176}" type="slidenum">
              <a:t>59</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68580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What Are “Business Method” Patents?</a:t>
            </a:r>
            <a:endParaRPr b="0" lang="en-US" sz="3000" strike="noStrike" u="none">
              <a:solidFill>
                <a:srgbClr val="000000"/>
              </a:solidFill>
              <a:effectLst/>
              <a:uFillTx/>
              <a:latin typeface="Arial"/>
            </a:endParaRPr>
          </a:p>
        </p:txBody>
      </p:sp>
      <p:sp>
        <p:nvSpPr>
          <p:cNvPr id="22" name="PlaceHolder 2"/>
          <p:cNvSpPr>
            <a:spLocks noGrp="1"/>
          </p:cNvSpPr>
          <p:nvPr>
            <p:ph/>
          </p:nvPr>
        </p:nvSpPr>
        <p:spPr>
          <a:xfrm>
            <a:off x="685800" y="1523880"/>
            <a:ext cx="7772400" cy="1828800"/>
          </a:xfrm>
          <a:prstGeom prst="rect">
            <a:avLst/>
          </a:prstGeom>
          <a:noFill/>
          <a:ln w="0">
            <a:noFill/>
          </a:ln>
        </p:spPr>
        <p:txBody>
          <a:bodyPr lIns="90000" rIns="90000" tIns="46800" bIns="46800" anchor="t">
            <a:normAutofit/>
          </a:bodyPr>
          <a:p>
            <a:pPr marL="343080" indent="-343080">
              <a:lnSpc>
                <a:spcPct val="125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sng">
                <a:solidFill>
                  <a:srgbClr val="000000"/>
                </a:solidFill>
                <a:effectLst/>
                <a:uFillTx/>
                <a:latin typeface="Arial"/>
              </a:rPr>
              <a:t>Possible example</a:t>
            </a:r>
            <a:r>
              <a:rPr b="0" i="1" lang="en-US" sz="2000" strike="noStrike" u="none">
                <a:solidFill>
                  <a:srgbClr val="000000"/>
                </a:solidFill>
                <a:effectLst/>
                <a:uFillTx/>
                <a:latin typeface="Arial"/>
              </a:rPr>
              <a:t>:</a:t>
            </a:r>
            <a:endParaRPr b="0" lang="en-US" sz="20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85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U.S. patent no. 5,794,207, “Method and Apparatus  . . . Designed to Facilitate Buyer-driven Conditional Purchase Offers” (issued August 11, 1998 in U.S. Class 705)</a:t>
            </a:r>
            <a:endParaRPr b="0" lang="en-US" sz="1800" strike="noStrike" u="none">
              <a:solidFill>
                <a:srgbClr val="000000"/>
              </a:solidFill>
              <a:effectLst/>
              <a:uFillTx/>
              <a:latin typeface="Arial"/>
            </a:endParaRPr>
          </a:p>
        </p:txBody>
      </p:sp>
      <p:sp>
        <p:nvSpPr>
          <p:cNvPr id="23" name=""/>
          <p:cNvSpPr/>
          <p:nvPr/>
        </p:nvSpPr>
        <p:spPr>
          <a:xfrm>
            <a:off x="304920" y="3581280"/>
            <a:ext cx="8458200" cy="3022200"/>
          </a:xfrm>
          <a:prstGeom prst="rect">
            <a:avLst/>
          </a:prstGeom>
          <a:noFill/>
          <a:ln w="0">
            <a:noFill/>
          </a:ln>
        </p:spPr>
        <p:style>
          <a:lnRef idx="0"/>
          <a:fillRef idx="0"/>
          <a:effectRef idx="0"/>
          <a:fontRef idx="minor"/>
        </p:style>
        <p:txBody>
          <a:bodyPr lIns="90000" rIns="90000" tIns="46800" bIns="46800" anchor="t">
            <a:spAutoFit/>
          </a:bodyPr>
          <a:p>
            <a:pPr marL="851040">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 method for using a computer to facilitate a transaction between a buyer and at least one of sellers, comprising:</a:t>
            </a:r>
            <a:endParaRPr b="0" lang="en-US" sz="1800" strike="noStrike" u="none">
              <a:solidFill>
                <a:srgbClr val="000000"/>
              </a:solidFill>
              <a:effectLst/>
              <a:uFillTx/>
              <a:latin typeface="Arial"/>
            </a:endParaRPr>
          </a:p>
          <a:p>
            <a:pPr marL="851040">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0000"/>
              </a:solidFill>
              <a:effectLst/>
              <a:uFillTx/>
              <a:latin typeface="Arial"/>
            </a:endParaRPr>
          </a:p>
          <a:p>
            <a:pPr lvl="1" marL="1428840" indent="-231840">
              <a:lnSpc>
                <a:spcPct val="85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inputting into the computer a conditional purchase offer . . .</a:t>
            </a:r>
            <a:endParaRPr b="0" lang="en-US" sz="1800" strike="noStrike" u="none">
              <a:solidFill>
                <a:srgbClr val="000000"/>
              </a:solidFill>
              <a:effectLst/>
              <a:uFillTx/>
              <a:latin typeface="Arial"/>
            </a:endParaRPr>
          </a:p>
          <a:p>
            <a:pPr marL="851040">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lvl="1" marL="1428840" indent="-231840">
              <a:lnSpc>
                <a:spcPct val="85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inputting  . . . a payment identifier . . . associated with the [ ] offer;</a:t>
            </a:r>
            <a:endParaRPr b="0" lang="en-US" sz="1800" strike="noStrike" u="none">
              <a:solidFill>
                <a:srgbClr val="000000"/>
              </a:solidFill>
              <a:effectLst/>
              <a:uFillTx/>
              <a:latin typeface="Arial"/>
            </a:endParaRPr>
          </a:p>
          <a:p>
            <a:pPr marL="851040">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1" marL="1428840" indent="-231840">
              <a:lnSpc>
                <a:spcPct val="85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outputting the [ ] offer to [a] plurality of sellers  . . .</a:t>
            </a:r>
            <a:endParaRPr b="0" lang="en-US" sz="1800" strike="noStrike" u="none">
              <a:solidFill>
                <a:srgbClr val="000000"/>
              </a:solidFill>
              <a:effectLst/>
              <a:uFillTx/>
              <a:latin typeface="Arial"/>
            </a:endParaRPr>
          </a:p>
          <a:p>
            <a:pPr marL="851040">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1" marL="1428840" indent="-231840">
              <a:lnSpc>
                <a:spcPct val="85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inputting  . . . an acceptance from a seller . . . and providing a payment to the seller by using the payment identifier.” </a:t>
            </a:r>
            <a:endParaRPr b="0" lang="en-US" sz="1800" strike="noStrike" u="none">
              <a:solidFill>
                <a:srgbClr val="000000"/>
              </a:solidFill>
              <a:effectLst/>
              <a:uFillTx/>
              <a:latin typeface="Arial"/>
            </a:endParaRPr>
          </a:p>
          <a:p>
            <a:pPr marL="851040">
              <a:lnSpc>
                <a:spcPct val="85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6EC77ED0-D3C0-4CB7-B1CB-DA157FDF6FEE}" type="slidenum">
              <a:t>6</a:t>
            </a:fld>
          </a:p>
        </p:txBody>
      </p:sp>
    </p:spTree>
  </p:cSld>
  <mc:AlternateContent>
    <mc:Choice Requires="p14">
      <p:transition spd="slow" p14:dur="2000"/>
    </mc:Choice>
    <mc:Fallback>
      <p:transition spd="slow"/>
    </mc:Fallback>
  </mc:AlternateContent>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4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Juno Online Services v. Qualcomm Inc.</a:t>
            </a:r>
            <a:r>
              <a:rPr b="1" lang="en-US" sz="2400" strike="noStrike" u="none">
                <a:solidFill>
                  <a:srgbClr val="000000"/>
                </a:solidFill>
                <a:effectLst/>
                <a:uFillTx/>
                <a:latin typeface="Arial"/>
              </a:rPr>
              <a:t>, No. 1:00cv546 (D. Del. Filed June 1, 2000)</a:t>
            </a:r>
            <a:br>
              <a:rPr sz="2400"/>
            </a:br>
            <a:endParaRPr b="0" lang="en-US" sz="2400" strike="noStrike" u="none">
              <a:solidFill>
                <a:srgbClr val="000000"/>
              </a:solidFill>
              <a:effectLst/>
              <a:uFillTx/>
              <a:latin typeface="Arial"/>
            </a:endParaRPr>
          </a:p>
        </p:txBody>
      </p:sp>
      <p:sp>
        <p:nvSpPr>
          <p:cNvPr id="144" name="PlaceHolder 2"/>
          <p:cNvSpPr>
            <a:spLocks noGrp="1"/>
          </p:cNvSpPr>
          <p:nvPr>
            <p:ph/>
          </p:nvPr>
        </p:nvSpPr>
        <p:spPr>
          <a:xfrm>
            <a:off x="914400" y="1676160"/>
            <a:ext cx="7772400" cy="4267080"/>
          </a:xfrm>
          <a:prstGeom prst="rect">
            <a:avLst/>
          </a:prstGeom>
          <a:noFill/>
          <a:ln w="0">
            <a:noFill/>
          </a:ln>
        </p:spPr>
        <p:txBody>
          <a:bodyPr lIns="90000" rIns="90000" tIns="46800" bIns="46800" anchor="t">
            <a:normAutofit/>
          </a:bodyPr>
          <a:p>
            <a:pPr marL="343080" indent="0">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spcBef>
                <a:spcPts val="2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No answer filed as of September 8, 2000.</a:t>
            </a:r>
            <a:br>
              <a:rPr sz="1600"/>
            </a:br>
            <a:br>
              <a:rPr sz="1600"/>
            </a:br>
            <a:r>
              <a:rPr b="0" lang="en-US" sz="1600" strike="noStrike" u="none">
                <a:solidFill>
                  <a:srgbClr val="000000"/>
                </a:solidFill>
                <a:effectLst/>
                <a:uFillTx/>
                <a:latin typeface="Arial"/>
              </a:rPr>
              <a:t> </a:t>
            </a:r>
            <a:endParaRPr b="0" lang="en-US" sz="1600" strike="noStrike" u="none">
              <a:solidFill>
                <a:srgbClr val="000000"/>
              </a:solidFill>
              <a:effectLst/>
              <a:uFillTx/>
              <a:latin typeface="Arial"/>
            </a:endParaRPr>
          </a:p>
          <a:p>
            <a:pPr marL="343080" indent="-343080">
              <a:lnSpc>
                <a:spcPct val="125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9EC20854-052D-4F6C-97B7-855043952C75}" type="slidenum">
              <a:t>60</a:t>
            </a:fld>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4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CONCLUSIONS AND OUTLOOK</a:t>
            </a:r>
            <a:endParaRPr b="0" lang="en-US" sz="2600" strike="noStrike" u="none">
              <a:solidFill>
                <a:srgbClr val="000000"/>
              </a:solidFill>
              <a:effectLst/>
              <a:uFillTx/>
              <a:latin typeface="Arial"/>
            </a:endParaRPr>
          </a:p>
        </p:txBody>
      </p:sp>
      <p:sp>
        <p:nvSpPr>
          <p:cNvPr id="146" name="PlaceHolder 2"/>
          <p:cNvSpPr>
            <a:spLocks noGrp="1"/>
          </p:cNvSpPr>
          <p:nvPr>
            <p:ph/>
          </p:nvPr>
        </p:nvSpPr>
        <p:spPr>
          <a:xfrm>
            <a:off x="685800" y="1676520"/>
            <a:ext cx="7772400" cy="838080"/>
          </a:xfrm>
          <a:prstGeom prst="rect">
            <a:avLst/>
          </a:prstGeom>
          <a:noFill/>
          <a:ln w="0">
            <a:noFill/>
          </a:ln>
        </p:spPr>
        <p:txBody>
          <a:bodyPr lIns="90000" rIns="90000" tIns="46800" bIns="46800" anchor="t">
            <a:normAutofit/>
          </a:bodyPr>
          <a:p>
            <a:pPr marL="343080" indent="-343080">
              <a:spcBef>
                <a:spcPts val="2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Business method patents will continue to have an important effect on commerce, particularly on e-commerce.</a:t>
            </a:r>
            <a:endParaRPr b="0" lang="en-US" sz="2000" strike="noStrike" u="none">
              <a:solidFill>
                <a:srgbClr val="000000"/>
              </a:solidFill>
              <a:effectLst/>
              <a:uFillTx/>
              <a:latin typeface="Arial"/>
            </a:endParaRPr>
          </a:p>
        </p:txBody>
      </p:sp>
      <p:sp>
        <p:nvSpPr>
          <p:cNvPr id="147" name=""/>
          <p:cNvSpPr/>
          <p:nvPr/>
        </p:nvSpPr>
        <p:spPr>
          <a:xfrm>
            <a:off x="609480" y="3048120"/>
            <a:ext cx="8001000" cy="1314360"/>
          </a:xfrm>
          <a:prstGeom prst="rect">
            <a:avLst/>
          </a:prstGeom>
          <a:noFill/>
          <a:ln w="0">
            <a:noFill/>
          </a:ln>
        </p:spPr>
        <p:style>
          <a:lnRef idx="0"/>
          <a:fillRef idx="0"/>
          <a:effectRef idx="0"/>
          <a:fontRef idx="minor"/>
        </p:style>
        <p:txBody>
          <a:bodyPr lIns="90000" rIns="90000" tIns="46800" bIns="46800" anchor="t">
            <a:spAutoFit/>
          </a:bodyPr>
          <a:p>
            <a:pPr marL="345960" indent="-345960">
              <a:lnSpc>
                <a:spcPct val="80000"/>
              </a:lnSpc>
              <a:spcBef>
                <a:spcPts val="2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While the “business method exception” appears to be dead, the “mathematical algorithm exception” still needs to be considered; business method patent applications should make clear how the claimed invention produces “a useful, concrete, and tangible result.”</a:t>
            </a:r>
            <a:endParaRPr b="0" lang="en-US" sz="2000" strike="noStrike" u="none">
              <a:solidFill>
                <a:srgbClr val="000000"/>
              </a:solidFill>
              <a:effectLst/>
              <a:uFillTx/>
              <a:latin typeface="Arial"/>
            </a:endParaRPr>
          </a:p>
        </p:txBody>
      </p:sp>
      <p:sp>
        <p:nvSpPr>
          <p:cNvPr id="148" name=""/>
          <p:cNvSpPr/>
          <p:nvPr/>
        </p:nvSpPr>
        <p:spPr>
          <a:xfrm>
            <a:off x="533520" y="4724280"/>
            <a:ext cx="8229600" cy="1929240"/>
          </a:xfrm>
          <a:prstGeom prst="rect">
            <a:avLst/>
          </a:prstGeom>
          <a:noFill/>
          <a:ln w="0">
            <a:noFill/>
          </a:ln>
        </p:spPr>
        <p:style>
          <a:lnRef idx="0"/>
          <a:fillRef idx="0"/>
          <a:effectRef idx="0"/>
          <a:fontRef idx="minor"/>
        </p:style>
        <p:txBody>
          <a:bodyPr lIns="90000" rIns="90000" tIns="46800" bIns="46800" anchor="t">
            <a:spAutoFit/>
          </a:bodyPr>
          <a:p>
            <a:pPr marL="345960" indent="-345960">
              <a:lnSpc>
                <a:spcPct val="90000"/>
              </a:lnSpc>
              <a:spcBef>
                <a:spcPts val="2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Even though the scope and applicability of the First Inventor Defense is unclear, businesses should being taking steps now to provide the best chance that the defense can be established later (e.g, good documentation of inventions and  commercial use thereof).</a:t>
            </a:r>
            <a:endParaRPr b="0" lang="en-US" sz="2000" strike="noStrike" u="none">
              <a:solidFill>
                <a:srgbClr val="000000"/>
              </a:solidFill>
              <a:effectLst/>
              <a:uFillTx/>
              <a:latin typeface="Arial"/>
            </a:endParaRPr>
          </a:p>
          <a:p>
            <a:pPr marL="345960" indent="-345960">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0697D6A3-0E56-4847-95D6-61EDCD532E07}" type="slidenum">
              <a:t>61</a:t>
            </a:fld>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4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CONCLUSIONS AND OUTLOOK</a:t>
            </a:r>
            <a:endParaRPr b="0" lang="en-US" sz="2600" strike="noStrike" u="none">
              <a:solidFill>
                <a:srgbClr val="000000"/>
              </a:solidFill>
              <a:effectLst/>
              <a:uFillTx/>
              <a:latin typeface="Arial"/>
            </a:endParaRPr>
          </a:p>
        </p:txBody>
      </p:sp>
      <p:sp>
        <p:nvSpPr>
          <p:cNvPr id="150" name="PlaceHolder 2"/>
          <p:cNvSpPr>
            <a:spLocks noGrp="1"/>
          </p:cNvSpPr>
          <p:nvPr>
            <p:ph/>
          </p:nvPr>
        </p:nvSpPr>
        <p:spPr>
          <a:xfrm>
            <a:off x="685800" y="1676520"/>
            <a:ext cx="7772400" cy="1676160"/>
          </a:xfrm>
          <a:prstGeom prst="rect">
            <a:avLst/>
          </a:prstGeom>
          <a:noFill/>
          <a:ln w="0">
            <a:noFill/>
          </a:ln>
        </p:spPr>
        <p:txBody>
          <a:bodyPr lIns="90000" rIns="90000" tIns="46800" bIns="46800" anchor="t">
            <a:normAutofit/>
          </a:bodyPr>
          <a:p>
            <a:pPr marL="343080" indent="-343080">
              <a:spcBef>
                <a:spcPts val="2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Cross-licensing of business method patents may become a favored alternative to the high costs of patent litigation; accordingly, where appropriate, businesses should pursue business method patents to strengthen their patent portfolios and relative bargaining positions.</a:t>
            </a:r>
            <a:endParaRPr b="0" lang="en-US" sz="2000" strike="noStrike" u="none">
              <a:solidFill>
                <a:srgbClr val="000000"/>
              </a:solidFill>
              <a:effectLst/>
              <a:uFillTx/>
              <a:latin typeface="Arial"/>
            </a:endParaRPr>
          </a:p>
        </p:txBody>
      </p:sp>
      <p:sp>
        <p:nvSpPr>
          <p:cNvPr id="151" name=""/>
          <p:cNvSpPr/>
          <p:nvPr/>
        </p:nvSpPr>
        <p:spPr>
          <a:xfrm>
            <a:off x="609480" y="3962520"/>
            <a:ext cx="8001000" cy="1491120"/>
          </a:xfrm>
          <a:prstGeom prst="rect">
            <a:avLst/>
          </a:prstGeom>
          <a:noFill/>
          <a:ln w="0">
            <a:noFill/>
          </a:ln>
        </p:spPr>
        <p:style>
          <a:lnRef idx="0"/>
          <a:fillRef idx="0"/>
          <a:effectRef idx="0"/>
          <a:fontRef idx="minor"/>
        </p:style>
        <p:txBody>
          <a:bodyPr lIns="90000" rIns="90000" tIns="46800" bIns="46800" anchor="t">
            <a:spAutoFit/>
          </a:bodyPr>
          <a:p>
            <a:pPr marL="345960" indent="-345960">
              <a:lnSpc>
                <a:spcPct val="90000"/>
              </a:lnSpc>
              <a:spcBef>
                <a:spcPts val="2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Given the rapidity with which the area of business method patents is evolving, businesses, particularly those engaged in</a:t>
            </a:r>
            <a:endParaRPr b="0" lang="en-US" sz="2000" strike="noStrike" u="none">
              <a:solidFill>
                <a:srgbClr val="000000"/>
              </a:solidFill>
              <a:effectLst/>
              <a:uFillTx/>
              <a:latin typeface="Arial"/>
            </a:endParaRPr>
          </a:p>
          <a:p>
            <a:pPr marL="345960" indent="-345960">
              <a:lnSpc>
                <a:spcPct val="9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e-commerce, should make every effort to stay abreast of developments in the industry, the USPTO, in Congress, and in the courts.</a:t>
            </a:r>
            <a:endParaRPr b="0" lang="en-US" sz="20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9EB6CEEC-713E-4760-94BC-7D9CE1EB3909}" type="slidenum">
              <a:t>62</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68580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What Are “Business Method” Patents?</a:t>
            </a:r>
            <a:endParaRPr b="0" lang="en-US" sz="3000" strike="noStrike" u="none">
              <a:solidFill>
                <a:srgbClr val="000000"/>
              </a:solidFill>
              <a:effectLst/>
              <a:uFillTx/>
              <a:latin typeface="Arial"/>
            </a:endParaRPr>
          </a:p>
        </p:txBody>
      </p:sp>
      <p:sp>
        <p:nvSpPr>
          <p:cNvPr id="25" name="PlaceHolder 2"/>
          <p:cNvSpPr>
            <a:spLocks noGrp="1"/>
          </p:cNvSpPr>
          <p:nvPr>
            <p:ph/>
          </p:nvPr>
        </p:nvSpPr>
        <p:spPr>
          <a:xfrm>
            <a:off x="685440" y="2666520"/>
            <a:ext cx="8001000" cy="3505320"/>
          </a:xfrm>
          <a:prstGeom prst="rect">
            <a:avLst/>
          </a:prstGeom>
          <a:noFill/>
          <a:ln w="0">
            <a:noFill/>
          </a:ln>
        </p:spPr>
        <p:txBody>
          <a:bodyPr lIns="90000" rIns="90000" tIns="46800" bIns="46800" anchor="t">
            <a:normAutofit/>
          </a:bodyPr>
          <a:p>
            <a:pPr marL="343080" indent="-343080">
              <a:lnSpc>
                <a:spcPct val="85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a:t>
            </a:r>
            <a:r>
              <a:rPr b="0" lang="en-US" sz="2000" strike="noStrike" u="none">
                <a:solidFill>
                  <a:srgbClr val="000000"/>
                </a:solidFill>
                <a:effectLst/>
                <a:uFillTx/>
                <a:latin typeface="Arial"/>
              </a:rPr>
              <a:t>“[A] system for processing and supervising a plurality of composite subscriber accounts . . .</a:t>
            </a:r>
            <a:r>
              <a:rPr b="1" lang="en-US" sz="2000" strike="noStrike" u="none">
                <a:solidFill>
                  <a:srgbClr val="000000"/>
                </a:solidFill>
                <a:effectLst/>
                <a:uFillTx/>
                <a:latin typeface="Arial"/>
              </a:rPr>
              <a:t>  </a:t>
            </a:r>
            <a:r>
              <a:rPr b="0" lang="en-US" sz="2000" strike="noStrike" u="none">
                <a:solidFill>
                  <a:srgbClr val="000000"/>
                </a:solidFill>
                <a:effectLst/>
                <a:uFillTx/>
                <a:latin typeface="Arial"/>
              </a:rPr>
              <a:t>including brokerage account data file means .  . . .”</a:t>
            </a:r>
            <a:endParaRPr b="0" lang="en-US" sz="2000" strike="noStrike" u="none">
              <a:solidFill>
                <a:srgbClr val="000000"/>
              </a:solidFill>
              <a:effectLst/>
              <a:uFillTx/>
              <a:latin typeface="Arial"/>
            </a:endParaRPr>
          </a:p>
          <a:p>
            <a:pPr marL="343080" indent="-343080">
              <a:lnSpc>
                <a:spcPct val="85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85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“The Court finds that the ‘442 patent claims statutory subject matter because the claims allegedly teach a method of operation on a computer to effectuate a business activity.”</a:t>
            </a:r>
            <a:endParaRPr b="0" lang="en-US" sz="2000" strike="noStrike" u="none">
              <a:solidFill>
                <a:srgbClr val="000000"/>
              </a:solidFill>
              <a:effectLst/>
              <a:uFillTx/>
              <a:latin typeface="Arial"/>
            </a:endParaRPr>
          </a:p>
          <a:p>
            <a:pPr marL="343080" indent="-343080">
              <a:lnSpc>
                <a:spcPct val="85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marL="343080" indent="-343080">
              <a:lnSpc>
                <a:spcPct val="75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marL="343080" indent="-343080">
              <a:lnSpc>
                <a:spcPct val="85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Paine, Webber, Jackson &amp; Curtis</a:t>
            </a:r>
            <a:r>
              <a:rPr b="0" lang="en-US" sz="1600" strike="noStrike" u="none">
                <a:solidFill>
                  <a:srgbClr val="000000"/>
                </a:solidFill>
                <a:effectLst/>
                <a:uFillTx/>
                <a:latin typeface="Arial"/>
              </a:rPr>
              <a:t>, </a:t>
            </a:r>
            <a:r>
              <a:rPr b="0" i="1" lang="en-US" sz="1600" strike="noStrike" u="none">
                <a:solidFill>
                  <a:srgbClr val="000000"/>
                </a:solidFill>
                <a:effectLst/>
                <a:uFillTx/>
                <a:latin typeface="Arial"/>
              </a:rPr>
              <a:t> Inc.</a:t>
            </a:r>
            <a:r>
              <a:rPr b="0" lang="en-US" sz="1600" strike="noStrike" u="none">
                <a:solidFill>
                  <a:srgbClr val="000000"/>
                </a:solidFill>
                <a:effectLst/>
                <a:uFillTx/>
                <a:latin typeface="Arial"/>
              </a:rPr>
              <a:t> </a:t>
            </a:r>
            <a:r>
              <a:rPr b="0" i="1" lang="en-US" sz="1600" strike="noStrike" u="none">
                <a:solidFill>
                  <a:srgbClr val="000000"/>
                </a:solidFill>
                <a:effectLst/>
                <a:uFillTx/>
                <a:latin typeface="Arial"/>
              </a:rPr>
              <a:t>v. Merrill Lynch, Pierce, Fenner &amp; Smith, Inc.</a:t>
            </a:r>
            <a:r>
              <a:rPr b="0" lang="en-US" sz="1600" strike="noStrike" u="none">
                <a:solidFill>
                  <a:srgbClr val="000000"/>
                </a:solidFill>
                <a:effectLst/>
                <a:uFillTx/>
                <a:latin typeface="Arial"/>
              </a:rPr>
              <a:t>,</a:t>
            </a:r>
            <a:endParaRPr b="0" lang="en-US" sz="1600" strike="noStrike" u="none">
              <a:solidFill>
                <a:srgbClr val="000000"/>
              </a:solidFill>
              <a:effectLst/>
              <a:uFillTx/>
              <a:latin typeface="Arial"/>
            </a:endParaRPr>
          </a:p>
          <a:p>
            <a:pPr marL="343080" indent="-343080">
              <a:lnSpc>
                <a:spcPct val="85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564 F. Supp. 1358, 1369 (D. Del. 1983).</a:t>
            </a:r>
            <a:endParaRPr b="0" lang="en-US" sz="1600" strike="noStrike" u="none">
              <a:solidFill>
                <a:srgbClr val="000000"/>
              </a:solidFill>
              <a:effectLst/>
              <a:uFillTx/>
              <a:latin typeface="Arial"/>
            </a:endParaRPr>
          </a:p>
        </p:txBody>
      </p:sp>
      <p:sp>
        <p:nvSpPr>
          <p:cNvPr id="26" name=""/>
          <p:cNvSpPr/>
          <p:nvPr/>
        </p:nvSpPr>
        <p:spPr>
          <a:xfrm>
            <a:off x="838080" y="1447920"/>
            <a:ext cx="7543800" cy="1866240"/>
          </a:xfrm>
          <a:prstGeom prst="rect">
            <a:avLst/>
          </a:prstGeom>
          <a:noFill/>
          <a:ln w="0">
            <a:noFill/>
          </a:ln>
        </p:spPr>
        <p:style>
          <a:lnRef idx="0"/>
          <a:fillRef idx="0"/>
          <a:effectRef idx="0"/>
          <a:fontRef idx="minor"/>
        </p:style>
        <p:txBody>
          <a:bodyPr lIns="90000" rIns="90000" tIns="46800" bIns="46800" anchor="t">
            <a:spAutoFit/>
          </a:bodyPr>
          <a:p>
            <a:pPr marL="289080" indent="-289080">
              <a:lnSpc>
                <a:spcPct val="12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sng">
                <a:solidFill>
                  <a:srgbClr val="000000"/>
                </a:solidFill>
                <a:effectLst/>
                <a:uFillTx/>
                <a:latin typeface="Arial"/>
              </a:rPr>
              <a:t>Possible example</a:t>
            </a:r>
            <a:r>
              <a:rPr b="0" i="1" lang="en-US" sz="2000" strike="noStrike" u="none">
                <a:solidFill>
                  <a:srgbClr val="000000"/>
                </a:solidFill>
                <a:effectLst/>
                <a:uFillTx/>
                <a:latin typeface="Arial"/>
              </a:rPr>
              <a:t>:</a:t>
            </a:r>
            <a:endParaRPr b="0" lang="en-US" sz="2000" strike="noStrike" u="none">
              <a:solidFill>
                <a:srgbClr val="000000"/>
              </a:solidFill>
              <a:effectLst/>
              <a:uFillTx/>
              <a:latin typeface="Arial"/>
            </a:endParaRPr>
          </a:p>
          <a:p>
            <a:pPr marL="289080" indent="-28908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289080" indent="-289080">
              <a:lnSpc>
                <a:spcPct val="85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U.S. patent no. 4,346,442, “Securities Brokerage-Cash Management System”</a:t>
            </a:r>
            <a:endParaRPr b="0" lang="en-US" sz="1800" strike="noStrike" u="none">
              <a:solidFill>
                <a:srgbClr val="000000"/>
              </a:solidFill>
              <a:effectLst/>
              <a:uFillTx/>
              <a:latin typeface="Arial"/>
            </a:endParaRPr>
          </a:p>
          <a:p>
            <a:pPr marL="289080" indent="-289080">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marL="289080" indent="-289080">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BAB7EF7D-D3B1-43CD-ABE0-44619D483C46}"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lnSpc>
                <a:spcPct val="125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“Whoever invents or discovers any new and useful process, machine, manufacture, or composition of matter, or any new and useful improvement thereof, may obtain a patent therefor, subject to the conditions and requirements of this title.”</a:t>
            </a:r>
            <a:r>
              <a:rPr b="0" lang="en-US" sz="2400" strike="noStrike" u="none">
                <a:solidFill>
                  <a:srgbClr val="000000"/>
                </a:solidFill>
                <a:effectLst/>
                <a:uFillTx/>
                <a:latin typeface="Arial"/>
              </a:rPr>
              <a:t> </a:t>
            </a:r>
            <a:endParaRPr b="0" lang="en-US" sz="2400" strike="noStrike" u="none">
              <a:solidFill>
                <a:srgbClr val="000000"/>
              </a:solidFill>
              <a:effectLst/>
              <a:uFillTx/>
              <a:latin typeface="Arial"/>
            </a:endParaRPr>
          </a:p>
        </p:txBody>
      </p:sp>
      <p:sp>
        <p:nvSpPr>
          <p:cNvPr id="28" name=""/>
          <p:cNvSpPr/>
          <p:nvPr/>
        </p:nvSpPr>
        <p:spPr>
          <a:xfrm>
            <a:off x="533520" y="762120"/>
            <a:ext cx="8153280" cy="10695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35 U.S.C. § 101 (“Inventions patentable.”)</a:t>
            </a:r>
            <a:endParaRPr b="0" lang="en-US" sz="3200" strike="noStrike" u="none">
              <a:solidFill>
                <a:srgbClr val="000000"/>
              </a:solidFill>
              <a:effectLst/>
              <a:uFillTx/>
              <a:latin typeface="Arial"/>
            </a:endParaRPr>
          </a:p>
        </p:txBody>
      </p:sp>
      <p:sp>
        <p:nvSpPr>
          <p:cNvPr id="3" name="PlaceHolder 2"/>
          <p:cNvSpPr>
            <a:spLocks noGrp="1"/>
          </p:cNvSpPr>
          <p:nvPr>
            <p:ph type="sldNum" idx="3"/>
          </p:nvPr>
        </p:nvSpPr>
        <p:spPr/>
        <p:txBody>
          <a:bodyPr/>
          <a:p>
            <a:fld id="{77A281AC-DBB8-490C-91AB-27D41A80D13C}"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Three General Exceptions to 35 U.S.C. § 101</a:t>
            </a:r>
            <a:endParaRPr b="0" lang="en-US" sz="2800" strike="noStrike" u="none">
              <a:solidFill>
                <a:srgbClr val="000000"/>
              </a:solidFill>
              <a:effectLst/>
              <a:uFillTx/>
              <a:latin typeface="Arial"/>
            </a:endParaRPr>
          </a:p>
        </p:txBody>
      </p:sp>
      <p:sp>
        <p:nvSpPr>
          <p:cNvPr id="3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Natural Phenomena</a:t>
            </a:r>
            <a:endParaRPr b="0" lang="en-US" sz="2400" strike="noStrike" u="none">
              <a:solidFill>
                <a:srgbClr val="000000"/>
              </a:solidFill>
              <a:effectLst/>
              <a:uFillTx/>
              <a:latin typeface="Arial"/>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Laws of Nature</a:t>
            </a:r>
            <a:endParaRPr b="0" lang="en-US" sz="2400" strike="noStrike" u="none">
              <a:solidFill>
                <a:srgbClr val="000000"/>
              </a:solidFill>
              <a:effectLst/>
              <a:uFillTx/>
              <a:latin typeface="Arial"/>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Abstract Ideas</a:t>
            </a:r>
            <a:endParaRPr b="0" lang="en-US" sz="2400" strike="noStrike" u="none">
              <a:solidFill>
                <a:srgbClr val="000000"/>
              </a:solidFill>
              <a:effectLst/>
              <a:uFillTx/>
              <a:latin typeface="Arial"/>
            </a:endParaRPr>
          </a:p>
          <a:p>
            <a:pPr lvl="1" marL="743040" indent="-28584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e.g., mathematical algorithms in the abstract (sometimes also characterized as a law of nature)</a:t>
            </a:r>
            <a:endParaRPr b="0" lang="en-US" sz="2200" strike="noStrike" u="none">
              <a:solidFill>
                <a:srgbClr val="000000"/>
              </a:solidFill>
              <a:effectLst/>
              <a:uFillTx/>
              <a:latin typeface="Arial"/>
            </a:endParaRPr>
          </a:p>
          <a:p>
            <a:pPr lvl="1" marL="74304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a:p>
            <a:pPr lvl="1" marL="743040" indent="-285840">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See Diamond v. Diehr</a:t>
            </a:r>
            <a:r>
              <a:rPr b="0" lang="en-US" sz="1800" strike="noStrike" u="none">
                <a:solidFill>
                  <a:srgbClr val="000000"/>
                </a:solidFill>
                <a:effectLst/>
                <a:uFillTx/>
                <a:latin typeface="Arial"/>
              </a:rPr>
              <a:t>, 450 U.S. 175, 193, 101 S. Ct. 1048 (1981).</a:t>
            </a:r>
            <a:endParaRPr b="0" lang="en-US" sz="1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73637476-9D50-4BEE-841B-799F063C1CC0}"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3031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1998-02-12T01:54:54Z</dcterms:created>
  <dc:creator>Vinson &amp; Elkins L.L.P.</dc:creator>
  <dc:description/>
  <dc:language>en-US</dc:language>
  <cp:lastModifiedBy>Vinson &amp; Elkins L.L.P.</cp:lastModifiedBy>
  <cp:lastPrinted>2000-09-10T21:33:00Z</cp:lastPrinted>
  <dcterms:modified xsi:type="dcterms:W3CDTF">2000-09-10T23:46:43Z</dcterms:modified>
  <cp:revision>154</cp:revision>
  <dc:subject/>
  <dc:title>Fundamentals of Intellectual Property Law</dc:title>
</cp:coreProperties>
</file>