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902825" cy="6858000"/>
  <p:notesSz cx="6886575" cy="96234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86800" cy="9622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95560" cy="47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1"/>
          </p:nvPr>
        </p:nvSpPr>
        <p:spPr>
          <a:xfrm>
            <a:off x="3892320" y="0"/>
            <a:ext cx="2995560" cy="47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824040" y="709200"/>
            <a:ext cx="5240160" cy="3629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898560" y="4575240"/>
            <a:ext cx="5091120" cy="433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2"/>
          </p:nvPr>
        </p:nvSpPr>
        <p:spPr>
          <a:xfrm>
            <a:off x="-360" y="9150480"/>
            <a:ext cx="2995560" cy="47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3"/>
          </p:nvPr>
        </p:nvSpPr>
        <p:spPr>
          <a:xfrm>
            <a:off x="3892320" y="9150480"/>
            <a:ext cx="2995560" cy="47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79A446E-1E0D-4A84-8C7B-EE9745A562F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3902040" y="0"/>
            <a:ext cx="2986200" cy="47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902040" y="9142560"/>
            <a:ext cx="298620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0" y="9142560"/>
            <a:ext cx="298620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0" y="0"/>
            <a:ext cx="2986200" cy="47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00600" y="-1440"/>
            <a:ext cx="298764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00600" y="9142560"/>
            <a:ext cx="298764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0" y="9142560"/>
            <a:ext cx="298620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0" y="-1440"/>
            <a:ext cx="298620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sldImg"/>
          </p:nvPr>
        </p:nvSpPr>
        <p:spPr>
          <a:xfrm>
            <a:off x="849240" y="728640"/>
            <a:ext cx="5192640" cy="3595680"/>
          </a:xfrm>
          <a:prstGeom prst="rect">
            <a:avLst/>
          </a:prstGeom>
          <a:ln w="0">
            <a:noFill/>
          </a:ln>
        </p:spPr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915480" y="4573440"/>
            <a:ext cx="5054760" cy="43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19320" y="90000"/>
            <a:ext cx="7797600" cy="51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136520" y="1218960"/>
            <a:ext cx="7778880" cy="3110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19320" y="90000"/>
            <a:ext cx="7797600" cy="519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938240" y="461880"/>
            <a:ext cx="482616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153920" y="6464160"/>
            <a:ext cx="7542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BFBB53-DBDA-4131-AD94-610496A886F4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9320" y="22860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0" y="6529320"/>
            <a:ext cx="6934320" cy="10008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36520" y="596880"/>
            <a:ext cx="7778880" cy="88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136520" y="1218960"/>
            <a:ext cx="7778880" cy="3110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99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8381880" y="5867280"/>
          <a:ext cx="1143000" cy="895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381880" y="5867280"/>
                    <a:ext cx="1143000" cy="89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3382920" y="2298600"/>
            <a:ext cx="31370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113440" y="2062080"/>
            <a:ext cx="18072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" name=""/>
          <p:cNvCxnSpPr/>
          <p:nvPr/>
        </p:nvCxnSpPr>
        <p:spPr>
          <a:xfrm>
            <a:off x="4362120" y="368568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1" name=""/>
          <p:cNvSpPr/>
          <p:nvPr/>
        </p:nvSpPr>
        <p:spPr>
          <a:xfrm flipH="1">
            <a:off x="1128600" y="90360"/>
            <a:ext cx="14400" cy="579600"/>
          </a:xfrm>
          <a:prstGeom prst="line">
            <a:avLst/>
          </a:prstGeom>
          <a:ln w="5724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62120" y="826920"/>
            <a:ext cx="7562880" cy="0"/>
          </a:xfrm>
          <a:prstGeom prst="line">
            <a:avLst/>
          </a:prstGeom>
          <a:ln w="572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143000" y="1030320"/>
            <a:ext cx="0" cy="5551560"/>
          </a:xfrm>
          <a:prstGeom prst="line">
            <a:avLst/>
          </a:prstGeom>
          <a:ln w="5724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49200" y="258120"/>
            <a:ext cx="7056720" cy="484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Dabhol Power Company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463760" y="1216800"/>
            <a:ext cx="7389720" cy="63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968280" y="4846680"/>
            <a:ext cx="2153160" cy="115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November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657600" y="2197080"/>
          <a:ext cx="2743200" cy="2146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57600" y="2197080"/>
                    <a:ext cx="2743200" cy="214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2663280" y="1295280"/>
            <a:ext cx="4520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MSEB: Future Outlook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84400" y="-76680"/>
            <a:ext cx="8416800" cy="6858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MSEB’s Financial Position 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1676520" y="1219320"/>
          <a:ext cx="6858000" cy="457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6520" y="1219320"/>
                    <a:ext cx="6858000" cy="45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1587240" y="5851440"/>
            <a:ext cx="2106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figures in USD mn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1981080" y="1143000"/>
          <a:ext cx="5181840" cy="4800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143000"/>
                    <a:ext cx="518184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2570760" y="-60480"/>
            <a:ext cx="4885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- Supply 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90720" y="782640"/>
            <a:ext cx="1959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figures in MUs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" y="6031080"/>
            <a:ext cx="9906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excludes 4300 MUs of Rural demand which as of now is under Load 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69800" y="1066680"/>
            <a:ext cx="1816200" cy="457200"/>
          </a:xfrm>
          <a:prstGeom prst="rect">
            <a:avLst/>
          </a:prstGeom>
          <a:gradFill rotWithShape="0">
            <a:gsLst>
              <a:gs pos="0">
                <a:srgbClr val="00297c"/>
              </a:gs>
              <a:gs pos="50000">
                <a:srgbClr val="4a67a1"/>
              </a:gs>
              <a:gs pos="100000">
                <a:srgbClr val="00297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93840" y="3886200"/>
            <a:ext cx="1815840" cy="457200"/>
          </a:xfrm>
          <a:prstGeom prst="rect">
            <a:avLst/>
          </a:prstGeom>
          <a:gradFill rotWithShape="0">
            <a:gsLst>
              <a:gs pos="0">
                <a:srgbClr val="00297c"/>
              </a:gs>
              <a:gs pos="50000">
                <a:srgbClr val="4a67a1"/>
              </a:gs>
              <a:gs pos="100000">
                <a:srgbClr val="00297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59880" y="152280"/>
            <a:ext cx="8417160" cy="5335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Assumptions - Demand &amp; Supply</a:t>
            </a: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93640" y="1066680"/>
            <a:ext cx="9159840" cy="5669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 CAGR (1994 - 99) for aggregate demand = 6.2% p.a.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has slowed down in the last 2 years = 4.5% p.a.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rate assumed = 4.8 % p.a. (as compared to 8.4% p.a. anticipated earlier)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1500 MUs of Load Shed demand has been considered in 01-02 &amp; 02-03. 4300 MU of rural demand under load shed has not been considered.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from existing plants and firm capacity additions of Central Sector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Block A in 2000-01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Block A, B and C in 2001-02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Entire capacity from 2002-03 onwards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698400" y="3276720"/>
            <a:ext cx="1816200" cy="457200"/>
          </a:xfrm>
          <a:prstGeom prst="rect">
            <a:avLst/>
          </a:prstGeom>
          <a:gradFill rotWithShape="0">
            <a:gsLst>
              <a:gs pos="0">
                <a:srgbClr val="00297c"/>
              </a:gs>
              <a:gs pos="50000">
                <a:srgbClr val="4a67a1"/>
              </a:gs>
              <a:gs pos="100000">
                <a:srgbClr val="00297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8400" y="914400"/>
            <a:ext cx="1816200" cy="457200"/>
          </a:xfrm>
          <a:prstGeom prst="rect">
            <a:avLst/>
          </a:prstGeom>
          <a:gradFill rotWithShape="0">
            <a:gsLst>
              <a:gs pos="0">
                <a:srgbClr val="00297c"/>
              </a:gs>
              <a:gs pos="50000">
                <a:srgbClr val="4a67a1"/>
              </a:gs>
              <a:gs pos="100000">
                <a:srgbClr val="00297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219320" y="260280"/>
            <a:ext cx="7797600" cy="2541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Assumptions - Revenue &amp; Expenses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825120" y="914400"/>
            <a:ext cx="8699400" cy="46886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Tariff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 CAGR (1994 - 99) for average tariff = 7.4% p.a.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Regulator has promulgated tariff increase of 6% for 2000-01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Tariffs for paying categories (Industrial &amp; Commercial) already at high levels (9 - 10 cents per unit)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Growth rate assumed = 4.1%  p.a. (as compared to 8% anticipated earlier)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Revenue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growth in the last two years ~ 7% p.a.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growth rate assumed ~ 9% p.a.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addition, following upsides also assumed: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due to reduction in T&amp; D losses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105000"/>
              </a:lnSpc>
              <a:spcBef>
                <a:spcPts val="349"/>
              </a:spcBef>
              <a:buClr>
                <a:srgbClr val="009999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&amp; D Losses : currently at 32%; 1.5% reduction assumed p.a. till 2002-03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00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Improvement in collections: efficiency projected to improve from 86% to 93%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>
        <p:dissolve/>
      </p:transition>
    </mc:Choice>
    <mc:Fallback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18960" y="152280"/>
            <a:ext cx="8305560" cy="4572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MSEB’s Future Outlook    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228240" y="1523880"/>
            <a:ext cx="9293400" cy="38750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343080" indent="-343080">
              <a:lnSpc>
                <a:spcPct val="105000"/>
              </a:lnSpc>
              <a:spcBef>
                <a:spcPts val="7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 expected to rationalise tariff for subsidised segments (agricultural &amp; domestic)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751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growth expected to be ~ 9% p.a.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75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Assuming that GoM may not desire to pass on tariff shocks to consumers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Subsidy from GoM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51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Duty ($95 MM in 2001-02) and Debt Servicing on GoM loans ($138 MM in 2002-03)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51"/>
              </a:spcBef>
              <a:buClr>
                <a:srgbClr val="ffcc00"/>
              </a:buClr>
              <a:buSzPct val="11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Tariff subsidy for Domestic &amp; Agriculture consumers ($202 MM in 2002-03)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99"/>
              </a:spcBef>
              <a:buClr>
                <a:srgbClr val="000099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DPC’s current bill of $368 MM p.a. would go up to $1168 MM* p.a. on completion of Phase II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609480" y="914400"/>
            <a:ext cx="3353040" cy="457200"/>
          </a:xfrm>
          <a:prstGeom prst="rect">
            <a:avLst/>
          </a:prstGeom>
          <a:gradFill rotWithShape="0">
            <a:gsLst>
              <a:gs pos="0">
                <a:srgbClr val="00297c"/>
              </a:gs>
              <a:gs pos="50000">
                <a:srgbClr val="4a67a1"/>
              </a:gs>
              <a:gs pos="100000">
                <a:srgbClr val="00297c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Cashflow 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-1800" y="6507000"/>
            <a:ext cx="294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Based on JCC = $23/bbl. and 81% PLF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38080" y="5403240"/>
            <a:ext cx="7162920" cy="9378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9999"/>
              </a:gs>
              <a:gs pos="100000">
                <a:srgbClr val="008383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MSEB’s cashflow deficits* expected to be of the order of $312 MM (2001-02), reducing to $212 MM (2002-03)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36520" y="596880"/>
            <a:ext cx="7778880" cy="88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8381880" y="5867280"/>
          <a:ext cx="1143000" cy="895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1880" y="5867280"/>
                    <a:ext cx="1143000" cy="89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" name=""/>
          <p:cNvSpPr/>
          <p:nvPr/>
        </p:nvSpPr>
        <p:spPr>
          <a:xfrm>
            <a:off x="7111080" y="6464160"/>
            <a:ext cx="7542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09BAA6-2450-4D05-BC30-7862781D29C8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19320" y="22860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Assumptions: Consumption &amp; Tariffs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609480" y="990720"/>
          <a:ext cx="8890200" cy="309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990720"/>
                    <a:ext cx="8890200" cy="309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219320" y="22860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Tariff Rationalisation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2133720" y="1066680"/>
          <a:ext cx="563868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1066680"/>
                    <a:ext cx="563868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219320" y="22860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Comparison of Tariffs across States</a:t>
            </a:r>
            <a:endParaRPr b="1" i="1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263520" y="789120"/>
          <a:ext cx="9489960" cy="271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3520" y="789120"/>
                    <a:ext cx="9489960" cy="27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5" name=""/>
          <p:cNvSpPr/>
          <p:nvPr/>
        </p:nvSpPr>
        <p:spPr>
          <a:xfrm>
            <a:off x="299880" y="3516480"/>
            <a:ext cx="282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figures in Rs./Kwh for 1998-99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2000-11-01T04:51:09Z</dcterms:created>
  <dc:creator>VBAPAT</dc:creator>
  <dc:description/>
  <dc:language>en-US</dc:language>
  <cp:lastModifiedBy>Akshay Singh</cp:lastModifiedBy>
  <cp:lastPrinted>2000-11-10T11:03:28Z</cp:lastPrinted>
  <dcterms:modified xsi:type="dcterms:W3CDTF">2000-11-21T11:31:42Z</dcterms:modified>
  <cp:revision>259</cp:revision>
  <dc:subject/>
  <dc:title>Presentation to  Enron Corp  November , 2001</dc:title>
</cp:coreProperties>
</file>