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1.pptx" ContentType="application/vnd.openxmlformats-officedocument.presentationml.presentation"/>
  <Override PartName="/ppt/media/image1.png" ContentType="image/png"/>
  <Override PartName="/ppt/media/image2.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7504C4A-8EA1-4C5F-9C84-2E1F8959E083}"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5842CFD-3466-45A0-8EEB-4E30BE0D9E41}"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4DF8E06-F420-4013-8A70-56BB3543F0F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Book Antiqua"/>
            </a:endParaRPr>
          </a:p>
        </p:txBody>
      </p:sp>
      <p:sp>
        <p:nvSpPr>
          <p:cNvPr id="8" name="PlaceHolder 2"/>
          <p:cNvSpPr>
            <a:spLocks noGrp="1"/>
          </p:cNvSpPr>
          <p:nvPr>
            <p:ph/>
          </p:nvPr>
        </p:nvSpPr>
        <p:spPr>
          <a:xfrm>
            <a:off x="685800" y="1600200"/>
            <a:ext cx="7772400" cy="4495680"/>
          </a:xfrm>
          <a:prstGeom prst="rect">
            <a:avLst/>
          </a:prstGeom>
          <a:noFill/>
          <a:ln w="0">
            <a:noFill/>
          </a:ln>
        </p:spPr>
        <p:txBody>
          <a:bodyPr lIns="90000" rIns="90000" tIns="46800" bIns="46800" anchor="t">
            <a:normAutofit/>
          </a:bodyPr>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lnSpc>
                <a:spcPct val="100000"/>
              </a:lnSpc>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Book Antiqua"/>
              </a:rPr>
              <a:t>MERC ORDER</a:t>
            </a:r>
            <a:endParaRPr b="0" lang="en-US" sz="4000" strike="noStrike" u="none">
              <a:solidFill>
                <a:srgbClr val="000000"/>
              </a:solidFill>
              <a:effectLst/>
              <a:uFillTx/>
              <a:latin typeface="Times New Roman"/>
            </a:endParaRPr>
          </a:p>
          <a:p>
            <a:pPr marL="343080" indent="-34308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Book Antiqua"/>
              </a:rPr>
              <a:t>	</a:t>
            </a:r>
            <a:r>
              <a:rPr b="1" lang="en-US" sz="2400" strike="noStrike" u="none">
                <a:solidFill>
                  <a:srgbClr val="000000"/>
                </a:solidFill>
                <a:effectLst/>
                <a:uFillTx/>
                <a:latin typeface="Book Antiqua"/>
              </a:rPr>
              <a:t>	</a:t>
            </a:r>
            <a:r>
              <a:rPr b="1" lang="en-US" sz="2400" strike="noStrike" u="none">
                <a:solidFill>
                  <a:srgbClr val="000000"/>
                </a:solidFill>
                <a:effectLst/>
                <a:uFillTx/>
                <a:latin typeface="Book Antiqua"/>
              </a:rPr>
              <a:t>	</a:t>
            </a:r>
            <a:r>
              <a:rPr b="1" lang="en-US" sz="2400" strike="noStrike" u="none">
                <a:solidFill>
                  <a:srgbClr val="000000"/>
                </a:solidFill>
                <a:effectLst/>
                <a:uFillTx/>
                <a:latin typeface="Book Antiqua"/>
              </a:rPr>
              <a:t>	</a:t>
            </a:r>
            <a:r>
              <a:rPr b="1" lang="en-US" sz="2400" strike="noStrike" u="none">
                <a:solidFill>
                  <a:srgbClr val="000000"/>
                </a:solidFill>
                <a:effectLst/>
                <a:uFillTx/>
                <a:latin typeface="Book Antiqua"/>
              </a:rPr>
              <a:t>Jane Wilson</a:t>
            </a:r>
            <a:endParaRPr b="0" lang="en-US" sz="2400" strike="noStrike" u="none">
              <a:solidFill>
                <a:srgbClr val="000000"/>
              </a:solidFill>
              <a:effectLst/>
              <a:uFillTx/>
              <a:latin typeface="Times New Roman"/>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Vice President, </a:t>
            </a:r>
            <a:endParaRPr b="0" lang="en-US" sz="2000" strike="noStrike" u="none">
              <a:solidFill>
                <a:srgbClr val="000000"/>
              </a:solidFill>
              <a:effectLst/>
              <a:uFillTx/>
              <a:latin typeface="Times New Roman"/>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Government and Regulatory Affairs</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June 9, 2000</a:t>
            </a:r>
            <a:endParaRPr b="0" lang="en-US" sz="2000" strike="noStrike" u="none">
              <a:solidFill>
                <a:srgbClr val="000000"/>
              </a:solidFill>
              <a:effectLst/>
              <a:uFillTx/>
              <a:latin typeface="Times New Roman"/>
            </a:endParaRPr>
          </a:p>
        </p:txBody>
      </p:sp>
      <p:graphicFrame>
        <p:nvGraphicFramePr>
          <p:cNvPr id="9" name=""/>
          <p:cNvGraphicFramePr/>
          <p:nvPr/>
        </p:nvGraphicFramePr>
        <p:xfrm>
          <a:off x="287280" y="457200"/>
          <a:ext cx="952560" cy="1042920"/>
        </p:xfrm>
        <a:graphic>
          <a:graphicData uri="http://schemas.openxmlformats.org/presentationml/2006/ole">
            <p:oleObj r:id="rId1" spid="">
              <p:embed/>
              <p:pic>
                <p:nvPicPr>
                  <p:cNvPr id="10"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D04B7678-952E-4113-9B55-4C380DCD15BC}"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Process Issues</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Timeline for filing Request for Rehearing</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“Go-by” requested for U.S. Request for Rehearing.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How should Enron proceed?</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Preparation for next rate case</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graphicFrame>
        <p:nvGraphicFramePr>
          <p:cNvPr id="43" name=""/>
          <p:cNvGraphicFramePr/>
          <p:nvPr/>
        </p:nvGraphicFramePr>
        <p:xfrm>
          <a:off x="287280" y="457200"/>
          <a:ext cx="952560" cy="1042920"/>
        </p:xfrm>
        <a:graphic>
          <a:graphicData uri="http://schemas.openxmlformats.org/presentationml/2006/ole">
            <p:oleObj r:id="rId1" spid="">
              <p:embed/>
              <p:pic>
                <p:nvPicPr>
                  <p:cNvPr id="44"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C466EF33-A31B-47D4-9C05-718C6FF5B232}" type="slidenum">
              <a:t>10</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Enron’s Regulatory Context</a:t>
            </a:r>
            <a:endParaRPr b="0" lang="en-US" sz="4000" strike="noStrike" u="none">
              <a:solidFill>
                <a:srgbClr val="000000"/>
              </a:solidFill>
              <a:effectLst/>
              <a:uFillTx/>
              <a:latin typeface="Times New Roman"/>
            </a:endParaRPr>
          </a:p>
        </p:txBody>
      </p:sp>
      <p:sp>
        <p:nvSpPr>
          <p:cNvPr id="12" name="PlaceHolder 2"/>
          <p:cNvSpPr>
            <a:spLocks noGrp="1"/>
          </p:cNvSpPr>
          <p:nvPr>
            <p:ph/>
          </p:nvPr>
        </p:nvSpPr>
        <p:spPr>
          <a:xfrm>
            <a:off x="228240" y="1600200"/>
            <a:ext cx="9263160" cy="4338720"/>
          </a:xfrm>
          <a:prstGeom prst="rect">
            <a:avLst/>
          </a:prstGeom>
          <a:noFill/>
          <a:ln w="0">
            <a:noFill/>
          </a:ln>
        </p:spPr>
        <p:txBody>
          <a:bodyPr lIns="90000" rIns="90000" tIns="46800" bIns="46800" anchor="t">
            <a:normAutofit fontScale="92500" lnSpcReduction="9999"/>
          </a:bodyPr>
          <a:p>
            <a:pPr marL="343080" indent="-343080">
              <a:lnSpc>
                <a:spcPct val="12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Enron’s assets include:</a:t>
            </a:r>
            <a:endParaRPr b="0" lang="en-US" sz="3600" strike="noStrike" u="none">
              <a:solidFill>
                <a:srgbClr val="000000"/>
              </a:solidFill>
              <a:effectLst/>
              <a:uFillTx/>
              <a:latin typeface="Times New Roman"/>
            </a:endParaRPr>
          </a:p>
          <a:p>
            <a:pPr marL="343080" indent="-343080">
              <a:lnSpc>
                <a:spcPct val="12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27 independent power plants, regulated context</a:t>
            </a:r>
            <a:endParaRPr b="0" lang="en-US" sz="2800" strike="noStrike" u="none">
              <a:solidFill>
                <a:srgbClr val="000000"/>
              </a:solidFill>
              <a:effectLst/>
              <a:uFillTx/>
              <a:latin typeface="Times New Roman"/>
            </a:endParaRPr>
          </a:p>
          <a:p>
            <a:pPr marL="343080" indent="-343080">
              <a:lnSpc>
                <a:spcPct val="12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11 interstate pipelines, fully regulated</a:t>
            </a:r>
            <a:endParaRPr b="0" lang="en-US" sz="2800" strike="noStrike" u="none">
              <a:solidFill>
                <a:srgbClr val="000000"/>
              </a:solidFill>
              <a:effectLst/>
              <a:uFillTx/>
              <a:latin typeface="Times New Roman"/>
            </a:endParaRPr>
          </a:p>
          <a:p>
            <a:pPr marL="343080" indent="-343080">
              <a:lnSpc>
                <a:spcPct val="12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6 distribution companies, fully regulated</a:t>
            </a:r>
            <a:endParaRPr b="0" lang="en-US" sz="2800" strike="noStrike" u="none">
              <a:solidFill>
                <a:srgbClr val="000000"/>
              </a:solidFill>
              <a:effectLst/>
              <a:uFillTx/>
              <a:latin typeface="Times New Roman"/>
            </a:endParaRPr>
          </a:p>
          <a:p>
            <a:pPr marL="343080" indent="-343080">
              <a:lnSpc>
                <a:spcPct val="12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4 marketing companies, unregulated</a:t>
            </a:r>
            <a:endParaRPr b="0" lang="en-US" sz="2800" strike="noStrike" u="none">
              <a:solidFill>
                <a:srgbClr val="000000"/>
              </a:solidFill>
              <a:effectLst/>
              <a:uFillTx/>
              <a:latin typeface="Times New Roman"/>
            </a:endParaRPr>
          </a:p>
          <a:p>
            <a:pPr marL="343080" indent="-343080">
              <a:lnSpc>
                <a:spcPct val="12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2 intrastate pipelines, fully regulated</a:t>
            </a:r>
            <a:endParaRPr b="0" lang="en-US" sz="2800" strike="noStrike" u="none">
              <a:solidFill>
                <a:srgbClr val="000000"/>
              </a:solidFill>
              <a:effectLst/>
              <a:uFillTx/>
              <a:latin typeface="Times New Roman"/>
            </a:endParaRPr>
          </a:p>
          <a:p>
            <a:pPr marL="343080" indent="-343080">
              <a:lnSpc>
                <a:spcPct val="12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1 processing company, regulated context</a:t>
            </a:r>
            <a:endParaRPr b="0" lang="en-US" sz="2800" strike="noStrike" u="none">
              <a:solidFill>
                <a:srgbClr val="000000"/>
              </a:solidFill>
              <a:effectLst/>
              <a:uFillTx/>
              <a:latin typeface="Times New Roman"/>
            </a:endParaRPr>
          </a:p>
          <a:p>
            <a:pPr marL="343080" indent="-343080">
              <a:lnSpc>
                <a:spcPct val="12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4 telecommunications companies, regulated</a:t>
            </a:r>
            <a:endParaRPr b="0" lang="en-US" sz="2800" strike="noStrike" u="none">
              <a:solidFill>
                <a:srgbClr val="000000"/>
              </a:solidFill>
              <a:effectLst/>
              <a:uFillTx/>
              <a:latin typeface="Times New Roman"/>
            </a:endParaRPr>
          </a:p>
          <a:p>
            <a:pPr marL="343080" indent="0">
              <a:lnSpc>
                <a:spcPct val="12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graphicFrame>
        <p:nvGraphicFramePr>
          <p:cNvPr id="13" name=""/>
          <p:cNvGraphicFramePr/>
          <p:nvPr/>
        </p:nvGraphicFramePr>
        <p:xfrm>
          <a:off x="287280" y="457200"/>
          <a:ext cx="952560" cy="1042920"/>
        </p:xfrm>
        <a:graphic>
          <a:graphicData uri="http://schemas.openxmlformats.org/presentationml/2006/ole">
            <p:oleObj r:id="rId1" spid="">
              <p:embed/>
              <p:pic>
                <p:nvPicPr>
                  <p:cNvPr id="14"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D12836D3-9920-43B0-AD39-7F338B050450}"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Regulatory Departments</a:t>
            </a:r>
            <a:endParaRPr b="0" lang="en-US" sz="4000" strike="noStrike" u="none">
              <a:solidFill>
                <a:srgbClr val="000000"/>
              </a:solidFill>
              <a:effectLst/>
              <a:uFillTx/>
              <a:latin typeface="Times New Roman"/>
            </a:endParaRPr>
          </a:p>
        </p:txBody>
      </p:sp>
      <p:sp>
        <p:nvSpPr>
          <p:cNvPr id="16" name="PlaceHolder 2"/>
          <p:cNvSpPr>
            <a:spLocks noGrp="1"/>
          </p:cNvSpPr>
          <p:nvPr>
            <p:ph/>
          </p:nvPr>
        </p:nvSpPr>
        <p:spPr>
          <a:xfrm>
            <a:off x="457200" y="1523880"/>
            <a:ext cx="7772400" cy="4114800"/>
          </a:xfrm>
          <a:prstGeom prst="rect">
            <a:avLst/>
          </a:prstGeom>
          <a:noFill/>
          <a:ln w="0">
            <a:noFill/>
          </a:ln>
        </p:spPr>
        <p:txBody>
          <a:bodyPr lIns="90000" rIns="90000" tIns="46800" bIns="46800" anchor="t">
            <a:normAutofit fontScale="92500" lnSpcReduction="19999"/>
          </a:bodyPr>
          <a:p>
            <a:pPr marL="343080" indent="0">
              <a:spcBef>
                <a:spcPts val="6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Times New Roman"/>
            </a:endParaRPr>
          </a:p>
          <a:p>
            <a:pPr marL="343080" indent="-34308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U.S. operating pipeline companies</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55 U.S. technical regulatory employees</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  8 state government affairs employees</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10 regulatory attorneys</a:t>
            </a:r>
            <a:endParaRPr b="0" lang="en-US" sz="2500" strike="noStrike" u="none">
              <a:solidFill>
                <a:srgbClr val="000000"/>
              </a:solidFill>
              <a:effectLst/>
              <a:uFillTx/>
              <a:latin typeface="Times New Roman"/>
            </a:endParaRPr>
          </a:p>
          <a:p>
            <a:pPr marL="343080" indent="-34308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 U.S. market opening and trading companies</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Times New Roman"/>
              </a:rPr>
              <a:t> </a:t>
            </a:r>
            <a:r>
              <a:rPr b="0" lang="en-US" sz="2500" strike="noStrike" u="none">
                <a:solidFill>
                  <a:srgbClr val="000000"/>
                </a:solidFill>
                <a:effectLst/>
                <a:uFillTx/>
                <a:latin typeface="Times New Roman"/>
              </a:rPr>
              <a:t>50 U.S. government affairs/technical </a:t>
            </a:r>
            <a:r>
              <a:rPr b="0" lang="en-US" sz="2500" strike="noStrike" u="none">
                <a:solidFill>
                  <a:srgbClr val="000000"/>
                </a:solidFill>
                <a:effectLst/>
                <a:uFillTx/>
                <a:latin typeface="Times New Roman"/>
              </a:rPr>
              <a:t>	</a:t>
            </a:r>
            <a:r>
              <a:rPr b="0" lang="en-US" sz="2500" strike="noStrike" u="none">
                <a:solidFill>
                  <a:srgbClr val="000000"/>
                </a:solidFill>
                <a:effectLst/>
                <a:uFillTx/>
                <a:latin typeface="Times New Roman"/>
              </a:rPr>
              <a:t>	</a:t>
            </a:r>
            <a:r>
              <a:rPr b="0" lang="en-US" sz="2500" strike="noStrike" u="none">
                <a:solidFill>
                  <a:srgbClr val="000000"/>
                </a:solidFill>
                <a:effectLst/>
                <a:uFillTx/>
                <a:latin typeface="Times New Roman"/>
              </a:rPr>
              <a:t>employees</a:t>
            </a:r>
            <a:endParaRPr b="0" lang="en-US" sz="2500" strike="noStrike" u="none">
              <a:solidFill>
                <a:srgbClr val="000000"/>
              </a:solidFill>
              <a:effectLst/>
              <a:uFillTx/>
              <a:latin typeface="Times New Roman"/>
            </a:endParaRPr>
          </a:p>
          <a:p>
            <a:pPr marL="343080" indent="-34308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Europe trading company </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 20  technical/government affairs employees</a:t>
            </a:r>
            <a:endParaRPr b="0" lang="en-US" sz="2500" strike="noStrike" u="none">
              <a:solidFill>
                <a:srgbClr val="000000"/>
              </a:solidFill>
              <a:effectLst/>
              <a:uFillTx/>
              <a:latin typeface="Times New Roman"/>
            </a:endParaRPr>
          </a:p>
        </p:txBody>
      </p:sp>
      <p:graphicFrame>
        <p:nvGraphicFramePr>
          <p:cNvPr id="17" name=""/>
          <p:cNvGraphicFramePr/>
          <p:nvPr/>
        </p:nvGraphicFramePr>
        <p:xfrm>
          <a:off x="287280" y="457200"/>
          <a:ext cx="952560" cy="1042920"/>
        </p:xfrm>
        <a:graphic>
          <a:graphicData uri="http://schemas.openxmlformats.org/presentationml/2006/ole">
            <p:oleObj r:id="rId1" spid="">
              <p:embed/>
              <p:pic>
                <p:nvPicPr>
                  <p:cNvPr id="18"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6684D04C-391C-4BD7-B5D9-C29908866B9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What Value Does Enron Add?</a:t>
            </a: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Access to an international network of experts and attorneys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Access to an international regulatory database of information</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Regulatory experience in numerous countries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More brain power on the MSEB regulatory issues</a:t>
            </a:r>
            <a:endParaRPr b="0" lang="en-US" sz="3200" strike="noStrike" u="none">
              <a:solidFill>
                <a:srgbClr val="000000"/>
              </a:solidFill>
              <a:effectLst/>
              <a:uFillTx/>
              <a:latin typeface="Times New Roman"/>
            </a:endParaRPr>
          </a:p>
        </p:txBody>
      </p:sp>
      <p:graphicFrame>
        <p:nvGraphicFramePr>
          <p:cNvPr id="21" name=""/>
          <p:cNvGraphicFramePr/>
          <p:nvPr/>
        </p:nvGraphicFramePr>
        <p:xfrm>
          <a:off x="287280" y="457200"/>
          <a:ext cx="952560" cy="1042920"/>
        </p:xfrm>
        <a:graphic>
          <a:graphicData uri="http://schemas.openxmlformats.org/presentationml/2006/ole">
            <p:oleObj r:id="rId1" spid="">
              <p:embed/>
              <p:pic>
                <p:nvPicPr>
                  <p:cNvPr id="22"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427C971B-9E87-481B-BBD5-593E91C594A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MERC Requisites for Success</a:t>
            </a:r>
            <a:endParaRPr b="0" lang="en-US" sz="4400" strike="noStrike" u="none">
              <a:solidFill>
                <a:srgbClr val="000000"/>
              </a:solidFill>
              <a:effectLst/>
              <a:uFillTx/>
              <a:latin typeface="Times New Roman"/>
            </a:endParaRPr>
          </a:p>
        </p:txBody>
      </p:sp>
      <p:sp>
        <p:nvSpPr>
          <p:cNvPr id="2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Request for Rehearing (or transmittal letter for the new rate case) must be:</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Detailed</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Reasoned</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Simple to follow</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Complete appendixes and schedules (See CFR attachment)</a:t>
            </a:r>
            <a:endParaRPr b="0" lang="en-US" sz="2800" strike="noStrike" u="none">
              <a:solidFill>
                <a:srgbClr val="000000"/>
              </a:solidFill>
              <a:effectLst/>
              <a:uFillTx/>
              <a:latin typeface="Times New Roman"/>
            </a:endParaRPr>
          </a:p>
        </p:txBody>
      </p:sp>
      <p:graphicFrame>
        <p:nvGraphicFramePr>
          <p:cNvPr id="25" name=""/>
          <p:cNvGraphicFramePr/>
          <p:nvPr/>
        </p:nvGraphicFramePr>
        <p:xfrm>
          <a:off x="287280" y="457200"/>
          <a:ext cx="952560" cy="1042920"/>
        </p:xfrm>
        <a:graphic>
          <a:graphicData uri="http://schemas.openxmlformats.org/presentationml/2006/ole">
            <p:oleObj r:id="rId1" spid="">
              <p:embed/>
              <p:pic>
                <p:nvPicPr>
                  <p:cNvPr id="26"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3F459692-6D97-4339-95E8-51AB4E5F0A6B}"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7" name=""/>
          <p:cNvGraphicFramePr/>
          <p:nvPr/>
        </p:nvGraphicFramePr>
        <p:xfrm>
          <a:off x="0" y="0"/>
          <a:ext cx="8928000" cy="6692760"/>
        </p:xfrm>
        <a:graphic>
          <a:graphicData uri="http://schemas.openxmlformats.org/presentationml/2006/ole">
            <p:oleObj progId="PowerPoint.Show.12" r:id="rId1" spid="">
              <p:embed/>
              <p:pic>
                <p:nvPicPr>
                  <p:cNvPr id="28" name="" descr=""/>
                  <p:cNvPicPr/>
                  <p:nvPr/>
                </p:nvPicPr>
                <p:blipFill>
                  <a:blip r:embed="rId2"/>
                  <a:stretch/>
                </p:blipFill>
                <p:spPr>
                  <a:xfrm>
                    <a:off x="0" y="0"/>
                    <a:ext cx="8928000" cy="6692760"/>
                  </a:xfrm>
                  <a:prstGeom prst="rect">
                    <a:avLst/>
                  </a:prstGeom>
                  <a:noFill/>
                  <a:ln w="0">
                    <a:noFill/>
                  </a:ln>
                </p:spPr>
              </p:pic>
            </p:oleObj>
          </a:graphicData>
        </a:graphic>
      </p:graphicFrame>
      <p:sp>
        <p:nvSpPr>
          <p:cNvPr id="2" name="PlaceHolder 1"/>
          <p:cNvSpPr>
            <a:spLocks noGrp="1"/>
          </p:cNvSpPr>
          <p:nvPr>
            <p:ph type="sldNum" idx="3"/>
          </p:nvPr>
        </p:nvSpPr>
        <p:spPr/>
        <p:txBody>
          <a:bodyPr/>
          <a:p>
            <a:fld id="{6C84A7B6-83D7-4043-993C-E0A044D63C0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282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Book Antiqua"/>
              </a:rPr>
              <a:t>Power Purchase Mitigants</a:t>
            </a:r>
            <a:endParaRPr b="0" lang="en-US" sz="4400" strike="noStrike" u="none">
              <a:solidFill>
                <a:srgbClr val="000000"/>
              </a:solidFill>
              <a:effectLst/>
              <a:uFillTx/>
              <a:latin typeface="Times New Roman"/>
            </a:endParaRPr>
          </a:p>
        </p:txBody>
      </p:sp>
      <p:sp>
        <p:nvSpPr>
          <p:cNvPr id="30" name="PlaceHolder 2"/>
          <p:cNvSpPr>
            <a:spLocks noGrp="1"/>
          </p:cNvSpPr>
          <p:nvPr>
            <p:ph/>
          </p:nvPr>
        </p:nvSpPr>
        <p:spPr>
          <a:xfrm>
            <a:off x="609480" y="1447560"/>
            <a:ext cx="7772400" cy="419076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More can be drawn “provided that the average realisation for sales is higher than the variable cost of the drawn power.”</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“It is important to ensure that power is purchased strictly following the least cost procurement policy </a:t>
            </a:r>
            <a:r>
              <a:rPr b="0" i="1" lang="en-US" sz="2400" strike="noStrike" u="none">
                <a:solidFill>
                  <a:srgbClr val="000000"/>
                </a:solidFill>
                <a:effectLst/>
                <a:uFillTx/>
                <a:latin typeface="Book Antiqua"/>
              </a:rPr>
              <a:t>while maintaining system stability.</a:t>
            </a:r>
            <a:r>
              <a:rPr b="0" lang="en-US" sz="2400" strike="noStrike" u="none">
                <a:solidFill>
                  <a:srgbClr val="000000"/>
                </a:solidFill>
                <a:effectLst/>
                <a:uFillTx/>
                <a:latin typeface="Book Antiqua"/>
              </a:rPr>
              <a:t>”</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“The Commission feels that sourcing of power from the various generating stations has to be worked out on the principle of economic load dispatch, least cost ordering of generation, power availability from the generating stations during the past and </a:t>
            </a:r>
            <a:r>
              <a:rPr b="0" i="1" lang="en-US" sz="2400" strike="noStrike" u="none">
                <a:solidFill>
                  <a:srgbClr val="000000"/>
                </a:solidFill>
                <a:effectLst/>
                <a:uFillTx/>
                <a:latin typeface="Book Antiqua"/>
              </a:rPr>
              <a:t>technical considerations, if any</a:t>
            </a:r>
            <a:r>
              <a:rPr b="0" lang="en-US" sz="2400" strike="noStrike" u="none">
                <a:solidFill>
                  <a:srgbClr val="000000"/>
                </a:solidFill>
                <a:effectLst/>
                <a:uFillTx/>
                <a:latin typeface="Book Antiqua"/>
              </a:rPr>
              <a:t>.”</a:t>
            </a:r>
            <a:endParaRPr b="0" lang="en-US" sz="2400" strike="noStrike" u="none">
              <a:solidFill>
                <a:srgbClr val="000000"/>
              </a:solidFill>
              <a:effectLst/>
              <a:uFillTx/>
              <a:latin typeface="Times New Roman"/>
            </a:endParaRPr>
          </a:p>
        </p:txBody>
      </p:sp>
      <p:graphicFrame>
        <p:nvGraphicFramePr>
          <p:cNvPr id="31" name=""/>
          <p:cNvGraphicFramePr/>
          <p:nvPr/>
        </p:nvGraphicFramePr>
        <p:xfrm>
          <a:off x="287280" y="457200"/>
          <a:ext cx="952560" cy="1042920"/>
        </p:xfrm>
        <a:graphic>
          <a:graphicData uri="http://schemas.openxmlformats.org/presentationml/2006/ole">
            <p:oleObj r:id="rId1" spid="">
              <p:embed/>
              <p:pic>
                <p:nvPicPr>
                  <p:cNvPr id="32"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C43A10B7-1370-416C-8CAE-E50F681F30E9}"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Load Forecast Issues</a:t>
            </a:r>
            <a:endParaRPr b="0" lang="en-US" sz="4400" strike="noStrike" u="none">
              <a:solidFill>
                <a:srgbClr val="000000"/>
              </a:solidFill>
              <a:effectLst/>
              <a:uFillTx/>
              <a:latin typeface="Times New Roman"/>
            </a:endParaRPr>
          </a:p>
        </p:txBody>
      </p:sp>
      <p:sp>
        <p:nvSpPr>
          <p:cNvPr id="3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Recovery of power purchase cost for actuals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Recovery of power purchase cost for technical purchases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Baseload v. peak</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party sale support</a:t>
            </a:r>
            <a:endParaRPr b="0" lang="en-US" sz="3200" strike="noStrike" u="none">
              <a:solidFill>
                <a:srgbClr val="000000"/>
              </a:solidFill>
              <a:effectLst/>
              <a:uFillTx/>
              <a:latin typeface="Times New Roman"/>
            </a:endParaRPr>
          </a:p>
        </p:txBody>
      </p:sp>
      <p:graphicFrame>
        <p:nvGraphicFramePr>
          <p:cNvPr id="35" name=""/>
          <p:cNvGraphicFramePr/>
          <p:nvPr/>
        </p:nvGraphicFramePr>
        <p:xfrm>
          <a:off x="287280" y="457200"/>
          <a:ext cx="952560" cy="1042920"/>
        </p:xfrm>
        <a:graphic>
          <a:graphicData uri="http://schemas.openxmlformats.org/presentationml/2006/ole">
            <p:oleObj r:id="rId1" spid="">
              <p:embed/>
              <p:pic>
                <p:nvPicPr>
                  <p:cNvPr id="36"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AFDB8F7C-4A26-448A-9529-63E05DBD412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Captive Generation</a:t>
            </a:r>
            <a:endParaRPr b="0" lang="en-US" sz="4400" strike="noStrike" u="none">
              <a:solidFill>
                <a:srgbClr val="000000"/>
              </a:solidFill>
              <a:effectLst/>
              <a:uFillTx/>
              <a:latin typeface="Times New Roman"/>
            </a:endParaRPr>
          </a:p>
        </p:txBody>
      </p:sp>
      <p:sp>
        <p:nvSpPr>
          <p:cNvPr id="3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Environment operates like a competitive market</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Stranded Assets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Loss of industrial, creditworthy customers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Physical bypass, the biggest concern for distribution companies in a restructured market</a:t>
            </a:r>
            <a:endParaRPr b="0" lang="en-US" sz="3200" strike="noStrike" u="none">
              <a:solidFill>
                <a:srgbClr val="000000"/>
              </a:solidFill>
              <a:effectLst/>
              <a:uFillTx/>
              <a:latin typeface="Times New Roman"/>
            </a:endParaRPr>
          </a:p>
        </p:txBody>
      </p:sp>
      <p:graphicFrame>
        <p:nvGraphicFramePr>
          <p:cNvPr id="39" name=""/>
          <p:cNvGraphicFramePr/>
          <p:nvPr/>
        </p:nvGraphicFramePr>
        <p:xfrm>
          <a:off x="287280" y="457200"/>
          <a:ext cx="952560" cy="1042920"/>
        </p:xfrm>
        <a:graphic>
          <a:graphicData uri="http://schemas.openxmlformats.org/presentationml/2006/ole">
            <p:oleObj r:id="rId1" spid="">
              <p:embed/>
              <p:pic>
                <p:nvPicPr>
                  <p:cNvPr id="40" name="" descr=""/>
                  <p:cNvPicPr/>
                  <p:nvPr/>
                </p:nvPicPr>
                <p:blipFill>
                  <a:blip r:embed="rId2"/>
                  <a:stretch/>
                </p:blipFill>
                <p:spPr>
                  <a:xfrm>
                    <a:off x="287280" y="457200"/>
                    <a:ext cx="952560" cy="1042920"/>
                  </a:xfrm>
                  <a:prstGeom prst="rect">
                    <a:avLst/>
                  </a:prstGeom>
                  <a:noFill/>
                  <a:ln w="0">
                    <a:noFill/>
                  </a:ln>
                </p:spPr>
              </p:pic>
            </p:oleObj>
          </a:graphicData>
        </a:graphic>
      </p:graphicFrame>
      <p:sp>
        <p:nvSpPr>
          <p:cNvPr id="4" name="PlaceHolder 3"/>
          <p:cNvSpPr>
            <a:spLocks noGrp="1"/>
          </p:cNvSpPr>
          <p:nvPr>
            <p:ph type="sldNum" idx="3"/>
          </p:nvPr>
        </p:nvSpPr>
        <p:spPr/>
        <p:txBody>
          <a:bodyPr/>
          <a:p>
            <a:fld id="{AAEB9534-A8BB-4796-9C18-036EA043BD2E}"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2000-06-01T13:20:41Z</dcterms:created>
  <dc:creator>Enron Technology</dc:creator>
  <dc:description/>
  <dc:language>en-US</dc:language>
  <cp:lastModifiedBy>Enron Technology</cp:lastModifiedBy>
  <cp:lastPrinted>2000-06-09T14:24:36Z</cp:lastPrinted>
  <dcterms:modified xsi:type="dcterms:W3CDTF">2000-06-09T14:58:11Z</dcterms:modified>
  <cp:revision>43</cp:revision>
  <dc:subject/>
  <dc:title>No Slide Title</dc:title>
</cp:coreProperties>
</file>