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642100" cy="99028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0" y="0"/>
            <a:ext cx="547560" cy="304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 flipH="1" rot="16200000">
            <a:off x="-715320" y="1246680"/>
            <a:ext cx="3044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European Middle Office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Metals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3"/>
          <a:stretch/>
        </p:blipFill>
        <p:spPr>
          <a:xfrm>
            <a:off x="8305920" y="0"/>
            <a:ext cx="838080" cy="78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228564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br>
              <a:rPr sz="4000"/>
            </a:b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METALS </a:t>
            </a:r>
            <a:br>
              <a:rPr sz="4000"/>
            </a:b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OPERATIONAL RISK </a:t>
            </a:r>
            <a:br>
              <a:rPr sz="4000"/>
            </a:br>
            <a:br>
              <a:rPr sz="4000"/>
            </a:br>
            <a:r>
              <a:rPr b="1" lang="en-GB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MAY 2001 UPDATE</a:t>
            </a:r>
            <a:r>
              <a:rPr b="1" lang="en-GB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743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Regulatory Issues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19320" y="1447560"/>
            <a:ext cx="716256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FSA ACMP visit for EML completed 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verbal confirmation of extension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issues identified for further development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formal written response from FSA yet to be received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Traded Risk visit from FSA for EML due Aug 2001. This will analyse management controls over: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operational and market risks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model approval (required to minimise regulatory capital requirements for market risk on options)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LME disciplinary action being negotiated to a final settlement.  Enron likely to plead to the lesser charge of “failure to maintain adequate internal controls” and be fined circa $150,000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Regulatory Issues (cont.)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219320" y="1828800"/>
            <a:ext cx="716256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Technical regulatory capital breach when Regulatory Capital dropped below 110% of requirements in April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not notified immediately to the FSA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issues caused by late changes to accounts for tax charge &amp; EPOL recharge compounded by high inter-company lending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correspondence with FSA on-going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OBSF/Capital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Continues to be both time consuming and operationally difficult to manage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Discussions held with EGM in Houston who are looking at similar structures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Consideration being given as to whether this is the most appropriate means of funding the inventory positions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Overview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981080" y="16761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Q1 Merchanting issues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SAP implementation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IT platform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Future IT platform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Middle office staffing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Remote offices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issues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OBSF/Capital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Merchanting Issues Update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905120" y="1828800"/>
            <a:ext cx="64008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Q1 audit completed successfully utilising internal substantive process (stock, debtors etc)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Systems reconciliation identified DPR correction for Q1 of $10mm arising from true-up on net carry cost of Merchanting inventory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‘Errors’ in Q1 arose primarily within p&amp;l for OBSF activity due to system bugs (see current IT platform)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OBSF ‘Camelot I &amp; II’ structures fully ‘re-signed off ’ by AA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Metals staff identified and placed on longer notice period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Merchanting Issues Update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Completion of Q1 internal substantiation process planned for end May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Improvements in AS400 code, along with additional operational resources being applied, ensures decision to recall OBSF stock not required at present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milestones identified for end May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AS400 code freeze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system generated Merchanting P&amp;L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SAP Implementation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828800" y="19047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Successful go-live completed for EML at 1/5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Post implementation issues centre 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SAP system reliability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some interface failures (recovered manually overnight)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heavy operational resource required to maintain full SAP &gt; AS400 reconciliation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EEL control processes for static counterparty data and manual payments can now be implemented for Enron Metals Ltd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Implementation plans for Merchanting folded into project Salem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Current IT Platform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Minimum development requirements identified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AS400 ‘support’ resource expanded and ring-fenced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Daily prioritisation and status reviews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business support for code freeze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Operational support &amp; maintenance enhanced by engaging expert IT consulting support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system documentation process in progress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Disaster recovery procedures being enhanced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Future IT Platform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Salem initiated and fully supported by Office of Chair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resourcing identified and achieved for program management and co-ordination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CAP Gemini engaged for business process re-engineering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Aggressive reallocation of experienced Middle Office staff to support project resourcing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delivery for project set for 31/03/2002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Middle Office Staffing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London based Middle Office resources increased to approximately 75 as additional staffing required to support Merchanting and SAP implementation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Co-ordination/operation staff controlling physical and financial inventory and positions now total 30+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Full PRC cross calibration due in June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71600" y="22824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Remote Offices</a:t>
            </a:r>
            <a:r>
              <a:rPr b="1" lang="en-GB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599840" y="1295280"/>
            <a:ext cx="701028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Detailed project plan for EMR handed to German CFO (Reinhard Will).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regular reporting to London/Houston will continue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segregation of duties for EMR agreed by all parties 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implementation ongoing with buy in from new, clearly defined management structure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ongoing bi-weekly visits to London by EMR CFO to aid continued Enronisation of the German operations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York CFO brought to London to meet with new EMR CFO and London functional heads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resource used in EMR now being seconded to New York to support on-going development in US operations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China region controller (Heng Seng Chua) starts 14/05/01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2001-05-11T09:50:40Z</dcterms:created>
  <dc:creator>fmcnaugh</dc:creator>
  <dc:description/>
  <dc:language>en-US</dc:language>
  <cp:lastModifiedBy>fmcnaugh</cp:lastModifiedBy>
  <dcterms:modified xsi:type="dcterms:W3CDTF">2001-05-14T06:48:09Z</dcterms:modified>
  <cp:revision>8</cp:revision>
  <dc:subject/>
  <dc:title>METALS/UPDATE </dc:title>
</cp:coreProperties>
</file>