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notesSlides/_rels/notesSlide14.xml.rels" ContentType="application/vnd.openxmlformats-package.relationships+xml"/>
  <Override PartName="/ppt/notesSlides/_rels/notesSlide25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5.xml.rels" ContentType="application/vnd.openxmlformats-package.relationships+xml"/>
  <Override PartName="/ppt/notesSlides/notesSlide5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14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0" y="0"/>
            <a:ext cx="7009200" cy="9295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body"/>
          </p:nvPr>
        </p:nvSpPr>
        <p:spPr>
          <a:xfrm>
            <a:off x="701280" y="3563640"/>
            <a:ext cx="5529240" cy="5189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5360" bIns="45360" anchor="t">
            <a:noAutofit/>
          </a:bodyPr>
          <a:p>
            <a:pPr indent="0">
              <a:spcBef>
                <a:spcPts val="5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ldImg"/>
          </p:nvPr>
        </p:nvSpPr>
        <p:spPr>
          <a:xfrm>
            <a:off x="1500120" y="393840"/>
            <a:ext cx="4011840" cy="30081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1446"/>
                </a:solidFill>
                <a:effectLst/>
                <a:uFillTx/>
                <a:latin typeface="Frutiger TC Black"/>
              </a:rPr>
              <a:t>Click to move the slide</a:t>
            </a:r>
            <a:endParaRPr b="0" lang="en-US" sz="3200" strike="noStrike" u="none">
              <a:solidFill>
                <a:srgbClr val="001446"/>
              </a:solidFill>
              <a:effectLst/>
              <a:uFillTx/>
              <a:latin typeface="Frutiger TC Black"/>
            </a:endParaRPr>
          </a:p>
        </p:txBody>
      </p:sp>
      <p:sp>
        <p:nvSpPr>
          <p:cNvPr id="13" name=""/>
          <p:cNvSpPr/>
          <p:nvPr/>
        </p:nvSpPr>
        <p:spPr>
          <a:xfrm>
            <a:off x="3205800" y="120600"/>
            <a:ext cx="77832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5360" bIns="4536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</a:pPr>
            <a:fld id="{D2467C18-3DAD-4E7F-B9C8-BA7E6D4F7D83}" type="datetime"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09/27/25</a:t>
            </a:fld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25.xml.rels><?xml version="1.0" encoding="UTF-8"?>
<Relationships xmlns="http://schemas.openxmlformats.org/package/2006/relationships"><Relationship Id="rId1" Type="http://schemas.openxmlformats.org/officeDocument/2006/relationships/slide" Target="../slides/slide25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sldImg"/>
          </p:nvPr>
        </p:nvSpPr>
        <p:spPr>
          <a:xfrm>
            <a:off x="1500120" y="393840"/>
            <a:ext cx="4011840" cy="3008160"/>
          </a:xfrm>
          <a:prstGeom prst="rect">
            <a:avLst/>
          </a:prstGeom>
          <a:ln w="0">
            <a:noFill/>
          </a:ln>
        </p:spPr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701280" y="3563640"/>
            <a:ext cx="5529240" cy="5189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>
              <a:spcBef>
                <a:spcPts val="524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 Gas &amp; Power Incentive - details TBD by April 30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24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Foreign Exchange Management Program - savings to a benchmark shared equally, terminates December 31/02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24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 Rate Management Program - savings shared equally, terminates December 31/02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24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Inventory Management - to be worked at TTF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sldImg"/>
          </p:nvPr>
        </p:nvSpPr>
        <p:spPr>
          <a:xfrm>
            <a:off x="1500120" y="393840"/>
            <a:ext cx="4011840" cy="3008160"/>
          </a:xfrm>
          <a:prstGeom prst="rect">
            <a:avLst/>
          </a:prstGeom>
          <a:ln w="0">
            <a:noFill/>
          </a:ln>
        </p:spPr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701280" y="3563640"/>
            <a:ext cx="5529240" cy="5189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>
              <a:spcBef>
                <a:spcPts val="524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 Gas &amp; Power Incentive - details TBD by April 30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24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Foreign Exchange Management Program - savings to a benchmark shared equally, terminates December 31/02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24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 Rate Management Program - savings shared equally, terminates December 31/02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24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Inventory Management - to be worked at TTF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sldImg"/>
          </p:nvPr>
        </p:nvSpPr>
        <p:spPr>
          <a:xfrm>
            <a:off x="1500120" y="393840"/>
            <a:ext cx="4011840" cy="3008160"/>
          </a:xfrm>
          <a:prstGeom prst="rect">
            <a:avLst/>
          </a:prstGeom>
          <a:ln w="0">
            <a:noFill/>
          </a:ln>
        </p:spPr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701280" y="3563640"/>
            <a:ext cx="5529240" cy="5189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>
              <a:spcBef>
                <a:spcPts val="524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 Gas &amp; Power Incentive - details TBD by April 30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24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Foreign Exchange Management Program - savings to a benchmark shared equally, terminates December 31/02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24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 Rate Management Program - savings shared equally, terminates December 31/02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24"/>
              </a:spcBef>
              <a:buClr>
                <a:srgbClr val="000000"/>
              </a:buClr>
              <a:buFont typeface="Time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Inventory Management - to be worked at TTF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sldImg"/>
          </p:nvPr>
        </p:nvSpPr>
        <p:spPr>
          <a:xfrm>
            <a:off x="1500120" y="392040"/>
            <a:ext cx="4011840" cy="3008520"/>
          </a:xfrm>
          <a:prstGeom prst="rect">
            <a:avLst/>
          </a:prstGeom>
          <a:ln w="0">
            <a:noFill/>
          </a:ln>
        </p:spPr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701280" y="3565080"/>
            <a:ext cx="5527800" cy="518796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880" bIns="47880" anchor="t">
            <a:noAutofit/>
          </a:bodyPr>
          <a:p>
            <a:pPr indent="0">
              <a:spcBef>
                <a:spcPts val="5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Subject to minor adjustment when 2000 and MCBA finalized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sldImg"/>
          </p:nvPr>
        </p:nvSpPr>
        <p:spPr>
          <a:xfrm>
            <a:off x="1500120" y="392040"/>
            <a:ext cx="4011840" cy="3008520"/>
          </a:xfrm>
          <a:prstGeom prst="rect">
            <a:avLst/>
          </a:prstGeom>
          <a:ln w="0">
            <a:noFill/>
          </a:ln>
        </p:spPr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701280" y="3565080"/>
            <a:ext cx="5527800" cy="5187960"/>
          </a:xfrm>
          <a:prstGeom prst="rect">
            <a:avLst/>
          </a:prstGeom>
          <a:noFill/>
          <a:ln w="0">
            <a:noFill/>
          </a:ln>
        </p:spPr>
        <p:txBody>
          <a:bodyPr lIns="95400" rIns="95400" tIns="47880" bIns="47880" anchor="t">
            <a:noAutofit/>
          </a:bodyPr>
          <a:p>
            <a:pPr indent="0">
              <a:spcBef>
                <a:spcPts val="5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Evolution,  not Revolution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00080" y="85320"/>
            <a:ext cx="67579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1446"/>
              </a:solidFill>
              <a:effectLst/>
              <a:uFillTx/>
              <a:latin typeface="Frutiger TC Black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44792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00080" y="85320"/>
            <a:ext cx="67579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1446"/>
              </a:solidFill>
              <a:effectLst/>
              <a:uFillTx/>
              <a:latin typeface="Frutiger TC Black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44792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00080" y="85320"/>
            <a:ext cx="67579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1446"/>
              </a:solidFill>
              <a:effectLst/>
              <a:uFillTx/>
              <a:latin typeface="Frutiger TC Black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3c"/>
            </a:gs>
            <a:gs pos="100000">
              <a:srgbClr val="000078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0"/>
            <a:ext cx="9144000" cy="1247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100080" y="85320"/>
            <a:ext cx="67579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1446"/>
                </a:solidFill>
                <a:effectLst/>
                <a:uFillTx/>
                <a:latin typeface="Frutiger TC Black"/>
              </a:rPr>
              <a:t>Click to edit the title text format</a:t>
            </a:r>
            <a:endParaRPr b="0" lang="en-US" sz="3200" strike="noStrike" u="none">
              <a:solidFill>
                <a:srgbClr val="001446"/>
              </a:solidFill>
              <a:effectLst/>
              <a:uFillTx/>
              <a:latin typeface="Frutiger TC Black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609480" y="144792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Click to edit the outline text format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spcBef>
                <a:spcPts val="700"/>
              </a:spcBef>
              <a:buClr>
                <a:srgbClr val="ffffff"/>
              </a:buClr>
              <a:buFont typeface="Frutiger TC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Second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2" marL="1257480" indent="-343080">
              <a:spcBef>
                <a:spcPts val="700"/>
              </a:spcBef>
              <a:buClr>
                <a:srgbClr val="ffffff"/>
              </a:buClr>
              <a:buFont typeface="Frutiger TC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Third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3" marL="1714680" indent="-343080">
              <a:spcBef>
                <a:spcPts val="700"/>
              </a:spcBef>
              <a:buClr>
                <a:srgbClr val="ffffff"/>
              </a:buClr>
              <a:buFont typeface="Frutiger TC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Fourth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4" marL="2171880" indent="-343080">
              <a:spcBef>
                <a:spcPts val="700"/>
              </a:spcBef>
              <a:buClr>
                <a:srgbClr val="ffffff"/>
              </a:buClr>
              <a:buFont typeface="Frutiger TC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Fifth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5" marL="2171880" indent="-343080">
              <a:spcBef>
                <a:spcPts val="700"/>
              </a:spcBef>
              <a:buClr>
                <a:srgbClr val="ffffff"/>
              </a:buClr>
              <a:buFont typeface="Frutiger TC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Sixth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6" marL="2171880" indent="-343080">
              <a:spcBef>
                <a:spcPts val="700"/>
              </a:spcBef>
              <a:buClr>
                <a:srgbClr val="ffffff"/>
              </a:buClr>
              <a:buFont typeface="Frutiger TC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Seventh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</p:txBody>
      </p:sp>
      <p:sp>
        <p:nvSpPr>
          <p:cNvPr id="3" name=""/>
          <p:cNvSpPr/>
          <p:nvPr/>
        </p:nvSpPr>
        <p:spPr>
          <a:xfrm>
            <a:off x="8458200" y="6480000"/>
            <a:ext cx="53352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387BC40-0797-4272-A912-3C04C7A24288}" type="slidenum"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Frutiger TC Condensed Light"/>
              </a:rPr>
              <a:t>&lt;number&gt;</a:t>
            </a:fld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" descr=""/>
          <p:cNvPicPr/>
          <p:nvPr/>
        </p:nvPicPr>
        <p:blipFill>
          <a:blip r:embed="rId2"/>
          <a:stretch/>
        </p:blipFill>
        <p:spPr>
          <a:xfrm>
            <a:off x="6858000" y="228600"/>
            <a:ext cx="2133720" cy="81432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gradFill rotWithShape="0">
          <a:gsLst>
            <a:gs pos="0">
              <a:srgbClr val="000032"/>
            </a:gs>
            <a:gs pos="50000">
              <a:srgbClr val="0000ab"/>
            </a:gs>
            <a:gs pos="100000">
              <a:srgbClr val="000032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0" y="1447920"/>
            <a:ext cx="9144000" cy="36576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/>
          </p:nvPr>
        </p:nvSpPr>
        <p:spPr>
          <a:xfrm>
            <a:off x="0" y="5409720"/>
            <a:ext cx="9144000" cy="12956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rmAutofit fontScale="77500" lnSpcReduction="19999"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Mainline Service and Pricing Settlement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Presentation to the TTF 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April 6, 2001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title"/>
          </p:nvPr>
        </p:nvSpPr>
        <p:spPr>
          <a:xfrm>
            <a:off x="-360" y="380520"/>
            <a:ext cx="89917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600"/>
            </a:br>
            <a:endParaRPr b="0" lang="en-US" sz="3600" strike="noStrike" u="none">
              <a:solidFill>
                <a:srgbClr val="001446"/>
              </a:solidFill>
              <a:effectLst/>
              <a:uFillTx/>
              <a:latin typeface="Frutiger TC Black"/>
            </a:endParaRPr>
          </a:p>
        </p:txBody>
      </p:sp>
      <p:pic>
        <p:nvPicPr>
          <p:cNvPr id="17" name="" descr=""/>
          <p:cNvPicPr/>
          <p:nvPr/>
        </p:nvPicPr>
        <p:blipFill>
          <a:blip r:embed="rId1"/>
          <a:stretch/>
        </p:blipFill>
        <p:spPr>
          <a:xfrm>
            <a:off x="1600200" y="1752480"/>
            <a:ext cx="6553080" cy="249876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3c"/>
            </a:gs>
            <a:gs pos="100000">
              <a:srgbClr val="000078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00080" y="85320"/>
            <a:ext cx="67579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001446"/>
                </a:solidFill>
                <a:effectLst/>
                <a:uFillTx/>
                <a:latin typeface="Frutiger TC Black"/>
              </a:rPr>
              <a:t>Merger Agreement – 2001 Benefit (Article 6)</a:t>
            </a:r>
            <a:endParaRPr b="0" lang="en-US" sz="3200" strike="noStrike" u="none">
              <a:solidFill>
                <a:srgbClr val="001446"/>
              </a:solidFill>
              <a:effectLst/>
              <a:uFillTx/>
              <a:latin typeface="Frutiger TC Black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228240" y="1295280"/>
            <a:ext cx="8915400" cy="5253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lvl="1" marL="8002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spcBef>
                <a:spcPts val="601"/>
              </a:spcBef>
              <a:buClr>
                <a:srgbClr val="ffffff"/>
              </a:buClr>
              <a:buFont typeface="Frutiger TC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Recognition of sharing OM&amp;A cost savings under Section 9 of the MCBA in 2001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spcBef>
                <a:spcPts val="601"/>
              </a:spcBef>
              <a:buClr>
                <a:srgbClr val="ffffff"/>
              </a:buClr>
              <a:buFont typeface="Frutiger TC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Savings determination 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2" marL="1257480" indent="-343080">
              <a:spcBef>
                <a:spcPts val="601"/>
              </a:spcBef>
              <a:buClr>
                <a:srgbClr val="ffffff"/>
              </a:buClr>
              <a:buFont typeface="Frutiger TC"/>
              <a:buChar char="-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If 2001 Actual OM&amp;A (adjusted) &lt; Actual 2000 OM&amp;A the savings are shared 50/50 TCPL/Shippers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2" marL="1257480" indent="-343080">
              <a:spcBef>
                <a:spcPts val="601"/>
              </a:spcBef>
              <a:buClr>
                <a:srgbClr val="ffffff"/>
              </a:buClr>
              <a:buFont typeface="Frutiger TC"/>
              <a:buChar char="-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Actual 2001 OM&amp;A adjusted for non-routine costs 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2" marL="1257480" indent="-343080">
              <a:spcBef>
                <a:spcPts val="601"/>
              </a:spcBef>
              <a:buClr>
                <a:srgbClr val="ffffff"/>
              </a:buClr>
              <a:buFont typeface="Frutiger TC"/>
              <a:buChar char="-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Example shown in Schedule 13.0 of Schedule “D” Reporting Requirements  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3c"/>
            </a:gs>
            <a:gs pos="100000">
              <a:srgbClr val="000078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00080" y="85320"/>
            <a:ext cx="67579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12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001446"/>
                </a:solidFill>
                <a:effectLst/>
                <a:uFillTx/>
                <a:latin typeface="Frutiger TC Black"/>
              </a:rPr>
              <a:t>Depreciation  Expense (Article 7)</a:t>
            </a:r>
            <a:endParaRPr b="0" lang="en-US" sz="2800" strike="noStrike" u="none">
              <a:solidFill>
                <a:srgbClr val="001446"/>
              </a:solidFill>
              <a:effectLst/>
              <a:uFillTx/>
              <a:latin typeface="Frutiger TC Black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09480" y="144792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120000"/>
              </a:lnSpc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Negotiated rate increases for the term as follows: 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 2000 Composite -  2.64%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  2001:     2000 Composite Rate  + .10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  2002:     2001 Composite Rate  + .15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3c"/>
            </a:gs>
            <a:gs pos="100000">
              <a:srgbClr val="000078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100080" y="85320"/>
            <a:ext cx="67579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001446"/>
                </a:solidFill>
                <a:effectLst/>
                <a:uFillTx/>
                <a:latin typeface="Frutiger TC Black"/>
              </a:rPr>
              <a:t>Incentives</a:t>
            </a:r>
            <a:endParaRPr b="0" lang="en-US" sz="3200" strike="noStrike" u="none">
              <a:solidFill>
                <a:srgbClr val="001446"/>
              </a:solidFill>
              <a:effectLst/>
              <a:uFillTx/>
              <a:latin typeface="Frutiger TC Black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228600" y="1371600"/>
            <a:ext cx="8763120" cy="28195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lnSpcReduction="9999"/>
          </a:bodyPr>
          <a:p>
            <a:pPr lvl="1" marL="800280" indent="0">
              <a:lnSpc>
                <a:spcPct val="125000"/>
              </a:lnSpc>
              <a:spcBef>
                <a:spcPts val="601"/>
              </a:spcBef>
              <a:buNone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25000"/>
              </a:lnSpc>
              <a:spcBef>
                <a:spcPts val="601"/>
              </a:spcBef>
              <a:buClr>
                <a:srgbClr val="ffffff"/>
              </a:buClr>
              <a:buFont typeface="Frutiger TC"/>
              <a:buChar char="•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Revenue / Asset Management (Article 9)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25000"/>
              </a:lnSpc>
              <a:spcBef>
                <a:spcPts val="601"/>
              </a:spcBef>
              <a:buClr>
                <a:srgbClr val="ffffff"/>
              </a:buClr>
              <a:buFont typeface="Frutiger TC"/>
              <a:buChar char="•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Fuel Gas &amp; Power Incentive (Article 10.1)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25000"/>
              </a:lnSpc>
              <a:spcBef>
                <a:spcPts val="601"/>
              </a:spcBef>
              <a:buClr>
                <a:srgbClr val="ffffff"/>
              </a:buClr>
              <a:buFont typeface="Frutiger TC"/>
              <a:buChar char="•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Foreign Exchange Management Program (Article 10.2)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25000"/>
              </a:lnSpc>
              <a:spcBef>
                <a:spcPts val="601"/>
              </a:spcBef>
              <a:buClr>
                <a:srgbClr val="ffffff"/>
              </a:buClr>
              <a:buFont typeface="Frutiger TC"/>
              <a:buChar char="•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Interest Rate Management Program (Article 10.3)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3c"/>
            </a:gs>
            <a:gs pos="100000">
              <a:srgbClr val="000078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00080" y="228600"/>
            <a:ext cx="6757920" cy="990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001446"/>
                </a:solidFill>
                <a:effectLst/>
                <a:uFillTx/>
                <a:latin typeface="Frutiger TC Black"/>
              </a:rPr>
              <a:t>Revenue / Asset Management (Article 9)</a:t>
            </a:r>
            <a:br>
              <a:rPr sz="2800"/>
            </a:br>
            <a:endParaRPr b="0" lang="en-US" sz="2800" strike="noStrike" u="none">
              <a:solidFill>
                <a:srgbClr val="001446"/>
              </a:solidFill>
              <a:effectLst/>
              <a:uFillTx/>
              <a:latin typeface="Frutiger TC Black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228600" y="1371240"/>
            <a:ext cx="8763120" cy="38098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lvl="1" marL="800280" indent="-343080">
              <a:lnSpc>
                <a:spcPct val="125000"/>
              </a:lnSpc>
              <a:spcBef>
                <a:spcPts val="601"/>
              </a:spcBef>
              <a:buClr>
                <a:srgbClr val="ffffff"/>
              </a:buClr>
              <a:buFont typeface="Frutiger TC"/>
              <a:buChar char="•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Purpose 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85000"/>
              </a:lnSpc>
              <a:spcBef>
                <a:spcPts val="601"/>
              </a:spcBef>
              <a:buNone/>
              <a:tabLst>
                <a:tab algn="l" pos="0"/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- minimize TBO/Storage costs 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95000"/>
              </a:lnSpc>
              <a:spcBef>
                <a:spcPts val="601"/>
              </a:spcBef>
              <a:buNone/>
              <a:tabLst>
                <a:tab algn="l" pos="0"/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- generate incremental transportation &amp; other revenue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25000"/>
              </a:lnSpc>
              <a:spcBef>
                <a:spcPts val="601"/>
              </a:spcBef>
              <a:buClr>
                <a:srgbClr val="ffffff"/>
              </a:buClr>
              <a:buFont typeface="Frutiger TC"/>
              <a:buChar char="•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Commission accrues to TCPL on total revenues and cost savings based on percentages defined in Article 9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25000"/>
              </a:lnSpc>
              <a:spcBef>
                <a:spcPts val="601"/>
              </a:spcBef>
              <a:buClr>
                <a:srgbClr val="ffffff"/>
              </a:buClr>
              <a:buFont typeface="Frutiger TC"/>
              <a:buChar char="•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TCPL Commission capped at $5 million in each year of term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25000"/>
              </a:lnSpc>
              <a:spcBef>
                <a:spcPts val="601"/>
              </a:spcBef>
              <a:buClr>
                <a:srgbClr val="ffffff"/>
              </a:buClr>
              <a:buFont typeface="Frutiger TC"/>
              <a:buChar char="•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Revenues and cost savings net of the cap flow back to shippers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25000"/>
              </a:lnSpc>
              <a:spcBef>
                <a:spcPts val="601"/>
              </a:spcBef>
              <a:buNone/>
              <a:tabLst>
                <a:tab algn="l" pos="0"/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3c"/>
            </a:gs>
            <a:gs pos="100000">
              <a:srgbClr val="000078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00080" y="228600"/>
            <a:ext cx="6757920" cy="990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001446"/>
                </a:solidFill>
                <a:effectLst/>
                <a:uFillTx/>
                <a:latin typeface="Frutiger TC Black"/>
              </a:rPr>
              <a:t>Foreign Exchange &amp; Interest Rate Programs (Articles 10.2 &amp; 10.3)</a:t>
            </a:r>
            <a:br>
              <a:rPr sz="2800"/>
            </a:br>
            <a:endParaRPr b="0" lang="en-US" sz="2800" strike="noStrike" u="none">
              <a:solidFill>
                <a:srgbClr val="001446"/>
              </a:solidFill>
              <a:effectLst/>
              <a:uFillTx/>
              <a:latin typeface="Frutiger TC Black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228600" y="1371240"/>
            <a:ext cx="8763120" cy="38098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lvl="1" marL="800280" indent="0">
              <a:lnSpc>
                <a:spcPct val="125000"/>
              </a:lnSpc>
              <a:spcBef>
                <a:spcPts val="601"/>
              </a:spcBef>
              <a:buNone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25000"/>
              </a:lnSpc>
              <a:spcBef>
                <a:spcPts val="601"/>
              </a:spcBef>
              <a:buClr>
                <a:srgbClr val="ffffff"/>
              </a:buClr>
              <a:buFont typeface="Frutiger TC"/>
              <a:buChar char="•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Purpose 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85000"/>
              </a:lnSpc>
              <a:spcBef>
                <a:spcPts val="601"/>
              </a:spcBef>
              <a:buNone/>
              <a:tabLst>
                <a:tab algn="l" pos="0"/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- minimize foreign exchange and interest cost 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95000"/>
              </a:lnSpc>
              <a:spcBef>
                <a:spcPts val="601"/>
              </a:spcBef>
              <a:buClr>
                <a:srgbClr val="ffffff"/>
              </a:buClr>
              <a:buFont typeface="Frutiger TC"/>
              <a:buChar char="•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Program savings/(losses) are shared 50/50 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25000"/>
              </a:lnSpc>
              <a:spcBef>
                <a:spcPts val="601"/>
              </a:spcBef>
              <a:buClr>
                <a:srgbClr val="ffffff"/>
              </a:buClr>
              <a:buFont typeface="Frutiger TC"/>
              <a:buChar char="•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Continuation of programs implemented in the Incentive Settlement and carried forward in 2000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25000"/>
              </a:lnSpc>
              <a:spcBef>
                <a:spcPts val="601"/>
              </a:spcBef>
              <a:buClr>
                <a:srgbClr val="ffffff"/>
              </a:buClr>
              <a:buFont typeface="Frutiger TC"/>
              <a:buChar char="•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Details of program are unchanged and fully described in Articles 10.2 and 10.3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25000"/>
              </a:lnSpc>
              <a:spcBef>
                <a:spcPts val="601"/>
              </a:spcBef>
              <a:buNone/>
              <a:tabLst>
                <a:tab algn="l" pos="0"/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3c"/>
            </a:gs>
            <a:gs pos="100000">
              <a:srgbClr val="000078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00080" y="85320"/>
            <a:ext cx="67579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001446"/>
                </a:solidFill>
                <a:effectLst/>
                <a:uFillTx/>
                <a:latin typeface="Frutiger TC Black"/>
              </a:rPr>
              <a:t>Contract Demand</a:t>
            </a:r>
            <a:endParaRPr b="0" lang="en-US" sz="3200" strike="noStrike" u="none">
              <a:solidFill>
                <a:srgbClr val="001446"/>
              </a:solidFill>
              <a:effectLst/>
              <a:uFillTx/>
              <a:latin typeface="Frutiger TC Black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228600" y="1371240"/>
            <a:ext cx="8763120" cy="20574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77500" lnSpcReduction="19999"/>
          </a:bodyPr>
          <a:p>
            <a:pPr lvl="1" marL="800280" indent="-343080">
              <a:spcBef>
                <a:spcPts val="700"/>
              </a:spcBef>
              <a:buNone/>
              <a:tabLst>
                <a:tab algn="l" pos="0"/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0">
              <a:lnSpc>
                <a:spcPct val="125000"/>
              </a:lnSpc>
              <a:spcBef>
                <a:spcPts val="700"/>
              </a:spcBef>
              <a:buNone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25000"/>
              </a:lnSpc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Variance between forecast and actual deferred and recovered in following year through a deferral account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3c"/>
            </a:gs>
            <a:gs pos="100000">
              <a:srgbClr val="000078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00080" y="85320"/>
            <a:ext cx="67579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1446"/>
                </a:solidFill>
                <a:effectLst/>
                <a:uFillTx/>
                <a:latin typeface="Frutiger TC Black"/>
              </a:rPr>
              <a:t>Services</a:t>
            </a:r>
            <a:endParaRPr b="0" lang="en-US" sz="3200" strike="noStrike" u="none">
              <a:solidFill>
                <a:srgbClr val="001446"/>
              </a:solidFill>
              <a:effectLst/>
              <a:uFillTx/>
              <a:latin typeface="Frutiger TC Black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609480" y="144792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15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Article 11.1:    FT Make-up and AOS   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5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Article 11.2:    IT Floor Price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3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Article 11.3:    New Service Expedited 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Approval Process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7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Article 12:       Turnback Procedure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3c"/>
            </a:gs>
            <a:gs pos="100000">
              <a:srgbClr val="000078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00080" y="85320"/>
            <a:ext cx="67579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001446"/>
                </a:solidFill>
                <a:effectLst/>
                <a:uFillTx/>
                <a:latin typeface="Frutiger TC Black"/>
              </a:rPr>
              <a:t>FT Service Enhancements - Description</a:t>
            </a:r>
            <a:endParaRPr b="0" lang="en-US" sz="3200" strike="noStrike" u="none">
              <a:solidFill>
                <a:srgbClr val="001446"/>
              </a:solidFill>
              <a:effectLst/>
              <a:uFillTx/>
              <a:latin typeface="Frutiger TC Black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215640" y="1449360"/>
            <a:ext cx="8458200" cy="5029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FT Make-Up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spcBef>
                <a:spcPts val="700"/>
              </a:spcBef>
              <a:buClr>
                <a:srgbClr val="ffffff"/>
              </a:buClr>
              <a:buFont typeface="Frutiger TC"/>
              <a:buChar char="-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Unutilized FT capacity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0">
              <a:spcBef>
                <a:spcPts val="700"/>
              </a:spcBef>
              <a:buNone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Authorized Overrun Service (AOS)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spcBef>
                <a:spcPts val="700"/>
              </a:spcBef>
              <a:buClr>
                <a:srgbClr val="ffffff"/>
              </a:buClr>
              <a:buFont typeface="Frutiger TC"/>
              <a:buChar char="-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4% of FT demand toll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60000"/>
              </a:lnSpc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Dollar credit to IT invoice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0">
              <a:lnSpc>
                <a:spcPct val="60000"/>
              </a:lnSpc>
              <a:spcBef>
                <a:spcPts val="700"/>
              </a:spcBef>
              <a:buNone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20000"/>
              </a:lnSpc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Credits expire if not used in the gas month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3c"/>
            </a:gs>
            <a:gs pos="100000">
              <a:srgbClr val="000078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00080" y="85320"/>
            <a:ext cx="67579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600" strike="noStrike" u="none">
                <a:solidFill>
                  <a:srgbClr val="001446"/>
                </a:solidFill>
                <a:effectLst/>
                <a:uFillTx/>
                <a:latin typeface="Frutiger TC Black"/>
              </a:rPr>
              <a:t>FT Service Enhancements - Details</a:t>
            </a:r>
            <a:endParaRPr b="0" lang="en-US" sz="3600" strike="noStrike" u="none">
              <a:solidFill>
                <a:srgbClr val="001446"/>
              </a:solidFill>
              <a:effectLst/>
              <a:uFillTx/>
              <a:latin typeface="Frutiger TC Black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09480" y="144792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120000"/>
              </a:lnSpc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Start: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20000"/>
              </a:lnSpc>
              <a:spcBef>
                <a:spcPts val="700"/>
              </a:spcBef>
              <a:buClr>
                <a:srgbClr val="ffffff"/>
              </a:buClr>
              <a:buFont typeface="Frutiger TC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minimum of 30 days after NEB approval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20000"/>
              </a:lnSpc>
              <a:spcBef>
                <a:spcPts val="700"/>
              </a:spcBef>
              <a:buClr>
                <a:srgbClr val="ffffff"/>
              </a:buClr>
              <a:buFont typeface="Frutiger TC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first day of a month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20000"/>
              </a:lnSpc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End: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20000"/>
              </a:lnSpc>
              <a:spcBef>
                <a:spcPts val="700"/>
              </a:spcBef>
              <a:buClr>
                <a:srgbClr val="ffffff"/>
              </a:buClr>
              <a:buFont typeface="Frutiger TC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December 31, 2002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20000"/>
              </a:lnSpc>
              <a:spcBef>
                <a:spcPts val="799"/>
              </a:spcBef>
              <a:buClr>
                <a:srgbClr val="ffffff"/>
              </a:buClr>
              <a:buFont typeface="Frutiger TC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Tariff Changes in </a:t>
            </a:r>
            <a:r>
              <a:rPr b="1" lang="en-GB" sz="32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Schedule “B”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3c"/>
            </a:gs>
            <a:gs pos="100000">
              <a:srgbClr val="000078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99720" y="85320"/>
            <a:ext cx="74437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600" strike="noStrike" u="none">
                <a:solidFill>
                  <a:srgbClr val="001446"/>
                </a:solidFill>
                <a:effectLst/>
                <a:uFillTx/>
                <a:latin typeface="Frutiger TC Black"/>
              </a:rPr>
              <a:t>FT Service Enhancements - Benefits of IT Credit Process</a:t>
            </a:r>
            <a:endParaRPr b="0" lang="en-US" sz="3600" strike="noStrike" u="none">
              <a:solidFill>
                <a:srgbClr val="001446"/>
              </a:solidFill>
              <a:effectLst/>
              <a:uFillTx/>
              <a:latin typeface="Frutiger TC Black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09480" y="144792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lnSpcReduction="9999"/>
          </a:bodyPr>
          <a:p>
            <a:pPr marL="343080" indent="-343080">
              <a:lnSpc>
                <a:spcPct val="120000"/>
              </a:lnSpc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flexibility and value: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20000"/>
              </a:lnSpc>
              <a:spcBef>
                <a:spcPts val="700"/>
              </a:spcBef>
              <a:buClr>
                <a:srgbClr val="ffffff"/>
              </a:buClr>
              <a:buFont typeface="Frutiger TC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use anytime during the month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20000"/>
              </a:lnSpc>
              <a:spcBef>
                <a:spcPts val="700"/>
              </a:spcBef>
              <a:buClr>
                <a:srgbClr val="ffffff"/>
              </a:buClr>
              <a:buFont typeface="Frutiger TC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use on any path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50000"/>
              </a:lnSpc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relatively quick &amp; inexpensive to implement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50000"/>
              </a:lnSpc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simple to use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50000"/>
              </a:lnSpc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consistent with FT Make-up process on NOVA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50000"/>
              </a:lnSpc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no incremental toll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3c"/>
            </a:gs>
            <a:gs pos="100000">
              <a:srgbClr val="000078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00080" y="85320"/>
            <a:ext cx="67579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001446"/>
                </a:solidFill>
                <a:effectLst/>
                <a:uFillTx/>
                <a:latin typeface="Frutiger TC Black"/>
              </a:rPr>
              <a:t>Background</a:t>
            </a:r>
            <a:endParaRPr b="0" lang="en-US" sz="3200" strike="noStrike" u="none">
              <a:solidFill>
                <a:srgbClr val="001446"/>
              </a:solidFill>
              <a:effectLst/>
              <a:uFillTx/>
              <a:latin typeface="Frutiger TC Black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44792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lnSpcReduction="9999"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April 2000 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spcBef>
                <a:spcPts val="601"/>
              </a:spcBef>
              <a:buClr>
                <a:srgbClr val="ffffff"/>
              </a:buClr>
              <a:buFont typeface="Frutiger TC"/>
              <a:buChar char="-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Five year price cap proposal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spcBef>
                <a:spcPts val="601"/>
              </a:spcBef>
              <a:buClr>
                <a:srgbClr val="ffffff"/>
              </a:buClr>
              <a:buFont typeface="Frutiger TC"/>
              <a:buChar char="-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TransCanada shares in non-renewal risk 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spcBef>
                <a:spcPts val="601"/>
              </a:spcBef>
              <a:buClr>
                <a:srgbClr val="ffffff"/>
              </a:buClr>
              <a:buFont typeface="Frutiger TC"/>
              <a:buChar char="-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Discretion on pricing &amp; term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July 2000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10000"/>
              </a:lnSpc>
              <a:spcBef>
                <a:spcPts val="601"/>
              </a:spcBef>
              <a:buClr>
                <a:srgbClr val="ffffff"/>
              </a:buClr>
              <a:buFont typeface="Frutiger TC"/>
              <a:buChar char="-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Five year price cap with some flow through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10000"/>
              </a:lnSpc>
              <a:spcBef>
                <a:spcPts val="601"/>
              </a:spcBef>
              <a:buClr>
                <a:srgbClr val="ffffff"/>
              </a:buClr>
              <a:buFont typeface="Frutiger TC"/>
              <a:buChar char="-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Asymmetrical risk sharing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10000"/>
              </a:lnSpc>
              <a:spcBef>
                <a:spcPts val="601"/>
              </a:spcBef>
              <a:buClr>
                <a:srgbClr val="ffffff"/>
              </a:buClr>
              <a:buFont typeface="Frutiger TC"/>
              <a:buChar char="-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Discretion on short term pricing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10000"/>
              </a:lnSpc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August/December 2000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10000"/>
              </a:lnSpc>
              <a:spcBef>
                <a:spcPts val="601"/>
              </a:spcBef>
              <a:buClr>
                <a:srgbClr val="ffffff"/>
              </a:buClr>
              <a:buFont typeface="Frutiger TC"/>
              <a:buChar char="-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Continued discussions around risk and discretion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3c"/>
            </a:gs>
            <a:gs pos="100000">
              <a:srgbClr val="000078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00080" y="85320"/>
            <a:ext cx="67579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001446"/>
                </a:solidFill>
                <a:effectLst/>
                <a:uFillTx/>
                <a:latin typeface="Frutiger TC Black"/>
              </a:rPr>
              <a:t>IT Floor Price </a:t>
            </a:r>
            <a:endParaRPr b="0" lang="en-US" sz="3200" strike="noStrike" u="none">
              <a:solidFill>
                <a:srgbClr val="001446"/>
              </a:solidFill>
              <a:effectLst/>
              <a:uFillTx/>
              <a:latin typeface="Frutiger TC Black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228600" y="1371600"/>
            <a:ext cx="8763120" cy="5029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lvl="1" marL="800280" indent="0">
              <a:spcBef>
                <a:spcPts val="601"/>
              </a:spcBef>
              <a:buNone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50000"/>
              </a:lnSpc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IT is Biddable (status quo)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50000"/>
              </a:lnSpc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Floor Price  =  Proxy for marginal fuel cost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50000"/>
              </a:lnSpc>
              <a:spcBef>
                <a:spcPts val="700"/>
              </a:spcBef>
              <a:buNone/>
              <a:tabLst>
                <a:tab algn="l" pos="0"/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                   +   Contribution to fixed costs 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50000"/>
              </a:lnSpc>
              <a:spcBef>
                <a:spcPts val="700"/>
              </a:spcBef>
              <a:buNone/>
              <a:tabLst>
                <a:tab algn="l" pos="0"/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                   +    FT commodity toll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50000"/>
              </a:lnSpc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Maximum Floor Price:  120% of FT Toll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50000"/>
              </a:lnSpc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Minimum Floor Price:     80% of FT Toll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2" marL="1257480" indent="0">
              <a:spcBef>
                <a:spcPts val="601"/>
              </a:spcBef>
              <a:buNone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3c"/>
            </a:gs>
            <a:gs pos="100000">
              <a:srgbClr val="000078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00080" y="85320"/>
            <a:ext cx="67579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15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001446"/>
                </a:solidFill>
                <a:effectLst/>
                <a:uFillTx/>
                <a:latin typeface="Frutiger TC Black"/>
              </a:rPr>
              <a:t>IT Floor Price - Fuel Proxy</a:t>
            </a:r>
            <a:endParaRPr b="0" lang="en-US" sz="3200" strike="noStrike" u="none">
              <a:solidFill>
                <a:srgbClr val="001446"/>
              </a:solidFill>
              <a:effectLst/>
              <a:uFillTx/>
              <a:latin typeface="Frutiger TC Black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609480" y="144792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lnSpcReduction="9999"/>
          </a:bodyPr>
          <a:p>
            <a:pPr marL="343080" indent="-343080">
              <a:lnSpc>
                <a:spcPct val="150000"/>
              </a:lnSpc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Consistent with historical methodology…..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50000"/>
              </a:lnSpc>
              <a:spcBef>
                <a:spcPts val="601"/>
              </a:spcBef>
              <a:buClr>
                <a:srgbClr val="ffffff"/>
              </a:buClr>
              <a:buFont typeface="Frutiger TC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Uses long-haul IT to Parkway as basis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50000"/>
              </a:lnSpc>
              <a:spcBef>
                <a:spcPts val="601"/>
              </a:spcBef>
              <a:buClr>
                <a:srgbClr val="ffffff"/>
              </a:buClr>
              <a:buFont typeface="Frutiger TC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Difference between marginal fuel % and average fuel %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50000"/>
              </a:lnSpc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Changes from historical methodology…..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50000"/>
              </a:lnSpc>
              <a:spcBef>
                <a:spcPts val="601"/>
              </a:spcBef>
              <a:buClr>
                <a:srgbClr val="ffffff"/>
              </a:buClr>
              <a:buFont typeface="Frutiger TC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Revised monthly to reflect cost of gas at Empress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50000"/>
              </a:lnSpc>
              <a:spcBef>
                <a:spcPts val="601"/>
              </a:spcBef>
              <a:buClr>
                <a:srgbClr val="ffffff"/>
              </a:buClr>
              <a:buFont typeface="Frutiger TC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Revised seasonally to reflect changes in fuel ratios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3c"/>
            </a:gs>
            <a:gs pos="100000">
              <a:srgbClr val="000078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00080" y="85320"/>
            <a:ext cx="67579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15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001446"/>
                </a:solidFill>
                <a:effectLst/>
                <a:uFillTx/>
                <a:latin typeface="Frutiger TC Black"/>
              </a:rPr>
              <a:t>IT Floor Price - other</a:t>
            </a:r>
            <a:endParaRPr b="0" lang="en-US" sz="3200" strike="noStrike" u="none">
              <a:solidFill>
                <a:srgbClr val="001446"/>
              </a:solidFill>
              <a:effectLst/>
              <a:uFillTx/>
              <a:latin typeface="Frutiger TC Black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609480" y="144792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150000"/>
              </a:lnSpc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contribution to fixed costs = 4% of FT Demand toll currently in effect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50000"/>
              </a:lnSpc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changes commence: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50000"/>
              </a:lnSpc>
              <a:spcBef>
                <a:spcPts val="601"/>
              </a:spcBef>
              <a:buClr>
                <a:srgbClr val="ffffff"/>
              </a:buClr>
              <a:buFont typeface="Frutiger TC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minimum of 30 days after NEB approval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50000"/>
              </a:lnSpc>
              <a:spcBef>
                <a:spcPts val="601"/>
              </a:spcBef>
              <a:buClr>
                <a:srgbClr val="ffffff"/>
              </a:buClr>
              <a:buFont typeface="Frutiger TC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1st day of a month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3c"/>
            </a:gs>
            <a:gs pos="100000">
              <a:srgbClr val="000078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00080" y="85320"/>
            <a:ext cx="67579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15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001446"/>
                </a:solidFill>
                <a:effectLst/>
                <a:uFillTx/>
                <a:latin typeface="Frutiger TC Black"/>
              </a:rPr>
              <a:t>IT Floor Price - Schedules</a:t>
            </a:r>
            <a:endParaRPr b="0" lang="en-US" sz="3200" strike="noStrike" u="none">
              <a:solidFill>
                <a:srgbClr val="001446"/>
              </a:solidFill>
              <a:effectLst/>
              <a:uFillTx/>
              <a:latin typeface="Frutiger TC Black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609480" y="144792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15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C-1:  Tariff Amendments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5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C-2:  Fixed Cost Contribution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5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C-3:  Example of monthly Calculation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5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C-4:  Seasonal redetermination Process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5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C-5:  Format of “List of Tolls”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0">
              <a:lnSpc>
                <a:spcPct val="15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0">
              <a:lnSpc>
                <a:spcPct val="15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3c"/>
            </a:gs>
            <a:gs pos="100000">
              <a:srgbClr val="000078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100080" y="85320"/>
            <a:ext cx="67579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001446"/>
                </a:solidFill>
                <a:effectLst/>
                <a:uFillTx/>
                <a:latin typeface="Frutiger TC Black"/>
              </a:rPr>
              <a:t>Future Business Model</a:t>
            </a:r>
            <a:endParaRPr b="0" lang="en-US" sz="3200" strike="noStrike" u="none">
              <a:solidFill>
                <a:srgbClr val="001446"/>
              </a:solidFill>
              <a:effectLst/>
              <a:uFillTx/>
              <a:latin typeface="Frutiger TC Black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204840" y="1644480"/>
            <a:ext cx="8763120" cy="5029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lvl="1" marL="800280" indent="-343080">
              <a:lnSpc>
                <a:spcPct val="130000"/>
              </a:lnSpc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TransCanada will develop new regulatory model by the end of August 2001 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30000"/>
              </a:lnSpc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Discussions with Stakeholders 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2" marL="1257480" indent="-343080">
              <a:lnSpc>
                <a:spcPct val="130000"/>
              </a:lnSpc>
              <a:spcBef>
                <a:spcPts val="700"/>
              </a:spcBef>
              <a:buNone/>
              <a:tabLst>
                <a:tab algn="l" pos="0"/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Start:  by September 17, 2001 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2" marL="1257480" indent="-343080">
              <a:lnSpc>
                <a:spcPct val="130000"/>
              </a:lnSpc>
              <a:spcBef>
                <a:spcPts val="700"/>
              </a:spcBef>
              <a:buNone/>
              <a:tabLst>
                <a:tab algn="l" pos="0"/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Finish:  by February 28, 2002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30000"/>
              </a:lnSpc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File:  April 2002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30000"/>
              </a:lnSpc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Implement:  January 1, 2003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3c"/>
            </a:gs>
            <a:gs pos="100000">
              <a:srgbClr val="000078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00080" y="85320"/>
            <a:ext cx="67579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1446"/>
                </a:solidFill>
                <a:effectLst/>
                <a:uFillTx/>
                <a:latin typeface="Frutiger TC Black"/>
              </a:rPr>
              <a:t>Eastern Zone Toll  ($/GJ)</a:t>
            </a:r>
            <a:endParaRPr b="0" lang="en-US" sz="3200" strike="noStrike" u="none">
              <a:solidFill>
                <a:srgbClr val="001446"/>
              </a:solidFill>
              <a:effectLst/>
              <a:uFillTx/>
              <a:latin typeface="Frutiger TC Black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312480" y="1293840"/>
            <a:ext cx="8575560" cy="5029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lnSpcReduction="9999"/>
          </a:bodyPr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30000"/>
              </a:lnSpc>
              <a:spcBef>
                <a:spcPts val="799"/>
              </a:spcBef>
              <a:buClr>
                <a:srgbClr val="ffffff"/>
              </a:buClr>
              <a:buFont typeface="Frutiger TC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2000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$1.01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50000"/>
              </a:lnSpc>
              <a:spcBef>
                <a:spcPts val="799"/>
              </a:spcBef>
              <a:buClr>
                <a:srgbClr val="ffffff"/>
              </a:buClr>
              <a:buFont typeface="Frutiger TC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2001 Interim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$1.13 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0">
              <a:lnSpc>
                <a:spcPct val="15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30000"/>
              </a:lnSpc>
              <a:spcBef>
                <a:spcPts val="799"/>
              </a:spcBef>
              <a:buClr>
                <a:srgbClr val="ffffff"/>
              </a:buClr>
              <a:buFont typeface="Frutiger TC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2001 Settlement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$1.103 *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5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5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    (* based on current cost of capital under NEB Formula)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3c"/>
            </a:gs>
            <a:gs pos="100000">
              <a:srgbClr val="000078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100080" y="85320"/>
            <a:ext cx="67579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1446"/>
                </a:solidFill>
                <a:effectLst/>
                <a:uFillTx/>
                <a:latin typeface="Frutiger TC Black"/>
              </a:rPr>
              <a:t>Next Steps</a:t>
            </a:r>
            <a:endParaRPr b="0" lang="en-US" sz="3200" strike="noStrike" u="none">
              <a:solidFill>
                <a:srgbClr val="001446"/>
              </a:solidFill>
              <a:effectLst/>
              <a:uFillTx/>
              <a:latin typeface="Frutiger TC Black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256680" y="1395360"/>
            <a:ext cx="8736120" cy="5029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lnSpcReduction="9999"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1657440"/>
                <a:tab algn="l" pos="41101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2800" strike="noStrike" u="sng">
                <a:solidFill>
                  <a:srgbClr val="ffffff"/>
                </a:solidFill>
                <a:effectLst/>
                <a:uFillTx/>
                <a:latin typeface="Frutiger TC"/>
              </a:rPr>
              <a:t>Target Date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10000"/>
              </a:lnSpc>
              <a:spcBef>
                <a:spcPts val="700"/>
              </a:spcBef>
              <a:buNone/>
              <a:tabLst>
                <a:tab algn="l" pos="0"/>
                <a:tab algn="l" pos="1657440"/>
                <a:tab algn="l" pos="41101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Complete MOU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April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10000"/>
              </a:lnSpc>
              <a:spcBef>
                <a:spcPts val="700"/>
              </a:spcBef>
              <a:buNone/>
              <a:tabLst>
                <a:tab algn="l" pos="0"/>
                <a:tab algn="l" pos="1657440"/>
                <a:tab algn="l" pos="41101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File MOU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April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10000"/>
              </a:lnSpc>
              <a:spcBef>
                <a:spcPts val="700"/>
              </a:spcBef>
              <a:buNone/>
              <a:tabLst>
                <a:tab algn="l" pos="0"/>
                <a:tab algn="l" pos="1657440"/>
                <a:tab algn="l" pos="41101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File Cost of Capital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April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10000"/>
              </a:lnSpc>
              <a:spcBef>
                <a:spcPts val="700"/>
              </a:spcBef>
              <a:buNone/>
              <a:tabLst>
                <a:tab algn="l" pos="0"/>
                <a:tab algn="l" pos="1657440"/>
                <a:tab algn="l" pos="41101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NEB Decision - MOU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May - Oct. *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10000"/>
              </a:lnSpc>
              <a:spcBef>
                <a:spcPts val="700"/>
              </a:spcBef>
              <a:buNone/>
              <a:tabLst>
                <a:tab algn="l" pos="0"/>
                <a:tab algn="l" pos="1657440"/>
                <a:tab algn="l" pos="41101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FT Enhancements in Effect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July - Dec.  *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10000"/>
              </a:lnSpc>
              <a:spcBef>
                <a:spcPts val="700"/>
              </a:spcBef>
              <a:buNone/>
              <a:tabLst>
                <a:tab algn="l" pos="0"/>
                <a:tab algn="l" pos="1657440"/>
                <a:tab algn="l" pos="41101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NEB Decision: Cost of Capital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Sept/Oct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10000"/>
              </a:lnSpc>
              <a:spcBef>
                <a:spcPts val="700"/>
              </a:spcBef>
              <a:buNone/>
              <a:tabLst>
                <a:tab algn="l" pos="0"/>
                <a:tab algn="l" pos="1657440"/>
                <a:tab algn="l" pos="41101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&amp; Final Tolls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1657440"/>
                <a:tab algn="l" pos="41101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1657440"/>
                <a:tab algn="l" pos="41101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*Range depends on objections by parties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gradFill rotWithShape="0">
          <a:gsLst>
            <a:gs pos="0">
              <a:srgbClr val="000032"/>
            </a:gs>
            <a:gs pos="50000">
              <a:srgbClr val="0000ab"/>
            </a:gs>
            <a:gs pos="100000">
              <a:srgbClr val="000032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828800" y="3200040"/>
            <a:ext cx="5562720" cy="1066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808080"/>
                </a:solidFill>
                <a:effectLst/>
                <a:uFillTx/>
                <a:latin typeface="Frutiger TC Black"/>
              </a:rPr>
              <a:t>Ending Slide - TransCanada Logo</a:t>
            </a:r>
            <a:endParaRPr b="0" lang="en-US" sz="3200" strike="noStrike" u="none">
              <a:solidFill>
                <a:srgbClr val="001446"/>
              </a:solidFill>
              <a:effectLst/>
              <a:uFillTx/>
              <a:latin typeface="Frutiger TC Black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1399680" y="2099880"/>
            <a:ext cx="5381640" cy="1117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GB" sz="2800" strike="noStrike" u="none">
              <a:solidFill>
                <a:srgbClr val="808080"/>
              </a:solidFill>
              <a:effectLst/>
              <a:uFillTx/>
              <a:latin typeface="Frutiger TC"/>
            </a:endParaRPr>
          </a:p>
        </p:txBody>
      </p:sp>
      <p:sp>
        <p:nvSpPr>
          <p:cNvPr id="70" name=""/>
          <p:cNvSpPr/>
          <p:nvPr/>
        </p:nvSpPr>
        <p:spPr>
          <a:xfrm>
            <a:off x="0" y="1523880"/>
            <a:ext cx="9144000" cy="3733920"/>
          </a:xfrm>
          <a:prstGeom prst="rect">
            <a:avLst/>
          </a:prstGeom>
          <a:solidFill>
            <a:srgbClr val="ff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71" name="" descr=""/>
          <p:cNvPicPr/>
          <p:nvPr/>
        </p:nvPicPr>
        <p:blipFill>
          <a:blip r:embed="rId1"/>
          <a:stretch/>
        </p:blipFill>
        <p:spPr>
          <a:xfrm>
            <a:off x="1447920" y="2209680"/>
            <a:ext cx="6553080" cy="249876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3c"/>
            </a:gs>
            <a:gs pos="100000">
              <a:srgbClr val="000078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00080" y="85320"/>
            <a:ext cx="67579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001446"/>
                </a:solidFill>
                <a:effectLst/>
                <a:uFillTx/>
                <a:latin typeface="Frutiger TC Black"/>
              </a:rPr>
              <a:t>Background</a:t>
            </a:r>
            <a:endParaRPr b="0" lang="en-US" sz="3200" strike="noStrike" u="none">
              <a:solidFill>
                <a:srgbClr val="001446"/>
              </a:solidFill>
              <a:effectLst/>
              <a:uFillTx/>
              <a:latin typeface="Frutiger TC Black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09480" y="144792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0">
              <a:spcBef>
                <a:spcPts val="700"/>
              </a:spcBef>
              <a:buNone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 December 2000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spcBef>
                <a:spcPts val="601"/>
              </a:spcBef>
              <a:buClr>
                <a:srgbClr val="ffffff"/>
              </a:buClr>
              <a:buFont typeface="Frutiger TC"/>
              <a:buChar char="-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Determined parties too far apart on cost of capital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spcBef>
                <a:spcPts val="601"/>
              </a:spcBef>
              <a:buClr>
                <a:srgbClr val="ffffff"/>
              </a:buClr>
              <a:buFont typeface="Frutiger TC"/>
              <a:buChar char="-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Decision to litigate cost of capital &amp; negotiate two year settlement that would include: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2" marL="1257480" indent="-343080">
              <a:spcBef>
                <a:spcPts val="601"/>
              </a:spcBef>
              <a:buClr>
                <a:srgbClr val="ffffff"/>
              </a:buClr>
              <a:buFont typeface="Frutiger TC"/>
              <a:buChar char="-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COS elements other than ROE and Equity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2" marL="1257480" indent="-343080">
              <a:spcBef>
                <a:spcPts val="601"/>
              </a:spcBef>
              <a:buClr>
                <a:srgbClr val="ffffff"/>
              </a:buClr>
              <a:buFont typeface="Frutiger TC"/>
              <a:buChar char="-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Billing determinants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2" marL="1257480" indent="-343080">
              <a:spcBef>
                <a:spcPts val="601"/>
              </a:spcBef>
              <a:buClr>
                <a:srgbClr val="ffffff"/>
              </a:buClr>
              <a:buFont typeface="Frutiger TC"/>
              <a:buChar char="-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IT &amp; STFT service and pricing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2" marL="1257480" indent="-343080">
              <a:spcBef>
                <a:spcPts val="601"/>
              </a:spcBef>
              <a:buClr>
                <a:srgbClr val="ffffff"/>
              </a:buClr>
              <a:buFont typeface="Frutiger TC"/>
              <a:buChar char="-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FT enhancements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2" marL="1257480" indent="-343080">
              <a:spcBef>
                <a:spcPts val="601"/>
              </a:spcBef>
              <a:buClr>
                <a:srgbClr val="ffffff"/>
              </a:buClr>
              <a:buFont typeface="Frutiger TC"/>
              <a:buChar char="-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New services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2" marL="1257480" indent="-343080">
              <a:spcBef>
                <a:spcPts val="601"/>
              </a:spcBef>
              <a:buClr>
                <a:srgbClr val="ffffff"/>
              </a:buClr>
              <a:buFont typeface="Frutiger TC"/>
              <a:buChar char="-"/>
              <a:tabLst>
                <a:tab algn="l" pos="798480"/>
                <a:tab algn="l" pos="1081080"/>
                <a:tab algn="l" pos="1943280"/>
                <a:tab algn="l" pos="22906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Incentives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3c"/>
            </a:gs>
            <a:gs pos="100000">
              <a:srgbClr val="000078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" descr=""/>
          <p:cNvPicPr/>
          <p:nvPr/>
        </p:nvPicPr>
        <p:blipFill>
          <a:blip r:embed="rId1"/>
          <a:stretch/>
        </p:blipFill>
        <p:spPr>
          <a:xfrm>
            <a:off x="6172200" y="304920"/>
            <a:ext cx="574560" cy="547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00080" y="85320"/>
            <a:ext cx="67579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001446"/>
                </a:solidFill>
                <a:effectLst/>
                <a:uFillTx/>
                <a:latin typeface="Frutiger TC Black"/>
              </a:rPr>
              <a:t>Benefits of the Settlement</a:t>
            </a:r>
            <a:endParaRPr b="0" lang="en-US" sz="3200" strike="noStrike" u="none">
              <a:solidFill>
                <a:srgbClr val="001446"/>
              </a:solidFill>
              <a:effectLst/>
              <a:uFillTx/>
              <a:latin typeface="Frutiger TC Black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09480" y="144792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ts val="3399"/>
              </a:lnSpc>
              <a:spcBef>
                <a:spcPts val="2999"/>
              </a:spcBef>
              <a:buClr>
                <a:srgbClr val="ffffff"/>
              </a:buClr>
              <a:buFont typeface="Frutiger TC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  Evolution towards competitive environment 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ts val="3399"/>
              </a:lnSpc>
              <a:spcBef>
                <a:spcPts val="2999"/>
              </a:spcBef>
              <a:buClr>
                <a:srgbClr val="ffffff"/>
              </a:buClr>
              <a:buFont typeface="Frutiger TC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  Avoid / Limit litigation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ts val="3399"/>
              </a:lnSpc>
              <a:spcBef>
                <a:spcPts val="2999"/>
              </a:spcBef>
              <a:buClr>
                <a:srgbClr val="ffffff"/>
              </a:buClr>
              <a:buFont typeface="Frutiger TC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  Incentive for TransCanada to cut costs   </a:t>
            </a: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and improve efficiency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ts val="3399"/>
              </a:lnSpc>
              <a:spcBef>
                <a:spcPts val="2999"/>
              </a:spcBef>
              <a:buClr>
                <a:srgbClr val="ffffff"/>
              </a:buClr>
              <a:buFont typeface="Frutiger TC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  Alignment on incentives for win/win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ts val="3399"/>
              </a:lnSpc>
              <a:spcBef>
                <a:spcPts val="2999"/>
              </a:spcBef>
              <a:buClr>
                <a:srgbClr val="ffffff"/>
              </a:buClr>
              <a:buFont typeface="Frutiger TC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  AOS and Make-up add value to FT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ts val="3399"/>
              </a:lnSpc>
              <a:spcBef>
                <a:spcPts val="2999"/>
              </a:spcBef>
              <a:buClr>
                <a:srgbClr val="ffffff"/>
              </a:buClr>
              <a:buFont typeface="Frutiger TC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  Migration from FT to IT may be reduced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3c"/>
            </a:gs>
            <a:gs pos="100000">
              <a:srgbClr val="000078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14440" y="2585880"/>
            <a:ext cx="8190000" cy="1951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13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TC Black"/>
              </a:rPr>
              <a:t>Details of 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TC Black"/>
              </a:rPr>
              <a:t>TransCanada PipeLines 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TC Black"/>
              </a:rPr>
              <a:t>Services &amp; Pricing Settlement</a:t>
            </a:r>
            <a:br>
              <a:rPr sz="3200"/>
            </a:b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Frutiger TC Black"/>
              </a:rPr>
              <a:t>for 2001 &amp; 2002</a:t>
            </a:r>
            <a:br>
              <a:rPr sz="3200"/>
            </a:br>
            <a:br>
              <a:rPr sz="3200"/>
            </a:br>
            <a:endParaRPr b="0" lang="en-US" sz="3200" strike="noStrike" u="none">
              <a:solidFill>
                <a:srgbClr val="001446"/>
              </a:solidFill>
              <a:effectLst/>
              <a:uFillTx/>
              <a:latin typeface="Frutiger TC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3c"/>
            </a:gs>
            <a:gs pos="100000">
              <a:srgbClr val="000078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00080" y="85320"/>
            <a:ext cx="67579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1446"/>
                </a:solidFill>
                <a:effectLst/>
                <a:uFillTx/>
                <a:latin typeface="Frutiger TC Black"/>
              </a:rPr>
              <a:t>Settlement Review</a:t>
            </a:r>
            <a:r>
              <a:rPr b="0" lang="en-US" sz="3200" strike="noStrike" u="none">
                <a:solidFill>
                  <a:srgbClr val="001446"/>
                </a:solidFill>
                <a:effectLst/>
                <a:uFillTx/>
                <a:latin typeface="Frutiger TC Black"/>
              </a:rPr>
              <a:t>	</a:t>
            </a:r>
            <a:endParaRPr b="0" lang="en-US" sz="3200" strike="noStrike" u="none">
              <a:solidFill>
                <a:srgbClr val="001446"/>
              </a:solidFill>
              <a:effectLst/>
              <a:uFillTx/>
              <a:latin typeface="Frutiger TC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44792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Financial Components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spcBef>
                <a:spcPts val="601"/>
              </a:spcBef>
              <a:buClr>
                <a:srgbClr val="ffffff"/>
              </a:buClr>
              <a:buFont typeface="Frutiger TC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John Lee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2" marL="1257480" indent="-343080">
              <a:spcBef>
                <a:spcPts val="601"/>
              </a:spcBef>
              <a:buClr>
                <a:srgbClr val="ffffff"/>
              </a:buClr>
              <a:buFont typeface="Frutiger TC"/>
              <a:buChar char="-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Revenue Requirement, Severance, Merger Benefit, Depreciation, Incentive Programs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2" marL="1257480" indent="0">
              <a:spcBef>
                <a:spcPts val="6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Services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spcBef>
                <a:spcPts val="601"/>
              </a:spcBef>
              <a:buClr>
                <a:srgbClr val="ffffff"/>
              </a:buClr>
              <a:buFont typeface="Frutiger TC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Steve Emond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2" marL="1257480" indent="-343080">
              <a:spcBef>
                <a:spcPts val="601"/>
              </a:spcBef>
              <a:buClr>
                <a:srgbClr val="ffffff"/>
              </a:buClr>
              <a:buFont typeface="Frutiger TC"/>
              <a:buChar char="-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FT Makeup, Authorized Overrun Service, IT Floor Price, New Services Expedited Approval, Turnback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3c"/>
            </a:gs>
            <a:gs pos="100000">
              <a:srgbClr val="000078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00080" y="85320"/>
            <a:ext cx="67579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001446"/>
                </a:solidFill>
                <a:effectLst/>
                <a:uFillTx/>
                <a:latin typeface="Frutiger TC Black"/>
              </a:rPr>
              <a:t>Net Revenue Requirement (Article 4)</a:t>
            </a:r>
            <a:endParaRPr b="0" lang="en-US" sz="3200" strike="noStrike" u="none">
              <a:solidFill>
                <a:srgbClr val="001446"/>
              </a:solidFill>
              <a:effectLst/>
              <a:uFillTx/>
              <a:latin typeface="Frutiger TC Black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228240" y="1295280"/>
            <a:ext cx="8915400" cy="5253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lnSpcReduction="9999"/>
          </a:bodyPr>
          <a:p>
            <a:pPr lvl="1" marL="8002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20000"/>
              </a:lnSpc>
              <a:spcBef>
                <a:spcPts val="601"/>
              </a:spcBef>
              <a:buClr>
                <a:srgbClr val="ffffff"/>
              </a:buClr>
              <a:buFont typeface="Frutiger TC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OM&amp;A (Article 4.3)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2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Amount set at: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2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- 2001:  $223 million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2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- 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2002:  $217 million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2" marL="1257480" indent="0">
              <a:lnSpc>
                <a:spcPct val="120000"/>
              </a:lnSpc>
              <a:spcBef>
                <a:spcPts val="49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20000"/>
              </a:lnSpc>
              <a:spcBef>
                <a:spcPts val="601"/>
              </a:spcBef>
              <a:buClr>
                <a:srgbClr val="ffffff"/>
              </a:buClr>
              <a:buFont typeface="Frutiger TC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Flow-Through Costs (Article 4.2)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2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- forecast for each year of the Settlement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2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- variances between actual and forecast costs flowed 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   through subject to review (Article 17.4)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3c"/>
            </a:gs>
            <a:gs pos="100000">
              <a:srgbClr val="000078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00080" y="85320"/>
            <a:ext cx="67579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001446"/>
                </a:solidFill>
                <a:effectLst/>
                <a:uFillTx/>
                <a:latin typeface="Frutiger TC Black"/>
              </a:rPr>
              <a:t>Net Revenue Requirement Continued (Article 4)</a:t>
            </a:r>
            <a:endParaRPr b="0" lang="en-US" sz="3200" strike="noStrike" u="none">
              <a:solidFill>
                <a:srgbClr val="001446"/>
              </a:solidFill>
              <a:effectLst/>
              <a:uFillTx/>
              <a:latin typeface="Frutiger TC Black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228240" y="1295280"/>
            <a:ext cx="8915400" cy="5253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lvl="1" marL="8002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20000"/>
              </a:lnSpc>
              <a:spcBef>
                <a:spcPts val="700"/>
              </a:spcBef>
              <a:buClr>
                <a:srgbClr val="ffffff"/>
              </a:buClr>
              <a:buFont typeface="Frutiger TC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Miscellaneous Revenue (Article 4.4)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lnSpc>
                <a:spcPct val="120000"/>
              </a:lnSpc>
              <a:spcBef>
                <a:spcPts val="601"/>
              </a:spcBef>
              <a:buClr>
                <a:srgbClr val="ffffff"/>
              </a:buClr>
              <a:buFont typeface="Frutiger TC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Discretionary and Non-Discretionary Revenue forecast for each year of the Settlement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2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   - 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Variances between actual and forecast revenues                       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flowed through subject to review (Article 17.4)</a:t>
            </a: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marL="343080" indent="-343080">
              <a:lnSpc>
                <a:spcPct val="12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	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3c"/>
            </a:gs>
            <a:gs pos="100000">
              <a:srgbClr val="000078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00080" y="85320"/>
            <a:ext cx="675792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3200" strike="noStrike" u="none">
                <a:solidFill>
                  <a:srgbClr val="001446"/>
                </a:solidFill>
                <a:effectLst/>
                <a:uFillTx/>
                <a:latin typeface="Frutiger TC Black"/>
              </a:rPr>
              <a:t>Severance Program (Article 5)</a:t>
            </a:r>
            <a:endParaRPr b="0" lang="en-US" sz="3200" strike="noStrike" u="none">
              <a:solidFill>
                <a:srgbClr val="001446"/>
              </a:solidFill>
              <a:effectLst/>
              <a:uFillTx/>
              <a:latin typeface="Frutiger TC Black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228240" y="1295280"/>
            <a:ext cx="8915400" cy="5253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lvl="1" marL="8002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spcBef>
                <a:spcPts val="499"/>
              </a:spcBef>
              <a:buClr>
                <a:srgbClr val="ffffff"/>
              </a:buClr>
              <a:buFont typeface="Frutiger TC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Provides TCPL with incentive to reduce costs and share in benefits achieved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spcBef>
                <a:spcPts val="499"/>
              </a:spcBef>
              <a:buClr>
                <a:srgbClr val="ffffff"/>
              </a:buClr>
              <a:buFont typeface="Frutiger TC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Provides shippers with immediate savings during the term through the sharing mechanism and sustained savings beyond the term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spcBef>
                <a:spcPts val="499"/>
              </a:spcBef>
              <a:buClr>
                <a:srgbClr val="ffffff"/>
              </a:buClr>
              <a:buFont typeface="Frutiger TC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Mechanism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2" marL="1257480" indent="-343080">
              <a:spcBef>
                <a:spcPts val="499"/>
              </a:spcBef>
              <a:buClr>
                <a:srgbClr val="ffffff"/>
              </a:buClr>
              <a:buFont typeface="Frutiger TC"/>
              <a:buChar char="-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Severance costs in 2001 and 2002 amortized over three years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2" marL="1257480" indent="-343080">
              <a:spcBef>
                <a:spcPts val="499"/>
              </a:spcBef>
              <a:buClr>
                <a:srgbClr val="ffffff"/>
              </a:buClr>
              <a:buFont typeface="Frutiger TC"/>
              <a:buChar char="-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Cost savings determined from the date of termination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2" marL="1257480" indent="-343080">
              <a:spcBef>
                <a:spcPts val="499"/>
              </a:spcBef>
              <a:buClr>
                <a:srgbClr val="ffffff"/>
              </a:buClr>
              <a:buFont typeface="Frutiger TC"/>
              <a:buChar char="-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Severance benefits equal amortized costs less savings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2" marL="1257480" indent="-343080">
              <a:spcBef>
                <a:spcPts val="499"/>
              </a:spcBef>
              <a:buClr>
                <a:srgbClr val="ffffff"/>
              </a:buClr>
              <a:buFont typeface="Frutiger TC"/>
              <a:buChar char="-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Severance benefits shared  70% TCPL: 30% Shippers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  <a:p>
            <a:pPr lvl="1" marL="800280" indent="-343080">
              <a:spcBef>
                <a:spcPts val="499"/>
              </a:spcBef>
              <a:buClr>
                <a:srgbClr val="ffffff"/>
              </a:buClr>
              <a:buFont typeface="Frutiger TC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Frutiger TC"/>
              </a:rPr>
              <a:t>Illustrative example in Schedule F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Frutiger TC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2000-09-01T16:59:55Z</dcterms:created>
  <dc:creator>Kathy_Tomilson</dc:creator>
  <dc:description/>
  <dc:language>en-US</dc:language>
  <cp:lastModifiedBy>Marg_Seeger</cp:lastModifiedBy>
  <cp:lastPrinted>2001-04-06T11:42:06Z</cp:lastPrinted>
  <dcterms:modified xsi:type="dcterms:W3CDTF">2001-04-06T14:44:01Z</dcterms:modified>
  <cp:revision>154</cp:revision>
  <dc:subject/>
  <dc:title>Service &amp; Tariff Changes</dc:title>
</cp:coreProperties>
</file>