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png" ContentType="image/png"/>
  <Override PartName="/ppt/media/image9.wmf" ContentType="image/x-wmf"/>
  <Override PartName="/ppt/embeddings/oleObject1.xlsx" ContentType="application/vnd.openxmlformats-officedocument.spreadsheetml.sheet"/>
  <Override PartName="/ppt/embeddings/oleObject2.xlsx" ContentType="application/vnd.openxmlformats-officedocument.spreadsheetml.sheet"/>
  <Override PartName="/ppt/embeddings/oleObject1.docx" ContentType="application/vnd.openxmlformats-officedocument.wordprocessingml.documen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9197975" cy="6858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53640" y="7200"/>
            <a:ext cx="8674200" cy="519480"/>
          </a:xfrm>
          <a:prstGeom prst="rect">
            <a:avLst/>
          </a:prstGeom>
          <a:noFill/>
          <a:ln w="0">
            <a:noFill/>
          </a:ln>
        </p:spPr>
        <p:txBody>
          <a:bodyPr lIns="46080" rIns="4608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ffffff"/>
              </a:solidFill>
              <a:effectLst/>
              <a:uFillTx/>
              <a:latin typeface="Arial"/>
            </a:endParaRPr>
          </a:p>
        </p:txBody>
      </p:sp>
      <p:sp>
        <p:nvSpPr>
          <p:cNvPr id="9" name="PlaceHolder 2"/>
          <p:cNvSpPr>
            <a:spLocks noGrp="1"/>
          </p:cNvSpPr>
          <p:nvPr>
            <p:ph/>
          </p:nvPr>
        </p:nvSpPr>
        <p:spPr>
          <a:xfrm>
            <a:off x="637920" y="864720"/>
            <a:ext cx="7778520" cy="3155400"/>
          </a:xfrm>
          <a:prstGeom prst="rect">
            <a:avLst/>
          </a:prstGeom>
          <a:noFill/>
          <a:ln w="0">
            <a:noFill/>
          </a:ln>
        </p:spPr>
        <p:txBody>
          <a:bodyPr lIns="46080" rIns="46080" tIns="46080" bIns="46080" anchor="t">
            <a:normAutofit/>
          </a:bodyPr>
          <a:p>
            <a:pPr indent="0">
              <a:lnSpc>
                <a:spcPct val="90000"/>
              </a:lnSpc>
              <a:spcBef>
                <a:spcPts val="499"/>
              </a:spcBef>
              <a:spcAft>
                <a:spcPts val="10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53640" y="7200"/>
            <a:ext cx="8674200" cy="519480"/>
          </a:xfrm>
          <a:prstGeom prst="rect">
            <a:avLst/>
          </a:prstGeom>
          <a:noFill/>
          <a:ln w="0">
            <a:noFill/>
          </a:ln>
        </p:spPr>
        <p:txBody>
          <a:bodyPr lIns="46080" rIns="4608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ffffff"/>
              </a:solidFill>
              <a:effectLst/>
              <a:uFillTx/>
              <a:latin typeface="Arial"/>
            </a:endParaRPr>
          </a:p>
        </p:txBody>
      </p:sp>
      <p:sp>
        <p:nvSpPr>
          <p:cNvPr id="11" name="PlaceHolder 2"/>
          <p:cNvSpPr>
            <a:spLocks noGrp="1"/>
          </p:cNvSpPr>
          <p:nvPr>
            <p:ph/>
          </p:nvPr>
        </p:nvSpPr>
        <p:spPr>
          <a:xfrm>
            <a:off x="637920" y="864720"/>
            <a:ext cx="7778520" cy="3155400"/>
          </a:xfrm>
          <a:prstGeom prst="rect">
            <a:avLst/>
          </a:prstGeom>
          <a:noFill/>
          <a:ln w="0">
            <a:noFill/>
          </a:ln>
        </p:spPr>
        <p:txBody>
          <a:bodyPr lIns="46080" rIns="46080" tIns="46080" bIns="46080" anchor="t">
            <a:normAutofit/>
          </a:bodyPr>
          <a:p>
            <a:pPr indent="0">
              <a:lnSpc>
                <a:spcPct val="90000"/>
              </a:lnSpc>
              <a:spcBef>
                <a:spcPts val="499"/>
              </a:spcBef>
              <a:spcAft>
                <a:spcPts val="10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53640" y="7200"/>
            <a:ext cx="8674200" cy="519480"/>
          </a:xfrm>
          <a:prstGeom prst="rect">
            <a:avLst/>
          </a:prstGeom>
          <a:noFill/>
          <a:ln w="0">
            <a:noFill/>
          </a:ln>
        </p:spPr>
        <p:txBody>
          <a:bodyPr lIns="46080" rIns="4608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ffffff"/>
              </a:solidFill>
              <a:effectLst/>
              <a:uFillTx/>
              <a:latin typeface="Arial"/>
            </a:endParaRPr>
          </a:p>
        </p:txBody>
      </p:sp>
      <p:sp>
        <p:nvSpPr>
          <p:cNvPr id="13" name="PlaceHolder 2"/>
          <p:cNvSpPr>
            <a:spLocks noGrp="1"/>
          </p:cNvSpPr>
          <p:nvPr>
            <p:ph type="subTitle"/>
          </p:nvPr>
        </p:nvSpPr>
        <p:spPr>
          <a:xfrm>
            <a:off x="637920" y="864720"/>
            <a:ext cx="7778520" cy="3155400"/>
          </a:xfrm>
          <a:prstGeom prst="rect">
            <a:avLst/>
          </a:prstGeom>
          <a:noFill/>
          <a:ln w="0">
            <a:noFill/>
          </a:ln>
        </p:spPr>
        <p:txBody>
          <a:bodyPr lIns="0" rIns="0" tIns="0" bIns="0" anchor="ctr">
            <a:spAutoFit/>
          </a:bodyPr>
          <a:p>
            <a:pPr indent="0" algn="ctr">
              <a:lnSpc>
                <a:spcPct val="90000"/>
              </a:lnSpc>
              <a:spcBef>
                <a:spcPts val="499"/>
              </a:spcBef>
              <a:spcAft>
                <a:spcPts val="10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37920" y="864720"/>
            <a:ext cx="7778520" cy="3155400"/>
          </a:xfrm>
          <a:prstGeom prst="rect">
            <a:avLst/>
          </a:prstGeom>
          <a:noFill/>
          <a:ln w="0">
            <a:noFill/>
          </a:ln>
        </p:spPr>
        <p:txBody>
          <a:bodyPr lIns="46080" rIns="46080" tIns="46080" bIns="46080" anchor="t">
            <a:normAutofit lnSpcReduction="9999"/>
          </a:bodyPr>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628560" indent="-228600">
              <a:lnSpc>
                <a:spcPct val="90000"/>
              </a:lnSpc>
              <a:spcBef>
                <a:spcPts val="499"/>
              </a:spcBef>
              <a:spcAft>
                <a:spcPts val="1001"/>
              </a:spcAft>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71640" indent="-228600">
              <a:lnSpc>
                <a:spcPct val="90000"/>
              </a:lnSpc>
              <a:spcBef>
                <a:spcPts val="499"/>
              </a:spcBef>
              <a:spcAft>
                <a:spcPts val="1001"/>
              </a:spcAft>
              <a:buClr>
                <a:srgbClr val="00ae00"/>
              </a:buClr>
              <a:buSzPct val="11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257480" indent="-171720">
              <a:lnSpc>
                <a:spcPct val="90000"/>
              </a:lnSpc>
              <a:spcBef>
                <a:spcPts val="499"/>
              </a:spcBef>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542960" indent="-171360">
              <a:lnSpc>
                <a:spcPct val="90000"/>
              </a:lnSpc>
              <a:spcBef>
                <a:spcPts val="499"/>
              </a:spcBef>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542960" indent="-171360">
              <a:lnSpc>
                <a:spcPct val="90000"/>
              </a:lnSpc>
              <a:spcBef>
                <a:spcPts val="499"/>
              </a:spcBef>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542960" indent="-171360">
              <a:lnSpc>
                <a:spcPct val="90000"/>
              </a:lnSpc>
              <a:spcBef>
                <a:spcPts val="499"/>
              </a:spcBef>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1" name=""/>
          <p:cNvSpPr/>
          <p:nvPr/>
        </p:nvSpPr>
        <p:spPr>
          <a:xfrm>
            <a:off x="0" y="0"/>
            <a:ext cx="9144000" cy="558720"/>
          </a:xfrm>
          <a:prstGeom prst="rect">
            <a:avLst/>
          </a:prstGeom>
          <a:gradFill rotWithShape="0">
            <a:gsLst>
              <a:gs pos="0">
                <a:srgbClr val="cbcbe9"/>
              </a:gs>
              <a:gs pos="100000">
                <a:srgbClr val="000099"/>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2"/>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Click to edit the title text format</a:t>
            </a:r>
            <a:endParaRPr b="1" i="1" lang="en-US" sz="2800" strike="noStrike" u="none">
              <a:solidFill>
                <a:srgbClr val="ffffff"/>
              </a:solidFill>
              <a:effectLst/>
              <a:uFillTx/>
              <a:latin typeface="Arial"/>
            </a:endParaRPr>
          </a:p>
        </p:txBody>
      </p:sp>
      <p:sp>
        <p:nvSpPr>
          <p:cNvPr id="3" name=""/>
          <p:cNvSpPr/>
          <p:nvPr/>
        </p:nvSpPr>
        <p:spPr>
          <a:xfrm>
            <a:off x="0" y="6426360"/>
            <a:ext cx="9144000" cy="431640"/>
          </a:xfrm>
          <a:prstGeom prst="rect">
            <a:avLst/>
          </a:prstGeom>
          <a:gradFill rotWithShape="0">
            <a:gsLst>
              <a:gs pos="0">
                <a:srgbClr val="000099"/>
              </a:gs>
              <a:gs pos="100000">
                <a:srgbClr val="fefefe"/>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8699400" y="6578640"/>
            <a:ext cx="0" cy="19044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8978760" y="6578640"/>
            <a:ext cx="0" cy="19044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8447760" y="6550200"/>
            <a:ext cx="79236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AA5DC90-7B83-46BA-B368-82AAA8DE542E}" type="slidenum">
              <a:rPr b="1" lang="en-US" sz="1000" strike="noStrike" u="none">
                <a:solidFill>
                  <a:srgbClr val="ffffff"/>
                </a:solidFill>
                <a:effectLst/>
                <a:uFillTx/>
                <a:latin typeface="Arial"/>
              </a:rPr>
              <a:t>&lt;number&gt;</a:t>
            </a:fld>
            <a:endParaRPr b="0" lang="en-US" sz="1000" strike="noStrike" u="none">
              <a:solidFill>
                <a:srgbClr val="000000"/>
              </a:solidFill>
              <a:effectLst/>
              <a:uFillTx/>
              <a:latin typeface="Times New Roman"/>
            </a:endParaRPr>
          </a:p>
        </p:txBody>
      </p:sp>
      <p:pic>
        <p:nvPicPr>
          <p:cNvPr id="7" name="E_COLOR_R%20copy" descr=""/>
          <p:cNvPicPr/>
          <p:nvPr/>
        </p:nvPicPr>
        <p:blipFill>
          <a:blip r:embed="rId2"/>
          <a:stretch/>
        </p:blipFill>
        <p:spPr>
          <a:xfrm>
            <a:off x="0" y="6384960"/>
            <a:ext cx="479520" cy="4730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package" Target="../embeddings/oleObject2.xlsx"/><Relationship Id="rId4" Type="http://schemas.openxmlformats.org/officeDocument/2006/relationships/image" Target="../media/image7.wmf"/><Relationship Id="rId5"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98400" y="2298240"/>
            <a:ext cx="7772400" cy="1143000"/>
          </a:xfrm>
          <a:prstGeom prst="rect">
            <a:avLst/>
          </a:prstGeom>
          <a:noFill/>
          <a:ln w="0">
            <a:noFill/>
          </a:ln>
        </p:spPr>
        <p:txBody>
          <a:bodyPr lIns="46080" rIns="4608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99"/>
                </a:solidFill>
                <a:effectLst/>
                <a:uFillTx/>
                <a:latin typeface="Arial"/>
              </a:rPr>
              <a:t>Alberta Power Purchase Arrangements (PPA)</a:t>
            </a:r>
            <a:endParaRPr b="1" i="1" lang="en-US" sz="2800" strike="noStrike" u="none">
              <a:solidFill>
                <a:srgbClr val="ffffff"/>
              </a:solidFill>
              <a:effectLst/>
              <a:uFillTx/>
              <a:latin typeface="Arial"/>
            </a:endParaRPr>
          </a:p>
        </p:txBody>
      </p:sp>
      <p:sp>
        <p:nvSpPr>
          <p:cNvPr id="15" name="PlaceHolder 2"/>
          <p:cNvSpPr>
            <a:spLocks noGrp="1"/>
          </p:cNvSpPr>
          <p:nvPr>
            <p:ph type="subTitle"/>
          </p:nvPr>
        </p:nvSpPr>
        <p:spPr>
          <a:xfrm>
            <a:off x="609120" y="3809880"/>
            <a:ext cx="7861320" cy="449280"/>
          </a:xfrm>
          <a:prstGeom prst="rect">
            <a:avLst/>
          </a:prstGeom>
          <a:noFill/>
          <a:ln w="0">
            <a:noFill/>
          </a:ln>
        </p:spPr>
        <p:txBody>
          <a:bodyPr lIns="46080" rIns="46080" tIns="46080" bIns="46080" anchor="t">
            <a:spAutoFit/>
          </a:bodyPr>
          <a:p>
            <a:pPr indent="0" algn="ctr">
              <a:lnSpc>
                <a:spcPct val="90000"/>
              </a:lnSpc>
              <a:spcBef>
                <a:spcPts val="451"/>
              </a:spcBef>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Arial"/>
              </a:rPr>
              <a:t>(The Next Phase in the Deregulation of the Alberta Power Market)</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54000" y="44280"/>
            <a:ext cx="8674200" cy="482760"/>
          </a:xfrm>
          <a:prstGeom prst="rect">
            <a:avLst/>
          </a:prstGeom>
          <a:noFill/>
          <a:ln w="0">
            <a:noFill/>
          </a:ln>
        </p:spPr>
        <p:style>
          <a:lnRef idx="0"/>
          <a:fillRef idx="0"/>
          <a:effectRef idx="0"/>
          <a:fontRef idx="minor"/>
        </p:style>
        <p:txBody>
          <a:bodyPr lIns="46080" rIns="4608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Sample Sensitivity - Sundance A (17-Year PPA)</a:t>
            </a:r>
            <a:endParaRPr b="0" lang="en-US" sz="2400" strike="noStrike" u="none">
              <a:solidFill>
                <a:srgbClr val="000000"/>
              </a:solidFill>
              <a:effectLst/>
              <a:uFillTx/>
              <a:latin typeface="Times New Roman"/>
            </a:endParaRPr>
          </a:p>
        </p:txBody>
      </p:sp>
      <p:pic>
        <p:nvPicPr>
          <p:cNvPr id="41" name="" descr=""/>
          <p:cNvPicPr/>
          <p:nvPr/>
        </p:nvPicPr>
        <p:blipFill>
          <a:blip r:embed="rId1"/>
          <a:stretch/>
        </p:blipFill>
        <p:spPr>
          <a:xfrm>
            <a:off x="554040" y="752400"/>
            <a:ext cx="8037360" cy="556416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54000" y="44280"/>
            <a:ext cx="8674200" cy="482760"/>
          </a:xfrm>
          <a:prstGeom prst="rect">
            <a:avLst/>
          </a:prstGeom>
          <a:noFill/>
          <a:ln w="0">
            <a:noFill/>
          </a:ln>
        </p:spPr>
        <p:style>
          <a:lnRef idx="0"/>
          <a:fillRef idx="0"/>
          <a:effectRef idx="0"/>
          <a:fontRef idx="minor"/>
        </p:style>
        <p:txBody>
          <a:bodyPr lIns="46080" rIns="4608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Alberta PPA Summary</a:t>
            </a:r>
            <a:endParaRPr b="0" lang="en-US" sz="2800" strike="noStrike" u="none">
              <a:solidFill>
                <a:srgbClr val="000000"/>
              </a:solidFill>
              <a:effectLst/>
              <a:uFillTx/>
              <a:latin typeface="Times New Roman"/>
            </a:endParaRPr>
          </a:p>
        </p:txBody>
      </p:sp>
      <p:graphicFrame>
        <p:nvGraphicFramePr>
          <p:cNvPr id="43" name=""/>
          <p:cNvGraphicFramePr/>
          <p:nvPr/>
        </p:nvGraphicFramePr>
        <p:xfrm>
          <a:off x="2209680" y="620640"/>
          <a:ext cx="5108760" cy="5859360"/>
        </p:xfrm>
        <a:graphic>
          <a:graphicData uri="http://schemas.openxmlformats.org/presentationml/2006/ole">
            <p:oleObj progId="Excel.Sheet.12" r:id="rId1" spid="">
              <p:embed/>
              <p:pic>
                <p:nvPicPr>
                  <p:cNvPr id="44" name="" descr=""/>
                  <p:cNvPicPr/>
                  <p:nvPr/>
                </p:nvPicPr>
                <p:blipFill>
                  <a:blip r:embed="rId2"/>
                  <a:stretch/>
                </p:blipFill>
                <p:spPr>
                  <a:xfrm>
                    <a:off x="2209680" y="620640"/>
                    <a:ext cx="5108760" cy="5859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Pros/Exit Strategy</a:t>
            </a:r>
            <a:endParaRPr b="1" i="1" lang="en-US" sz="2800" strike="noStrike" u="none">
              <a:solidFill>
                <a:srgbClr val="ffffff"/>
              </a:solidFill>
              <a:effectLst/>
              <a:uFillTx/>
              <a:latin typeface="Arial"/>
            </a:endParaRPr>
          </a:p>
        </p:txBody>
      </p:sp>
      <p:sp>
        <p:nvSpPr>
          <p:cNvPr id="46" name="PlaceHolder 2"/>
          <p:cNvSpPr>
            <a:spLocks noGrp="1"/>
          </p:cNvSpPr>
          <p:nvPr>
            <p:ph/>
          </p:nvPr>
        </p:nvSpPr>
        <p:spPr>
          <a:xfrm>
            <a:off x="637920" y="650520"/>
            <a:ext cx="7778520" cy="5886360"/>
          </a:xfrm>
          <a:prstGeom prst="rect">
            <a:avLst/>
          </a:prstGeom>
          <a:noFill/>
          <a:ln w="0">
            <a:noFill/>
          </a:ln>
        </p:spPr>
        <p:txBody>
          <a:bodyPr lIns="46080" rIns="46080" tIns="46080" bIns="46080" anchor="t">
            <a:normAutofit/>
          </a:bodyPr>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An unusual structure has led to few participants in the auction - opportunity to buy a PPA with significant value.</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PPA auction rules allow for progressive bidding.</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There may be opportunities to monetize a PPA position in the future, with natural buyers in Alberta who were too small to participate in the auction.</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There may be opportunities to monetize in the future with players that were not familiar enough with the Alberta market to participate.</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Output can be sold into the pool.</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PPAs present an opportunity to establish a dominate position in the Alberta electricity market.</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actual Calendar 2001 Alberta pool prices equal the Mid-C forward curve (i.e. 76.00 CAD/MWh), Enron will make $150 - $220 MM CAD depending on the unit for Calendar 2001.</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Enmax transaction.</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Enmax Energy Transaction</a:t>
            </a:r>
            <a:endParaRPr b="1" i="1" lang="en-US" sz="2800" strike="noStrike" u="none">
              <a:solidFill>
                <a:srgbClr val="ffffff"/>
              </a:solidFill>
              <a:effectLst/>
              <a:uFillTx/>
              <a:latin typeface="Arial"/>
            </a:endParaRPr>
          </a:p>
        </p:txBody>
      </p:sp>
      <p:sp>
        <p:nvSpPr>
          <p:cNvPr id="48" name="PlaceHolder 2"/>
          <p:cNvSpPr>
            <a:spLocks noGrp="1"/>
          </p:cNvSpPr>
          <p:nvPr>
            <p:ph/>
          </p:nvPr>
        </p:nvSpPr>
        <p:spPr>
          <a:xfrm>
            <a:off x="637920" y="864720"/>
            <a:ext cx="7778520" cy="5319720"/>
          </a:xfrm>
          <a:prstGeom prst="rect">
            <a:avLst/>
          </a:prstGeom>
          <a:noFill/>
          <a:ln w="0">
            <a:noFill/>
          </a:ln>
        </p:spPr>
        <p:txBody>
          <a:bodyPr lIns="46080" rIns="46080" tIns="46080" bIns="46080" anchor="t">
            <a:normAutofit/>
          </a:bodyPr>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is attempting to purchase a 10-year put option with a strike price of $40.00 CAD/MWh, on 200 MW/h.</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Enmax transaction provides a floor for a portion of any PPA transaction.</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combination of this put and Enron’s potential long PPA position forms a synthetic call.</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Payment to Enmax of $19 MM CAD.</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Theoretical value of $30 MM CAD - $50 MM CAD.</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steps</a:t>
            </a:r>
            <a:endParaRPr b="0" lang="en-US" sz="20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July 18, 2000 - Accounting treatment/ Compliance discussions</a:t>
            </a:r>
            <a:endParaRPr b="0" lang="en-US" sz="18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Completion of ISDA</a:t>
            </a:r>
            <a:endParaRPr b="0" lang="en-US" sz="18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Funding vehicle</a:t>
            </a:r>
            <a:endParaRPr b="0" lang="en-US" sz="18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July 24, 2000 - Enmax Board meeting for approval</a:t>
            </a:r>
            <a:endParaRPr b="0" lang="en-US" sz="1800" strike="noStrike" u="none">
              <a:solidFill>
                <a:srgbClr val="000000"/>
              </a:solidFill>
              <a:effectLst/>
              <a:uFillTx/>
              <a:latin typeface="Arial"/>
            </a:endParaRPr>
          </a:p>
          <a:p>
            <a:pPr marL="285840" indent="0">
              <a:lnSpc>
                <a:spcPct val="90000"/>
              </a:lnSpc>
              <a:spcBef>
                <a:spcPts val="499"/>
              </a:spcBef>
              <a:spcAft>
                <a:spcPts val="10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Cons</a:t>
            </a:r>
            <a:endParaRPr b="1" i="1" lang="en-US" sz="2800" strike="noStrike" u="none">
              <a:solidFill>
                <a:srgbClr val="ffffff"/>
              </a:solidFill>
              <a:effectLst/>
              <a:uFillTx/>
              <a:latin typeface="Arial"/>
            </a:endParaRPr>
          </a:p>
        </p:txBody>
      </p:sp>
      <p:sp>
        <p:nvSpPr>
          <p:cNvPr id="50" name="PlaceHolder 2"/>
          <p:cNvSpPr>
            <a:spLocks noGrp="1"/>
          </p:cNvSpPr>
          <p:nvPr>
            <p:ph/>
          </p:nvPr>
        </p:nvSpPr>
        <p:spPr>
          <a:xfrm>
            <a:off x="637920" y="864720"/>
            <a:ext cx="7778520" cy="4784760"/>
          </a:xfrm>
          <a:prstGeom prst="rect">
            <a:avLst/>
          </a:prstGeom>
          <a:noFill/>
          <a:ln w="0">
            <a:noFill/>
          </a:ln>
        </p:spPr>
        <p:txBody>
          <a:bodyPr lIns="46080" rIns="46080" tIns="46080" bIns="46080" anchor="t">
            <a:normAutofit/>
          </a:bodyPr>
          <a:p>
            <a:pPr marL="285840" indent="-285840">
              <a:lnSpc>
                <a:spcPct val="90000"/>
              </a:lnSpc>
              <a:spcBef>
                <a:spcPts val="601"/>
              </a:spcBef>
              <a:spcAft>
                <a:spcPts val="11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Government has the option to accept or decline bids even if they are higher than the minimum opening bid. (All or none provision - must accept either all or none of the bids received over the minimum bid.)</a:t>
            </a:r>
            <a:endParaRPr b="0" lang="en-US" sz="2400" strike="noStrike" u="none">
              <a:solidFill>
                <a:srgbClr val="000000"/>
              </a:solidFill>
              <a:effectLst/>
              <a:uFillTx/>
              <a:latin typeface="Arial"/>
            </a:endParaRPr>
          </a:p>
          <a:p>
            <a:pPr marL="285840" indent="-285840">
              <a:lnSpc>
                <a:spcPct val="90000"/>
              </a:lnSpc>
              <a:spcBef>
                <a:spcPts val="601"/>
              </a:spcBef>
              <a:spcAft>
                <a:spcPts val="11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Non delivery on the generators part results in a payment vs. the average pool price over a 30 day period rather than the specific hour they did</a:t>
            </a:r>
            <a:r>
              <a:rPr b="0" lang="en-US" sz="2800" strike="noStrike" u="none">
                <a:solidFill>
                  <a:srgbClr val="000000"/>
                </a:solidFill>
                <a:effectLst/>
                <a:uFillTx/>
                <a:latin typeface="Arial"/>
              </a:rPr>
              <a:t> </a:t>
            </a:r>
            <a:r>
              <a:rPr b="0" lang="en-US" sz="2400" strike="noStrike" u="none">
                <a:solidFill>
                  <a:srgbClr val="000000"/>
                </a:solidFill>
                <a:effectLst/>
                <a:uFillTx/>
                <a:latin typeface="Arial"/>
              </a:rPr>
              <a:t>not deliver (not as valuable as firm power).</a:t>
            </a:r>
            <a:endParaRPr b="0" lang="en-US" sz="2400" strike="noStrike" u="none">
              <a:solidFill>
                <a:srgbClr val="000000"/>
              </a:solidFill>
              <a:effectLst/>
              <a:uFillTx/>
              <a:latin typeface="Arial"/>
            </a:endParaRPr>
          </a:p>
          <a:p>
            <a:pPr marL="285840" indent="-285840">
              <a:lnSpc>
                <a:spcPct val="90000"/>
              </a:lnSpc>
              <a:spcBef>
                <a:spcPts val="601"/>
              </a:spcBef>
              <a:spcAft>
                <a:spcPts val="11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Fixed and variable costs can change.</a:t>
            </a:r>
            <a:endParaRPr b="0" lang="en-US" sz="2400" strike="noStrike" u="none">
              <a:solidFill>
                <a:srgbClr val="000000"/>
              </a:solidFill>
              <a:effectLst/>
              <a:uFillTx/>
              <a:latin typeface="Arial"/>
            </a:endParaRPr>
          </a:p>
          <a:p>
            <a:pPr marL="285840" indent="-285840">
              <a:lnSpc>
                <a:spcPct val="90000"/>
              </a:lnSpc>
              <a:spcBef>
                <a:spcPts val="601"/>
              </a:spcBef>
              <a:spcAft>
                <a:spcPts val="11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Legal</a:t>
            </a:r>
            <a:endParaRPr b="0" lang="en-US" sz="2400" strike="noStrike" u="none">
              <a:solidFill>
                <a:srgbClr val="000000"/>
              </a:solidFill>
              <a:effectLst/>
              <a:uFillTx/>
              <a:latin typeface="Arial"/>
            </a:endParaRPr>
          </a:p>
          <a:p>
            <a:pPr marL="285840" indent="-285840">
              <a:lnSpc>
                <a:spcPct val="90000"/>
              </a:lnSpc>
              <a:spcBef>
                <a:spcPts val="601"/>
              </a:spcBef>
              <a:spcAft>
                <a:spcPts val="11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Credit</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Legal Issues</a:t>
            </a:r>
            <a:endParaRPr b="1" i="1" lang="en-US" sz="2800" strike="noStrike" u="none">
              <a:solidFill>
                <a:srgbClr val="ffffff"/>
              </a:solidFill>
              <a:effectLst/>
              <a:uFillTx/>
              <a:latin typeface="Arial"/>
            </a:endParaRPr>
          </a:p>
        </p:txBody>
      </p:sp>
      <p:sp>
        <p:nvSpPr>
          <p:cNvPr id="52" name="PlaceHolder 2"/>
          <p:cNvSpPr>
            <a:spLocks noGrp="1"/>
          </p:cNvSpPr>
          <p:nvPr>
            <p:ph/>
          </p:nvPr>
        </p:nvSpPr>
        <p:spPr>
          <a:xfrm>
            <a:off x="637920" y="693360"/>
            <a:ext cx="7778520" cy="6318360"/>
          </a:xfrm>
          <a:prstGeom prst="rect">
            <a:avLst/>
          </a:prstGeom>
          <a:noFill/>
          <a:ln w="0">
            <a:noFill/>
          </a:ln>
        </p:spPr>
        <p:txBody>
          <a:bodyPr lIns="46080" rIns="46080" tIns="46080" bIns="46080" anchor="t">
            <a:normAutofit/>
          </a:bodyPr>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Enforceability.</a:t>
            </a:r>
            <a:endParaRPr b="0" lang="en-US" sz="20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There is no signed purchase contract or asset purchase agreement.  Therefore, as a buyer we would enforce our rights under Alberta Government regulations, governing the PPAs.</a:t>
            </a:r>
            <a:endParaRPr b="0" lang="en-US" sz="18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Non-market nature of PPA regulations.</a:t>
            </a:r>
            <a:endParaRPr b="0" lang="en-US" sz="20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Analogous to a unit contingent, non-firm physical power purchase arrangement.</a:t>
            </a:r>
            <a:endParaRPr b="0" lang="en-US" sz="18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Broad force majeure provisions.</a:t>
            </a:r>
            <a:endParaRPr b="0" lang="en-US" sz="18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Termination provisions without the “replacement contract” concept.</a:t>
            </a:r>
            <a:endParaRPr b="0" lang="en-US" sz="18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Buyers recourse limited to the Seller (Generator).</a:t>
            </a:r>
            <a:endParaRPr b="0" lang="en-US" sz="20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covenants have been made by neither the Generator, nor the Alberta Government.</a:t>
            </a:r>
            <a:endParaRPr b="0" lang="en-US" sz="18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Interpretation and enforcement of PPAs.</a:t>
            </a:r>
            <a:endParaRPr b="0" lang="en-US" sz="2000" strike="noStrike" u="none">
              <a:solidFill>
                <a:srgbClr val="000000"/>
              </a:solidFill>
              <a:effectLst/>
              <a:uFillTx/>
              <a:latin typeface="Arial"/>
            </a:endParaRPr>
          </a:p>
          <a:p>
            <a:pPr lvl="1" marL="628560" indent="-228600">
              <a:spcBef>
                <a:spcPts val="337"/>
              </a:spcBef>
              <a:buClr>
                <a:srgbClr val="cc3300"/>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Political considerations will likely impact the interpretation and enforcement of the PPAs - especially when power prices are high.</a:t>
            </a:r>
            <a:endParaRPr b="0" lang="en-US" sz="18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above risks require any bid to be discounted to no more than __% of the value.</a:t>
            </a:r>
            <a:endParaRPr b="0" lang="en-US" sz="2000" strike="noStrike" u="none">
              <a:solidFill>
                <a:srgbClr val="000000"/>
              </a:solidFill>
              <a:effectLst/>
              <a:uFillTx/>
              <a:latin typeface="Arial"/>
            </a:endParaRPr>
          </a:p>
          <a:p>
            <a:pPr marL="285840" indent="0">
              <a:lnSpc>
                <a:spcPct val="90000"/>
              </a:lnSpc>
              <a:spcBef>
                <a:spcPts val="499"/>
              </a:spcBef>
              <a:spcAft>
                <a:spcPts val="10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Credit Issues</a:t>
            </a:r>
            <a:endParaRPr b="1" i="1" lang="en-US" sz="2800" strike="noStrike" u="none">
              <a:solidFill>
                <a:srgbClr val="ffffff"/>
              </a:solidFill>
              <a:effectLst/>
              <a:uFillTx/>
              <a:latin typeface="Arial"/>
            </a:endParaRPr>
          </a:p>
        </p:txBody>
      </p:sp>
      <p:graphicFrame>
        <p:nvGraphicFramePr>
          <p:cNvPr id="54" name=""/>
          <p:cNvGraphicFramePr/>
          <p:nvPr/>
        </p:nvGraphicFramePr>
        <p:xfrm>
          <a:off x="1428840" y="830160"/>
          <a:ext cx="6232320" cy="5510160"/>
        </p:xfrm>
        <a:graphic>
          <a:graphicData uri="http://schemas.openxmlformats.org/presentationml/2006/ole">
            <p:oleObj progId="Word.Document.12" r:id="rId1" spid="">
              <p:embed/>
              <p:pic>
                <p:nvPicPr>
                  <p:cNvPr id="55" name="" descr=""/>
                  <p:cNvPicPr/>
                  <p:nvPr/>
                </p:nvPicPr>
                <p:blipFill>
                  <a:blip r:embed="rId2"/>
                  <a:stretch/>
                </p:blipFill>
                <p:spPr>
                  <a:xfrm>
                    <a:off x="1428840" y="830160"/>
                    <a:ext cx="6232320" cy="5510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Strategy/To Do</a:t>
            </a:r>
            <a:endParaRPr b="1" i="1" lang="en-US" sz="2800" strike="noStrike" u="none">
              <a:solidFill>
                <a:srgbClr val="ffffff"/>
              </a:solidFill>
              <a:effectLst/>
              <a:uFillTx/>
              <a:latin typeface="Arial"/>
            </a:endParaRPr>
          </a:p>
        </p:txBody>
      </p:sp>
      <p:sp>
        <p:nvSpPr>
          <p:cNvPr id="57" name="PlaceHolder 2"/>
          <p:cNvSpPr>
            <a:spLocks noGrp="1"/>
          </p:cNvSpPr>
          <p:nvPr>
            <p:ph/>
          </p:nvPr>
        </p:nvSpPr>
        <p:spPr>
          <a:xfrm>
            <a:off x="637920" y="736200"/>
            <a:ext cx="7778520" cy="5746680"/>
          </a:xfrm>
          <a:prstGeom prst="rect">
            <a:avLst/>
          </a:prstGeom>
          <a:noFill/>
          <a:ln w="0">
            <a:noFill/>
          </a:ln>
        </p:spPr>
        <p:txBody>
          <a:bodyPr lIns="46080" rIns="46080" tIns="46080" bIns="46080" anchor="t">
            <a:normAutofit/>
          </a:bodyPr>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Get approval to bid on some or all units up to a pre-determined level (Currently assuming $35.00 CAD/MWh).</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Bid level will have significant value to cover legal risks, credit risks, as will as provide significant margin.</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Check models internally.</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Check models externally (ideally with the government).</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Answer coal questions.</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Applicable accounting treatment (i.e. executory contract status).</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Complete due diligence.</a:t>
            </a:r>
            <a:endParaRPr b="0" lang="en-US" sz="2200" strike="noStrike" u="none">
              <a:solidFill>
                <a:srgbClr val="000000"/>
              </a:solidFill>
              <a:effectLst/>
              <a:uFillTx/>
              <a:latin typeface="Arial"/>
            </a:endParaRPr>
          </a:p>
          <a:p>
            <a:pPr marL="571680" indent="-571680">
              <a:lnSpc>
                <a:spcPct val="90000"/>
              </a:lnSpc>
              <a:spcBef>
                <a:spcPts val="550"/>
              </a:spcBef>
              <a:spcAft>
                <a:spcPts val="110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Funding</a:t>
            </a:r>
            <a:endParaRPr b="0" lang="en-US" sz="2200" strike="noStrike" u="none">
              <a:solidFill>
                <a:srgbClr val="000000"/>
              </a:solidFill>
              <a:effectLst/>
              <a:uFillTx/>
              <a:latin typeface="Arial"/>
            </a:endParaRPr>
          </a:p>
          <a:p>
            <a:pPr marL="571680" indent="0">
              <a:lnSpc>
                <a:spcPct val="90000"/>
              </a:lnSpc>
              <a:spcBef>
                <a:spcPts val="550"/>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p:nvPr>
        </p:nvSpPr>
        <p:spPr>
          <a:xfrm>
            <a:off x="637920" y="865080"/>
            <a:ext cx="7778520" cy="5429520"/>
          </a:xfrm>
          <a:prstGeom prst="rect">
            <a:avLst/>
          </a:prstGeom>
          <a:noFill/>
          <a:ln w="0">
            <a:noFill/>
          </a:ln>
        </p:spPr>
        <p:txBody>
          <a:bodyPr lIns="46080" rIns="46080" tIns="46080" bIns="46080" anchor="t">
            <a:normAutofit/>
          </a:bodyPr>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Alberta Government is auctioning off 75% (6400 MW) of the total generation capacity in the province in the form of 12 PPAs on August 2, 2000.</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current generators (Transalta, ATCO and Edmonton Power) will continue to own and operate the facilities and will be guaranteed payments if they meet certain volume commitments.</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buyer of the PPA owns the output of the plant and has dispatch rights over the facility.</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government has set minimum opening bids which we believe will eliminate certain PPAs from the process, leaving 4200-5500 MW’s available for purchase.</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one buyer can purchase more than 20% or 1390 MW’s.  Therefore a minimum of 4 participants will win a PPA.</a:t>
            </a:r>
            <a:endParaRPr b="0" lang="en-US" sz="2000" strike="noStrike" u="none">
              <a:solidFill>
                <a:srgbClr val="000000"/>
              </a:solidFill>
              <a:effectLst/>
              <a:uFillTx/>
              <a:latin typeface="Arial"/>
            </a:endParaRPr>
          </a:p>
          <a:p>
            <a:pPr marL="285840" indent="-285840">
              <a:lnSpc>
                <a:spcPct val="90000"/>
              </a:lnSpc>
              <a:spcBef>
                <a:spcPts val="499"/>
              </a:spcBef>
              <a:spcAft>
                <a:spcPts val="1001"/>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Currently, there are only 7 invited bidders.</a:t>
            </a:r>
            <a:endParaRPr b="0" lang="en-US" sz="2000" strike="noStrike" u="none">
              <a:solidFill>
                <a:srgbClr val="000000"/>
              </a:solidFill>
              <a:effectLst/>
              <a:uFillTx/>
              <a:latin typeface="Arial"/>
            </a:endParaRPr>
          </a:p>
          <a:p>
            <a:pPr marL="285840" indent="0">
              <a:lnSpc>
                <a:spcPct val="90000"/>
              </a:lnSpc>
              <a:spcBef>
                <a:spcPts val="499"/>
              </a:spcBef>
              <a:spcAft>
                <a:spcPts val="10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7" name="PlaceHolder 2"/>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Alberta Power Purchase Arrangements (PPA)</a:t>
            </a:r>
            <a:endParaRPr b="1" i="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p:nvPr>
        </p:nvSpPr>
        <p:spPr>
          <a:xfrm>
            <a:off x="637920" y="865080"/>
            <a:ext cx="3816360" cy="868320"/>
          </a:xfrm>
          <a:prstGeom prst="rect">
            <a:avLst/>
          </a:prstGeom>
          <a:noFill/>
          <a:ln w="0">
            <a:noFill/>
          </a:ln>
        </p:spPr>
        <p:txBody>
          <a:bodyPr lIns="46080" rIns="46080" tIns="46080" bIns="46080" anchor="t">
            <a:normAutofit/>
          </a:bodyPr>
          <a:p>
            <a:pPr marL="285840" indent="0">
              <a:lnSpc>
                <a:spcPct val="90000"/>
              </a:lnSpc>
              <a:spcBef>
                <a:spcPts val="400"/>
              </a:spcBef>
              <a:spcAft>
                <a:spcPts val="7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5840" indent="0">
              <a:lnSpc>
                <a:spcPct val="90000"/>
              </a:lnSpc>
              <a:spcBef>
                <a:spcPts val="400"/>
              </a:spcBef>
              <a:spcAft>
                <a:spcPts val="7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9" name="PlaceHolder 2"/>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500" strike="noStrike" u="none">
                <a:solidFill>
                  <a:srgbClr val="ffffff"/>
                </a:solidFill>
                <a:effectLst/>
                <a:uFillTx/>
                <a:latin typeface="Arial"/>
              </a:rPr>
              <a:t>Alberta Power Purchase Arrangements (PPA)</a:t>
            </a:r>
            <a:endParaRPr b="1" i="1" lang="en-US" sz="2500" strike="noStrike" u="none">
              <a:solidFill>
                <a:srgbClr val="ffffff"/>
              </a:solidFill>
              <a:effectLst/>
              <a:uFillTx/>
              <a:latin typeface="Arial"/>
            </a:endParaRPr>
          </a:p>
        </p:txBody>
      </p:sp>
      <p:sp>
        <p:nvSpPr>
          <p:cNvPr id="20" name=""/>
          <p:cNvSpPr/>
          <p:nvPr/>
        </p:nvSpPr>
        <p:spPr>
          <a:xfrm>
            <a:off x="790560" y="1017720"/>
            <a:ext cx="7867800" cy="707760"/>
          </a:xfrm>
          <a:prstGeom prst="rect">
            <a:avLst/>
          </a:prstGeom>
          <a:noFill/>
          <a:ln w="0">
            <a:noFill/>
          </a:ln>
        </p:spPr>
        <p:style>
          <a:lnRef idx="0"/>
          <a:fillRef idx="0"/>
          <a:effectRef idx="0"/>
          <a:fontRef idx="minor"/>
        </p:style>
        <p:txBody>
          <a:bodyPr lIns="46080" rIns="46080" tIns="46080" bIns="46080" anchor="t">
            <a:spAutoFit/>
          </a:bodyPr>
          <a:p>
            <a:pPr marL="285840" indent="-285840">
              <a:lnSpc>
                <a:spcPct val="90000"/>
              </a:lnSpc>
              <a:spcBef>
                <a:spcPts val="400"/>
              </a:spcBef>
              <a:spcAft>
                <a:spcPts val="7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85840" indent="-285840">
              <a:lnSpc>
                <a:spcPct val="90000"/>
              </a:lnSpc>
              <a:spcBef>
                <a:spcPts val="400"/>
              </a:spcBef>
              <a:spcAft>
                <a:spcPts val="799"/>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aphicFrame>
        <p:nvGraphicFramePr>
          <p:cNvPr id="21" name=""/>
          <p:cNvGraphicFramePr/>
          <p:nvPr/>
        </p:nvGraphicFramePr>
        <p:xfrm>
          <a:off x="1066680" y="851040"/>
          <a:ext cx="7716960" cy="4973400"/>
        </p:xfrm>
        <a:graphic>
          <a:graphicData uri="http://schemas.openxmlformats.org/presentationml/2006/ole">
            <p:oleObj progId="Excel.Sheet.12" r:id="rId1" spid="">
              <p:embed/>
              <p:pic>
                <p:nvPicPr>
                  <p:cNvPr id="22" name="" descr=""/>
                  <p:cNvPicPr/>
                  <p:nvPr/>
                </p:nvPicPr>
                <p:blipFill>
                  <a:blip r:embed="rId2"/>
                  <a:stretch/>
                </p:blipFill>
                <p:spPr>
                  <a:xfrm>
                    <a:off x="1066680" y="851040"/>
                    <a:ext cx="7716960" cy="4973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Key Alberta Fundamentals</a:t>
            </a:r>
            <a:endParaRPr b="1" i="1" lang="en-US" sz="2800" strike="noStrike" u="none">
              <a:solidFill>
                <a:srgbClr val="ffffff"/>
              </a:solidFill>
              <a:effectLst/>
              <a:uFillTx/>
              <a:latin typeface="Arial"/>
            </a:endParaRPr>
          </a:p>
        </p:txBody>
      </p:sp>
      <p:sp>
        <p:nvSpPr>
          <p:cNvPr id="24" name="PlaceHolder 2"/>
          <p:cNvSpPr>
            <a:spLocks noGrp="1"/>
          </p:cNvSpPr>
          <p:nvPr>
            <p:ph/>
          </p:nvPr>
        </p:nvSpPr>
        <p:spPr>
          <a:xfrm>
            <a:off x="637920" y="651960"/>
            <a:ext cx="7778520" cy="5411880"/>
          </a:xfrm>
          <a:prstGeom prst="rect">
            <a:avLst/>
          </a:prstGeom>
          <a:noFill/>
          <a:ln w="0">
            <a:noFill/>
          </a:ln>
        </p:spPr>
        <p:txBody>
          <a:bodyPr lIns="46080" rIns="46080" tIns="46080" bIns="46080" anchor="t">
            <a:normAutofit/>
          </a:bodyPr>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Alberta is the most fiscally responsible province, which is leading to significant economic expansion.</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Growth in power demand has been 2.8% per year over the last four years, with 3.9% growth over the past twelve months.</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There is one major tie-line to/from British Columbia that provides an outlet to the US Northwest market if Alberta overbuilds.  (Currently only 100 MW can exit during peak hours, but 400 MW can be exported during off peak hours.)</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There is also a 150 MW tie-line to/from Saskatchewan.</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Only 500 MW of new generation is expected to be built over the next few years.</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 coal units are large relative to the size of the market (roughly 5% for a 350 MW unit), leading to price spikes when unexpected outages occur.</a:t>
            </a:r>
            <a:endParaRPr b="0" lang="en-US" sz="1900" strike="noStrike" u="none">
              <a:solidFill>
                <a:srgbClr val="000000"/>
              </a:solidFill>
              <a:effectLst/>
              <a:uFillTx/>
              <a:latin typeface="Arial"/>
            </a:endParaRPr>
          </a:p>
          <a:p>
            <a:pPr marL="285840" indent="-285840">
              <a:lnSpc>
                <a:spcPct val="90000"/>
              </a:lnSpc>
              <a:spcBef>
                <a:spcPts val="476"/>
              </a:spcBef>
              <a:spcAft>
                <a:spcPts val="950"/>
              </a:spcAft>
              <a:buClr>
                <a:srgbClr val="000099"/>
              </a:buClr>
              <a:buFont typeface="CommonBulle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All demand in Alberta will be exposed to the pool price when the term of the PPA begins. (Potential hedgers)</a:t>
            </a:r>
            <a:endParaRPr b="0" lang="en-US" sz="1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5" name=""/>
          <p:cNvGraphicFramePr/>
          <p:nvPr/>
        </p:nvGraphicFramePr>
        <p:xfrm>
          <a:off x="339840" y="533520"/>
          <a:ext cx="8613720" cy="5891040"/>
        </p:xfrm>
        <a:graphic>
          <a:graphicData uri="http://schemas.openxmlformats.org/presentationml/2006/ole">
            <p:oleObj progId="Excel.Sheet.12" r:id="rId1" spid="">
              <p:embed/>
              <p:pic>
                <p:nvPicPr>
                  <p:cNvPr id="26" name="" descr=""/>
                  <p:cNvPicPr/>
                  <p:nvPr/>
                </p:nvPicPr>
                <p:blipFill>
                  <a:blip r:embed="rId2"/>
                  <a:stretch/>
                </p:blipFill>
                <p:spPr>
                  <a:xfrm>
                    <a:off x="339840" y="533520"/>
                    <a:ext cx="8613720" cy="5891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 name=""/>
          <p:cNvGraphicFramePr/>
          <p:nvPr/>
        </p:nvGraphicFramePr>
        <p:xfrm>
          <a:off x="598320" y="622440"/>
          <a:ext cx="8355240" cy="5713200"/>
        </p:xfrm>
        <a:graphic>
          <a:graphicData uri="http://schemas.openxmlformats.org/presentationml/2006/ole">
            <p:oleObj progId="Excel.Sheet.12" r:id="rId1" spid="">
              <p:embed/>
              <p:pic>
                <p:nvPicPr>
                  <p:cNvPr id="28" name="" descr=""/>
                  <p:cNvPicPr/>
                  <p:nvPr/>
                </p:nvPicPr>
                <p:blipFill>
                  <a:blip r:embed="rId2"/>
                  <a:stretch/>
                </p:blipFill>
                <p:spPr>
                  <a:xfrm>
                    <a:off x="598320" y="622440"/>
                    <a:ext cx="8355240" cy="5713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9" name=""/>
          <p:cNvGraphicFramePr/>
          <p:nvPr/>
        </p:nvGraphicFramePr>
        <p:xfrm>
          <a:off x="422280" y="698400"/>
          <a:ext cx="8123400" cy="5554800"/>
        </p:xfrm>
        <a:graphic>
          <a:graphicData uri="http://schemas.openxmlformats.org/presentationml/2006/ole">
            <p:oleObj progId="Excel.Sheet.12" r:id="rId1" spid="">
              <p:embed/>
              <p:pic>
                <p:nvPicPr>
                  <p:cNvPr id="30" name="" descr=""/>
                  <p:cNvPicPr/>
                  <p:nvPr/>
                </p:nvPicPr>
                <p:blipFill>
                  <a:blip r:embed="rId2"/>
                  <a:stretch/>
                </p:blipFill>
                <p:spPr>
                  <a:xfrm>
                    <a:off x="422280" y="698400"/>
                    <a:ext cx="8123400" cy="5554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1" name=""/>
          <p:cNvGraphicFramePr/>
          <p:nvPr/>
        </p:nvGraphicFramePr>
        <p:xfrm>
          <a:off x="142920" y="811080"/>
          <a:ext cx="4333680" cy="5131080"/>
        </p:xfrm>
        <a:graphic>
          <a:graphicData uri="http://schemas.openxmlformats.org/presentationml/2006/ole">
            <p:oleObj progId="Excel.Sheet.12" r:id="rId1" spid="">
              <p:embed/>
              <p:pic>
                <p:nvPicPr>
                  <p:cNvPr id="32" name="" descr=""/>
                  <p:cNvPicPr/>
                  <p:nvPr/>
                </p:nvPicPr>
                <p:blipFill>
                  <a:blip r:embed="rId2"/>
                  <a:stretch/>
                </p:blipFill>
                <p:spPr>
                  <a:xfrm>
                    <a:off x="142920" y="811080"/>
                    <a:ext cx="4333680" cy="5131080"/>
                  </a:xfrm>
                  <a:prstGeom prst="rect">
                    <a:avLst/>
                  </a:prstGeom>
                  <a:noFill/>
                  <a:ln w="0">
                    <a:noFill/>
                  </a:ln>
                </p:spPr>
              </p:pic>
            </p:oleObj>
          </a:graphicData>
        </a:graphic>
      </p:graphicFrame>
      <p:graphicFrame>
        <p:nvGraphicFramePr>
          <p:cNvPr id="33" name=""/>
          <p:cNvGraphicFramePr/>
          <p:nvPr/>
        </p:nvGraphicFramePr>
        <p:xfrm>
          <a:off x="4687920" y="841320"/>
          <a:ext cx="4365720" cy="4983120"/>
        </p:xfrm>
        <a:graphic>
          <a:graphicData uri="http://schemas.openxmlformats.org/presentationml/2006/ole">
            <p:oleObj progId="Excel.Sheet.12" r:id="rId3" spid="">
              <p:embed/>
              <p:pic>
                <p:nvPicPr>
                  <p:cNvPr id="34" name="" descr=""/>
                  <p:cNvPicPr/>
                  <p:nvPr/>
                </p:nvPicPr>
                <p:blipFill>
                  <a:blip r:embed="rId4"/>
                  <a:stretch/>
                </p:blipFill>
                <p:spPr>
                  <a:xfrm>
                    <a:off x="4687920" y="841320"/>
                    <a:ext cx="4365720" cy="4983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53640" y="43920"/>
            <a:ext cx="8674200" cy="482760"/>
          </a:xfrm>
          <a:prstGeom prst="rect">
            <a:avLst/>
          </a:prstGeom>
          <a:noFill/>
          <a:ln w="0">
            <a:noFill/>
          </a:ln>
        </p:spPr>
        <p:txBody>
          <a:bodyPr lIns="46080" rIns="4608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Example of PPA</a:t>
            </a:r>
            <a:endParaRPr b="1" i="1" lang="en-US" sz="2400" strike="noStrike" u="none">
              <a:solidFill>
                <a:srgbClr val="ffffff"/>
              </a:solidFill>
              <a:effectLst/>
              <a:uFillTx/>
              <a:latin typeface="Arial"/>
            </a:endParaRPr>
          </a:p>
        </p:txBody>
      </p:sp>
      <p:sp>
        <p:nvSpPr>
          <p:cNvPr id="36" name="PlaceHolder 2"/>
          <p:cNvSpPr>
            <a:spLocks noGrp="1"/>
          </p:cNvSpPr>
          <p:nvPr>
            <p:ph/>
          </p:nvPr>
        </p:nvSpPr>
        <p:spPr>
          <a:xfrm>
            <a:off x="574560" y="1956960"/>
            <a:ext cx="8159760" cy="1186920"/>
          </a:xfrm>
          <a:prstGeom prst="rect">
            <a:avLst/>
          </a:prstGeom>
          <a:noFill/>
          <a:ln w="12600">
            <a:solidFill>
              <a:srgbClr val="000000"/>
            </a:solidFill>
            <a:miter/>
          </a:ln>
        </p:spPr>
        <p:txBody>
          <a:bodyPr lIns="46080" rIns="46080" tIns="46080" bIns="46080" anchor="t">
            <a:normAutofit lnSpcReduction="9999"/>
          </a:bodyPr>
          <a:p>
            <a:pPr marL="285840" indent="-285840">
              <a:lnSpc>
                <a:spcPct val="90000"/>
              </a:lnSpc>
              <a:spcBef>
                <a:spcPts val="349"/>
              </a:spcBef>
              <a:spcAft>
                <a:spcPts val="700"/>
              </a:spcAft>
              <a:buNone/>
              <a:tabLst>
                <a:tab algn="l" pos="0"/>
                <a:tab algn="l" pos="1371600"/>
                <a:tab algn="l" pos="2120760"/>
                <a:tab algn="l" pos="2857680"/>
                <a:tab algn="l" pos="4343400"/>
                <a:tab algn="l" pos="5372280"/>
                <a:tab algn="l" pos="6400800"/>
                <a:tab algn="l" pos="7315200"/>
                <a:tab algn="l" pos="8229600"/>
                <a:tab algn="l" pos="9144000"/>
                <a:tab algn="l" pos="10058400"/>
              </a:tabLst>
            </a:pPr>
            <a:r>
              <a:rPr b="1" lang="en-US" sz="1400" strike="noStrike" u="none">
                <a:solidFill>
                  <a:srgbClr val="000000"/>
                </a:solidFill>
                <a:effectLst/>
                <a:uFillTx/>
                <a:latin typeface="Arial"/>
              </a:rPr>
              <a:t>     Unit</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Term</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Fuel</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Capacity</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Target</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Variable</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Fixed</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Total</a:t>
            </a:r>
            <a:br>
              <a:rPr sz="1400"/>
            </a:b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Commitment      Availability</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Cost*</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Cost</a:t>
            </a:r>
            <a:endParaRPr b="0" lang="en-US" sz="1400" strike="noStrike" u="none">
              <a:solidFill>
                <a:srgbClr val="000000"/>
              </a:solidFill>
              <a:effectLst/>
              <a:uFillTx/>
              <a:latin typeface="Arial"/>
            </a:endParaRPr>
          </a:p>
          <a:p>
            <a:pPr marL="285840" indent="-285840">
              <a:lnSpc>
                <a:spcPct val="90000"/>
              </a:lnSpc>
              <a:spcBef>
                <a:spcPts val="349"/>
              </a:spcBef>
              <a:spcAft>
                <a:spcPts val="700"/>
              </a:spcAft>
              <a:buNone/>
              <a:tabLst>
                <a:tab algn="l" pos="0"/>
                <a:tab algn="l" pos="1371600"/>
                <a:tab algn="l" pos="2120760"/>
                <a:tab algn="l" pos="2857680"/>
                <a:tab algn="l" pos="4343400"/>
                <a:tab algn="l" pos="5372280"/>
                <a:tab algn="l" pos="6400800"/>
                <a:tab algn="l" pos="7315200"/>
                <a:tab algn="l" pos="8229600"/>
                <a:tab algn="l" pos="9144000"/>
                <a:tab algn="l" pos="10058400"/>
              </a:tabLst>
            </a:pPr>
            <a:r>
              <a:rPr b="0" lang="en-US" sz="1400" strike="noStrike" u="none">
                <a:solidFill>
                  <a:srgbClr val="000000"/>
                </a:solidFill>
                <a:effectLst/>
                <a:uFillTx/>
                <a:latin typeface="Arial"/>
              </a:rPr>
              <a:t>Sundance B</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2020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706 MW</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86%</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$11.28</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$19.50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$30.78</a:t>
            </a:r>
            <a:endParaRPr b="0" lang="en-US" sz="1400" strike="noStrike" u="none">
              <a:solidFill>
                <a:srgbClr val="000000"/>
              </a:solidFill>
              <a:effectLst/>
              <a:uFillTx/>
              <a:latin typeface="Arial"/>
            </a:endParaRPr>
          </a:p>
        </p:txBody>
      </p:sp>
      <p:sp>
        <p:nvSpPr>
          <p:cNvPr id="37" name=""/>
          <p:cNvSpPr/>
          <p:nvPr/>
        </p:nvSpPr>
        <p:spPr>
          <a:xfrm>
            <a:off x="574560" y="4003560"/>
            <a:ext cx="8159760" cy="1005120"/>
          </a:xfrm>
          <a:prstGeom prst="rect">
            <a:avLst/>
          </a:prstGeom>
          <a:noFill/>
          <a:ln w="12600">
            <a:solidFill>
              <a:srgbClr val="000000"/>
            </a:solidFill>
            <a:miter/>
          </a:ln>
        </p:spPr>
        <p:style>
          <a:lnRef idx="0"/>
          <a:fillRef idx="0"/>
          <a:effectRef idx="0"/>
          <a:fontRef idx="minor"/>
        </p:style>
        <p:txBody>
          <a:bodyPr lIns="46080" rIns="46080" tIns="46080" bIns="46080" anchor="t">
            <a:spAutoFit/>
          </a:bodyPr>
          <a:p>
            <a:pPr marL="285840" indent="-285840">
              <a:lnSpc>
                <a:spcPct val="90000"/>
              </a:lnSpc>
              <a:spcBef>
                <a:spcPts val="451"/>
              </a:spcBef>
              <a:spcAft>
                <a:spcPts val="901"/>
              </a:spcAft>
              <a:tabLst>
                <a:tab algn="l" pos="0"/>
                <a:tab algn="l" pos="1371600"/>
                <a:tab algn="l" pos="2006640"/>
                <a:tab algn="l" pos="2971800"/>
                <a:tab algn="l" pos="4457880"/>
                <a:tab algn="l" pos="5029200"/>
                <a:tab algn="l" pos="6515280"/>
                <a:tab algn="l" pos="7315200"/>
                <a:tab algn="l" pos="8229600"/>
                <a:tab algn="l" pos="9144000"/>
                <a:tab algn="l" pos="10058400"/>
              </a:tabLst>
            </a:pPr>
            <a:r>
              <a:rPr b="0" lang="en-US" sz="1800" strike="noStrike" u="none">
                <a:solidFill>
                  <a:srgbClr val="000000"/>
                </a:solidFill>
                <a:effectLst/>
                <a:uFillTx/>
                <a:latin typeface="Arial"/>
              </a:rPr>
              <a:t>Swap Bid Equals $35/MW</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PPA Auction Bid</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$229,000,000</a:t>
            </a:r>
            <a:endParaRPr b="0" lang="en-US" sz="1800" strike="noStrike" u="none">
              <a:solidFill>
                <a:srgbClr val="000000"/>
              </a:solidFill>
              <a:effectLst/>
              <a:uFillTx/>
              <a:latin typeface="Times New Roman"/>
            </a:endParaRPr>
          </a:p>
          <a:p>
            <a:pPr marL="285840" indent="-285840">
              <a:lnSpc>
                <a:spcPct val="90000"/>
              </a:lnSpc>
              <a:spcBef>
                <a:spcPts val="451"/>
              </a:spcBef>
              <a:spcAft>
                <a:spcPts val="901"/>
              </a:spcAft>
              <a:tabLst>
                <a:tab algn="l" pos="0"/>
                <a:tab algn="l" pos="1371600"/>
                <a:tab algn="l" pos="2006640"/>
                <a:tab algn="l" pos="2971800"/>
                <a:tab algn="l" pos="4457880"/>
                <a:tab algn="l" pos="5029200"/>
                <a:tab algn="l" pos="6515280"/>
                <a:tab algn="l" pos="7315200"/>
                <a:tab algn="l" pos="8229600"/>
                <a:tab algn="l" pos="9144000"/>
                <a:tab algn="l" pos="10058400"/>
              </a:tabLst>
            </a:pPr>
            <a:r>
              <a:rPr b="0" lang="en-US" sz="1800" strike="noStrike" u="none">
                <a:solidFill>
                  <a:srgbClr val="000000"/>
                </a:solidFill>
                <a:effectLst/>
                <a:uFillTx/>
                <a:latin typeface="CommonBullets"/>
                <a:ea typeface="CommonBullets"/>
              </a:rPr>
              <a: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Paid to the Balancing Pool Up Front</a:t>
            </a:r>
            <a:endParaRPr b="0" lang="en-US" sz="1800" strike="noStrike" u="none">
              <a:solidFill>
                <a:srgbClr val="000000"/>
              </a:solidFill>
              <a:effectLst/>
              <a:uFillTx/>
              <a:latin typeface="Times New Roman"/>
            </a:endParaRPr>
          </a:p>
        </p:txBody>
      </p:sp>
      <p:sp>
        <p:nvSpPr>
          <p:cNvPr id="38" name=""/>
          <p:cNvSpPr/>
          <p:nvPr/>
        </p:nvSpPr>
        <p:spPr>
          <a:xfrm>
            <a:off x="3378240" y="4192560"/>
            <a:ext cx="1473120" cy="0"/>
          </a:xfrm>
          <a:prstGeom prst="line">
            <a:avLst/>
          </a:prstGeom>
          <a:ln w="2556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418680" y="2814480"/>
            <a:ext cx="19872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*Includes Transmission Costs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12501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1998-04-10T14:13:53Z</dcterms:created>
  <dc:creator>khillis</dc:creator>
  <dc:description/>
  <dc:language>en-US</dc:language>
  <cp:lastModifiedBy>Kim Hillis-Humlicek</cp:lastModifiedBy>
  <cp:lastPrinted>2000-07-17T14:11:56Z</cp:lastPrinted>
  <dcterms:modified xsi:type="dcterms:W3CDTF">2000-07-17T15:36:20Z</dcterms:modified>
  <cp:revision>563</cp:revision>
  <dc:subject/>
  <dc:title>Asset Deal Volumes 1996 - 1998 Q1</dc:title>
</cp:coreProperties>
</file>