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9197975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640" y="7200"/>
            <a:ext cx="8674200" cy="519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37920" y="864720"/>
            <a:ext cx="3795840" cy="315540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23840" y="864720"/>
            <a:ext cx="3795840" cy="315540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3640" y="7200"/>
            <a:ext cx="8674200" cy="519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37920" y="864720"/>
            <a:ext cx="7778520" cy="315540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cc3300"/>
              </a:buClr>
              <a:buFont typeface="CommonBulle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71640" indent="-22860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ae00"/>
              </a:buClr>
              <a:buSzPct val="11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7480" indent="-17172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42960" indent="-17136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42960" indent="-17136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558720"/>
          </a:xfrm>
          <a:prstGeom prst="rect">
            <a:avLst/>
          </a:prstGeom>
          <a:gradFill rotWithShape="0">
            <a:gsLst>
              <a:gs pos="0">
                <a:srgbClr val="cbcbe9"/>
              </a:gs>
              <a:gs pos="100000">
                <a:srgbClr val="0000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0" y="6426360"/>
            <a:ext cx="9144000" cy="43164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rgbClr val="fefe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699400" y="6578640"/>
            <a:ext cx="0" cy="190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978760" y="6578640"/>
            <a:ext cx="0" cy="190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447760" y="655020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730234-E7B0-4C1E-A51F-1305770BFE59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E_COLOR_R%20copy" descr=""/>
          <p:cNvPicPr/>
          <p:nvPr/>
        </p:nvPicPr>
        <p:blipFill>
          <a:blip r:embed="rId2"/>
          <a:stretch/>
        </p:blipFill>
        <p:spPr>
          <a:xfrm>
            <a:off x="0" y="6384960"/>
            <a:ext cx="479520" cy="4730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 flipH="1">
            <a:off x="3922200" y="1306440"/>
            <a:ext cx="770040" cy="1208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Risks 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314440" y="941400"/>
            <a:ext cx="4804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What happens if the Plant gets destroyed?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54920" y="2563920"/>
            <a:ext cx="2172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Parties Agree To Rebuild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138480" y="2563920"/>
            <a:ext cx="1548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Parties Agree On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 Rebuilding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908600" y="2563920"/>
            <a:ext cx="1865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Parties Do Not Agree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924080" y="3390840"/>
            <a:ext cx="183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854600" y="4344840"/>
            <a:ext cx="1974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Wait 6 Months And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Get Pro Rata Payment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From Balancing Pool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67560" y="3390840"/>
            <a:ext cx="1637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Balancing Pool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Pays Back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 Rata Payment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-157680" y="5280120"/>
            <a:ext cx="344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 a major issue.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1769760" y="1306440"/>
            <a:ext cx="2136600" cy="1238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903840" y="3027240"/>
            <a:ext cx="0" cy="389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189400" y="1298520"/>
            <a:ext cx="608040" cy="1168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40280" y="2862360"/>
            <a:ext cx="1800" cy="54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840280" y="3689280"/>
            <a:ext cx="0" cy="657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034400" y="2563920"/>
            <a:ext cx="1449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Owner’s Default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037200" y="1268280"/>
            <a:ext cx="1646280" cy="1274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27760" y="3390840"/>
            <a:ext cx="18162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Terminate And Get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 Damages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From Owner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724880" y="2860560"/>
            <a:ext cx="1440" cy="560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Risks 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2193480" y="941400"/>
            <a:ext cx="5045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What happens under a Force Majeure event?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078640" y="2558880"/>
            <a:ext cx="179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Less Than 6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437080" y="2573280"/>
            <a:ext cx="1825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More Than 6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-1065240" y="4780080"/>
            <a:ext cx="11107800" cy="170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803160"/>
                <a:tab algn="l" pos="9698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Comment: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 get hurt under Short Term Force Majeure because we do not get a pro rata share of our up-front payment back.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803160"/>
                <a:tab algn="l" pos="9698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Balancing Pool also gets hurt during Force Majeure and thus their interests are aligned with ours.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803160"/>
                <a:tab algn="l" pos="9698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Mitigant: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PPA’s call for the Owners to mitigate Force Majeure, and obligate Owner to operate at “Good Operating Standard”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to do all things necessary to ensure continuous availability.  Government will not accept the owner abusing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Majeure.  Market surveillance regulators would become involved.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803160"/>
                <a:tab algn="l" pos="9698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Acceptable risk given the expected value.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2910960" y="1265400"/>
            <a:ext cx="1279800" cy="1277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267160" y="1292400"/>
            <a:ext cx="979560" cy="1250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1933200" y="2871720"/>
            <a:ext cx="692280" cy="69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214800" y="2862360"/>
            <a:ext cx="544320" cy="74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35160" y="3676680"/>
            <a:ext cx="25887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Will Not Make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Capacity or Energy Payments/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Owners Do Not Pay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Penalties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86560" y="3676680"/>
            <a:ext cx="17168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Balancing Pool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Pays Owners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Capacity Payments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220000" y="3297240"/>
            <a:ext cx="2261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Termination At Our Option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532840" y="3989520"/>
            <a:ext cx="16376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 Rata Payment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Paid Back From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Balancing Pool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350040" y="2871720"/>
            <a:ext cx="0" cy="434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350040" y="3605040"/>
            <a:ext cx="0" cy="368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Risks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2967120" y="727200"/>
            <a:ext cx="3394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What happens in insolvency?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49160" y="2130480"/>
            <a:ext cx="1251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 terminate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2556000" y="1539720"/>
            <a:ext cx="1388880" cy="69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292720" y="1514520"/>
            <a:ext cx="1224000" cy="596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396400" y="2854440"/>
            <a:ext cx="2757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Argue that the PPA’s continue to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 attached to the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75560" y="2428920"/>
            <a:ext cx="0" cy="434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452760" y="1258920"/>
            <a:ext cx="2361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makes determination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054880" y="2189160"/>
            <a:ext cx="98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Terminate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688040" y="2984400"/>
            <a:ext cx="1716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Recourse to Owner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 Balancing Pool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652400" y="3956040"/>
            <a:ext cx="178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 damages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546280" y="2487600"/>
            <a:ext cx="0" cy="434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546280" y="3586320"/>
            <a:ext cx="0" cy="368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679640" y="4795920"/>
            <a:ext cx="4720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09440" indent="-10944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It is our legal opinion that the Trustee does not likely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have the right to terminate a provincial regulation that is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binding the plant.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1976040" y="4233960"/>
            <a:ext cx="244440" cy="29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819520" y="4248000"/>
            <a:ext cx="199800" cy="301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88120" y="4541760"/>
            <a:ext cx="1587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Positive damages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595520" y="4819680"/>
            <a:ext cx="0" cy="204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39520" y="5024520"/>
            <a:ext cx="1597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Unsecured claims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under bankruptcy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02240" y="5616720"/>
            <a:ext cx="25344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751"/>
              </a:spcAft>
              <a:tabLst>
                <a:tab algn="l" pos="0"/>
                <a:tab algn="l" pos="74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worst case scenario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751"/>
              </a:spcAft>
              <a:tabLst>
                <a:tab algn="l" pos="0"/>
                <a:tab algn="l" pos="74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Mitigant: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“not terminate scenario”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603160" y="4548240"/>
            <a:ext cx="166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Negative damages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343320" y="4826160"/>
            <a:ext cx="0" cy="20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61040" y="5038560"/>
            <a:ext cx="1717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pays nothing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359160" y="5349960"/>
            <a:ext cx="0" cy="204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422440" y="5603760"/>
            <a:ext cx="236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751"/>
              </a:spcAft>
              <a:tabLst>
                <a:tab algn="l" pos="0"/>
                <a:tab algn="l" pos="74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best case however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highly unlikely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96960" y="5492880"/>
            <a:ext cx="0" cy="20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804000" y="3411360"/>
            <a:ext cx="0" cy="1278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Risks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137160" y="727200"/>
            <a:ext cx="9098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Does the Owner have an incentive to move the Unit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into a highly leveraged subsidiary and ultimately move the asset into bankruptcy?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1560" y="1906200"/>
            <a:ext cx="3813120" cy="7700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asset has an out of the money obligation attached to it (the PPA).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4566960" y="1906560"/>
            <a:ext cx="4203720" cy="41781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PPA’s are a form of regulation that arguably cannot be terminated in bankruptcy.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could have occurred under current environment and it is assessed that it would not have been allowed.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PPA process will lead to the Owner getting a better rate of return than they get in the current environment.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 get the plants back after the term of the PPA.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 profit from excess energy that they produce and additional capacity that they bring 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would discourage the owner from negatively affecting the PPA process.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 may not retain the assets after the bankruptcy process. (We would be a significant unsecured creditor with a substantial say in the insolvency outcome.)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 would have to give up any positive equity value to attempt this strategy.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 a regulatory process that we could utilize to try to prevent them from moving the assets into a less credit worthy entity.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1633320" y="1452600"/>
            <a:ext cx="541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987880" y="1542960"/>
            <a:ext cx="45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-142560" y="5280120"/>
            <a:ext cx="326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Acceptable risk.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Risks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4692600" y="1306440"/>
            <a:ext cx="0" cy="117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160080" y="941400"/>
            <a:ext cx="3127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What about change in law?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308680" y="2573280"/>
            <a:ext cx="4828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 are exposed to change of law risk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(most applicable to environmental laws (Kyoto Accord) and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permit renewals - see next page)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034720" y="4127400"/>
            <a:ext cx="536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 can walk away from the PPA if a change in law renders it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“unprofitable”, however, we walk away from our up-front payment.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692600" y="3308400"/>
            <a:ext cx="0" cy="788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-2143440" y="5638680"/>
            <a:ext cx="13687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915840" indent="-91584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This risk is acceptable due to the high expected value of the deal and the fact that we are dealing with in a stable,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pro-business and democratic province.  Also a change in law that affects all coal plants in Alberta would ultimately affect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price of power in Alberta (Alberta generation is 75% baseload coal).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Risks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4692600" y="2003400"/>
            <a:ext cx="0" cy="619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787120" y="941400"/>
            <a:ext cx="3889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What about Environmental Risks?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672920" y="2573280"/>
            <a:ext cx="611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External consultant has confirmed that the units are currently in compliance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133000" y="3517920"/>
            <a:ext cx="5156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fixed cost structure has budgeted capital costs that include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foreseeable environmental permit requirements.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692600" y="2898720"/>
            <a:ext cx="0" cy="554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-1186920" y="5638680"/>
            <a:ext cx="87858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915840" indent="-91584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Could be significant issue in the future.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5840" indent="-91584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Acceptable risk given value of deal and the option to walk away from PPA.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665000" y="1538280"/>
            <a:ext cx="6126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(Enron is not directly liable for Environmental claims due to owning PPA’s -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only exposed to increased cost due to change in law)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013840" y="4697280"/>
            <a:ext cx="5503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Any future changes in environmental laws have not been budgeted.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718160" y="4041720"/>
            <a:ext cx="0" cy="579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Risks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3422520" y="1306440"/>
            <a:ext cx="1270080" cy="1235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806120" y="941400"/>
            <a:ext cx="5859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What happens if Owner exceeds Target Availability?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653480" y="2610000"/>
            <a:ext cx="3035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pays fixed capacity payments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based on target availability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455800" y="2556000"/>
            <a:ext cx="2639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gets pool price and pays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owner 30 day average price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(peak or off peak)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692600" y="1311120"/>
            <a:ext cx="1235160" cy="117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-1658160" y="5638680"/>
            <a:ext cx="571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915840" indent="-91584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 Material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Risks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692600" y="1306440"/>
            <a:ext cx="0" cy="117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85800" y="941400"/>
            <a:ext cx="6315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What if the Owner does not meet the Target Availability?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458080" y="2573280"/>
            <a:ext cx="4601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Owner pays Enron penalty that equals 30 day rolling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average Pool Price (Peak or Off Peak) on short amount.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714400" y="3956040"/>
            <a:ext cx="4035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 pay Capacity Payment on Target Availability.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692600" y="3137040"/>
            <a:ext cx="0" cy="788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-1333800" y="5638680"/>
            <a:ext cx="104605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915840" indent="-91584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Mitigants: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 not sell long term firm power against this contract.  Link the risks that we have to any hedge.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5840" indent="-91584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Minor issue relative to value of deal.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Risks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4565520" y="1316160"/>
            <a:ext cx="0" cy="117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206720" y="941400"/>
            <a:ext cx="706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 the Owners have an incentive to have low prices in Alberta?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509840" y="2554200"/>
            <a:ext cx="589248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TransAlta: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Units we are bidding on are all owned by TransAlta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TransAlta has no load after the auction and they own several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unregulated gas units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830600" y="4692600"/>
            <a:ext cx="5488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Conclusion: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TransAlta’s incentives are aligned with ours.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4579920" y="3338640"/>
            <a:ext cx="1440" cy="1197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1998-04-10T14:13:53Z</dcterms:created>
  <dc:creator>khillis</dc:creator>
  <dc:description/>
  <dc:language>en-US</dc:language>
  <cp:lastModifiedBy>Kim Hillis-Humlicek</cp:lastModifiedBy>
  <cp:lastPrinted>2000-07-25T20:47:37Z</cp:lastPrinted>
  <dcterms:modified xsi:type="dcterms:W3CDTF">2000-07-25T20:54:26Z</dcterms:modified>
  <cp:revision>572</cp:revision>
  <dc:subject/>
  <dc:title>Asset Deal Volumes 1996 - 1998 Q1</dc:title>
</cp:coreProperties>
</file>