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jpeg" ContentType="image/jpeg"/>
  <Override PartName="/ppt/media/image6.png" ContentType="image/png"/>
  <Override PartName="/ppt/media/image2.png" ContentType="image/png"/>
  <Override PartName="/ppt/media/image3.wmf" ContentType="image/x-wmf"/>
  <Override PartName="/ppt/media/image4.png" ContentType="image/png"/>
  <Override PartName="/ppt/media/image5.png" ContentType="image/png"/>
  <Override PartName="/ppt/embeddings/oleObject1.docx" ContentType="application/vnd.openxmlformats-officedocument.wordprocessingml.document"/>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p:notesSz cx="6796088" cy="992505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F820383-165B-4652-9567-F821E88EA280}"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package" Target="../embeddings/oleObject1.docx"/><Relationship Id="rId5" Type="http://schemas.openxmlformats.org/officeDocument/2006/relationships/image" Target="../media/image3.wmf"/><Relationship Id="rId6"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7F9EA12-7E33-4F13-8E29-5960BC50218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0" y="0"/>
            <a:ext cx="1371600" cy="5902200"/>
          </a:xfrm>
          <a:custGeom>
            <a:avLst/>
            <a:gdLst/>
            <a:ahLst/>
            <a:rect l="l" t="t" r="r" b="b"/>
            <a:pathLst>
              <a:path w="787" h="3735">
                <a:moveTo>
                  <a:pt x="779" y="0"/>
                </a:moveTo>
                <a:lnTo>
                  <a:pt x="0" y="3"/>
                </a:lnTo>
                <a:lnTo>
                  <a:pt x="8" y="3727"/>
                </a:lnTo>
                <a:cubicBezTo>
                  <a:pt x="8" y="3727"/>
                  <a:pt x="262" y="3727"/>
                  <a:pt x="516" y="3727"/>
                </a:cubicBezTo>
                <a:cubicBezTo>
                  <a:pt x="516" y="3727"/>
                  <a:pt x="708" y="3735"/>
                  <a:pt x="784" y="3535"/>
                </a:cubicBezTo>
                <a:cubicBezTo>
                  <a:pt x="776" y="1769"/>
                  <a:pt x="787" y="750"/>
                  <a:pt x="787" y="17"/>
                </a:cubicBezTo>
              </a:path>
            </a:pathLst>
          </a:custGeom>
          <a:blipFill rotWithShape="0">
            <a:blip r:embed="rId2"/>
            <a:srcRect/>
            <a:stretch/>
          </a:blipFill>
          <a:ln w="0">
            <a:noFill/>
          </a:ln>
        </p:spPr>
        <p:style>
          <a:lnRef idx="0"/>
          <a:fillRef idx="0"/>
          <a:effectRef idx="0"/>
          <a:fontRef idx="minor"/>
        </p:style>
        <p:txBody>
          <a:bodyPr wrap="none"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6" name="" descr=""/>
          <p:cNvPicPr/>
          <p:nvPr/>
        </p:nvPicPr>
        <p:blipFill>
          <a:blip r:embed="rId3"/>
          <a:stretch/>
        </p:blipFill>
        <p:spPr>
          <a:xfrm>
            <a:off x="7162920" y="380880"/>
            <a:ext cx="1600200" cy="489240"/>
          </a:xfrm>
          <a:prstGeom prst="rect">
            <a:avLst/>
          </a:prstGeom>
          <a:noFill/>
          <a:ln w="0">
            <a:noFill/>
          </a:ln>
        </p:spPr>
      </p:pic>
      <p:graphicFrame>
        <p:nvGraphicFramePr>
          <p:cNvPr id="7" name=""/>
          <p:cNvGraphicFramePr/>
          <p:nvPr/>
        </p:nvGraphicFramePr>
        <p:xfrm>
          <a:off x="0" y="5943600"/>
          <a:ext cx="406440" cy="457200"/>
        </p:xfrm>
        <a:graphic>
          <a:graphicData uri="http://schemas.openxmlformats.org/presentationml/2006/ole">
            <p:oleObj progId="Word.Document.12" r:id="rId4" spid="">
              <p:embed/>
              <p:pic>
                <p:nvPicPr>
                  <p:cNvPr id="8" name="" descr=""/>
                  <p:cNvPicPr/>
                  <p:nvPr/>
                </p:nvPicPr>
                <p:blipFill>
                  <a:blip r:embed="rId5"/>
                  <a:stretch/>
                </p:blipFill>
                <p:spPr>
                  <a:xfrm>
                    <a:off x="0" y="5943600"/>
                    <a:ext cx="406440" cy="457200"/>
                  </a:xfrm>
                  <a:prstGeom prst="rect">
                    <a:avLst/>
                  </a:prstGeom>
                  <a:solidFill>
                    <a:srgbClr val="ffffff"/>
                  </a:solidFill>
                  <a:ln w="0">
                    <a:noFill/>
                  </a:ln>
                </p:spPr>
              </p:pic>
            </p:oleObj>
          </a:graphicData>
        </a:graphic>
      </p:graphicFrame>
    </p:spTree>
  </p:cSld>
  <p:clrMap bg1="lt1" tx1="dk1" bg2="lt2" tx2="dk2" accent1="accent1" accent2="accent2" accent3="accent3" accent4="accent4" accent5="accent5" accent6="accent6" hlink="hlink" folHlink="folHlink"/>
  <p:sldLayoutIdLst>
    <p:sldLayoutId id="2147483649"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package" Target="../embeddings/oleObject1.docx"/><Relationship Id="rId3" Type="http://schemas.openxmlformats.org/officeDocument/2006/relationships/image" Target="../media/image3.wmf"/><Relationship Id="rId4"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image" Target="../media/image6.png"/><Relationship Id="rId4" Type="http://schemas.openxmlformats.org/officeDocument/2006/relationships/image" Target="../media/image6.png"/><Relationship Id="rId5" Type="http://schemas.openxmlformats.org/officeDocument/2006/relationships/image" Target="../media/image6.png"/><Relationship Id="rId6" Type="http://schemas.openxmlformats.org/officeDocument/2006/relationships/image" Target="../media/image6.png"/><Relationship Id="rId7"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image" Target="../media/image6.png"/><Relationship Id="rId4" Type="http://schemas.openxmlformats.org/officeDocument/2006/relationships/image" Target="../media/image6.png"/><Relationship Id="rId5" Type="http://schemas.openxmlformats.org/officeDocument/2006/relationships/image" Target="../media/image6.png"/><Relationship Id="rId6" Type="http://schemas.openxmlformats.org/officeDocument/2006/relationships/image" Target="../media/image6.png"/><Relationship Id="rId7"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9" name="" descr=""/>
          <p:cNvPicPr/>
          <p:nvPr/>
        </p:nvPicPr>
        <p:blipFill>
          <a:blip r:embed="rId1"/>
          <a:stretch/>
        </p:blipFill>
        <p:spPr>
          <a:xfrm>
            <a:off x="2362320" y="1905120"/>
            <a:ext cx="5715000" cy="1746000"/>
          </a:xfrm>
          <a:prstGeom prst="rect">
            <a:avLst/>
          </a:prstGeom>
          <a:noFill/>
          <a:ln w="0">
            <a:noFill/>
          </a:ln>
        </p:spPr>
      </p:pic>
      <p:sp>
        <p:nvSpPr>
          <p:cNvPr id="10" name=""/>
          <p:cNvSpPr/>
          <p:nvPr/>
        </p:nvSpPr>
        <p:spPr>
          <a:xfrm>
            <a:off x="1752480" y="3733920"/>
            <a:ext cx="6934320" cy="1201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One-stop shopping for time series data</a:t>
            </a:r>
            <a:endParaRPr b="0" lang="en-US" sz="2400" strike="noStrike" u="none">
              <a:solidFill>
                <a:srgbClr val="000000"/>
              </a:solidFill>
              <a:effectLst/>
              <a:uFillTx/>
              <a:latin typeface="Times New Roman"/>
            </a:endParaRPr>
          </a:p>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Arial"/>
              </a:rPr>
              <a:t>David Williams (London), Thomas Araujo (Houston)</a:t>
            </a:r>
            <a:endParaRPr b="0" lang="en-US" sz="1600" strike="noStrike" u="none">
              <a:solidFill>
                <a:srgbClr val="000000"/>
              </a:solidFill>
              <a:effectLst/>
              <a:uFillTx/>
              <a:latin typeface="Times New Roman"/>
            </a:endParaRPr>
          </a:p>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3333cc"/>
                </a:solidFill>
                <a:effectLst/>
                <a:uFillTx/>
                <a:latin typeface="Arial"/>
              </a:rPr>
              <a:t>&amp; Stuart Reed (London)</a:t>
            </a:r>
            <a:endParaRPr b="0" lang="en-US" sz="1600" strike="noStrike" u="none">
              <a:solidFill>
                <a:srgbClr val="000000"/>
              </a:solidFill>
              <a:effectLst/>
              <a:uFillTx/>
              <a:latin typeface="Times New Roman"/>
            </a:endParaRPr>
          </a:p>
        </p:txBody>
      </p:sp>
      <p:graphicFrame>
        <p:nvGraphicFramePr>
          <p:cNvPr id="11" name=""/>
          <p:cNvGraphicFramePr/>
          <p:nvPr/>
        </p:nvGraphicFramePr>
        <p:xfrm>
          <a:off x="4800600" y="838080"/>
          <a:ext cx="746280" cy="838440"/>
        </p:xfrm>
        <a:graphic>
          <a:graphicData uri="http://schemas.openxmlformats.org/presentationml/2006/ole">
            <p:oleObj progId="Word.Document.12" r:id="rId2" spid="">
              <p:embed/>
              <p:pic>
                <p:nvPicPr>
                  <p:cNvPr id="12" name="" descr=""/>
                  <p:cNvPicPr/>
                  <p:nvPr/>
                </p:nvPicPr>
                <p:blipFill>
                  <a:blip r:embed="rId3"/>
                  <a:stretch/>
                </p:blipFill>
                <p:spPr>
                  <a:xfrm>
                    <a:off x="4800600" y="838080"/>
                    <a:ext cx="746280" cy="838440"/>
                  </a:xfrm>
                  <a:prstGeom prst="rect">
                    <a:avLst/>
                  </a:prstGeom>
                  <a:solidFill>
                    <a:srgbClr val="ffffff"/>
                  </a:solidFill>
                  <a:ln w="0">
                    <a:noFill/>
                  </a:ln>
                </p:spPr>
              </p:pic>
            </p:oleObj>
          </a:graphicData>
        </a:graphic>
      </p:graphicFrame>
      <p:sp>
        <p:nvSpPr>
          <p:cNvPr id="13" name=""/>
          <p:cNvSpPr/>
          <p:nvPr/>
        </p:nvSpPr>
        <p:spPr>
          <a:xfrm>
            <a:off x="6553080" y="304920"/>
            <a:ext cx="2286000" cy="761760"/>
          </a:xfrm>
          <a:prstGeom prst="rect">
            <a:avLst/>
          </a:prstGeom>
          <a:solidFill>
            <a:srgbClr val="ffffff"/>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19E6970F-EF94-4921-AA5F-B90D9144A9EC}"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
          <p:cNvSpPr/>
          <p:nvPr/>
        </p:nvSpPr>
        <p:spPr>
          <a:xfrm>
            <a:off x="1905120" y="1044720"/>
            <a:ext cx="6705360" cy="3415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Validation Services</a:t>
            </a:r>
            <a:endParaRPr b="0" lang="en-US" sz="24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Using Validation Services, users will be able to gain comfort over the integrity and accuracy of their data. Specifically, they will be able to:</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Apply predefined checks on market data.</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Create customized checks.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Create system/user alerts to notify the necessary user via e-mail or a pager.</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View a log of known errors.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Validate data by cross system checks, choosing multiple symbols, or choosing a specific publication.</a:t>
            </a: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283DF28-C09F-4ABA-AA07-97EE63D2FF27}"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1905120" y="1044720"/>
            <a:ext cx="6705360" cy="354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Notification Services</a:t>
            </a:r>
            <a:endParaRPr b="0" lang="en-US" sz="24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Notification Services component will allow data publishers and system administrators to alert users with respect to almost anything relating to MKM, namely:</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System issues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New /updated data</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Ongoing initiatives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Security Violations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Validation Results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2A9B243-112D-4294-B9AB-C62F87502FB9}"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1905120" y="1044720"/>
            <a:ext cx="6705360" cy="4030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Auditing Services</a:t>
            </a:r>
            <a:endParaRPr b="0" lang="en-US" sz="24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Auditing Services component adds an element of control to the system. This component will allow administrators to identify which users are using which data, and will allow those responsible for data economics to improve Enron’s bottom line through purchasing only data which is used.</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Administrators will be able to:</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Monitor system availability and performance</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Monitor data usage</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Keep track of who uses what data, and when data is used.</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View audit logs.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BA7E30A-56C2-4564-AED3-E6ED6DFD393E}"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609480" y="4343400"/>
            <a:ext cx="838440" cy="533520"/>
          </a:xfrm>
          <a:prstGeom prst="rect">
            <a:avLst/>
          </a:prstGeom>
          <a:gradFill rotWithShape="0">
            <a:gsLst>
              <a:gs pos="0">
                <a:srgbClr val="ffff99"/>
              </a:gs>
              <a:gs pos="100000">
                <a:srgbClr val="fefecf"/>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LIM</a:t>
            </a:r>
            <a:endParaRPr b="0" lang="en-US" sz="1000" strike="noStrike" u="none">
              <a:solidFill>
                <a:srgbClr val="000000"/>
              </a:solidFill>
              <a:effectLst/>
              <a:uFillTx/>
              <a:latin typeface="Times New Roman"/>
            </a:endParaRPr>
          </a:p>
        </p:txBody>
      </p:sp>
      <p:sp>
        <p:nvSpPr>
          <p:cNvPr id="27" name=""/>
          <p:cNvSpPr/>
          <p:nvPr/>
        </p:nvSpPr>
        <p:spPr>
          <a:xfrm>
            <a:off x="1523880" y="4343400"/>
            <a:ext cx="838440" cy="533520"/>
          </a:xfrm>
          <a:prstGeom prst="rect">
            <a:avLst/>
          </a:prstGeom>
          <a:gradFill rotWithShape="0">
            <a:gsLst>
              <a:gs pos="0">
                <a:srgbClr val="ffff99"/>
              </a:gs>
              <a:gs pos="100000">
                <a:srgbClr val="fefecf"/>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Phoenix</a:t>
            </a:r>
            <a:endParaRPr b="0" lang="en-US" sz="1000" strike="noStrike" u="none">
              <a:solidFill>
                <a:srgbClr val="000000"/>
              </a:solidFill>
              <a:effectLst/>
              <a:uFillTx/>
              <a:latin typeface="Times New Roman"/>
            </a:endParaRPr>
          </a:p>
        </p:txBody>
      </p:sp>
      <p:sp>
        <p:nvSpPr>
          <p:cNvPr id="28" name=""/>
          <p:cNvSpPr/>
          <p:nvPr/>
        </p:nvSpPr>
        <p:spPr>
          <a:xfrm>
            <a:off x="2514600" y="5257800"/>
            <a:ext cx="838080" cy="533520"/>
          </a:xfrm>
          <a:prstGeom prst="rect">
            <a:avLst/>
          </a:prstGeom>
          <a:gradFill rotWithShape="0">
            <a:gsLst>
              <a:gs pos="0">
                <a:srgbClr val="ffff99"/>
              </a:gs>
              <a:gs pos="100000">
                <a:srgbClr val="fefecf"/>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PR1P</a:t>
            </a:r>
            <a:endParaRPr b="0" lang="en-US" sz="1000" strike="noStrike" u="none">
              <a:solidFill>
                <a:srgbClr val="000000"/>
              </a:solidFill>
              <a:effectLst/>
              <a:uFillTx/>
              <a:latin typeface="Times New Roman"/>
            </a:endParaRPr>
          </a:p>
        </p:txBody>
      </p:sp>
      <p:sp>
        <p:nvSpPr>
          <p:cNvPr id="29" name=""/>
          <p:cNvSpPr/>
          <p:nvPr/>
        </p:nvSpPr>
        <p:spPr>
          <a:xfrm>
            <a:off x="5181480" y="4343400"/>
            <a:ext cx="838440" cy="533520"/>
          </a:xfrm>
          <a:prstGeom prst="rect">
            <a:avLst/>
          </a:prstGeom>
          <a:gradFill rotWithShape="0">
            <a:gsLst>
              <a:gs pos="0">
                <a:srgbClr val="99ccff"/>
              </a:gs>
              <a:gs pos="100000">
                <a:srgbClr val="c0dffe"/>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EnPower</a:t>
            </a:r>
            <a:endParaRPr b="0" lang="en-US" sz="1000" strike="noStrike" u="none">
              <a:solidFill>
                <a:srgbClr val="000000"/>
              </a:solidFill>
              <a:effectLst/>
              <a:uFillTx/>
              <a:latin typeface="Times New Roman"/>
            </a:endParaRPr>
          </a:p>
        </p:txBody>
      </p:sp>
      <p:sp>
        <p:nvSpPr>
          <p:cNvPr id="30" name=""/>
          <p:cNvSpPr/>
          <p:nvPr/>
        </p:nvSpPr>
        <p:spPr>
          <a:xfrm>
            <a:off x="6248520" y="4343400"/>
            <a:ext cx="838080" cy="533520"/>
          </a:xfrm>
          <a:prstGeom prst="rect">
            <a:avLst/>
          </a:prstGeom>
          <a:gradFill rotWithShape="0">
            <a:gsLst>
              <a:gs pos="0">
                <a:srgbClr val="99ccff"/>
              </a:gs>
              <a:gs pos="100000">
                <a:srgbClr val="c0dffe"/>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GasDesk</a:t>
            </a:r>
            <a:endParaRPr b="0" lang="en-US" sz="1000" strike="noStrike" u="none">
              <a:solidFill>
                <a:srgbClr val="000000"/>
              </a:solidFill>
              <a:effectLst/>
              <a:uFillTx/>
              <a:latin typeface="Times New Roman"/>
            </a:endParaRPr>
          </a:p>
        </p:txBody>
      </p:sp>
      <p:sp>
        <p:nvSpPr>
          <p:cNvPr id="31" name=""/>
          <p:cNvSpPr/>
          <p:nvPr/>
        </p:nvSpPr>
        <p:spPr>
          <a:xfrm>
            <a:off x="609480" y="1219320"/>
            <a:ext cx="838440" cy="533160"/>
          </a:xfrm>
          <a:prstGeom prst="rect">
            <a:avLst/>
          </a:prstGeom>
          <a:blipFill rotWithShape="0">
            <a:blip r:embed="rId1"/>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Browser</a:t>
            </a:r>
            <a:endParaRPr b="0" lang="en-US" sz="1000" strike="noStrike" u="none">
              <a:solidFill>
                <a:srgbClr val="000000"/>
              </a:solidFill>
              <a:effectLst/>
              <a:uFillTx/>
              <a:latin typeface="Times New Roman"/>
            </a:endParaRPr>
          </a:p>
        </p:txBody>
      </p:sp>
      <p:sp>
        <p:nvSpPr>
          <p:cNvPr id="32" name=""/>
          <p:cNvSpPr/>
          <p:nvPr/>
        </p:nvSpPr>
        <p:spPr>
          <a:xfrm>
            <a:off x="1676520" y="1219320"/>
            <a:ext cx="838080" cy="533160"/>
          </a:xfrm>
          <a:prstGeom prst="rect">
            <a:avLst/>
          </a:prstGeom>
          <a:blipFill rotWithShape="0">
            <a:blip r:embed="rId2"/>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Time Series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Index</a:t>
            </a:r>
            <a:endParaRPr b="0" lang="en-US" sz="1000" strike="noStrike" u="none">
              <a:solidFill>
                <a:srgbClr val="000000"/>
              </a:solidFill>
              <a:effectLst/>
              <a:uFillTx/>
              <a:latin typeface="Times New Roman"/>
            </a:endParaRPr>
          </a:p>
        </p:txBody>
      </p:sp>
      <p:sp>
        <p:nvSpPr>
          <p:cNvPr id="33" name=""/>
          <p:cNvSpPr/>
          <p:nvPr/>
        </p:nvSpPr>
        <p:spPr>
          <a:xfrm>
            <a:off x="6172200" y="1219320"/>
            <a:ext cx="838080" cy="533160"/>
          </a:xfrm>
          <a:prstGeom prst="rect">
            <a:avLst/>
          </a:prstGeom>
          <a:blipFill rotWithShape="0">
            <a:blip r:embed="rId3"/>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Calculation</a:t>
            </a:r>
            <a:endParaRPr b="0" lang="en-US" sz="1000" strike="noStrike" u="none">
              <a:solidFill>
                <a:srgbClr val="000000"/>
              </a:solidFill>
              <a:effectLst/>
              <a:uFillTx/>
              <a:latin typeface="Times New Roman"/>
            </a:endParaRPr>
          </a:p>
        </p:txBody>
      </p:sp>
      <p:sp>
        <p:nvSpPr>
          <p:cNvPr id="34" name=""/>
          <p:cNvSpPr/>
          <p:nvPr/>
        </p:nvSpPr>
        <p:spPr>
          <a:xfrm>
            <a:off x="7086600" y="1219320"/>
            <a:ext cx="838080" cy="533160"/>
          </a:xfrm>
          <a:prstGeom prst="rect">
            <a:avLst/>
          </a:prstGeom>
          <a:blipFill rotWithShape="0">
            <a:blip r:embed="rId4"/>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Notification</a:t>
            </a:r>
            <a:endParaRPr b="0" lang="en-US" sz="1000" strike="noStrike" u="none">
              <a:solidFill>
                <a:srgbClr val="000000"/>
              </a:solidFill>
              <a:effectLst/>
              <a:uFillTx/>
              <a:latin typeface="Times New Roman"/>
            </a:endParaRPr>
          </a:p>
        </p:txBody>
      </p:sp>
      <p:sp>
        <p:nvSpPr>
          <p:cNvPr id="35" name=""/>
          <p:cNvSpPr/>
          <p:nvPr/>
        </p:nvSpPr>
        <p:spPr>
          <a:xfrm>
            <a:off x="5181480" y="1219320"/>
            <a:ext cx="838440" cy="533160"/>
          </a:xfrm>
          <a:prstGeom prst="rect">
            <a:avLst/>
          </a:prstGeom>
          <a:blipFill rotWithShape="0">
            <a:blip r:embed="rId5"/>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Validation</a:t>
            </a:r>
            <a:endParaRPr b="0" lang="en-US" sz="1000" strike="noStrike" u="none">
              <a:solidFill>
                <a:srgbClr val="000000"/>
              </a:solidFill>
              <a:effectLst/>
              <a:uFillTx/>
              <a:latin typeface="Times New Roman"/>
            </a:endParaRPr>
          </a:p>
        </p:txBody>
      </p:sp>
      <p:sp>
        <p:nvSpPr>
          <p:cNvPr id="36" name=""/>
          <p:cNvSpPr/>
          <p:nvPr/>
        </p:nvSpPr>
        <p:spPr>
          <a:xfrm>
            <a:off x="8001000" y="1219320"/>
            <a:ext cx="838080" cy="533160"/>
          </a:xfrm>
          <a:prstGeom prst="rect">
            <a:avLst/>
          </a:prstGeom>
          <a:blipFill rotWithShape="0">
            <a:blip r:embed="rId6"/>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Auditing</a:t>
            </a:r>
            <a:endParaRPr b="0" lang="en-US" sz="1000" strike="noStrike" u="none">
              <a:solidFill>
                <a:srgbClr val="000000"/>
              </a:solidFill>
              <a:effectLst/>
              <a:uFillTx/>
              <a:latin typeface="Times New Roman"/>
            </a:endParaRPr>
          </a:p>
        </p:txBody>
      </p:sp>
      <p:sp>
        <p:nvSpPr>
          <p:cNvPr id="37" name=""/>
          <p:cNvSpPr/>
          <p:nvPr/>
        </p:nvSpPr>
        <p:spPr>
          <a:xfrm>
            <a:off x="609480" y="3429000"/>
            <a:ext cx="8229600" cy="228600"/>
          </a:xfrm>
          <a:prstGeom prst="rect">
            <a:avLst/>
          </a:prstGeom>
          <a:gradFill rotWithShape="0">
            <a:gsLst>
              <a:gs pos="0">
                <a:srgbClr val="ff9966"/>
              </a:gs>
              <a:gs pos="100000">
                <a:srgbClr val="fed2bd"/>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Security Layer</a:t>
            </a:r>
            <a:endParaRPr b="0" lang="en-US" sz="1000" strike="noStrike" u="none">
              <a:solidFill>
                <a:srgbClr val="000000"/>
              </a:solidFill>
              <a:effectLst/>
              <a:uFillTx/>
              <a:latin typeface="Times New Roman"/>
            </a:endParaRPr>
          </a:p>
        </p:txBody>
      </p:sp>
      <p:sp>
        <p:nvSpPr>
          <p:cNvPr id="38" name=""/>
          <p:cNvSpPr/>
          <p:nvPr/>
        </p:nvSpPr>
        <p:spPr>
          <a:xfrm>
            <a:off x="533520" y="2590920"/>
            <a:ext cx="8305560" cy="228600"/>
          </a:xfrm>
          <a:prstGeom prst="rect">
            <a:avLst/>
          </a:prstGeom>
          <a:solidFill>
            <a:srgbClr val="000000"/>
          </a:soli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TIBCO Backbone</a:t>
            </a:r>
            <a:endParaRPr b="0" lang="en-US" sz="1000" strike="noStrike" u="none">
              <a:solidFill>
                <a:srgbClr val="000000"/>
              </a:solidFill>
              <a:effectLst/>
              <a:uFillTx/>
              <a:latin typeface="Times New Roman"/>
            </a:endParaRPr>
          </a:p>
        </p:txBody>
      </p:sp>
      <p:sp>
        <p:nvSpPr>
          <p:cNvPr id="39" name=""/>
          <p:cNvSpPr/>
          <p:nvPr/>
        </p:nvSpPr>
        <p:spPr>
          <a:xfrm>
            <a:off x="3505320" y="4343400"/>
            <a:ext cx="838080" cy="533520"/>
          </a:xfrm>
          <a:prstGeom prst="rect">
            <a:avLst/>
          </a:prstGeom>
          <a:gradFill rotWithShape="0">
            <a:gsLst>
              <a:gs pos="0">
                <a:srgbClr val="ffff99"/>
              </a:gs>
              <a:gs pos="100000">
                <a:srgbClr val="fefecf"/>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etc. etc. </a:t>
            </a:r>
            <a:endParaRPr b="0" lang="en-US" sz="1000" strike="noStrike" u="none">
              <a:solidFill>
                <a:srgbClr val="000000"/>
              </a:solidFill>
              <a:effectLst/>
              <a:uFillTx/>
              <a:latin typeface="Times New Roman"/>
            </a:endParaRPr>
          </a:p>
        </p:txBody>
      </p:sp>
      <p:sp>
        <p:nvSpPr>
          <p:cNvPr id="40" name=""/>
          <p:cNvSpPr/>
          <p:nvPr/>
        </p:nvSpPr>
        <p:spPr>
          <a:xfrm>
            <a:off x="7315200" y="4343400"/>
            <a:ext cx="838080" cy="533520"/>
          </a:xfrm>
          <a:prstGeom prst="rect">
            <a:avLst/>
          </a:prstGeom>
          <a:gradFill rotWithShape="0">
            <a:gsLst>
              <a:gs pos="0">
                <a:srgbClr val="99ccff"/>
              </a:gs>
              <a:gs pos="100000">
                <a:srgbClr val="c0dffe"/>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etc. etc. </a:t>
            </a:r>
            <a:endParaRPr b="0" lang="en-US" sz="1000" strike="noStrike" u="none">
              <a:solidFill>
                <a:srgbClr val="000000"/>
              </a:solidFill>
              <a:effectLst/>
              <a:uFillTx/>
              <a:latin typeface="Times New Roman"/>
            </a:endParaRPr>
          </a:p>
        </p:txBody>
      </p:sp>
      <p:sp>
        <p:nvSpPr>
          <p:cNvPr id="41" name=""/>
          <p:cNvSpPr/>
          <p:nvPr/>
        </p:nvSpPr>
        <p:spPr>
          <a:xfrm>
            <a:off x="5715000" y="5562720"/>
            <a:ext cx="838080" cy="533160"/>
          </a:xfrm>
          <a:prstGeom prst="rect">
            <a:avLst/>
          </a:prstGeom>
          <a:gradFill rotWithShape="0">
            <a:gsLst>
              <a:gs pos="0">
                <a:srgbClr val="cc6600"/>
              </a:gs>
              <a:gs pos="100000">
                <a:srgbClr val="e6b88a"/>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Spreadsheets </a:t>
            </a:r>
            <a:endParaRPr b="0" lang="en-US" sz="1000" strike="noStrike" u="none">
              <a:solidFill>
                <a:srgbClr val="000000"/>
              </a:solidFill>
              <a:effectLst/>
              <a:uFillTx/>
              <a:latin typeface="Times New Roman"/>
            </a:endParaRPr>
          </a:p>
        </p:txBody>
      </p:sp>
      <p:sp>
        <p:nvSpPr>
          <p:cNvPr id="42" name=""/>
          <p:cNvSpPr/>
          <p:nvPr/>
        </p:nvSpPr>
        <p:spPr>
          <a:xfrm>
            <a:off x="6781680" y="5562720"/>
            <a:ext cx="838440" cy="533160"/>
          </a:xfrm>
          <a:prstGeom prst="rect">
            <a:avLst/>
          </a:prstGeom>
          <a:gradFill rotWithShape="0">
            <a:gsLst>
              <a:gs pos="0">
                <a:srgbClr val="cc6600"/>
              </a:gs>
              <a:gs pos="100000">
                <a:srgbClr val="e6b88a"/>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Flat files </a:t>
            </a:r>
            <a:endParaRPr b="0" lang="en-US" sz="1000" strike="noStrike" u="none">
              <a:solidFill>
                <a:srgbClr val="000000"/>
              </a:solidFill>
              <a:effectLst/>
              <a:uFillTx/>
              <a:latin typeface="Times New Roman"/>
            </a:endParaRPr>
          </a:p>
        </p:txBody>
      </p:sp>
      <p:sp>
        <p:nvSpPr>
          <p:cNvPr id="43" name=""/>
          <p:cNvSpPr/>
          <p:nvPr/>
        </p:nvSpPr>
        <p:spPr>
          <a:xfrm>
            <a:off x="990720" y="1752480"/>
            <a:ext cx="0" cy="9144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2057400" y="17524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562720" y="17524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6553080" y="17524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7543800" y="17524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8381880" y="17524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1066680" y="36576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1981080" y="36576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2971800" y="3657600"/>
            <a:ext cx="0" cy="1600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3962520" y="36576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1523880" y="27432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flipH="1">
            <a:off x="6095880" y="4876920"/>
            <a:ext cx="53352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6858000" y="4876920"/>
            <a:ext cx="38088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5562720" y="4876920"/>
            <a:ext cx="38088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5791320" y="4876920"/>
            <a:ext cx="121896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flipH="1">
            <a:off x="7391520" y="4876920"/>
            <a:ext cx="30456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flipH="1">
            <a:off x="6324120" y="4876920"/>
            <a:ext cx="121932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flipV="1">
            <a:off x="3352680" y="4876560"/>
            <a:ext cx="312444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182880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62" name=""/>
          <p:cNvSpPr/>
          <p:nvPr/>
        </p:nvSpPr>
        <p:spPr>
          <a:xfrm>
            <a:off x="76212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63" name=""/>
          <p:cNvSpPr/>
          <p:nvPr/>
        </p:nvSpPr>
        <p:spPr>
          <a:xfrm>
            <a:off x="533412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64" name=""/>
          <p:cNvSpPr/>
          <p:nvPr/>
        </p:nvSpPr>
        <p:spPr>
          <a:xfrm>
            <a:off x="632448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65" name=""/>
          <p:cNvSpPr/>
          <p:nvPr/>
        </p:nvSpPr>
        <p:spPr>
          <a:xfrm>
            <a:off x="731520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66" name=""/>
          <p:cNvSpPr/>
          <p:nvPr/>
        </p:nvSpPr>
        <p:spPr>
          <a:xfrm>
            <a:off x="815328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67" name=""/>
          <p:cNvSpPr/>
          <p:nvPr/>
        </p:nvSpPr>
        <p:spPr>
          <a:xfrm>
            <a:off x="838080" y="380988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68" name=""/>
          <p:cNvSpPr/>
          <p:nvPr/>
        </p:nvSpPr>
        <p:spPr>
          <a:xfrm>
            <a:off x="1828800" y="380988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69" name=""/>
          <p:cNvSpPr/>
          <p:nvPr/>
        </p:nvSpPr>
        <p:spPr>
          <a:xfrm>
            <a:off x="2743200" y="380988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70" name=""/>
          <p:cNvSpPr/>
          <p:nvPr/>
        </p:nvSpPr>
        <p:spPr>
          <a:xfrm>
            <a:off x="3733920" y="380988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71" name=""/>
          <p:cNvSpPr/>
          <p:nvPr/>
        </p:nvSpPr>
        <p:spPr>
          <a:xfrm>
            <a:off x="1295280" y="29718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72" name=""/>
          <p:cNvSpPr/>
          <p:nvPr/>
        </p:nvSpPr>
        <p:spPr>
          <a:xfrm>
            <a:off x="1523880" y="6019920"/>
            <a:ext cx="19814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Market Data Servers</a:t>
            </a:r>
            <a:endParaRPr b="0" lang="en-US" sz="1400" strike="noStrike" u="none">
              <a:solidFill>
                <a:srgbClr val="000000"/>
              </a:solidFill>
              <a:effectLst/>
              <a:uFillTx/>
              <a:latin typeface="Times New Roman"/>
            </a:endParaRPr>
          </a:p>
        </p:txBody>
      </p:sp>
      <p:sp>
        <p:nvSpPr>
          <p:cNvPr id="73" name=""/>
          <p:cNvSpPr/>
          <p:nvPr/>
        </p:nvSpPr>
        <p:spPr>
          <a:xfrm>
            <a:off x="533520" y="914400"/>
            <a:ext cx="1981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Browsing &amp; Indexing</a:t>
            </a:r>
            <a:endParaRPr b="0" lang="en-US" sz="1400" strike="noStrike" u="none">
              <a:solidFill>
                <a:srgbClr val="000000"/>
              </a:solidFill>
              <a:effectLst/>
              <a:uFillTx/>
              <a:latin typeface="Times New Roman"/>
            </a:endParaRPr>
          </a:p>
        </p:txBody>
      </p:sp>
      <p:sp>
        <p:nvSpPr>
          <p:cNvPr id="74" name=""/>
          <p:cNvSpPr/>
          <p:nvPr/>
        </p:nvSpPr>
        <p:spPr>
          <a:xfrm>
            <a:off x="6553080" y="838080"/>
            <a:ext cx="19814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Services</a:t>
            </a:r>
            <a:endParaRPr b="0" lang="en-US" sz="1400" strike="noStrike" u="none">
              <a:solidFill>
                <a:srgbClr val="000000"/>
              </a:solidFill>
              <a:effectLst/>
              <a:uFillTx/>
              <a:latin typeface="Times New Roman"/>
            </a:endParaRPr>
          </a:p>
        </p:txBody>
      </p:sp>
      <p:sp>
        <p:nvSpPr>
          <p:cNvPr id="75" name=""/>
          <p:cNvSpPr/>
          <p:nvPr/>
        </p:nvSpPr>
        <p:spPr>
          <a:xfrm>
            <a:off x="5791320" y="6324480"/>
            <a:ext cx="1981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Client Applications</a:t>
            </a:r>
            <a:endParaRPr b="0" lang="en-US" sz="1400" strike="noStrike" u="none">
              <a:solidFill>
                <a:srgbClr val="000000"/>
              </a:solidFill>
              <a:effectLst/>
              <a:uFillTx/>
              <a:latin typeface="Times New Roman"/>
            </a:endParaRPr>
          </a:p>
        </p:txBody>
      </p:sp>
      <p:sp>
        <p:nvSpPr>
          <p:cNvPr id="76" name=""/>
          <p:cNvSpPr/>
          <p:nvPr/>
        </p:nvSpPr>
        <p:spPr>
          <a:xfrm>
            <a:off x="533520" y="228600"/>
            <a:ext cx="2500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Interim Solution</a:t>
            </a: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926FBA9-D821-4E85-84CC-00A16BE8A41D}"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
          <p:cNvSpPr/>
          <p:nvPr/>
        </p:nvSpPr>
        <p:spPr>
          <a:xfrm>
            <a:off x="609480" y="4343400"/>
            <a:ext cx="838440" cy="533520"/>
          </a:xfrm>
          <a:prstGeom prst="rect">
            <a:avLst/>
          </a:prstGeom>
          <a:gradFill rotWithShape="0">
            <a:gsLst>
              <a:gs pos="0">
                <a:srgbClr val="ffff99"/>
              </a:gs>
              <a:gs pos="100000">
                <a:srgbClr val="fefecf"/>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LIM</a:t>
            </a:r>
            <a:endParaRPr b="0" lang="en-US" sz="1000" strike="noStrike" u="none">
              <a:solidFill>
                <a:srgbClr val="000000"/>
              </a:solidFill>
              <a:effectLst/>
              <a:uFillTx/>
              <a:latin typeface="Times New Roman"/>
            </a:endParaRPr>
          </a:p>
        </p:txBody>
      </p:sp>
      <p:sp>
        <p:nvSpPr>
          <p:cNvPr id="78" name=""/>
          <p:cNvSpPr/>
          <p:nvPr/>
        </p:nvSpPr>
        <p:spPr>
          <a:xfrm>
            <a:off x="1523880" y="4343400"/>
            <a:ext cx="838440" cy="533520"/>
          </a:xfrm>
          <a:prstGeom prst="rect">
            <a:avLst/>
          </a:prstGeom>
          <a:gradFill rotWithShape="0">
            <a:gsLst>
              <a:gs pos="0">
                <a:srgbClr val="ffff99"/>
              </a:gs>
              <a:gs pos="100000">
                <a:srgbClr val="fefecf"/>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Phoenix</a:t>
            </a:r>
            <a:endParaRPr b="0" lang="en-US" sz="1000" strike="noStrike" u="none">
              <a:solidFill>
                <a:srgbClr val="000000"/>
              </a:solidFill>
              <a:effectLst/>
              <a:uFillTx/>
              <a:latin typeface="Times New Roman"/>
            </a:endParaRPr>
          </a:p>
        </p:txBody>
      </p:sp>
      <p:sp>
        <p:nvSpPr>
          <p:cNvPr id="79" name=""/>
          <p:cNvSpPr/>
          <p:nvPr/>
        </p:nvSpPr>
        <p:spPr>
          <a:xfrm>
            <a:off x="2514600" y="5105520"/>
            <a:ext cx="838080" cy="533160"/>
          </a:xfrm>
          <a:prstGeom prst="rect">
            <a:avLst/>
          </a:prstGeom>
          <a:gradFill rotWithShape="0">
            <a:gsLst>
              <a:gs pos="0">
                <a:srgbClr val="ffff99"/>
              </a:gs>
              <a:gs pos="100000">
                <a:srgbClr val="fefecf"/>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PR1P</a:t>
            </a:r>
            <a:endParaRPr b="0" lang="en-US" sz="1000" strike="noStrike" u="none">
              <a:solidFill>
                <a:srgbClr val="000000"/>
              </a:solidFill>
              <a:effectLst/>
              <a:uFillTx/>
              <a:latin typeface="Times New Roman"/>
            </a:endParaRPr>
          </a:p>
        </p:txBody>
      </p:sp>
      <p:sp>
        <p:nvSpPr>
          <p:cNvPr id="80" name=""/>
          <p:cNvSpPr/>
          <p:nvPr/>
        </p:nvSpPr>
        <p:spPr>
          <a:xfrm>
            <a:off x="5181480" y="4343400"/>
            <a:ext cx="838440" cy="533520"/>
          </a:xfrm>
          <a:prstGeom prst="rect">
            <a:avLst/>
          </a:prstGeom>
          <a:gradFill rotWithShape="0">
            <a:gsLst>
              <a:gs pos="0">
                <a:srgbClr val="99ccff"/>
              </a:gs>
              <a:gs pos="100000">
                <a:srgbClr val="c0dffe"/>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EnPower</a:t>
            </a:r>
            <a:endParaRPr b="0" lang="en-US" sz="1000" strike="noStrike" u="none">
              <a:solidFill>
                <a:srgbClr val="000000"/>
              </a:solidFill>
              <a:effectLst/>
              <a:uFillTx/>
              <a:latin typeface="Times New Roman"/>
            </a:endParaRPr>
          </a:p>
        </p:txBody>
      </p:sp>
      <p:sp>
        <p:nvSpPr>
          <p:cNvPr id="81" name=""/>
          <p:cNvSpPr/>
          <p:nvPr/>
        </p:nvSpPr>
        <p:spPr>
          <a:xfrm>
            <a:off x="6248520" y="4343400"/>
            <a:ext cx="838080" cy="533520"/>
          </a:xfrm>
          <a:prstGeom prst="rect">
            <a:avLst/>
          </a:prstGeom>
          <a:gradFill rotWithShape="0">
            <a:gsLst>
              <a:gs pos="0">
                <a:srgbClr val="99ccff"/>
              </a:gs>
              <a:gs pos="100000">
                <a:srgbClr val="c0dffe"/>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GasDesk</a:t>
            </a:r>
            <a:endParaRPr b="0" lang="en-US" sz="1000" strike="noStrike" u="none">
              <a:solidFill>
                <a:srgbClr val="000000"/>
              </a:solidFill>
              <a:effectLst/>
              <a:uFillTx/>
              <a:latin typeface="Times New Roman"/>
            </a:endParaRPr>
          </a:p>
        </p:txBody>
      </p:sp>
      <p:sp>
        <p:nvSpPr>
          <p:cNvPr id="82" name=""/>
          <p:cNvSpPr/>
          <p:nvPr/>
        </p:nvSpPr>
        <p:spPr>
          <a:xfrm>
            <a:off x="609480" y="1219320"/>
            <a:ext cx="838440" cy="533160"/>
          </a:xfrm>
          <a:prstGeom prst="rect">
            <a:avLst/>
          </a:prstGeom>
          <a:blipFill rotWithShape="0">
            <a:blip r:embed="rId1"/>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Browser</a:t>
            </a:r>
            <a:endParaRPr b="0" lang="en-US" sz="1000" strike="noStrike" u="none">
              <a:solidFill>
                <a:srgbClr val="000000"/>
              </a:solidFill>
              <a:effectLst/>
              <a:uFillTx/>
              <a:latin typeface="Times New Roman"/>
            </a:endParaRPr>
          </a:p>
        </p:txBody>
      </p:sp>
      <p:sp>
        <p:nvSpPr>
          <p:cNvPr id="83" name=""/>
          <p:cNvSpPr/>
          <p:nvPr/>
        </p:nvSpPr>
        <p:spPr>
          <a:xfrm>
            <a:off x="1676520" y="1219320"/>
            <a:ext cx="838080" cy="533160"/>
          </a:xfrm>
          <a:prstGeom prst="rect">
            <a:avLst/>
          </a:prstGeom>
          <a:blipFill rotWithShape="0">
            <a:blip r:embed="rId2"/>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Time Series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Index</a:t>
            </a:r>
            <a:endParaRPr b="0" lang="en-US" sz="1000" strike="noStrike" u="none">
              <a:solidFill>
                <a:srgbClr val="000000"/>
              </a:solidFill>
              <a:effectLst/>
              <a:uFillTx/>
              <a:latin typeface="Times New Roman"/>
            </a:endParaRPr>
          </a:p>
        </p:txBody>
      </p:sp>
      <p:sp>
        <p:nvSpPr>
          <p:cNvPr id="84" name=""/>
          <p:cNvSpPr/>
          <p:nvPr/>
        </p:nvSpPr>
        <p:spPr>
          <a:xfrm>
            <a:off x="6172200" y="1219320"/>
            <a:ext cx="838080" cy="533160"/>
          </a:xfrm>
          <a:prstGeom prst="rect">
            <a:avLst/>
          </a:prstGeom>
          <a:blipFill rotWithShape="0">
            <a:blip r:embed="rId3"/>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Calculation</a:t>
            </a:r>
            <a:endParaRPr b="0" lang="en-US" sz="1000" strike="noStrike" u="none">
              <a:solidFill>
                <a:srgbClr val="000000"/>
              </a:solidFill>
              <a:effectLst/>
              <a:uFillTx/>
              <a:latin typeface="Times New Roman"/>
            </a:endParaRPr>
          </a:p>
        </p:txBody>
      </p:sp>
      <p:sp>
        <p:nvSpPr>
          <p:cNvPr id="85" name=""/>
          <p:cNvSpPr/>
          <p:nvPr/>
        </p:nvSpPr>
        <p:spPr>
          <a:xfrm>
            <a:off x="7086600" y="1219320"/>
            <a:ext cx="838080" cy="533160"/>
          </a:xfrm>
          <a:prstGeom prst="rect">
            <a:avLst/>
          </a:prstGeom>
          <a:blipFill rotWithShape="0">
            <a:blip r:embed="rId4"/>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Notification</a:t>
            </a:r>
            <a:endParaRPr b="0" lang="en-US" sz="1000" strike="noStrike" u="none">
              <a:solidFill>
                <a:srgbClr val="000000"/>
              </a:solidFill>
              <a:effectLst/>
              <a:uFillTx/>
              <a:latin typeface="Times New Roman"/>
            </a:endParaRPr>
          </a:p>
        </p:txBody>
      </p:sp>
      <p:sp>
        <p:nvSpPr>
          <p:cNvPr id="86" name=""/>
          <p:cNvSpPr/>
          <p:nvPr/>
        </p:nvSpPr>
        <p:spPr>
          <a:xfrm>
            <a:off x="5181480" y="1219320"/>
            <a:ext cx="838440" cy="533160"/>
          </a:xfrm>
          <a:prstGeom prst="rect">
            <a:avLst/>
          </a:prstGeom>
          <a:blipFill rotWithShape="0">
            <a:blip r:embed="rId5"/>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Validation</a:t>
            </a:r>
            <a:endParaRPr b="0" lang="en-US" sz="1000" strike="noStrike" u="none">
              <a:solidFill>
                <a:srgbClr val="000000"/>
              </a:solidFill>
              <a:effectLst/>
              <a:uFillTx/>
              <a:latin typeface="Times New Roman"/>
            </a:endParaRPr>
          </a:p>
        </p:txBody>
      </p:sp>
      <p:sp>
        <p:nvSpPr>
          <p:cNvPr id="87" name=""/>
          <p:cNvSpPr/>
          <p:nvPr/>
        </p:nvSpPr>
        <p:spPr>
          <a:xfrm>
            <a:off x="8001000" y="1219320"/>
            <a:ext cx="838080" cy="533160"/>
          </a:xfrm>
          <a:prstGeom prst="rect">
            <a:avLst/>
          </a:prstGeom>
          <a:blipFill rotWithShape="0">
            <a:blip r:embed="rId6"/>
            <a:srcRect/>
            <a:stretch/>
          </a:blip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Auditing</a:t>
            </a:r>
            <a:endParaRPr b="0" lang="en-US" sz="1000" strike="noStrike" u="none">
              <a:solidFill>
                <a:srgbClr val="000000"/>
              </a:solidFill>
              <a:effectLst/>
              <a:uFillTx/>
              <a:latin typeface="Times New Roman"/>
            </a:endParaRPr>
          </a:p>
        </p:txBody>
      </p:sp>
      <p:sp>
        <p:nvSpPr>
          <p:cNvPr id="88" name=""/>
          <p:cNvSpPr/>
          <p:nvPr/>
        </p:nvSpPr>
        <p:spPr>
          <a:xfrm>
            <a:off x="609480" y="3429000"/>
            <a:ext cx="8229600" cy="228600"/>
          </a:xfrm>
          <a:prstGeom prst="rect">
            <a:avLst/>
          </a:prstGeom>
          <a:gradFill rotWithShape="0">
            <a:gsLst>
              <a:gs pos="0">
                <a:srgbClr val="ff9966"/>
              </a:gs>
              <a:gs pos="100000">
                <a:srgbClr val="fed2bd"/>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Security Layer</a:t>
            </a:r>
            <a:endParaRPr b="0" lang="en-US" sz="1000" strike="noStrike" u="none">
              <a:solidFill>
                <a:srgbClr val="000000"/>
              </a:solidFill>
              <a:effectLst/>
              <a:uFillTx/>
              <a:latin typeface="Times New Roman"/>
            </a:endParaRPr>
          </a:p>
        </p:txBody>
      </p:sp>
      <p:sp>
        <p:nvSpPr>
          <p:cNvPr id="89" name=""/>
          <p:cNvSpPr/>
          <p:nvPr/>
        </p:nvSpPr>
        <p:spPr>
          <a:xfrm>
            <a:off x="533520" y="2590920"/>
            <a:ext cx="8305560" cy="228600"/>
          </a:xfrm>
          <a:prstGeom prst="rect">
            <a:avLst/>
          </a:prstGeom>
          <a:solidFill>
            <a:srgbClr val="000000"/>
          </a:soli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TIBCO Backbone</a:t>
            </a:r>
            <a:endParaRPr b="0" lang="en-US" sz="1000" strike="noStrike" u="none">
              <a:solidFill>
                <a:srgbClr val="000000"/>
              </a:solidFill>
              <a:effectLst/>
              <a:uFillTx/>
              <a:latin typeface="Times New Roman"/>
            </a:endParaRPr>
          </a:p>
        </p:txBody>
      </p:sp>
      <p:sp>
        <p:nvSpPr>
          <p:cNvPr id="90" name=""/>
          <p:cNvSpPr/>
          <p:nvPr/>
        </p:nvSpPr>
        <p:spPr>
          <a:xfrm>
            <a:off x="3505320" y="4343400"/>
            <a:ext cx="838080" cy="533520"/>
          </a:xfrm>
          <a:prstGeom prst="rect">
            <a:avLst/>
          </a:prstGeom>
          <a:gradFill rotWithShape="0">
            <a:gsLst>
              <a:gs pos="0">
                <a:srgbClr val="ffff99"/>
              </a:gs>
              <a:gs pos="100000">
                <a:srgbClr val="fefecf"/>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etc. etc. </a:t>
            </a:r>
            <a:endParaRPr b="0" lang="en-US" sz="1000" strike="noStrike" u="none">
              <a:solidFill>
                <a:srgbClr val="000000"/>
              </a:solidFill>
              <a:effectLst/>
              <a:uFillTx/>
              <a:latin typeface="Times New Roman"/>
            </a:endParaRPr>
          </a:p>
        </p:txBody>
      </p:sp>
      <p:sp>
        <p:nvSpPr>
          <p:cNvPr id="91" name=""/>
          <p:cNvSpPr/>
          <p:nvPr/>
        </p:nvSpPr>
        <p:spPr>
          <a:xfrm>
            <a:off x="7315200" y="4343400"/>
            <a:ext cx="838080" cy="533520"/>
          </a:xfrm>
          <a:prstGeom prst="rect">
            <a:avLst/>
          </a:prstGeom>
          <a:gradFill rotWithShape="0">
            <a:gsLst>
              <a:gs pos="0">
                <a:srgbClr val="99ccff"/>
              </a:gs>
              <a:gs pos="100000">
                <a:srgbClr val="c0dffe"/>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etc. etc. </a:t>
            </a:r>
            <a:endParaRPr b="0" lang="en-US" sz="1000" strike="noStrike" u="none">
              <a:solidFill>
                <a:srgbClr val="000000"/>
              </a:solidFill>
              <a:effectLst/>
              <a:uFillTx/>
              <a:latin typeface="Times New Roman"/>
            </a:endParaRPr>
          </a:p>
        </p:txBody>
      </p:sp>
      <p:sp>
        <p:nvSpPr>
          <p:cNvPr id="92" name=""/>
          <p:cNvSpPr/>
          <p:nvPr/>
        </p:nvSpPr>
        <p:spPr>
          <a:xfrm>
            <a:off x="6324480" y="5105520"/>
            <a:ext cx="838440" cy="533160"/>
          </a:xfrm>
          <a:prstGeom prst="rect">
            <a:avLst/>
          </a:prstGeom>
          <a:gradFill rotWithShape="0">
            <a:gsLst>
              <a:gs pos="0">
                <a:srgbClr val="cc6600"/>
              </a:gs>
              <a:gs pos="100000">
                <a:srgbClr val="e6b88a"/>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Spreadsheets </a:t>
            </a:r>
            <a:endParaRPr b="0" lang="en-US" sz="1000" strike="noStrike" u="none">
              <a:solidFill>
                <a:srgbClr val="000000"/>
              </a:solidFill>
              <a:effectLst/>
              <a:uFillTx/>
              <a:latin typeface="Times New Roman"/>
            </a:endParaRPr>
          </a:p>
        </p:txBody>
      </p:sp>
      <p:sp>
        <p:nvSpPr>
          <p:cNvPr id="93" name=""/>
          <p:cNvSpPr/>
          <p:nvPr/>
        </p:nvSpPr>
        <p:spPr>
          <a:xfrm>
            <a:off x="6324480" y="5715000"/>
            <a:ext cx="838440" cy="533520"/>
          </a:xfrm>
          <a:prstGeom prst="rect">
            <a:avLst/>
          </a:prstGeom>
          <a:gradFill rotWithShape="0">
            <a:gsLst>
              <a:gs pos="0">
                <a:srgbClr val="cc6600"/>
              </a:gs>
              <a:gs pos="100000">
                <a:srgbClr val="e6b88a"/>
              </a:gs>
            </a:gsLst>
            <a:lin ang="5400000"/>
          </a:gradFill>
          <a:ln w="648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Flat files </a:t>
            </a:r>
            <a:endParaRPr b="0" lang="en-US" sz="1000" strike="noStrike" u="none">
              <a:solidFill>
                <a:srgbClr val="000000"/>
              </a:solidFill>
              <a:effectLst/>
              <a:uFillTx/>
              <a:latin typeface="Times New Roman"/>
            </a:endParaRPr>
          </a:p>
        </p:txBody>
      </p:sp>
      <p:sp>
        <p:nvSpPr>
          <p:cNvPr id="94" name=""/>
          <p:cNvSpPr/>
          <p:nvPr/>
        </p:nvSpPr>
        <p:spPr>
          <a:xfrm>
            <a:off x="990720" y="1752480"/>
            <a:ext cx="0" cy="9144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2057400" y="17524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5562720" y="17524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6553080" y="17524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7543800" y="17524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8381880" y="17524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1066680" y="36576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1981080" y="36576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2971800" y="3657600"/>
            <a:ext cx="0" cy="1447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3962520" y="36576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7772400" y="36576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1523880" y="27432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182880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07" name=""/>
          <p:cNvSpPr/>
          <p:nvPr/>
        </p:nvSpPr>
        <p:spPr>
          <a:xfrm>
            <a:off x="76212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08" name=""/>
          <p:cNvSpPr/>
          <p:nvPr/>
        </p:nvSpPr>
        <p:spPr>
          <a:xfrm>
            <a:off x="533412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09" name=""/>
          <p:cNvSpPr/>
          <p:nvPr/>
        </p:nvSpPr>
        <p:spPr>
          <a:xfrm>
            <a:off x="632448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10" name=""/>
          <p:cNvSpPr/>
          <p:nvPr/>
        </p:nvSpPr>
        <p:spPr>
          <a:xfrm>
            <a:off x="731520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11" name=""/>
          <p:cNvSpPr/>
          <p:nvPr/>
        </p:nvSpPr>
        <p:spPr>
          <a:xfrm>
            <a:off x="8153280" y="20574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12" name=""/>
          <p:cNvSpPr/>
          <p:nvPr/>
        </p:nvSpPr>
        <p:spPr>
          <a:xfrm>
            <a:off x="838080" y="380988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13" name=""/>
          <p:cNvSpPr/>
          <p:nvPr/>
        </p:nvSpPr>
        <p:spPr>
          <a:xfrm>
            <a:off x="1828800" y="380988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14" name=""/>
          <p:cNvSpPr/>
          <p:nvPr/>
        </p:nvSpPr>
        <p:spPr>
          <a:xfrm>
            <a:off x="2743200" y="380988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15" name=""/>
          <p:cNvSpPr/>
          <p:nvPr/>
        </p:nvSpPr>
        <p:spPr>
          <a:xfrm>
            <a:off x="3733920" y="380988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16" name=""/>
          <p:cNvSpPr/>
          <p:nvPr/>
        </p:nvSpPr>
        <p:spPr>
          <a:xfrm>
            <a:off x="1295280" y="297180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17" name=""/>
          <p:cNvSpPr/>
          <p:nvPr/>
        </p:nvSpPr>
        <p:spPr>
          <a:xfrm>
            <a:off x="1523880" y="6019920"/>
            <a:ext cx="19814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Market Data Servers</a:t>
            </a:r>
            <a:endParaRPr b="0" lang="en-US" sz="1400" strike="noStrike" u="none">
              <a:solidFill>
                <a:srgbClr val="000000"/>
              </a:solidFill>
              <a:effectLst/>
              <a:uFillTx/>
              <a:latin typeface="Times New Roman"/>
            </a:endParaRPr>
          </a:p>
        </p:txBody>
      </p:sp>
      <p:sp>
        <p:nvSpPr>
          <p:cNvPr id="118" name=""/>
          <p:cNvSpPr/>
          <p:nvPr/>
        </p:nvSpPr>
        <p:spPr>
          <a:xfrm>
            <a:off x="533520" y="914400"/>
            <a:ext cx="1981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Browsing &amp; Indexing</a:t>
            </a:r>
            <a:endParaRPr b="0" lang="en-US" sz="1400" strike="noStrike" u="none">
              <a:solidFill>
                <a:srgbClr val="000000"/>
              </a:solidFill>
              <a:effectLst/>
              <a:uFillTx/>
              <a:latin typeface="Times New Roman"/>
            </a:endParaRPr>
          </a:p>
        </p:txBody>
      </p:sp>
      <p:sp>
        <p:nvSpPr>
          <p:cNvPr id="119" name=""/>
          <p:cNvSpPr/>
          <p:nvPr/>
        </p:nvSpPr>
        <p:spPr>
          <a:xfrm>
            <a:off x="6553080" y="838080"/>
            <a:ext cx="19814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Services</a:t>
            </a:r>
            <a:endParaRPr b="0" lang="en-US" sz="1400" strike="noStrike" u="none">
              <a:solidFill>
                <a:srgbClr val="000000"/>
              </a:solidFill>
              <a:effectLst/>
              <a:uFillTx/>
              <a:latin typeface="Times New Roman"/>
            </a:endParaRPr>
          </a:p>
        </p:txBody>
      </p:sp>
      <p:sp>
        <p:nvSpPr>
          <p:cNvPr id="120" name=""/>
          <p:cNvSpPr/>
          <p:nvPr/>
        </p:nvSpPr>
        <p:spPr>
          <a:xfrm>
            <a:off x="5791320" y="6324480"/>
            <a:ext cx="1981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Client Applications</a:t>
            </a:r>
            <a:endParaRPr b="0" lang="en-US" sz="1400" strike="noStrike" u="none">
              <a:solidFill>
                <a:srgbClr val="000000"/>
              </a:solidFill>
              <a:effectLst/>
              <a:uFillTx/>
              <a:latin typeface="Times New Roman"/>
            </a:endParaRPr>
          </a:p>
        </p:txBody>
      </p:sp>
      <p:sp>
        <p:nvSpPr>
          <p:cNvPr id="121" name=""/>
          <p:cNvSpPr/>
          <p:nvPr/>
        </p:nvSpPr>
        <p:spPr>
          <a:xfrm>
            <a:off x="533160" y="228600"/>
            <a:ext cx="29919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End Game Solution</a:t>
            </a:r>
            <a:endParaRPr b="0" lang="en-US" sz="2400" strike="noStrike" u="none">
              <a:solidFill>
                <a:srgbClr val="000000"/>
              </a:solidFill>
              <a:effectLst/>
              <a:uFillTx/>
              <a:latin typeface="Times New Roman"/>
            </a:endParaRPr>
          </a:p>
        </p:txBody>
      </p:sp>
      <p:sp>
        <p:nvSpPr>
          <p:cNvPr id="122" name=""/>
          <p:cNvSpPr/>
          <p:nvPr/>
        </p:nvSpPr>
        <p:spPr>
          <a:xfrm>
            <a:off x="6629400" y="36576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5562720" y="36576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flipH="1">
            <a:off x="3352320" y="5410080"/>
            <a:ext cx="2971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flipH="1" flipV="1">
            <a:off x="3352320" y="5410080"/>
            <a:ext cx="297180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5334120" y="380988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27" name=""/>
          <p:cNvSpPr/>
          <p:nvPr/>
        </p:nvSpPr>
        <p:spPr>
          <a:xfrm>
            <a:off x="6400800" y="380988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128" name=""/>
          <p:cNvSpPr/>
          <p:nvPr/>
        </p:nvSpPr>
        <p:spPr>
          <a:xfrm>
            <a:off x="7543800" y="3809880"/>
            <a:ext cx="457200" cy="304920"/>
          </a:xfrm>
          <a:prstGeom prst="flowChartDocumen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XML</a:t>
            </a:r>
            <a:endParaRPr b="0" lang="en-US" sz="1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53362D62-895D-4A53-A204-13A7AF352EA9}"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
          <p:cNvSpPr/>
          <p:nvPr/>
        </p:nvSpPr>
        <p:spPr>
          <a:xfrm>
            <a:off x="1905120" y="1044720"/>
            <a:ext cx="6705360" cy="255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What do we need from you?</a:t>
            </a:r>
            <a:endParaRPr b="0" lang="en-US" sz="24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projects have to meet the requirements of the business. We need you to tell us: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Which market data servers would you like to see connected to MKM?</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What else would you like MKM to do for you?</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How we should prioritise future developments?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7BCEF7D1-C31A-4B75-ABA5-0D5E3CD6E158}" type="slidenum">
              <a:t>15</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1600200" y="1066680"/>
            <a:ext cx="39625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Current Status</a:t>
            </a:r>
            <a:endParaRPr b="0" lang="en-US" sz="2400" strike="noStrike" u="none">
              <a:solidFill>
                <a:srgbClr val="000000"/>
              </a:solidFill>
              <a:effectLst/>
              <a:uFillTx/>
              <a:latin typeface="Times New Roman"/>
            </a:endParaRPr>
          </a:p>
        </p:txBody>
      </p:sp>
      <p:sp>
        <p:nvSpPr>
          <p:cNvPr id="15" name=""/>
          <p:cNvSpPr/>
          <p:nvPr/>
        </p:nvSpPr>
        <p:spPr>
          <a:xfrm>
            <a:off x="1676520" y="1752480"/>
            <a:ext cx="6324480" cy="4024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Enron’s market data is spread across different locations, databases and technology platforms.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Data is held behind different security layers, and is described inconsistently.</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Currently there is no mechanism to locate and download time series data from a single user interface.</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Users need to know multiple search techniques, and have access to multiple network drives/databases.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Enron pays for the same data multiple times, because there is no central index of market data.</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There is little or no monitoring or auditing of data usage.</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There is little connectivity between Enron’s systems. To provide additional data feeds to current systems is IT-intensive and slow.</a:t>
            </a: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010BD3A8-1A47-4ED4-98DC-3F9DAA5CC6D2}"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1600200" y="990720"/>
            <a:ext cx="7086600" cy="7504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Purpose of MKM</a:t>
            </a:r>
            <a:endParaRPr b="0" lang="en-US" sz="24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600" strike="noStrike" u="none">
                <a:solidFill>
                  <a:srgbClr val="000000"/>
                </a:solidFill>
                <a:effectLst/>
                <a:uFillTx/>
                <a:latin typeface="Arial"/>
              </a:rPr>
              <a:t>To provide a </a:t>
            </a:r>
            <a:r>
              <a:rPr b="1" lang="en-US" sz="1600" strike="noStrike" u="none">
                <a:solidFill>
                  <a:srgbClr val="000000"/>
                </a:solidFill>
                <a:effectLst/>
                <a:uFillTx/>
                <a:latin typeface="Arial"/>
              </a:rPr>
              <a:t>simple</a:t>
            </a:r>
            <a:r>
              <a:rPr b="0" lang="en-US" sz="1600" strike="noStrike" u="none">
                <a:solidFill>
                  <a:srgbClr val="000000"/>
                </a:solidFill>
                <a:effectLst/>
                <a:uFillTx/>
                <a:latin typeface="Arial"/>
              </a:rPr>
              <a:t> and</a:t>
            </a:r>
            <a:r>
              <a:rPr b="1" lang="en-US" sz="1600" strike="noStrike" u="none">
                <a:solidFill>
                  <a:srgbClr val="000000"/>
                </a:solidFill>
                <a:effectLst/>
                <a:uFillTx/>
                <a:latin typeface="Arial"/>
              </a:rPr>
              <a:t> flexible</a:t>
            </a:r>
            <a:r>
              <a:rPr b="0" lang="en-US" sz="1600" strike="noStrike" u="none">
                <a:solidFill>
                  <a:srgbClr val="000000"/>
                </a:solidFill>
                <a:effectLst/>
                <a:uFillTx/>
                <a:latin typeface="Arial"/>
              </a:rPr>
              <a:t> global one-stop shop for time series data where the location of the data is transparent to the end user;</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To </a:t>
            </a:r>
            <a:r>
              <a:rPr b="1" lang="en-US" sz="1600" strike="noStrike" u="none">
                <a:solidFill>
                  <a:srgbClr val="000000"/>
                </a:solidFill>
                <a:effectLst/>
                <a:uFillTx/>
                <a:latin typeface="Arial"/>
              </a:rPr>
              <a:t>reduce the risk</a:t>
            </a:r>
            <a:r>
              <a:rPr b="0" lang="en-US" sz="1600" strike="noStrike" u="none">
                <a:solidFill>
                  <a:srgbClr val="000000"/>
                </a:solidFill>
                <a:effectLst/>
                <a:uFillTx/>
                <a:latin typeface="Arial"/>
              </a:rPr>
              <a:t> of using ambiguous data to make commercial decisions through improved data descriptions and a central register of time series metadata.</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To provide a standard library of data manipulation and validation functions, thus </a:t>
            </a:r>
            <a:r>
              <a:rPr b="1" lang="en-US" sz="1600" strike="noStrike" u="none">
                <a:solidFill>
                  <a:srgbClr val="000000"/>
                </a:solidFill>
                <a:effectLst/>
                <a:uFillTx/>
                <a:latin typeface="Arial"/>
              </a:rPr>
              <a:t>reducing time spent formatting</a:t>
            </a:r>
            <a:r>
              <a:rPr b="0" lang="en-US" sz="1600" strike="noStrike" u="none">
                <a:solidFill>
                  <a:srgbClr val="000000"/>
                </a:solidFill>
                <a:effectLst/>
                <a:uFillTx/>
                <a:latin typeface="Arial"/>
              </a:rPr>
              <a:t> data in spreadsheets and time lost through using flawed data;</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To provide a backbone which allows “public” data to be </a:t>
            </a:r>
            <a:r>
              <a:rPr b="1" lang="en-US" sz="1600" strike="noStrike" u="none">
                <a:solidFill>
                  <a:srgbClr val="000000"/>
                </a:solidFill>
                <a:effectLst/>
                <a:uFillTx/>
                <a:latin typeface="Arial"/>
              </a:rPr>
              <a:t>freely shared</a:t>
            </a:r>
            <a:r>
              <a:rPr b="0" lang="en-US" sz="1600" strike="noStrike" u="none">
                <a:solidFill>
                  <a:srgbClr val="000000"/>
                </a:solidFill>
                <a:effectLst/>
                <a:uFillTx/>
                <a:latin typeface="Arial"/>
              </a:rPr>
              <a:t>, and “private” data to be </a:t>
            </a:r>
            <a:r>
              <a:rPr b="1" lang="en-US" sz="1600" strike="noStrike" u="none">
                <a:solidFill>
                  <a:srgbClr val="000000"/>
                </a:solidFill>
                <a:effectLst/>
                <a:uFillTx/>
                <a:latin typeface="Arial"/>
              </a:rPr>
              <a:t>kept secure</a:t>
            </a:r>
            <a:r>
              <a:rPr b="0"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To </a:t>
            </a:r>
            <a:r>
              <a:rPr b="1" lang="en-US" sz="1600" strike="noStrike" u="none">
                <a:solidFill>
                  <a:srgbClr val="000000"/>
                </a:solidFill>
                <a:effectLst/>
                <a:uFillTx/>
                <a:latin typeface="Arial"/>
              </a:rPr>
              <a:t>improve Enron’s bottom line</a:t>
            </a:r>
            <a:r>
              <a:rPr b="0" lang="en-US" sz="1600" strike="noStrike" u="none">
                <a:solidFill>
                  <a:srgbClr val="000000"/>
                </a:solidFill>
                <a:effectLst/>
                <a:uFillTx/>
                <a:latin typeface="Arial"/>
              </a:rPr>
              <a:t> by only paying external publishers  for the data once.</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allow users </a:t>
            </a:r>
            <a:r>
              <a:rPr b="1" lang="en-US" sz="1600" strike="noStrike" u="none">
                <a:solidFill>
                  <a:srgbClr val="000000"/>
                </a:solidFill>
                <a:effectLst/>
                <a:uFillTx/>
                <a:latin typeface="Arial"/>
              </a:rPr>
              <a:t>greater access</a:t>
            </a:r>
            <a:r>
              <a:rPr b="0" lang="en-US" sz="1600" strike="noStrike" u="none">
                <a:solidFill>
                  <a:srgbClr val="000000"/>
                </a:solidFill>
                <a:effectLst/>
                <a:uFillTx/>
                <a:latin typeface="Arial"/>
              </a:rPr>
              <a:t> to data </a:t>
            </a:r>
            <a:r>
              <a:rPr b="1" lang="en-US" sz="1600" strike="noStrike" u="none">
                <a:solidFill>
                  <a:srgbClr val="000000"/>
                </a:solidFill>
                <a:effectLst/>
                <a:uFillTx/>
                <a:latin typeface="Arial"/>
              </a:rPr>
              <a:t>without taking away</a:t>
            </a:r>
            <a:r>
              <a:rPr b="0" lang="en-US" sz="1600" strike="noStrike" u="none">
                <a:solidFill>
                  <a:srgbClr val="000000"/>
                </a:solidFill>
                <a:effectLst/>
                <a:uFillTx/>
                <a:latin typeface="Arial"/>
              </a:rPr>
              <a:t> their existing systems.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a:t>
            </a:r>
            <a:r>
              <a:rPr b="1" lang="en-US" sz="1600" strike="noStrike" u="none">
                <a:solidFill>
                  <a:srgbClr val="000000"/>
                </a:solidFill>
                <a:effectLst/>
                <a:uFillTx/>
                <a:latin typeface="Arial"/>
              </a:rPr>
              <a:t>reduce the time</a:t>
            </a:r>
            <a:r>
              <a:rPr b="0" lang="en-US" sz="1600" strike="noStrike" u="none">
                <a:solidFill>
                  <a:srgbClr val="000000"/>
                </a:solidFill>
                <a:effectLst/>
                <a:uFillTx/>
                <a:latin typeface="Arial"/>
              </a:rPr>
              <a:t> required by </a:t>
            </a:r>
            <a:r>
              <a:rPr b="1" lang="en-US" sz="1600" strike="noStrike" u="none">
                <a:solidFill>
                  <a:srgbClr val="000000"/>
                </a:solidFill>
                <a:effectLst/>
                <a:uFillTx/>
                <a:latin typeface="Arial"/>
              </a:rPr>
              <a:t>developers</a:t>
            </a:r>
            <a:r>
              <a:rPr b="0" lang="en-US" sz="1600" strike="noStrike" u="none">
                <a:solidFill>
                  <a:srgbClr val="000000"/>
                </a:solidFill>
                <a:effectLst/>
                <a:uFillTx/>
                <a:latin typeface="Arial"/>
              </a:rPr>
              <a:t> to source and connect to market data.</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0FBE0BBA-87C9-4E73-A9C5-F5253758634C}"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1828800" y="990720"/>
            <a:ext cx="6553080" cy="4919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History of MKM</a:t>
            </a:r>
            <a:endParaRPr b="0" lang="en-US" sz="24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600" strike="noStrike" u="none">
                <a:solidFill>
                  <a:srgbClr val="000000"/>
                </a:solidFill>
                <a:effectLst/>
                <a:uFillTx/>
                <a:latin typeface="Arial"/>
              </a:rPr>
              <a:t>MKM started as a project called </a:t>
            </a:r>
            <a:r>
              <a:rPr b="1" lang="en-US" sz="1600" strike="noStrike" u="none">
                <a:solidFill>
                  <a:srgbClr val="000000"/>
                </a:solidFill>
                <a:effectLst/>
                <a:uFillTx/>
                <a:latin typeface="Arial"/>
              </a:rPr>
              <a:t>RateServer</a:t>
            </a:r>
            <a:r>
              <a:rPr b="0" lang="en-US" sz="1600" strike="noStrike" u="none">
                <a:solidFill>
                  <a:srgbClr val="000000"/>
                </a:solidFill>
                <a:effectLst/>
                <a:uFillTx/>
                <a:latin typeface="Arial"/>
              </a:rPr>
              <a:t> which was an initiative to move market data into one database.</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It became apparent that this would be </a:t>
            </a:r>
            <a:r>
              <a:rPr b="1" lang="en-US" sz="1600" strike="noStrike" u="none">
                <a:solidFill>
                  <a:srgbClr val="000000"/>
                </a:solidFill>
                <a:effectLst/>
                <a:uFillTx/>
                <a:latin typeface="Arial"/>
              </a:rPr>
              <a:t>unworkable</a:t>
            </a:r>
            <a:r>
              <a:rPr b="0" lang="en-US" sz="1600" strike="noStrike" u="none">
                <a:solidFill>
                  <a:srgbClr val="000000"/>
                </a:solidFill>
                <a:effectLst/>
                <a:uFillTx/>
                <a:latin typeface="Arial"/>
              </a:rPr>
              <a:t>, as all databases store their data in vastly different formats. Furthermore, to migrate the data to a single source would be </a:t>
            </a:r>
            <a:r>
              <a:rPr b="1" lang="en-US" sz="1600" strike="noStrike" u="none">
                <a:solidFill>
                  <a:srgbClr val="000000"/>
                </a:solidFill>
                <a:effectLst/>
                <a:uFillTx/>
                <a:latin typeface="Arial"/>
              </a:rPr>
              <a:t>high risk</a:t>
            </a:r>
            <a:r>
              <a:rPr b="0" lang="en-US" sz="1600" strike="noStrike" u="none">
                <a:solidFill>
                  <a:srgbClr val="000000"/>
                </a:solidFill>
                <a:effectLst/>
                <a:uFillTx/>
                <a:latin typeface="Arial"/>
              </a:rPr>
              <a:t> and </a:t>
            </a:r>
            <a:r>
              <a:rPr b="1" lang="en-US" sz="1600" strike="noStrike" u="none">
                <a:solidFill>
                  <a:srgbClr val="000000"/>
                </a:solidFill>
                <a:effectLst/>
                <a:uFillTx/>
                <a:latin typeface="Arial"/>
              </a:rPr>
              <a:t>exposed to error</a:t>
            </a:r>
            <a:r>
              <a:rPr b="0"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Instead, Enron could take advantage of a one-stop shop for data </a:t>
            </a:r>
            <a:r>
              <a:rPr b="1" lang="en-US" sz="1600" strike="noStrike" u="none">
                <a:solidFill>
                  <a:srgbClr val="000000"/>
                </a:solidFill>
                <a:effectLst/>
                <a:uFillTx/>
                <a:latin typeface="Arial"/>
              </a:rPr>
              <a:t>without having to physically relocate data</a:t>
            </a:r>
            <a:r>
              <a:rPr b="0" lang="en-US" sz="1600" strike="noStrike" u="none">
                <a:solidFill>
                  <a:srgbClr val="000000"/>
                </a:solidFill>
                <a:effectLst/>
                <a:uFillTx/>
                <a:latin typeface="Arial"/>
              </a:rPr>
              <a:t>. This can be done using a messaging infrastructure comprising TIBCO software and XML documents. This initiative became known as MKM.</a:t>
            </a: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0D4AE92B-C35F-4827-B58C-8C68BF893A78}"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1828800" y="990720"/>
            <a:ext cx="6553080" cy="4517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Why use a pilot?</a:t>
            </a:r>
            <a:endParaRPr b="0" lang="en-US" sz="24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Whilst collecting user requirements in November/December 1999 it became apparent that without a very simple demonstration of the concept, it was difficult for users to state their exact business requirements.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By developing a pilot, we can not only prove the underlying technologies such as the messaging backbone, but we can return to the users with a “straw man”, and subsequently collect and collate a firm set of user requirements for the first production version of MKM.</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FB20D99F-08B6-44DE-A931-3FDC7DCC5FE6}"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1676520" y="914400"/>
            <a:ext cx="6933960" cy="5513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What is in the pilot version?</a:t>
            </a:r>
            <a:endParaRPr b="0" lang="en-US" sz="24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pilot version of MKM includes: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The Browser</a:t>
            </a:r>
            <a:r>
              <a:rPr b="0" lang="en-US" sz="1600" strike="noStrike" u="none">
                <a:solidFill>
                  <a:srgbClr val="000000"/>
                </a:solidFill>
                <a:effectLst/>
                <a:uFillTx/>
                <a:latin typeface="Arial"/>
              </a:rPr>
              <a:t>: provides a user interface for publishing and retrieving a limited selection of price and volume data for gas and power business units;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The Time Series Index:</a:t>
            </a:r>
            <a:r>
              <a:rPr b="0" lang="en-US" sz="1600" strike="noStrike" u="none">
                <a:solidFill>
                  <a:srgbClr val="000000"/>
                </a:solidFill>
                <a:effectLst/>
                <a:uFillTx/>
                <a:latin typeface="Arial"/>
              </a:rPr>
              <a:t> stores time series metadata;</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The Message Station:</a:t>
            </a:r>
            <a:r>
              <a:rPr b="0" lang="en-US" sz="1600" strike="noStrike" u="none">
                <a:solidFill>
                  <a:srgbClr val="000000"/>
                </a:solidFill>
                <a:effectLst/>
                <a:uFillTx/>
                <a:latin typeface="Arial"/>
              </a:rPr>
              <a:t> an inbox which holds inbound time series data.</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The TIBCO messaging backbone: </a:t>
            </a:r>
            <a:r>
              <a:rPr b="0" lang="en-US" sz="1600" strike="noStrike" u="none">
                <a:solidFill>
                  <a:srgbClr val="000000"/>
                </a:solidFill>
                <a:effectLst/>
                <a:uFillTx/>
                <a:latin typeface="Arial"/>
              </a:rPr>
              <a:t>underpins MKM and is transparent to the user.</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Connectivity to</a:t>
            </a: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two market data servers</a:t>
            </a:r>
            <a:r>
              <a:rPr b="0" lang="en-US" sz="1600" strike="noStrike" u="none">
                <a:solidFill>
                  <a:srgbClr val="000000"/>
                </a:solidFill>
                <a:effectLst/>
                <a:uFillTx/>
                <a:latin typeface="Arial"/>
              </a:rPr>
              <a:t> - LIM (Houston) and PR1P (London).</a:t>
            </a: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88487642-E9D9-4090-AC98-9BB0EF004D1F}"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1676520" y="990720"/>
            <a:ext cx="6705360" cy="2684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What is planned for future versions?</a:t>
            </a:r>
            <a:endParaRPr b="0" lang="en-US" sz="24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Calculation Services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Security Services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Validation Services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Notification Services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Auditing Services</a:t>
            </a: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202479F-6A2F-4892-B39D-DBDC92B05F5D}"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1905120" y="1044720"/>
            <a:ext cx="6705360" cy="3913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Calculation Services</a:t>
            </a:r>
            <a:endParaRPr b="0" lang="en-US" sz="24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Using calculation services, users will be able to manipulate time series data from multiple data sources. For example, it will be possible to:</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Aggregate time series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Splice time series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Apply calculations/pre-defined algorithms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Apply filters (e.g. remove weekends)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Perform functions that are dependant upon a library of pre-set calendars</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Export data to Microsoft Office applications if preferred.</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8D80BF3-419C-4939-B6C0-70B3B1454436}"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1905120" y="1044720"/>
            <a:ext cx="6705360" cy="3171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Security Services</a:t>
            </a:r>
            <a:endParaRPr b="0" lang="en-US" sz="24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Security Services component will underpin MKM and ensure that only authorised and authenticated users can publish and retrieve data.</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Other issues addressed by this component will include:</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Encryption, to ensure that data is not “sniffed” from the network</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Regions - some data providers only allow data to be used in certain geographic regions.</a:t>
            </a:r>
            <a:endParaRPr b="0" lang="en-US" sz="1600" strike="noStrike" u="none">
              <a:solidFill>
                <a:srgbClr val="000000"/>
              </a:solidFill>
              <a:effectLst/>
              <a:uFillTx/>
              <a:latin typeface="Times New Roman"/>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9721B17-F3E9-4F97-8A04-5FBCA62ECF4E}"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1163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2000-03-08T05:49:41Z</dcterms:created>
  <dc:creator>DWilliam</dc:creator>
  <dc:description/>
  <dc:language>en-US</dc:language>
  <cp:lastModifiedBy>taraujo</cp:lastModifiedBy>
  <cp:lastPrinted>2000-06-05T13:40:13Z</cp:lastPrinted>
  <dcterms:modified xsi:type="dcterms:W3CDTF">2000-06-20T18:37:01Z</dcterms:modified>
  <cp:revision>21</cp:revision>
  <dc:subject/>
  <dc:title>No Slide Title</dc:title>
</cp:coreProperties>
</file>