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9144000" cy="6858000"/>
  <p:notesSz cx="7037388" cy="8726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DBF9D33-780C-4AFE-B287-0B9F0F2FB56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E55C4DD-9702-443B-9A0F-BAD06AECA49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227880" y="6172200"/>
            <a:ext cx="1849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MPS No Transport / No Fuel Charge</a:t>
            </a:r>
            <a:endParaRPr b="0" lang="en-US" sz="900" strike="noStrike" u="none">
              <a:solidFill>
                <a:srgbClr val="000000"/>
              </a:solidFill>
              <a:effectLst/>
              <a:uFillTx/>
              <a:latin typeface="Times New Roman"/>
            </a:endParaRPr>
          </a:p>
        </p:txBody>
      </p:sp>
      <p:sp>
        <p:nvSpPr>
          <p:cNvPr id="6" name=""/>
          <p:cNvSpPr/>
          <p:nvPr/>
        </p:nvSpPr>
        <p:spPr>
          <a:xfrm>
            <a:off x="228240" y="6353280"/>
            <a:ext cx="18363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No transport / No Fuel Charge</a:t>
            </a:r>
            <a:endParaRPr b="0" lang="en-US" sz="900" strike="noStrike" u="none">
              <a:solidFill>
                <a:srgbClr val="000000"/>
              </a:solidFill>
              <a:effectLst/>
              <a:uFillTx/>
              <a:latin typeface="Times New Roman"/>
            </a:endParaRPr>
          </a:p>
        </p:txBody>
      </p:sp>
      <p:sp>
        <p:nvSpPr>
          <p:cNvPr id="7" name=""/>
          <p:cNvSpPr/>
          <p:nvPr/>
        </p:nvSpPr>
        <p:spPr>
          <a:xfrm>
            <a:off x="227880" y="6532560"/>
            <a:ext cx="16970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Applicable transport charge</a:t>
            </a:r>
            <a:endParaRPr b="0" lang="en-US" sz="900" strike="noStrike" u="none">
              <a:solidFill>
                <a:srgbClr val="000000"/>
              </a:solidFill>
              <a:effectLst/>
              <a:uFillTx/>
              <a:latin typeface="Times New Roman"/>
            </a:endParaRPr>
          </a:p>
        </p:txBody>
      </p:sp>
      <p:sp>
        <p:nvSpPr>
          <p:cNvPr id="8" name=""/>
          <p:cNvSpPr/>
          <p:nvPr/>
        </p:nvSpPr>
        <p:spPr>
          <a:xfrm>
            <a:off x="1657440" y="2438280"/>
            <a:ext cx="623880" cy="3049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1674720" y="244944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10" name=""/>
          <p:cNvSpPr/>
          <p:nvPr/>
        </p:nvSpPr>
        <p:spPr>
          <a:xfrm>
            <a:off x="1751040" y="2540160"/>
            <a:ext cx="471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Ventura</a:t>
            </a:r>
            <a:endParaRPr b="0" lang="en-US" sz="1000" strike="noStrike" u="none">
              <a:solidFill>
                <a:srgbClr val="000000"/>
              </a:solidFill>
              <a:effectLst/>
              <a:uFillTx/>
              <a:latin typeface="Times New Roman"/>
            </a:endParaRPr>
          </a:p>
        </p:txBody>
      </p:sp>
      <p:sp>
        <p:nvSpPr>
          <p:cNvPr id="11" name=""/>
          <p:cNvSpPr/>
          <p:nvPr/>
        </p:nvSpPr>
        <p:spPr>
          <a:xfrm>
            <a:off x="1733400" y="3048120"/>
            <a:ext cx="51120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Ventura DDP</a:t>
            </a:r>
            <a:endParaRPr b="0" lang="en-US" sz="1000" strike="noStrike" u="none">
              <a:solidFill>
                <a:srgbClr val="000000"/>
              </a:solidFill>
              <a:effectLst/>
              <a:uFillTx/>
              <a:latin typeface="Times New Roman"/>
            </a:endParaRPr>
          </a:p>
        </p:txBody>
      </p:sp>
      <p:sp>
        <p:nvSpPr>
          <p:cNvPr id="12" name=""/>
          <p:cNvSpPr/>
          <p:nvPr/>
        </p:nvSpPr>
        <p:spPr>
          <a:xfrm>
            <a:off x="2647800" y="1143000"/>
            <a:ext cx="685800" cy="3031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2774880" y="1224000"/>
            <a:ext cx="4636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Carlton</a:t>
            </a:r>
            <a:endParaRPr b="0" lang="en-US" sz="1000" strike="noStrike" u="none">
              <a:solidFill>
                <a:srgbClr val="000000"/>
              </a:solidFill>
              <a:effectLst/>
              <a:uFillTx/>
              <a:latin typeface="Times New Roman"/>
            </a:endParaRPr>
          </a:p>
        </p:txBody>
      </p:sp>
      <p:sp>
        <p:nvSpPr>
          <p:cNvPr id="14" name=""/>
          <p:cNvSpPr/>
          <p:nvPr/>
        </p:nvSpPr>
        <p:spPr>
          <a:xfrm>
            <a:off x="6654960" y="4491000"/>
            <a:ext cx="609480" cy="3571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692440" y="317196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16" name=""/>
          <p:cNvSpPr/>
          <p:nvPr/>
        </p:nvSpPr>
        <p:spPr>
          <a:xfrm>
            <a:off x="6730560" y="458640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Demarc</a:t>
            </a:r>
            <a:endParaRPr b="0" lang="en-US" sz="1000" strike="noStrike" u="none">
              <a:solidFill>
                <a:srgbClr val="000000"/>
              </a:solidFill>
              <a:effectLst/>
              <a:uFillTx/>
              <a:latin typeface="Times New Roman"/>
            </a:endParaRPr>
          </a:p>
        </p:txBody>
      </p:sp>
      <p:sp>
        <p:nvSpPr>
          <p:cNvPr id="17" name=""/>
          <p:cNvSpPr/>
          <p:nvPr/>
        </p:nvSpPr>
        <p:spPr>
          <a:xfrm>
            <a:off x="6699240" y="5338800"/>
            <a:ext cx="51588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Demarc DDP</a:t>
            </a:r>
            <a:endParaRPr b="0" lang="en-US" sz="1000" strike="noStrike" u="none">
              <a:solidFill>
                <a:srgbClr val="000000"/>
              </a:solidFill>
              <a:effectLst/>
              <a:uFillTx/>
              <a:latin typeface="Times New Roman"/>
            </a:endParaRPr>
          </a:p>
        </p:txBody>
      </p:sp>
      <p:sp>
        <p:nvSpPr>
          <p:cNvPr id="18" name=""/>
          <p:cNvSpPr/>
          <p:nvPr/>
        </p:nvSpPr>
        <p:spPr>
          <a:xfrm>
            <a:off x="3309840" y="176688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6561000" y="1469880"/>
            <a:ext cx="725760" cy="4582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 *Mkt.  Area Storage (Ogden)</a:t>
            </a:r>
            <a:endParaRPr b="0" lang="en-US" sz="1000" strike="noStrike" u="none">
              <a:solidFill>
                <a:srgbClr val="000000"/>
              </a:solidFill>
              <a:effectLst/>
              <a:uFillTx/>
              <a:latin typeface="Times New Roman"/>
            </a:endParaRPr>
          </a:p>
        </p:txBody>
      </p:sp>
      <p:sp>
        <p:nvSpPr>
          <p:cNvPr id="20" name=""/>
          <p:cNvSpPr/>
          <p:nvPr/>
        </p:nvSpPr>
        <p:spPr>
          <a:xfrm>
            <a:off x="4559400" y="230652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1" name=""/>
          <p:cNvSpPr/>
          <p:nvPr/>
        </p:nvSpPr>
        <p:spPr>
          <a:xfrm>
            <a:off x="6388200" y="228132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2" name=""/>
          <p:cNvSpPr/>
          <p:nvPr/>
        </p:nvSpPr>
        <p:spPr>
          <a:xfrm>
            <a:off x="4804200" y="2657520"/>
            <a:ext cx="327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MID</a:t>
            </a:r>
            <a:endParaRPr b="0" lang="en-US" sz="1400" strike="noStrike" u="none">
              <a:solidFill>
                <a:srgbClr val="000000"/>
              </a:solidFill>
              <a:effectLst/>
              <a:uFillTx/>
              <a:latin typeface="Times New Roman"/>
            </a:endParaRPr>
          </a:p>
        </p:txBody>
      </p:sp>
      <p:sp>
        <p:nvSpPr>
          <p:cNvPr id="23" name=""/>
          <p:cNvSpPr/>
          <p:nvPr/>
        </p:nvSpPr>
        <p:spPr>
          <a:xfrm>
            <a:off x="6388200" y="252396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4" name=""/>
          <p:cNvSpPr/>
          <p:nvPr/>
        </p:nvSpPr>
        <p:spPr>
          <a:xfrm>
            <a:off x="4861440" y="294336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17</a:t>
            </a:r>
            <a:endParaRPr b="0" lang="en-US" sz="1400" strike="noStrike" u="none">
              <a:solidFill>
                <a:srgbClr val="000000"/>
              </a:solidFill>
              <a:effectLst/>
              <a:uFillTx/>
              <a:latin typeface="Times New Roman"/>
            </a:endParaRPr>
          </a:p>
        </p:txBody>
      </p:sp>
      <p:sp>
        <p:nvSpPr>
          <p:cNvPr id="25" name=""/>
          <p:cNvSpPr/>
          <p:nvPr/>
        </p:nvSpPr>
        <p:spPr>
          <a:xfrm>
            <a:off x="6388200" y="281160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6" name=""/>
          <p:cNvSpPr/>
          <p:nvPr/>
        </p:nvSpPr>
        <p:spPr>
          <a:xfrm>
            <a:off x="4717080" y="3230640"/>
            <a:ext cx="5058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POOL</a:t>
            </a:r>
            <a:endParaRPr b="0" lang="en-US" sz="1400" strike="noStrike" u="none">
              <a:solidFill>
                <a:srgbClr val="000000"/>
              </a:solidFill>
              <a:effectLst/>
              <a:uFillTx/>
              <a:latin typeface="Times New Roman"/>
            </a:endParaRPr>
          </a:p>
        </p:txBody>
      </p:sp>
      <p:sp>
        <p:nvSpPr>
          <p:cNvPr id="27" name=""/>
          <p:cNvSpPr/>
          <p:nvPr/>
        </p:nvSpPr>
        <p:spPr>
          <a:xfrm>
            <a:off x="3552840" y="5338800"/>
            <a:ext cx="68580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Mid 17 Pool DDP</a:t>
            </a:r>
            <a:endParaRPr b="0" lang="en-US" sz="1000" strike="noStrike" u="none">
              <a:solidFill>
                <a:srgbClr val="000000"/>
              </a:solidFill>
              <a:effectLst/>
              <a:uFillTx/>
              <a:latin typeface="Times New Roman"/>
            </a:endParaRPr>
          </a:p>
        </p:txBody>
      </p:sp>
      <p:sp>
        <p:nvSpPr>
          <p:cNvPr id="28" name=""/>
          <p:cNvSpPr/>
          <p:nvPr/>
        </p:nvSpPr>
        <p:spPr>
          <a:xfrm>
            <a:off x="252360" y="4145040"/>
            <a:ext cx="1676520" cy="1513080"/>
          </a:xfrm>
          <a:prstGeom prst="rect">
            <a:avLst/>
          </a:prstGeom>
          <a:noFill/>
          <a:ln w="0">
            <a:noFill/>
          </a:ln>
        </p:spPr>
        <p:style>
          <a:lnRef idx="0"/>
          <a:fillRef idx="0"/>
          <a:effectRef idx="0"/>
          <a:fontRef idx="minor"/>
        </p:style>
        <p:txBody>
          <a:bodyPr lIns="0" rIns="0" tIns="0" bIns="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MID 17 Pool point will behave like the other field area pool point.  Any receipts valid for Mid 17 Pool are also valid for Mid 17 Pool Deferred Delivery Point (DDP).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With the exception that receipts from from MID 16B (Demarc) will also be valid for MID 17 pool point.</a:t>
            </a:r>
            <a:endParaRPr b="0" lang="en-US" sz="900" strike="noStrike" u="none">
              <a:solidFill>
                <a:srgbClr val="000000"/>
              </a:solidFill>
              <a:effectLst/>
              <a:uFillTx/>
              <a:latin typeface="Times New Roman"/>
            </a:endParaRPr>
          </a:p>
        </p:txBody>
      </p:sp>
      <p:sp>
        <p:nvSpPr>
          <p:cNvPr id="29" name=""/>
          <p:cNvSpPr/>
          <p:nvPr/>
        </p:nvSpPr>
        <p:spPr>
          <a:xfrm>
            <a:off x="5380200" y="4924440"/>
            <a:ext cx="360" cy="1364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4248000" y="2343240"/>
            <a:ext cx="1447920" cy="1923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448080" y="5238720"/>
            <a:ext cx="83808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6494400" y="1297080"/>
            <a:ext cx="860400" cy="7779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1635120" y="297180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6599160" y="523872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flipV="1">
            <a:off x="1886040" y="2742840"/>
            <a:ext cx="0" cy="22860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2114640" y="2743200"/>
            <a:ext cx="0" cy="25236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flipV="1">
            <a:off x="7120080" y="4859280"/>
            <a:ext cx="0" cy="419040"/>
          </a:xfrm>
          <a:prstGeom prst="line">
            <a:avLst/>
          </a:prstGeom>
          <a:ln w="9360">
            <a:solidFill>
              <a:srgbClr val="3333cc"/>
            </a:solidFill>
            <a:miter/>
            <a:head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V="1">
            <a:off x="6815160" y="4859280"/>
            <a:ext cx="0" cy="38736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305080" y="6450120"/>
            <a:ext cx="457200" cy="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305080" y="6257880"/>
            <a:ext cx="457200" cy="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flipH="1" flipV="1">
            <a:off x="5435280" y="4063680"/>
            <a:ext cx="1190520" cy="132876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flipH="1">
            <a:off x="4051440" y="4133880"/>
            <a:ext cx="514080" cy="1117440"/>
          </a:xfrm>
          <a:prstGeom prst="line">
            <a:avLst/>
          </a:prstGeom>
          <a:ln w="9360">
            <a:solidFill>
              <a:srgbClr val="000000"/>
            </a:solidFill>
            <a:prstDash val="dash"/>
            <a:miter/>
            <a:headEnd len="sm" type="triangle" w="med"/>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2343240" y="3200400"/>
            <a:ext cx="1904760" cy="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flipH="1" flipV="1">
            <a:off x="5652720" y="3614760"/>
            <a:ext cx="995400" cy="90144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rot="10809000">
            <a:off x="1942560" y="3448080"/>
            <a:ext cx="1618920" cy="1860480"/>
          </a:xfrm>
          <a:custGeom>
            <a:avLst/>
            <a:gdLst/>
            <a:ahLst/>
            <a:rect l="l" t="t" r="r" b="b"/>
            <a:pathLst>
              <a:path w="1296" h="1212">
                <a:moveTo>
                  <a:pt x="1296" y="1212"/>
                </a:moveTo>
                <a:lnTo>
                  <a:pt x="0" y="0"/>
                </a:lnTo>
              </a:path>
            </a:pathLst>
          </a:custGeom>
          <a:noFill/>
          <a:ln w="9360">
            <a:solidFill>
              <a:srgbClr val="000000"/>
            </a:solidFill>
            <a:prstDash val="lgDash"/>
            <a:round/>
            <a:tailEnd len="sm"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2286000" y="2590920"/>
            <a:ext cx="2114640" cy="15228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3333600" y="1447920"/>
            <a:ext cx="1295640" cy="100944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flipH="1">
            <a:off x="5594040" y="1976400"/>
            <a:ext cx="1041480" cy="86220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2819520" y="3505320"/>
            <a:ext cx="761760" cy="30960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2876400" y="3581280"/>
            <a:ext cx="71136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0000"/>
                </a:solidFill>
                <a:effectLst/>
                <a:uFillTx/>
                <a:latin typeface="Arial"/>
              </a:rPr>
              <a:t>LDC 1</a:t>
            </a:r>
            <a:endParaRPr b="0" lang="en-US" sz="900" strike="noStrike" u="none">
              <a:solidFill>
                <a:srgbClr val="000000"/>
              </a:solidFill>
              <a:effectLst/>
              <a:uFillTx/>
              <a:latin typeface="Times New Roman"/>
            </a:endParaRPr>
          </a:p>
        </p:txBody>
      </p:sp>
      <p:sp>
        <p:nvSpPr>
          <p:cNvPr id="51" name=""/>
          <p:cNvSpPr/>
          <p:nvPr/>
        </p:nvSpPr>
        <p:spPr>
          <a:xfrm>
            <a:off x="2305080" y="6638760"/>
            <a:ext cx="457200" cy="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2038320" y="3429000"/>
            <a:ext cx="781200" cy="22860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flipV="1">
            <a:off x="5477040" y="1807920"/>
            <a:ext cx="1027080" cy="80172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276720" y="4267080"/>
            <a:ext cx="571320" cy="30960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340080" y="4343400"/>
            <a:ext cx="48888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0000"/>
                </a:solidFill>
                <a:effectLst/>
                <a:uFillTx/>
                <a:latin typeface="Arial"/>
              </a:rPr>
              <a:t>LDC 2</a:t>
            </a:r>
            <a:endParaRPr b="0" lang="en-US" sz="900" strike="noStrike" u="none">
              <a:solidFill>
                <a:srgbClr val="000000"/>
              </a:solidFill>
              <a:effectLst/>
              <a:uFillTx/>
              <a:latin typeface="Times New Roman"/>
            </a:endParaRPr>
          </a:p>
        </p:txBody>
      </p:sp>
      <p:sp>
        <p:nvSpPr>
          <p:cNvPr id="56" name=""/>
          <p:cNvSpPr/>
          <p:nvPr/>
        </p:nvSpPr>
        <p:spPr>
          <a:xfrm flipH="1">
            <a:off x="3610080" y="3796560"/>
            <a:ext cx="726120" cy="45720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H="1" flipV="1">
            <a:off x="3605760" y="4582080"/>
            <a:ext cx="189360" cy="64116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V="1">
            <a:off x="7299360" y="1324080"/>
            <a:ext cx="619200" cy="17928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7912080" y="1092240"/>
            <a:ext cx="469800" cy="399960"/>
          </a:xfrm>
          <a:prstGeom prst="rect">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7864560" y="1165320"/>
            <a:ext cx="592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LDC 3</a:t>
            </a:r>
            <a:endParaRPr b="0" lang="en-US" sz="1000" strike="noStrike" u="none">
              <a:solidFill>
                <a:srgbClr val="000000"/>
              </a:solidFill>
              <a:effectLst/>
              <a:uFillTx/>
              <a:latin typeface="Times New Roman"/>
            </a:endParaRPr>
          </a:p>
        </p:txBody>
      </p:sp>
      <p:sp>
        <p:nvSpPr>
          <p:cNvPr id="61" name=""/>
          <p:cNvSpPr/>
          <p:nvPr/>
        </p:nvSpPr>
        <p:spPr>
          <a:xfrm>
            <a:off x="3822840" y="6399360"/>
            <a:ext cx="4452840" cy="337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800" strike="noStrike" u="sng">
                <a:solidFill>
                  <a:srgbClr val="000000"/>
                </a:solidFill>
                <a:effectLst/>
                <a:uFillTx/>
                <a:latin typeface="Arial"/>
              </a:rPr>
              <a:t>Note</a:t>
            </a:r>
            <a:r>
              <a:rPr b="0" lang="en-US" sz="800" strike="noStrike" u="none">
                <a:solidFill>
                  <a:srgbClr val="000000"/>
                </a:solidFill>
                <a:effectLst/>
                <a:uFillTx/>
                <a:latin typeface="Arial"/>
              </a:rPr>
              <a:t>:  If redelivery is to a Market Area point, there is no additional transportation charge.  This pertains only to the Market Area storage point (Ogden),  (Tariff Sheet 141.) </a:t>
            </a:r>
            <a:endParaRPr b="0" lang="en-US" sz="800" strike="noStrike" u="none">
              <a:solidFill>
                <a:srgbClr val="000000"/>
              </a:solidFill>
              <a:effectLst/>
              <a:uFillTx/>
              <a:latin typeface="Times New Roman"/>
            </a:endParaRPr>
          </a:p>
        </p:txBody>
      </p:sp>
      <p:sp>
        <p:nvSpPr>
          <p:cNvPr id="62" name=""/>
          <p:cNvSpPr/>
          <p:nvPr/>
        </p:nvSpPr>
        <p:spPr>
          <a:xfrm>
            <a:off x="8439120" y="6524640"/>
            <a:ext cx="5144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8/9/99</a:t>
            </a:r>
            <a:endParaRPr b="0" lang="en-US" sz="800" strike="noStrike" u="none">
              <a:solidFill>
                <a:srgbClr val="000000"/>
              </a:solidFill>
              <a:effectLst/>
              <a:uFillTx/>
              <a:latin typeface="Times New Roman"/>
            </a:endParaRPr>
          </a:p>
        </p:txBody>
      </p:sp>
      <p:sp>
        <p:nvSpPr>
          <p:cNvPr id="63" name=""/>
          <p:cNvSpPr/>
          <p:nvPr/>
        </p:nvSpPr>
        <p:spPr>
          <a:xfrm flipH="1" flipV="1">
            <a:off x="4284360" y="5549760"/>
            <a:ext cx="2343240" cy="36720"/>
          </a:xfrm>
          <a:prstGeom prst="line">
            <a:avLst/>
          </a:prstGeom>
          <a:ln w="9360">
            <a:solidFill>
              <a:srgbClr val="000000"/>
            </a:solidFill>
            <a:prstDash val="lgDash"/>
            <a:miter/>
            <a:tailEnd len="sm" type="triangle" w="med"/>
          </a:ln>
        </p:spPr>
        <p:style>
          <a:lnRef idx="0"/>
          <a:fillRef idx="0"/>
          <a:effectRef idx="0"/>
          <a:fontRef idx="minor"/>
        </p:style>
        <p:txBody>
          <a:bodyPr lIns="90000" rIns="90000" tIns="-10080" bIns="-10080" anchor="ctr">
            <a:noAutofit/>
          </a:bodyPr>
          <a:p>
            <a:endParaRPr b="0" lang="en-US" sz="2400" strike="noStrike" u="none">
              <a:solidFill>
                <a:srgbClr val="000000"/>
              </a:solidFill>
              <a:effectLst/>
              <a:uFillTx/>
              <a:latin typeface="Times New Roman"/>
            </a:endParaRPr>
          </a:p>
        </p:txBody>
      </p:sp>
      <p:sp>
        <p:nvSpPr>
          <p:cNvPr id="64" name=""/>
          <p:cNvSpPr/>
          <p:nvPr/>
        </p:nvSpPr>
        <p:spPr>
          <a:xfrm>
            <a:off x="128520" y="4040280"/>
            <a:ext cx="1838520" cy="1746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flipV="1">
            <a:off x="4183200" y="4203720"/>
            <a:ext cx="528480" cy="1122480"/>
          </a:xfrm>
          <a:prstGeom prst="line">
            <a:avLst/>
          </a:prstGeom>
          <a:ln w="9360">
            <a:solidFill>
              <a:srgbClr val="3333cc"/>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4287960" y="5408640"/>
            <a:ext cx="2309760" cy="2844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18360" bIns="-18360" anchor="ctr">
            <a:noAutofit/>
          </a:bodyPr>
          <a:p>
            <a:endParaRPr b="0" lang="en-US" sz="2400" strike="noStrike" u="none">
              <a:solidFill>
                <a:srgbClr val="000000"/>
              </a:solidFill>
              <a:effectLst/>
              <a:uFillTx/>
              <a:latin typeface="Times New Roman"/>
            </a:endParaRPr>
          </a:p>
        </p:txBody>
      </p:sp>
      <p:sp>
        <p:nvSpPr>
          <p:cNvPr id="67" name=""/>
          <p:cNvSpPr/>
          <p:nvPr/>
        </p:nvSpPr>
        <p:spPr>
          <a:xfrm>
            <a:off x="5511960" y="3895560"/>
            <a:ext cx="1236600" cy="140184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4653000" y="3546360"/>
            <a:ext cx="266760" cy="588960"/>
          </a:xfrm>
          <a:custGeom>
            <a:avLst/>
            <a:gdLst>
              <a:gd name="textAreaLeft" fmla="*/ 35640 w 266760"/>
              <a:gd name="textAreaRight" fmla="*/ 231120 w 266760"/>
              <a:gd name="textAreaTop" fmla="*/ 102960 h 588960"/>
              <a:gd name="textAreaBottom" fmla="*/ 426960 h 58896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flipH="1" rot="10477200">
            <a:off x="4987440" y="3490200"/>
            <a:ext cx="270000" cy="611640"/>
          </a:xfrm>
          <a:custGeom>
            <a:avLst/>
            <a:gdLst>
              <a:gd name="textAreaLeft" fmla="*/ 36000 w 270000"/>
              <a:gd name="textAreaRight" fmla="*/ 234000 w 270000"/>
              <a:gd name="textAreaTop" fmla="*/ 106920 h 611640"/>
              <a:gd name="textAreaBottom" fmla="*/ 443520 h 6116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
          <p:cNvSpPr/>
          <p:nvPr/>
        </p:nvSpPr>
        <p:spPr>
          <a:xfrm>
            <a:off x="250200" y="6342120"/>
            <a:ext cx="1849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MPS No Transport / No Fuel Charge</a:t>
            </a:r>
            <a:endParaRPr b="0" lang="en-US" sz="900" strike="noStrike" u="none">
              <a:solidFill>
                <a:srgbClr val="000000"/>
              </a:solidFill>
              <a:effectLst/>
              <a:uFillTx/>
              <a:latin typeface="Times New Roman"/>
            </a:endParaRPr>
          </a:p>
        </p:txBody>
      </p:sp>
      <p:sp>
        <p:nvSpPr>
          <p:cNvPr id="71" name=""/>
          <p:cNvSpPr/>
          <p:nvPr/>
        </p:nvSpPr>
        <p:spPr>
          <a:xfrm>
            <a:off x="227880" y="6532560"/>
            <a:ext cx="20779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Applicable Transport / Fuel Charge</a:t>
            </a:r>
            <a:endParaRPr b="0" lang="en-US" sz="900" strike="noStrike" u="none">
              <a:solidFill>
                <a:srgbClr val="000000"/>
              </a:solidFill>
              <a:effectLst/>
              <a:uFillTx/>
              <a:latin typeface="Times New Roman"/>
            </a:endParaRPr>
          </a:p>
        </p:txBody>
      </p:sp>
      <p:sp>
        <p:nvSpPr>
          <p:cNvPr id="72" name=""/>
          <p:cNvSpPr/>
          <p:nvPr/>
        </p:nvSpPr>
        <p:spPr>
          <a:xfrm>
            <a:off x="1674720" y="244944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73" name=""/>
          <p:cNvSpPr/>
          <p:nvPr/>
        </p:nvSpPr>
        <p:spPr>
          <a:xfrm>
            <a:off x="2692440" y="317196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74" name=""/>
          <p:cNvSpPr/>
          <p:nvPr/>
        </p:nvSpPr>
        <p:spPr>
          <a:xfrm>
            <a:off x="3610080" y="1146240"/>
            <a:ext cx="717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MID</a:t>
            </a:r>
            <a:r>
              <a:rPr b="1" lang="en-US" sz="1000" strike="noStrike" u="none">
                <a:solidFill>
                  <a:srgbClr val="ff0000"/>
                </a:solidFill>
                <a:effectLst/>
                <a:uFillTx/>
                <a:latin typeface="Arial"/>
              </a:rPr>
              <a:t> </a:t>
            </a:r>
            <a:r>
              <a:rPr b="1" lang="en-US" sz="1000" strike="noStrike" u="none">
                <a:solidFill>
                  <a:srgbClr val="000000"/>
                </a:solidFill>
                <a:effectLst/>
                <a:uFillTx/>
                <a:latin typeface="Arial"/>
              </a:rPr>
              <a:t>17 Pool</a:t>
            </a:r>
            <a:endParaRPr b="0" lang="en-US" sz="1000" strike="noStrike" u="none">
              <a:solidFill>
                <a:srgbClr val="000000"/>
              </a:solidFill>
              <a:effectLst/>
              <a:uFillTx/>
              <a:latin typeface="Times New Roman"/>
            </a:endParaRPr>
          </a:p>
        </p:txBody>
      </p:sp>
      <p:sp>
        <p:nvSpPr>
          <p:cNvPr id="75" name=""/>
          <p:cNvSpPr/>
          <p:nvPr/>
        </p:nvSpPr>
        <p:spPr>
          <a:xfrm>
            <a:off x="3743280" y="1871640"/>
            <a:ext cx="51588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MID 17 DDP</a:t>
            </a:r>
            <a:endParaRPr b="0" lang="en-US" sz="1000" strike="noStrike" u="none">
              <a:solidFill>
                <a:srgbClr val="000000"/>
              </a:solidFill>
              <a:effectLst/>
              <a:uFillTx/>
              <a:latin typeface="Times New Roman"/>
            </a:endParaRPr>
          </a:p>
        </p:txBody>
      </p:sp>
      <p:sp>
        <p:nvSpPr>
          <p:cNvPr id="76" name=""/>
          <p:cNvSpPr/>
          <p:nvPr/>
        </p:nvSpPr>
        <p:spPr>
          <a:xfrm>
            <a:off x="3309840" y="176688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a:off x="4559400" y="230652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78" name=""/>
          <p:cNvSpPr/>
          <p:nvPr/>
        </p:nvSpPr>
        <p:spPr>
          <a:xfrm>
            <a:off x="6388200" y="228132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79" name=""/>
          <p:cNvSpPr/>
          <p:nvPr/>
        </p:nvSpPr>
        <p:spPr>
          <a:xfrm>
            <a:off x="4578120" y="2460600"/>
            <a:ext cx="773640" cy="106776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16B</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Pool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(Demarc)</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37654</a:t>
            </a:r>
            <a:endParaRPr b="0" lang="en-US" sz="1400" strike="noStrike" u="none">
              <a:solidFill>
                <a:srgbClr val="000000"/>
              </a:solidFill>
              <a:effectLst/>
              <a:uFillTx/>
              <a:latin typeface="Times New Roman"/>
            </a:endParaRPr>
          </a:p>
        </p:txBody>
      </p:sp>
      <p:sp>
        <p:nvSpPr>
          <p:cNvPr id="80" name=""/>
          <p:cNvSpPr/>
          <p:nvPr/>
        </p:nvSpPr>
        <p:spPr>
          <a:xfrm>
            <a:off x="6388200" y="252396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81" name=""/>
          <p:cNvSpPr/>
          <p:nvPr/>
        </p:nvSpPr>
        <p:spPr>
          <a:xfrm>
            <a:off x="6388200" y="281160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82" name=""/>
          <p:cNvSpPr/>
          <p:nvPr/>
        </p:nvSpPr>
        <p:spPr>
          <a:xfrm>
            <a:off x="3160800" y="3243240"/>
            <a:ext cx="685800" cy="4582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Mid 16B Pool DDP 62389</a:t>
            </a:r>
            <a:endParaRPr b="0" lang="en-US" sz="1000" strike="noStrike" u="none">
              <a:solidFill>
                <a:srgbClr val="000000"/>
              </a:solidFill>
              <a:effectLst/>
              <a:uFillTx/>
              <a:latin typeface="Times New Roman"/>
            </a:endParaRPr>
          </a:p>
        </p:txBody>
      </p:sp>
      <p:sp>
        <p:nvSpPr>
          <p:cNvPr id="83" name=""/>
          <p:cNvSpPr/>
          <p:nvPr/>
        </p:nvSpPr>
        <p:spPr>
          <a:xfrm>
            <a:off x="252360" y="4145040"/>
            <a:ext cx="1676520" cy="1513080"/>
          </a:xfrm>
          <a:prstGeom prst="rect">
            <a:avLst/>
          </a:prstGeom>
          <a:noFill/>
          <a:ln w="0">
            <a:noFill/>
          </a:ln>
        </p:spPr>
        <p:style>
          <a:lnRef idx="0"/>
          <a:fillRef idx="0"/>
          <a:effectRef idx="0"/>
          <a:fontRef idx="minor"/>
        </p:style>
        <p:txBody>
          <a:bodyPr lIns="0" rIns="0" tIns="0" bIns="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The MID 16B Pool point will behave like the other field area pool points.  Any receipts valid for Mid 16B Pool are also valid for the Mid 16B Pool Deferred Delivery Point (DDP).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An MPS agreement will be required to aggregate supply and market at Demarc on an unpathed basis.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84" name=""/>
          <p:cNvSpPr/>
          <p:nvPr/>
        </p:nvSpPr>
        <p:spPr>
          <a:xfrm>
            <a:off x="5380200" y="4924440"/>
            <a:ext cx="360" cy="1364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5" name=""/>
          <p:cNvSpPr/>
          <p:nvPr/>
        </p:nvSpPr>
        <p:spPr>
          <a:xfrm>
            <a:off x="4248000" y="2343240"/>
            <a:ext cx="1447920" cy="1923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056040" y="3143160"/>
            <a:ext cx="838080" cy="6685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643200" y="177156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2376360" y="6620040"/>
            <a:ext cx="455760" cy="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2374920" y="6427800"/>
            <a:ext cx="457200" cy="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flipH="1" flipV="1">
            <a:off x="3892320" y="3368160"/>
            <a:ext cx="347400" cy="3240"/>
          </a:xfrm>
          <a:prstGeom prst="line">
            <a:avLst/>
          </a:prstGeom>
          <a:ln w="9360">
            <a:solidFill>
              <a:srgbClr val="000000"/>
            </a:solidFill>
            <a:prstDash val="dash"/>
            <a:miter/>
            <a:headEnd len="sm" type="triangle" w="med"/>
            <a:tailEnd len="sm" type="triangle" w="med"/>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1" name=""/>
          <p:cNvSpPr/>
          <p:nvPr/>
        </p:nvSpPr>
        <p:spPr>
          <a:xfrm>
            <a:off x="2152800" y="266760"/>
            <a:ext cx="5078160" cy="693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NNG MID 16B PROPOSED POOL EXAMPLE</a:t>
            </a:r>
            <a:endParaRPr b="0" lang="en-US" sz="18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Effective November 1, 1999</a:t>
            </a:r>
            <a:endParaRPr b="0" lang="en-US" sz="1400" strike="noStrike" u="none">
              <a:solidFill>
                <a:srgbClr val="000000"/>
              </a:solidFill>
              <a:effectLst/>
              <a:uFillTx/>
              <a:latin typeface="Times New Roman"/>
            </a:endParaRPr>
          </a:p>
        </p:txBody>
      </p:sp>
      <p:sp>
        <p:nvSpPr>
          <p:cNvPr id="92" name=""/>
          <p:cNvSpPr/>
          <p:nvPr/>
        </p:nvSpPr>
        <p:spPr>
          <a:xfrm flipV="1">
            <a:off x="5473800" y="1893600"/>
            <a:ext cx="1096920" cy="74124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6556320" y="1663560"/>
            <a:ext cx="469800" cy="400320"/>
          </a:xfrm>
          <a:prstGeom prst="rect">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6508800" y="1736640"/>
            <a:ext cx="592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LDC 1</a:t>
            </a:r>
            <a:endParaRPr b="0" lang="en-US" sz="1000" strike="noStrike" u="none">
              <a:solidFill>
                <a:srgbClr val="000000"/>
              </a:solidFill>
              <a:effectLst/>
              <a:uFillTx/>
              <a:latin typeface="Times New Roman"/>
            </a:endParaRPr>
          </a:p>
        </p:txBody>
      </p:sp>
      <p:sp>
        <p:nvSpPr>
          <p:cNvPr id="95" name=""/>
          <p:cNvSpPr/>
          <p:nvPr/>
        </p:nvSpPr>
        <p:spPr>
          <a:xfrm>
            <a:off x="128520" y="4040280"/>
            <a:ext cx="1838520" cy="15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495600" y="987480"/>
            <a:ext cx="9540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flipH="1" flipV="1">
            <a:off x="4251960" y="2132640"/>
            <a:ext cx="384480" cy="32400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flipH="1" flipV="1">
            <a:off x="4379760" y="1307160"/>
            <a:ext cx="662400" cy="104184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4653000" y="3594240"/>
            <a:ext cx="266760" cy="588960"/>
          </a:xfrm>
          <a:custGeom>
            <a:avLst/>
            <a:gdLst>
              <a:gd name="textAreaLeft" fmla="*/ 35640 w 266760"/>
              <a:gd name="textAreaRight" fmla="*/ 231120 w 266760"/>
              <a:gd name="textAreaTop" fmla="*/ 102960 h 588960"/>
              <a:gd name="textAreaBottom" fmla="*/ 426960 h 58896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flipH="1" rot="10477200">
            <a:off x="4987440" y="3537720"/>
            <a:ext cx="270000" cy="611640"/>
          </a:xfrm>
          <a:custGeom>
            <a:avLst/>
            <a:gdLst>
              <a:gd name="textAreaLeft" fmla="*/ 36000 w 270000"/>
              <a:gd name="textAreaRight" fmla="*/ 234000 w 270000"/>
              <a:gd name="textAreaTop" fmla="*/ 106920 h 611640"/>
              <a:gd name="textAreaBottom" fmla="*/ 443520 h 6116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5807160" y="4684680"/>
            <a:ext cx="842760" cy="1214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1801800" y="1468440"/>
            <a:ext cx="649440" cy="399960"/>
          </a:xfrm>
          <a:prstGeom prst="rect">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1708200" y="1477800"/>
            <a:ext cx="8269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Ventura</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I/C</a:t>
            </a:r>
            <a:endParaRPr b="0" lang="en-US" sz="1000" strike="noStrike" u="none">
              <a:solidFill>
                <a:srgbClr val="000000"/>
              </a:solidFill>
              <a:effectLst/>
              <a:uFillTx/>
              <a:latin typeface="Times New Roman"/>
            </a:endParaRPr>
          </a:p>
        </p:txBody>
      </p:sp>
      <p:sp>
        <p:nvSpPr>
          <p:cNvPr id="104" name=""/>
          <p:cNvSpPr/>
          <p:nvPr/>
        </p:nvSpPr>
        <p:spPr>
          <a:xfrm>
            <a:off x="3990960" y="1440720"/>
            <a:ext cx="7920" cy="343080"/>
          </a:xfrm>
          <a:prstGeom prst="line">
            <a:avLst/>
          </a:prstGeom>
          <a:ln w="9360">
            <a:solidFill>
              <a:srgbClr val="000000"/>
            </a:solidFill>
            <a:prstDash val="dash"/>
            <a:miter/>
            <a:headEnd len="sm" type="triangle" w="med"/>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6024600" y="4984920"/>
            <a:ext cx="458640" cy="8542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13</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Pool*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06" name=""/>
          <p:cNvSpPr/>
          <p:nvPr/>
        </p:nvSpPr>
        <p:spPr>
          <a:xfrm>
            <a:off x="5428080" y="4046760"/>
            <a:ext cx="648720" cy="691560"/>
          </a:xfrm>
          <a:prstGeom prst="line">
            <a:avLst/>
          </a:prstGeom>
          <a:ln w="9360">
            <a:solidFill>
              <a:srgbClr val="3333cc"/>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flipH="1" flipV="1">
            <a:off x="2437200" y="1863360"/>
            <a:ext cx="1816200" cy="116928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2730600" y="5276880"/>
            <a:ext cx="469800" cy="568440"/>
          </a:xfrm>
          <a:prstGeom prst="rect">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671920" y="5275440"/>
            <a:ext cx="59184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El Paso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I/C*</a:t>
            </a:r>
            <a:endParaRPr b="0" lang="en-US" sz="1000" strike="noStrike" u="none">
              <a:solidFill>
                <a:srgbClr val="000000"/>
              </a:solidFill>
              <a:effectLst/>
              <a:uFillTx/>
              <a:latin typeface="Times New Roman"/>
            </a:endParaRPr>
          </a:p>
        </p:txBody>
      </p:sp>
      <p:sp>
        <p:nvSpPr>
          <p:cNvPr id="110" name=""/>
          <p:cNvSpPr/>
          <p:nvPr/>
        </p:nvSpPr>
        <p:spPr>
          <a:xfrm flipV="1">
            <a:off x="3208320" y="4010040"/>
            <a:ext cx="1270080" cy="133344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flipH="1" flipV="1">
            <a:off x="2439720" y="1718280"/>
            <a:ext cx="1870560" cy="1211760"/>
          </a:xfrm>
          <a:prstGeom prst="line">
            <a:avLst/>
          </a:prstGeom>
          <a:ln w="9360">
            <a:solidFill>
              <a:srgbClr val="3333cc"/>
            </a:solidFill>
            <a:miter/>
            <a:head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3189240" y="5683320"/>
            <a:ext cx="14767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*Or any field area receipt.</a:t>
            </a:r>
            <a:endParaRPr b="0" lang="en-US" sz="900" strike="noStrike" u="none">
              <a:solidFill>
                <a:srgbClr val="000000"/>
              </a:solidFill>
              <a:effectLst/>
              <a:uFillTx/>
              <a:latin typeface="Times New Roman"/>
            </a:endParaRPr>
          </a:p>
        </p:txBody>
      </p:sp>
      <p:sp>
        <p:nvSpPr>
          <p:cNvPr id="113" name=""/>
          <p:cNvSpPr/>
          <p:nvPr/>
        </p:nvSpPr>
        <p:spPr>
          <a:xfrm>
            <a:off x="6537240" y="5592600"/>
            <a:ext cx="134964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*Or any field area pool.</a:t>
            </a:r>
            <a:endParaRPr b="0" lang="en-US" sz="900" strike="noStrike" u="none">
              <a:solidFill>
                <a:srgbClr val="000000"/>
              </a:solidFill>
              <a:effectLst/>
              <a:uFillTx/>
              <a:latin typeface="Times New Roman"/>
            </a:endParaRPr>
          </a:p>
        </p:txBody>
      </p:sp>
      <p:sp>
        <p:nvSpPr>
          <p:cNvPr id="114" name=""/>
          <p:cNvSpPr/>
          <p:nvPr/>
        </p:nvSpPr>
        <p:spPr>
          <a:xfrm>
            <a:off x="1863720" y="2255760"/>
            <a:ext cx="51588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Ventura DDP</a:t>
            </a:r>
            <a:endParaRPr b="0" lang="en-US" sz="1000" strike="noStrike" u="none">
              <a:solidFill>
                <a:srgbClr val="000000"/>
              </a:solidFill>
              <a:effectLst/>
              <a:uFillTx/>
              <a:latin typeface="Times New Roman"/>
            </a:endParaRPr>
          </a:p>
        </p:txBody>
      </p:sp>
      <p:sp>
        <p:nvSpPr>
          <p:cNvPr id="115" name=""/>
          <p:cNvSpPr/>
          <p:nvPr/>
        </p:nvSpPr>
        <p:spPr>
          <a:xfrm>
            <a:off x="1763640" y="215568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flipV="1">
            <a:off x="2116080" y="1860480"/>
            <a:ext cx="3240" cy="295200"/>
          </a:xfrm>
          <a:prstGeom prst="line">
            <a:avLst/>
          </a:prstGeom>
          <a:ln w="9360">
            <a:solidFill>
              <a:srgbClr val="00cc99"/>
            </a:solidFill>
            <a:prstDash val="lgDash"/>
            <a:miter/>
            <a:headEnd len="sm" type="triangle" w="sm"/>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152280" y="6087960"/>
            <a:ext cx="206712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No transport / No Fuel Charge</a:t>
            </a:r>
            <a:endParaRPr b="0" lang="en-US" sz="900" strike="noStrike" u="none">
              <a:solidFill>
                <a:srgbClr val="000000"/>
              </a:solidFill>
              <a:effectLst/>
              <a:uFillTx/>
              <a:latin typeface="Times New Roman"/>
            </a:endParaRPr>
          </a:p>
        </p:txBody>
      </p:sp>
      <p:sp>
        <p:nvSpPr>
          <p:cNvPr id="118" name=""/>
          <p:cNvSpPr/>
          <p:nvPr/>
        </p:nvSpPr>
        <p:spPr>
          <a:xfrm>
            <a:off x="2374920" y="6218280"/>
            <a:ext cx="457200" cy="0"/>
          </a:xfrm>
          <a:prstGeom prst="line">
            <a:avLst/>
          </a:prstGeom>
          <a:ln w="9360">
            <a:solidFill>
              <a:srgbClr val="00cc99"/>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1999-03-30T21:44:07Z</dcterms:created>
  <dc:creator>ET&amp;S</dc:creator>
  <dc:description/>
  <dc:language>en-US</dc:language>
  <cp:lastModifiedBy>gmedele</cp:lastModifiedBy>
  <cp:lastPrinted>1999-04-13T10:39:33Z</cp:lastPrinted>
  <dcterms:modified xsi:type="dcterms:W3CDTF">2001-08-08T11:41:28Z</dcterms:modified>
  <cp:revision>27</cp:revision>
  <dc:subject/>
  <dc:title>No Slide Title</dc:title>
</cp:coreProperties>
</file>