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png" ContentType="image/png"/>
  <Override PartName="/ppt/media/image2.wmf" ContentType="image/x-wmf"/>
  <Override PartName="/ppt/media/image3.wmf" ContentType="image/x-wmf"/>
  <Override PartName="/ppt/media/image4.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8C6BB20A-E382-45CE-A7A3-8E7306AC74FD}"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8C56B6EE-BE81-4445-B9E1-913706ACBD76}"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207DEF49-7239-406D-B5B2-63F4F9941306}"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June/July,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2448A92-C00B-4A8A-983C-F642F317A27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4" name=""/>
          <p:cNvGrpSpPr/>
          <p:nvPr/>
        </p:nvGrpSpPr>
        <p:grpSpPr>
          <a:xfrm>
            <a:off x="228600" y="228600"/>
            <a:ext cx="1142280" cy="1066320"/>
            <a:chOff x="228600" y="228600"/>
            <a:chExt cx="1142280" cy="1066320"/>
          </a:xfrm>
        </p:grpSpPr>
        <p:sp>
          <p:nvSpPr>
            <p:cNvPr id="5"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aphicFrame>
        <p:nvGraphicFramePr>
          <p:cNvPr id="12" name=""/>
          <p:cNvGraphicFramePr/>
          <p:nvPr/>
        </p:nvGraphicFramePr>
        <p:xfrm>
          <a:off x="6448320" y="6095880"/>
          <a:ext cx="2695680" cy="743040"/>
        </p:xfrm>
        <a:graphic>
          <a:graphicData uri="http://schemas.openxmlformats.org/presentationml/2006/ole">
            <p:oleObj r:id="rId2" spid="">
              <p:embed/>
              <p:pic>
                <p:nvPicPr>
                  <p:cNvPr id="13" name="" descr=""/>
                  <p:cNvPicPr/>
                  <p:nvPr/>
                </p:nvPicPr>
                <p:blipFill>
                  <a:blip r:embed="rId3"/>
                  <a:stretch/>
                </p:blipFill>
                <p:spPr>
                  <a:xfrm>
                    <a:off x="6448320" y="6095880"/>
                    <a:ext cx="2695680" cy="743040"/>
                  </a:xfrm>
                  <a:prstGeom prst="rect">
                    <a:avLst/>
                  </a:prstGeom>
                  <a:noFill/>
                  <a:ln w="0">
                    <a:noFill/>
                  </a:ln>
                </p:spPr>
              </p:pic>
            </p:oleObj>
          </a:graphicData>
        </a:graphic>
      </p:graphicFrame>
      <p:sp>
        <p:nvSpPr>
          <p:cNvPr id="14" name=""/>
          <p:cNvSpPr/>
          <p:nvPr/>
        </p:nvSpPr>
        <p:spPr>
          <a:xfrm>
            <a:off x="311760" y="6251400"/>
            <a:ext cx="1403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
        <p:nvSpPr>
          <p:cNvPr id="15" name=""/>
          <p:cNvSpPr/>
          <p:nvPr/>
        </p:nvSpPr>
        <p:spPr>
          <a:xfrm flipH="1">
            <a:off x="609120" y="1371600"/>
            <a:ext cx="85345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2514240" y="1822320"/>
            <a:ext cx="3923280" cy="2319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MG REVIEW</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June/July,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July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4480" y="502920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MG Review</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914400" y="1523880"/>
            <a:ext cx="7696080" cy="47246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Project Objective:</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We performed an on-site review of processes, procedures and controls that support the MGL and MGMCC trading activities within the London office.  Our procedures included interviews with key commercial and accounting personnel.  We also performed a test of commodity transactions from deal execution through to settlement entries.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Office Personnel Interviewed:</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Brent Price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David Tregar - Finance Director</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Tim Poullain-Patterson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Kevin Rhodes - Director MGL</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Nic Swingler - AA</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Howard Carter - Director MG MCC</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Hassaan Majid - AA</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John Lunzer - Traffic Manager</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Socrates Paschalis - AA</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Alan Jameson- MGMCC Credit Manager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Peter McKee - AA</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Jon Barrett- MGL Risk Compliance Officer</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Ati Othman - AA</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MG Review</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27" name=""/>
          <p:cNvSpPr/>
          <p:nvPr/>
        </p:nvSpPr>
        <p:spPr>
          <a:xfrm>
            <a:off x="53352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EFFECTIVE CONTROLS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Single system (AS-400) utilized for deal processing from deal entry to General Ledger and all deal updates are captured within that system</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Contracts are reviewed and signed by both the trader who executed the deal and the Head Trader before being sent to counterparties</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Counterparty Credit limits available to traders on-line</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All payments must be authorized by two MG directors before Treasury will process a payment</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Deals are reconciled twice per day between the AS-400, trade blotter and deal tickets; _% of MGL trades automatically matched and cleared through the LME/LCH</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MG Review</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graphicFrame>
        <p:nvGraphicFramePr>
          <p:cNvPr id="29" name=""/>
          <p:cNvGraphicFramePr/>
          <p:nvPr/>
        </p:nvGraphicFramePr>
        <p:xfrm>
          <a:off x="609480" y="1447920"/>
          <a:ext cx="8229600" cy="5740200"/>
        </p:xfrm>
        <a:graphic>
          <a:graphicData uri="http://schemas.openxmlformats.org/presentationml/2006/ole">
            <p:oleObj progId="Word.Document.12" r:id="rId1" spid="">
              <p:embed/>
              <p:pic>
                <p:nvPicPr>
                  <p:cNvPr id="30" name="" descr=""/>
                  <p:cNvPicPr/>
                  <p:nvPr/>
                </p:nvPicPr>
                <p:blipFill>
                  <a:blip r:embed="rId2"/>
                  <a:stretch/>
                </p:blipFill>
                <p:spPr>
                  <a:xfrm>
                    <a:off x="609480" y="1447920"/>
                    <a:ext cx="8229600" cy="5740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MG Review</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Observations </a:t>
            </a:r>
            <a:endParaRPr b="0" lang="en-US" sz="4000" strike="noStrike" u="none">
              <a:solidFill>
                <a:srgbClr val="000000"/>
              </a:solidFill>
              <a:effectLst/>
              <a:uFillTx/>
              <a:latin typeface="Times New Roman"/>
            </a:endParaRPr>
          </a:p>
        </p:txBody>
      </p:sp>
      <p:graphicFrame>
        <p:nvGraphicFramePr>
          <p:cNvPr id="32" name=""/>
          <p:cNvGraphicFramePr/>
          <p:nvPr/>
        </p:nvGraphicFramePr>
        <p:xfrm>
          <a:off x="533520" y="1447920"/>
          <a:ext cx="8305560" cy="7229520"/>
        </p:xfrm>
        <a:graphic>
          <a:graphicData uri="http://schemas.openxmlformats.org/presentationml/2006/ole">
            <p:oleObj progId="Word.Document.12" r:id="rId1" spid="">
              <p:embed/>
              <p:pic>
                <p:nvPicPr>
                  <p:cNvPr id="33" name="" descr=""/>
                  <p:cNvPicPr/>
                  <p:nvPr/>
                </p:nvPicPr>
                <p:blipFill>
                  <a:blip r:embed="rId2"/>
                  <a:stretch/>
                </p:blipFill>
                <p:spPr>
                  <a:xfrm>
                    <a:off x="533520" y="1447920"/>
                    <a:ext cx="8305560" cy="7229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MG Review</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graphicFrame>
        <p:nvGraphicFramePr>
          <p:cNvPr id="35" name=""/>
          <p:cNvGraphicFramePr/>
          <p:nvPr/>
        </p:nvGraphicFramePr>
        <p:xfrm>
          <a:off x="685800" y="1447920"/>
          <a:ext cx="8229600" cy="5511600"/>
        </p:xfrm>
        <a:graphic>
          <a:graphicData uri="http://schemas.openxmlformats.org/presentationml/2006/ole">
            <p:oleObj progId="Word.Document.12" r:id="rId1" spid="">
              <p:embed/>
              <p:pic>
                <p:nvPicPr>
                  <p:cNvPr id="36" name="" descr=""/>
                  <p:cNvPicPr/>
                  <p:nvPr/>
                </p:nvPicPr>
                <p:blipFill>
                  <a:blip r:embed="rId2"/>
                  <a:stretch/>
                </p:blipFill>
                <p:spPr>
                  <a:xfrm>
                    <a:off x="685800" y="1447920"/>
                    <a:ext cx="8229600" cy="5511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MG Review </a:t>
            </a:r>
            <a:br>
              <a:rPr sz="4000"/>
            </a:b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38" name=""/>
          <p:cNvSpPr/>
          <p:nvPr/>
        </p:nvSpPr>
        <p:spPr>
          <a:xfrm>
            <a:off x="1143000" y="1600200"/>
            <a:ext cx="693432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AREAS FOR FURTHER REVIEW</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Regulatory issues related to the CDL risk book (MG Far East Ltd)</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Cash forecasting</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Unpriced deal valuation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Master Agreement status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IT security and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Wolff integration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685800" y="1447920"/>
            <a:ext cx="8229600" cy="48765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MG MCC- Key attributes tested</a:t>
            </a: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115920" indent="-115920">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4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300" strike="noStrike" u="none">
                <a:solidFill>
                  <a:srgbClr val="000000"/>
                </a:solidFill>
                <a:effectLst/>
                <a:uFillTx/>
                <a:latin typeface="Times New Roman"/>
              </a:rPr>
              <a:t>Deal Capture</a:t>
            </a:r>
            <a:endParaRPr b="0" lang="en-US" sz="13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Authorized trader</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Deal ticket sign-off ( AS-400 printout)</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Deal details agree to Draft Faxed Confirmation</a:t>
            </a: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3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300" strike="noStrike" u="none">
                <a:solidFill>
                  <a:srgbClr val="000000"/>
                </a:solidFill>
                <a:effectLst/>
                <a:uFillTx/>
                <a:latin typeface="Times New Roman"/>
              </a:rPr>
              <a:t>Documentation</a:t>
            </a:r>
            <a:endParaRPr b="0" lang="en-US" sz="13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Confirmation creation date </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Time taken to create contract since trade date</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Authorized signatory</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Counterparty approval date</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Contract agrees to AS-400 and Draft Faxed Confirmation</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Letter of Credit</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300" strike="noStrike" u="none">
                <a:solidFill>
                  <a:srgbClr val="000000"/>
                </a:solidFill>
                <a:effectLst/>
                <a:uFillTx/>
                <a:latin typeface="Times New Roman"/>
              </a:rPr>
              <a:t>Logistics: Physical Deals only</a:t>
            </a:r>
            <a:endParaRPr b="0" lang="en-US" sz="13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Bill of Lading agrees Invoice</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Warehouse release document agrees to Invoice</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Consignment stock release agrees to Invoice</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300" strike="noStrike" u="none">
                <a:solidFill>
                  <a:srgbClr val="000000"/>
                </a:solidFill>
                <a:effectLst/>
                <a:uFillTx/>
                <a:latin typeface="Times New Roman"/>
              </a:rPr>
              <a:t>Settlement/ Accounting process</a:t>
            </a:r>
            <a:endParaRPr b="0" lang="en-US" sz="13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Invoice quantity agrees AS-400 </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Counterparty Invoice agrees to Payment Instruction Sheet (purchases only)</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Invoice agrees to deal data per Confirmation</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Disbursements properly approved</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AR/AP entry</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100" strike="noStrike" u="none">
                <a:solidFill>
                  <a:srgbClr val="000000"/>
                </a:solidFill>
                <a:effectLst/>
                <a:uFillTx/>
                <a:latin typeface="Times New Roman"/>
              </a:rPr>
              <a:t>Physical evidence of cash</a:t>
            </a:r>
            <a:endParaRPr b="0" lang="en-US" sz="1100" strike="noStrike" u="none">
              <a:solidFill>
                <a:srgbClr val="000000"/>
              </a:solidFill>
              <a:effectLst/>
              <a:uFillTx/>
              <a:latin typeface="Times New Roman"/>
            </a:endParaRPr>
          </a:p>
        </p:txBody>
      </p:sp>
      <p:sp>
        <p:nvSpPr>
          <p:cNvPr id="40" name=""/>
          <p:cNvSpPr/>
          <p:nvPr/>
        </p:nvSpPr>
        <p:spPr>
          <a:xfrm>
            <a:off x="990720" y="304920"/>
            <a:ext cx="815328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MG Review</a:t>
            </a:r>
            <a:br>
              <a:rPr sz="4000"/>
            </a:br>
            <a:r>
              <a:rPr b="0" lang="en-US" sz="4000" strike="noStrike" u="none">
                <a:solidFill>
                  <a:srgbClr val="000000"/>
                </a:solidFill>
                <a:effectLst/>
                <a:uFillTx/>
                <a:latin typeface="Times New Roman"/>
              </a:rPr>
              <a:t>Attributes </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6902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2000-02-28T16:59:35Z</dcterms:created>
  <dc:creator>nswingle</dc:creator>
  <dc:description/>
  <dc:language>en-US</dc:language>
  <cp:lastModifiedBy>bprice</cp:lastModifiedBy>
  <cp:lastPrinted>2000-07-05T15:19:36Z</cp:lastPrinted>
  <dcterms:modified xsi:type="dcterms:W3CDTF">2000-07-05T15:24:01Z</dcterms:modified>
  <cp:revision>98</cp:revision>
  <dc:subject/>
  <dc:title>No Slide Title</dc:title>
</cp:coreProperties>
</file>