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wmf" ContentType="image/x-wmf"/>
  <Override PartName="/ppt/media/image6.wmf" ContentType="image/x-wmf"/>
  <Override PartName="/ppt/media/image7.png" ContentType="image/png"/>
  <Override PartName="/ppt/media/image10.wmf" ContentType="image/x-wmf"/>
  <Override PartName="/ppt/media/image8.png" ContentType="image/png"/>
  <Override PartName="/ppt/media/image9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288588" cy="6858000"/>
  <p:notesSz cx="704215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136080" y="6629400"/>
            <a:ext cx="156312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2000 MC-Testimony-0800-</a:t>
            </a:r>
            <a:fld id="{1FF5EE79-85B8-4B30-9307-17D535C45E09}" type="slidenum"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0.wmf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/>
          <p:nvPr/>
        </p:nvSpPr>
        <p:spPr>
          <a:xfrm>
            <a:off x="357480" y="-71280"/>
            <a:ext cx="9575280" cy="134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Natural Gas Deregulation Trends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Decrease Natural Gas Costs at the City Gate Since 1984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Billions in Nominal 1984 Dollars)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1166760" y="1430280"/>
            <a:ext cx="7886880" cy="70380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cumulative decrease in U.S. natural gas prices at the city gate since 1984 are $144.6 Billion dollars in nominal terms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43680" y="6461280"/>
            <a:ext cx="4699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U.S. DOE Natural Gas Annual, Natural Gas Monthly, May 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" name=""/>
          <p:cNvGraphicFramePr/>
          <p:nvPr/>
        </p:nvGraphicFramePr>
        <p:xfrm>
          <a:off x="803160" y="2305080"/>
          <a:ext cx="8589960" cy="4048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3160" y="2305080"/>
                    <a:ext cx="8589960" cy="4048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" name=""/>
          <p:cNvGraphicFramePr/>
          <p:nvPr/>
        </p:nvGraphicFramePr>
        <p:xfrm>
          <a:off x="8672400" y="1873080"/>
          <a:ext cx="951120" cy="45086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672400" y="1873080"/>
                    <a:ext cx="951120" cy="4508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" name=""/>
          <p:cNvSpPr/>
          <p:nvPr/>
        </p:nvSpPr>
        <p:spPr>
          <a:xfrm>
            <a:off x="8834400" y="2728800"/>
            <a:ext cx="614520" cy="142920"/>
          </a:xfrm>
          <a:custGeom>
            <a:avLst/>
            <a:gdLst/>
            <a:ahLst/>
            <a:rect l="l" t="t" r="r" b="b"/>
            <a:pathLst>
              <a:path w="387" h="90">
                <a:moveTo>
                  <a:pt x="0" y="0"/>
                </a:moveTo>
                <a:lnTo>
                  <a:pt x="116" y="74"/>
                </a:lnTo>
                <a:lnTo>
                  <a:pt x="157" y="0"/>
                </a:lnTo>
                <a:lnTo>
                  <a:pt x="198" y="74"/>
                </a:lnTo>
                <a:lnTo>
                  <a:pt x="231" y="8"/>
                </a:lnTo>
                <a:lnTo>
                  <a:pt x="288" y="90"/>
                </a:lnTo>
                <a:lnTo>
                  <a:pt x="387" y="0"/>
                </a:lnTo>
              </a:path>
            </a:pathLst>
          </a:custGeom>
          <a:noFill/>
          <a:ln w="381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8725320" y="2104920"/>
            <a:ext cx="80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$144.6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393840" y="-71280"/>
            <a:ext cx="9575280" cy="134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Natural Gas Deregulation Trends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Decrease Natural Gas Costs at the City Gate Since 1984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Billions in Real 1984 Dollars)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203480" y="1430280"/>
            <a:ext cx="7886520" cy="70380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cumulative decrease in U.S. natural gas prices at the city gate since 1984 are $268.5 Billion dollars in real terms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77880" y="6397560"/>
            <a:ext cx="5626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U.S. DOE Natural Gas Annual, Table 21, and Natural Gas Monthly, May 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771480" y="2179800"/>
          <a:ext cx="8705880" cy="4097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71480" y="2179800"/>
                    <a:ext cx="8705880" cy="4097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5" name=""/>
          <p:cNvGraphicFramePr/>
          <p:nvPr/>
        </p:nvGraphicFramePr>
        <p:xfrm>
          <a:off x="8672400" y="1832040"/>
          <a:ext cx="951120" cy="44654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672400" y="1832040"/>
                    <a:ext cx="951120" cy="4465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" name=""/>
          <p:cNvSpPr/>
          <p:nvPr/>
        </p:nvSpPr>
        <p:spPr>
          <a:xfrm>
            <a:off x="8720280" y="2637000"/>
            <a:ext cx="614160" cy="142560"/>
          </a:xfrm>
          <a:custGeom>
            <a:avLst/>
            <a:gdLst/>
            <a:ahLst/>
            <a:rect l="l" t="t" r="r" b="b"/>
            <a:pathLst>
              <a:path w="387" h="90">
                <a:moveTo>
                  <a:pt x="0" y="0"/>
                </a:moveTo>
                <a:lnTo>
                  <a:pt x="116" y="74"/>
                </a:lnTo>
                <a:lnTo>
                  <a:pt x="157" y="0"/>
                </a:lnTo>
                <a:lnTo>
                  <a:pt x="198" y="74"/>
                </a:lnTo>
                <a:lnTo>
                  <a:pt x="231" y="8"/>
                </a:lnTo>
                <a:lnTo>
                  <a:pt x="288" y="90"/>
                </a:lnTo>
                <a:lnTo>
                  <a:pt x="387" y="0"/>
                </a:lnTo>
              </a:path>
            </a:pathLst>
          </a:custGeom>
          <a:noFill/>
          <a:ln w="381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8685720" y="2041560"/>
            <a:ext cx="80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$268.5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9231480" y="912960"/>
            <a:ext cx="44280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566200" y="912960"/>
            <a:ext cx="44280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246800" y="912960"/>
            <a:ext cx="44316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916600" y="912960"/>
            <a:ext cx="44280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298520" y="-74520"/>
            <a:ext cx="77187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Texas Intermediate Crude Oil Prices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($/Bbl)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380880" y="1835280"/>
          <a:ext cx="9528120" cy="4306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835280"/>
                    <a:ext cx="9528120" cy="4306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" name=""/>
          <p:cNvSpPr/>
          <p:nvPr/>
        </p:nvSpPr>
        <p:spPr>
          <a:xfrm>
            <a:off x="648360" y="6461280"/>
            <a:ext cx="37404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DOE EIA, Monthly Energy Review, August 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698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2286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8874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5462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2050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8638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5226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1814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84064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49944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15824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807320" y="5873760"/>
            <a:ext cx="596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847584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923292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V="1">
            <a:off x="4487760" y="990720"/>
            <a:ext cx="0" cy="49053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V="1">
            <a:off x="6132600" y="2893680"/>
            <a:ext cx="0" cy="30020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V="1">
            <a:off x="7464600" y="3179520"/>
            <a:ext cx="0" cy="27162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9434520" y="2304720"/>
            <a:ext cx="0" cy="35910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52440" y="2600280"/>
            <a:ext cx="40273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Asian oil use grows spurring global demand and driving prices up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rot="16200000">
            <a:off x="5205960" y="1416960"/>
            <a:ext cx="1823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mogas stocks spike prices in west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rot="16200000">
            <a:off x="6368400" y="1516320"/>
            <a:ext cx="2130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mogas stocks surge midwest pricees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rot="16200000">
            <a:off x="7932960" y="1499400"/>
            <a:ext cx="1712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Saudi Arabia plans increase by 500 MBD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rot="16200000">
            <a:off x="8865720" y="1046160"/>
            <a:ext cx="1151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Saudis increase not yet seen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5249880" y="938160"/>
            <a:ext cx="44280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925960" y="938160"/>
            <a:ext cx="44316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602400" y="938160"/>
            <a:ext cx="44280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254720" y="938160"/>
            <a:ext cx="44316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905600" y="938160"/>
            <a:ext cx="44316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8591400" y="938160"/>
            <a:ext cx="44316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9237600" y="938160"/>
            <a:ext cx="44280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591560" y="-74520"/>
            <a:ext cx="71258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Onshore Louisiana Natural Gas Prices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 $ MMBTU -- Nominal Dollars)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8" name=""/>
          <p:cNvGraphicFramePr/>
          <p:nvPr/>
        </p:nvGraphicFramePr>
        <p:xfrm>
          <a:off x="357120" y="1806480"/>
          <a:ext cx="9576000" cy="4364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57120" y="1806480"/>
                    <a:ext cx="9576000" cy="436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0" name=""/>
          <p:cNvSpPr/>
          <p:nvPr/>
        </p:nvSpPr>
        <p:spPr>
          <a:xfrm>
            <a:off x="645480" y="6461280"/>
            <a:ext cx="41850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Natural Gas Week and Natural Gas Monthly, May 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15416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8226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48940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15756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8260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49280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16096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8276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49620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16436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78310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8489880" y="5873760"/>
            <a:ext cx="596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916776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77720" y="5873760"/>
            <a:ext cx="596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72760" y="2781360"/>
            <a:ext cx="4144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Both gas prices and demand in 1999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were below prior year levels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5157720" y="1380960"/>
            <a:ext cx="0" cy="45151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rot="16200000">
            <a:off x="4146120" y="2974320"/>
            <a:ext cx="2585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Northeast chill blast; prices jump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rot="16200000">
            <a:off x="5008680" y="2832120"/>
            <a:ext cx="2264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induced bullishness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rot="16200000">
            <a:off x="6025320" y="3018240"/>
            <a:ext cx="1560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storage pull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rot="16200000">
            <a:off x="6767640" y="2798640"/>
            <a:ext cx="134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31% full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rot="16200000">
            <a:off x="7225200" y="1975680"/>
            <a:ext cx="1713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deficit grows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rot="16200000">
            <a:off x="7325640" y="3908520"/>
            <a:ext cx="2965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storage low/hydro reserves low with west hot weather spikes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rot="16200000">
            <a:off x="8224200" y="3748320"/>
            <a:ext cx="2459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hurricane threats ease offshore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rot="16200000">
            <a:off x="6595920" y="4826880"/>
            <a:ext cx="1696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production concerns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680760" y="-49320"/>
            <a:ext cx="8987400" cy="132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Commercial and Industrial Electricity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Cost Savings From Utility Sales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Since 1992 Due to Deregulation and Competition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6" name=""/>
          <p:cNvGraphicFramePr/>
          <p:nvPr/>
        </p:nvGraphicFramePr>
        <p:xfrm>
          <a:off x="981000" y="1449360"/>
          <a:ext cx="3270240" cy="4307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81000" y="1449360"/>
                    <a:ext cx="3270240" cy="4307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8" name=""/>
          <p:cNvSpPr/>
          <p:nvPr/>
        </p:nvSpPr>
        <p:spPr>
          <a:xfrm>
            <a:off x="640800" y="6313680"/>
            <a:ext cx="590688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Edison Electric Institute, 1999, Tables 42 and 63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Volume held constant at 1992 levels; with higher 1998 volumes savings 2% greater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9" name=""/>
          <p:cNvGraphicFramePr/>
          <p:nvPr/>
        </p:nvGraphicFramePr>
        <p:xfrm>
          <a:off x="6043680" y="2028960"/>
          <a:ext cx="3219480" cy="37051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9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043680" y="2028960"/>
                    <a:ext cx="3219480" cy="3705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1" name=""/>
          <p:cNvSpPr/>
          <p:nvPr/>
        </p:nvSpPr>
        <p:spPr>
          <a:xfrm>
            <a:off x="6211800" y="3554280"/>
            <a:ext cx="1095480" cy="300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152760" y="3567240"/>
            <a:ext cx="1231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3.5% decrease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7737480" y="4545000"/>
            <a:ext cx="1095480" cy="299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741800" y="4557600"/>
            <a:ext cx="1104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9% decrease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123920" y="5572080"/>
            <a:ext cx="120132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706480" y="5572080"/>
            <a:ext cx="111204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135840" y="5572080"/>
            <a:ext cx="120132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7718040" y="5572080"/>
            <a:ext cx="111204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315800" y="1579680"/>
            <a:ext cx="12211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$57.9 Billion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946240" y="2962440"/>
            <a:ext cx="12211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$46.7 Billion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6391080" y="2309760"/>
            <a:ext cx="12211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$55.9 Billion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7891200" y="3730680"/>
            <a:ext cx="12211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$42.5 Billion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"/>
          <p:cNvSpPr/>
          <p:nvPr/>
        </p:nvSpPr>
        <p:spPr>
          <a:xfrm>
            <a:off x="1401840" y="1500120"/>
            <a:ext cx="2276280" cy="1357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2367360" y="-38160"/>
            <a:ext cx="5601600" cy="124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Megawatt Daily Electricity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Pricing at Palo Verde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Peak vs. Off Peak ($MWH)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5" name=""/>
          <p:cNvGraphicFramePr/>
          <p:nvPr/>
        </p:nvGraphicFramePr>
        <p:xfrm>
          <a:off x="642960" y="2025720"/>
          <a:ext cx="8993160" cy="3911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42960" y="2025720"/>
                    <a:ext cx="8993160" cy="3911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7" name=""/>
          <p:cNvSpPr/>
          <p:nvPr/>
        </p:nvSpPr>
        <p:spPr>
          <a:xfrm>
            <a:off x="652320" y="6461280"/>
            <a:ext cx="16135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Megawatt Daily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969840" y="59403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1554120" y="59403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139840" y="59403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724120" y="59403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309840" y="59403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895920" y="59403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479840" y="59403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5065920" y="59403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649840" y="59403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235920" y="59403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6821640" y="59403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396200" y="5940360"/>
            <a:ext cx="596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991640" y="59403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8577360" y="59403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466040" y="2781360"/>
            <a:ext cx="504720" cy="284040"/>
          </a:xfrm>
          <a:custGeom>
            <a:avLst/>
            <a:gdLst/>
            <a:ahLst/>
            <a:rect l="l" t="t" r="r" b="b"/>
            <a:pathLst>
              <a:path w="228" h="179">
                <a:moveTo>
                  <a:pt x="0" y="0"/>
                </a:moveTo>
                <a:lnTo>
                  <a:pt x="34" y="179"/>
                </a:lnTo>
                <a:lnTo>
                  <a:pt x="76" y="7"/>
                </a:lnTo>
                <a:lnTo>
                  <a:pt x="110" y="165"/>
                </a:lnTo>
                <a:lnTo>
                  <a:pt x="145" y="14"/>
                </a:lnTo>
                <a:lnTo>
                  <a:pt x="186" y="165"/>
                </a:lnTo>
                <a:lnTo>
                  <a:pt x="228" y="0"/>
                </a:lnTo>
              </a:path>
            </a:pathLst>
          </a:custGeom>
          <a:noFill/>
          <a:ln w="381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8023320" y="3070080"/>
            <a:ext cx="504720" cy="284400"/>
          </a:xfrm>
          <a:custGeom>
            <a:avLst/>
            <a:gdLst/>
            <a:ahLst/>
            <a:rect l="l" t="t" r="r" b="b"/>
            <a:pathLst>
              <a:path w="228" h="179">
                <a:moveTo>
                  <a:pt x="0" y="0"/>
                </a:moveTo>
                <a:lnTo>
                  <a:pt x="34" y="179"/>
                </a:lnTo>
                <a:lnTo>
                  <a:pt x="76" y="7"/>
                </a:lnTo>
                <a:lnTo>
                  <a:pt x="110" y="165"/>
                </a:lnTo>
                <a:lnTo>
                  <a:pt x="145" y="14"/>
                </a:lnTo>
                <a:lnTo>
                  <a:pt x="186" y="165"/>
                </a:lnTo>
                <a:lnTo>
                  <a:pt x="228" y="0"/>
                </a:lnTo>
              </a:path>
            </a:pathLst>
          </a:custGeom>
          <a:noFill/>
          <a:ln w="381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8615520" y="3292560"/>
            <a:ext cx="504720" cy="284040"/>
          </a:xfrm>
          <a:custGeom>
            <a:avLst/>
            <a:gdLst/>
            <a:ahLst/>
            <a:rect l="l" t="t" r="r" b="b"/>
            <a:pathLst>
              <a:path w="228" h="179">
                <a:moveTo>
                  <a:pt x="0" y="0"/>
                </a:moveTo>
                <a:lnTo>
                  <a:pt x="34" y="179"/>
                </a:lnTo>
                <a:lnTo>
                  <a:pt x="76" y="7"/>
                </a:lnTo>
                <a:lnTo>
                  <a:pt x="110" y="165"/>
                </a:lnTo>
                <a:lnTo>
                  <a:pt x="145" y="14"/>
                </a:lnTo>
                <a:lnTo>
                  <a:pt x="186" y="165"/>
                </a:lnTo>
                <a:lnTo>
                  <a:pt x="228" y="0"/>
                </a:lnTo>
              </a:path>
            </a:pathLst>
          </a:custGeom>
          <a:noFill/>
          <a:ln w="381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249560" y="4454640"/>
            <a:ext cx="527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29.9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819800" y="4160880"/>
            <a:ext cx="527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39.9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387880" y="4357800"/>
            <a:ext cx="527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32.8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3570480" y="4467240"/>
            <a:ext cx="527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29.4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4118400" y="4476600"/>
            <a:ext cx="527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29.0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4719960" y="4433760"/>
            <a:ext cx="527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30.7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312160" y="4444920"/>
            <a:ext cx="527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869440" y="4368960"/>
            <a:ext cx="527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33.5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450480" y="3965400"/>
            <a:ext cx="527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47.6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985440" y="3344760"/>
            <a:ext cx="527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69.3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7537320" y="1928880"/>
            <a:ext cx="626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500.4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8116920" y="2217600"/>
            <a:ext cx="626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336.6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8720280" y="2495520"/>
            <a:ext cx="626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209.5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1140120" y="5275440"/>
            <a:ext cx="527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21.0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1730880" y="5222880"/>
            <a:ext cx="527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23.0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2300760" y="5321160"/>
            <a:ext cx="527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2858040" y="4994280"/>
            <a:ext cx="527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33.5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427920" y="5321160"/>
            <a:ext cx="527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15.3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4008960" y="5321160"/>
            <a:ext cx="527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16.0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4578840" y="5146560"/>
            <a:ext cx="527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24.0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5180400" y="5224320"/>
            <a:ext cx="527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23.0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5727960" y="5313240"/>
            <a:ext cx="527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22.0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259680" y="5334120"/>
            <a:ext cx="626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16.25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6866280" y="4941720"/>
            <a:ext cx="527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43.4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7479000" y="4832280"/>
            <a:ext cx="527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45.0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8047440" y="4351320"/>
            <a:ext cx="527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60.0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8628480" y="4525920"/>
            <a:ext cx="527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60.0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2" name=""/>
          <p:cNvGraphicFramePr/>
          <p:nvPr/>
        </p:nvGraphicFramePr>
        <p:xfrm>
          <a:off x="1717560" y="1595520"/>
          <a:ext cx="1219320" cy="13539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5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717560" y="1595520"/>
                    <a:ext cx="1219320" cy="1353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4" name=""/>
          <p:cNvSpPr/>
          <p:nvPr/>
        </p:nvSpPr>
        <p:spPr>
          <a:xfrm>
            <a:off x="1452600" y="1506600"/>
            <a:ext cx="676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2492280" y="1800360"/>
            <a:ext cx="1108080" cy="77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Peak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 Peak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 rot="16200000">
            <a:off x="5656680" y="2809080"/>
            <a:ext cx="1986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reports 6.5% summer reserve margin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rot="16200000">
            <a:off x="6247440" y="2121840"/>
            <a:ext cx="1967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BPA buying hikes prices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 rot="16200000">
            <a:off x="7194600" y="985680"/>
            <a:ext cx="13381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 rolling blackouts to meet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 rot="16200000">
            <a:off x="7544160" y="921600"/>
            <a:ext cx="1952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Heat drives San Diego price spikes; wants ability to hedge prices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 rot="16200000">
            <a:off x="8172000" y="1380600"/>
            <a:ext cx="1823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Sustained heat in west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 flipV="1">
            <a:off x="4578480" y="1368360"/>
            <a:ext cx="0" cy="43689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2980080" y="4335480"/>
            <a:ext cx="527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33.6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2000-08-11T17:16:15Z</dcterms:created>
  <dc:creator>Simon Shih</dc:creator>
  <dc:description/>
  <dc:language>en-US</dc:language>
  <cp:lastModifiedBy>Simon Shih</cp:lastModifiedBy>
  <cp:lastPrinted>2000-08-21T18:12:35Z</cp:lastPrinted>
  <dcterms:modified xsi:type="dcterms:W3CDTF">2000-08-21T18:25:17Z</dcterms:modified>
  <cp:revision>21</cp:revision>
  <dc:subject/>
  <dc:title>No Slide Title</dc:title>
</cp:coreProperties>
</file>