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7.xml.rels" ContentType="application/vnd.openxmlformats-package.relationships+xml"/>
  <Override PartName="/ppt/slides/_rels/slide24.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10.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1.xml.rels" ContentType="application/vnd.openxmlformats-package.relationships+xml"/>
  <Override PartName="/ppt/slides/_rels/slide19.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22.xml" ContentType="application/vnd.openxmlformats-officedocument.presentationml.slide+xml"/>
  <Override PartName="/ppt/slides/slide34.xml" ContentType="application/vnd.openxmlformats-officedocument.presentationml.slide+xml"/>
  <Override PartName="/ppt/slides/slide23.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35.xml" ContentType="application/vnd.openxmlformats-officedocument.presentationml.slide+xml"/>
  <Override PartName="/ppt/slides/slide24.xml" ContentType="application/vnd.openxmlformats-officedocument.presentationml.slide+xml"/>
  <Override PartName="/ppt/slides/slide36.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notesSlides/_rels/notesSlide18.xml.rels" ContentType="application/vnd.openxmlformats-package.relationships+xml"/>
  <Override PartName="/ppt/notesSlides/_rels/notesSlide20.xml.rels" ContentType="application/vnd.openxmlformats-package.relationships+xml"/>
  <Override PartName="/ppt/notesSlides/_rels/notesSlide17.xml.rels" ContentType="application/vnd.openxmlformats-package.relationships+xml"/>
  <Override PartName="/ppt/notesSlides/_rels/notesSlide27.xml.rels" ContentType="application/vnd.openxmlformats-package.relationships+xml"/>
  <Override PartName="/ppt/notesSlides/_rels/notesSlide15.xml.rels" ContentType="application/vnd.openxmlformats-package.relationships+xml"/>
  <Override PartName="/ppt/notesSlides/_rels/notesSlide16.xml.rels" ContentType="application/vnd.openxmlformats-package.relationships+xml"/>
  <Override PartName="/ppt/notesSlides/_rels/notesSlide26.xml.rels" ContentType="application/vnd.openxmlformats-package.relationships+xml"/>
  <Override PartName="/ppt/notesSlides/_rels/notesSlide25.xml.rels" ContentType="application/vnd.openxmlformats-package.relationships+xml"/>
  <Override PartName="/ppt/notesSlides/_rels/notesSlide24.xml.rels" ContentType="application/vnd.openxmlformats-package.relationships+xml"/>
  <Override PartName="/ppt/notesSlides/_rels/notesSlide36.xml.rels" ContentType="application/vnd.openxmlformats-package.relationships+xml"/>
  <Override PartName="/ppt/notesSlides/_rels/notesSlide23.xml.rels" ContentType="application/vnd.openxmlformats-package.relationships+xml"/>
  <Override PartName="/ppt/notesSlides/_rels/notesSlide22.xml.rels" ContentType="application/vnd.openxmlformats-package.relationships+xml"/>
  <Override PartName="/ppt/notesSlides/_rels/notesSlide34.xml.rels" ContentType="application/vnd.openxmlformats-package.relationships+xml"/>
  <Override PartName="/ppt/notesSlides/_rels/notesSlide33.xml.rels" ContentType="application/vnd.openxmlformats-package.relationships+xml"/>
  <Override PartName="/ppt/notesSlides/_rels/notesSlide21.xml.rels" ContentType="application/vnd.openxmlformats-package.relationships+xml"/>
  <Override PartName="/ppt/notesSlides/_rels/notesSlide19.xml.rels" ContentType="application/vnd.openxmlformats-package.relationships+xml"/>
  <Override PartName="/ppt/notesSlides/_rels/notesSlide28.xml.rels" ContentType="application/vnd.openxmlformats-package.relationships+xml"/>
  <Override PartName="/ppt/notesSlides/_rels/notesSlide30.xml.rels" ContentType="application/vnd.openxmlformats-package.relationships+xml"/>
  <Override PartName="/ppt/notesSlides/_rels/notesSlide32.xml.rels" ContentType="application/vnd.openxmlformats-package.relationships+xml"/>
  <Override PartName="/ppt/notesSlides/_rels/notesSlide31.xml.rels" ContentType="application/vnd.openxmlformats-package.relationships+xml"/>
  <Override PartName="/ppt/notesSlides/notesSlide26.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23.xml" ContentType="application/vnd.openxmlformats-officedocument.presentationml.notesSlide+xml"/>
  <Override PartName="/ppt/notesSlides/notesSlide22.xml" ContentType="application/vnd.openxmlformats-officedocument.presentationml.notesSlide+xml"/>
  <Override PartName="/ppt/notesSlides/notesSlide21.xml" ContentType="application/vnd.openxmlformats-officedocument.presentationml.notesSlide+xml"/>
  <Override PartName="/ppt/notesSlides/notesSlide19.xml" ContentType="application/vnd.openxmlformats-officedocument.presentationml.notesSlide+xml"/>
  <Override PartName="/ppt/notesSlides/notesSlide36.xml" ContentType="application/vnd.openxmlformats-officedocument.presentationml.notesSlide+xml"/>
  <Override PartName="/ppt/notesSlides/notesSlide34.xml" ContentType="application/vnd.openxmlformats-officedocument.presentationml.notesSlide+xml"/>
  <Override PartName="/ppt/notesSlides/notesSlide33.xml" ContentType="application/vnd.openxmlformats-officedocument.presentationml.notesSlide+xml"/>
  <Override PartName="/ppt/notesSlides/notesSlide32.xml" ContentType="application/vnd.openxmlformats-officedocument.presentationml.notesSlide+xml"/>
  <Override PartName="/ppt/notesSlides/notesSlide31.xml" ContentType="application/vnd.openxmlformats-officedocument.presentationml.notesSlide+xml"/>
  <Override PartName="/ppt/notesSlides/notesSlide30.xml" ContentType="application/vnd.openxmlformats-officedocument.presentationml.notesSlide+xml"/>
  <Override PartName="/ppt/notesSlides/notesSlide28.xml" ContentType="application/vnd.openxmlformats-officedocument.presentationml.notesSlide+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notesSlides/notesSlide27.xml" ContentType="application/vnd.openxmlformats-officedocument.presentationml.notesSlide+xml"/>
  <Override PartName="/ppt/notesSlides/notesSlide17.xml" ContentType="application/vnd.openxmlformats-officedocument.presentationml.notesSlide+xml"/>
  <Override PartName="/ppt/notesSlides/notesSlide20.xml" ContentType="application/vnd.openxmlformats-officedocument.presentationml.notesSlide+xml"/>
  <Override PartName="/ppt/notesSlides/notesSlide18.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Lst>
  <p:sldSz cx="9144000" cy="6858000"/>
  <p:notesSz cx="6983413"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 name=""/>
          <p:cNvSpPr/>
          <p:nvPr/>
        </p:nvSpPr>
        <p:spPr>
          <a:xfrm>
            <a:off x="0" y="0"/>
            <a:ext cx="6984000" cy="9270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ffffff"/>
              </a:solidFill>
              <a:effectLst/>
              <a:uFillTx/>
              <a:latin typeface="Times New Roman"/>
            </a:endParaRPr>
          </a:p>
        </p:txBody>
      </p:sp>
      <p:sp>
        <p:nvSpPr>
          <p:cNvPr id="40" name="PlaceHolder 1"/>
          <p:cNvSpPr>
            <a:spLocks noGrp="1"/>
          </p:cNvSpPr>
          <p:nvPr>
            <p:ph type="hdr"/>
          </p:nvPr>
        </p:nvSpPr>
        <p:spPr>
          <a:xfrm>
            <a:off x="-360" y="-1440"/>
            <a:ext cx="3027240" cy="465120"/>
          </a:xfrm>
          <a:prstGeom prst="rect">
            <a:avLst/>
          </a:prstGeom>
          <a:noFill/>
          <a:ln w="0">
            <a:noFill/>
          </a:ln>
        </p:spPr>
        <p:txBody>
          <a:bodyPr lIns="19080" rIns="19080" tIns="0" bIns="0" anchor="t">
            <a:noAutofit/>
          </a:bodyPr>
          <a:p>
            <a:pPr indent="0">
              <a:lnSpc>
                <a:spcPct val="100000"/>
              </a:lnSpc>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200" strike="noStrike" u="none">
                <a:solidFill>
                  <a:srgbClr val="000000"/>
                </a:solidFill>
                <a:effectLst/>
                <a:uFillTx/>
                <a:latin typeface="Book Antiqua"/>
              </a:rPr>
              <a:t>&lt;header&gt;</a:t>
            </a:r>
            <a:endParaRPr b="0" lang="en-US" sz="1200" strike="noStrike" u="none">
              <a:solidFill>
                <a:srgbClr val="000000"/>
              </a:solidFill>
              <a:effectLst/>
              <a:uFillTx/>
              <a:latin typeface="Times New Roman"/>
            </a:endParaRPr>
          </a:p>
        </p:txBody>
      </p:sp>
      <p:sp>
        <p:nvSpPr>
          <p:cNvPr id="41" name="PlaceHolder 2"/>
          <p:cNvSpPr>
            <a:spLocks noGrp="1"/>
          </p:cNvSpPr>
          <p:nvPr>
            <p:ph type="dt" idx="10"/>
          </p:nvPr>
        </p:nvSpPr>
        <p:spPr>
          <a:xfrm>
            <a:off x="3957480" y="-1440"/>
            <a:ext cx="3027600" cy="465120"/>
          </a:xfrm>
          <a:prstGeom prst="rect">
            <a:avLst/>
          </a:prstGeom>
          <a:noFill/>
          <a:ln w="0">
            <a:noFill/>
          </a:ln>
        </p:spPr>
        <p:txBody>
          <a:bodyPr lIns="19080" rIns="19080" tIns="0" bIns="0" anchor="t">
            <a:noAutofit/>
          </a:bodyPr>
          <a:lstStyle>
            <a:lvl1pPr indent="0" algn="r">
              <a:lnSpc>
                <a:spcPct val="100000"/>
              </a:lnSpc>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defRPr b="0" lang="en-US" sz="1200" strike="noStrike" u="none">
                <a:solidFill>
                  <a:srgbClr val="000000"/>
                </a:solidFill>
                <a:effectLst/>
                <a:uFillTx/>
                <a:latin typeface="Book Antiqua"/>
              </a:defRPr>
            </a:lvl1pPr>
          </a:lstStyle>
          <a:p>
            <a:pPr indent="0" algn="r">
              <a:lnSpc>
                <a:spcPct val="100000"/>
              </a:lnSpc>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fld id="{7E26434D-567D-4B14-88CF-60F041245CCD}" type="datetime">
              <a:rPr b="0" lang="en-US" sz="1200" strike="noStrike" u="none">
                <a:solidFill>
                  <a:srgbClr val="000000"/>
                </a:solidFill>
                <a:effectLst/>
                <a:uFillTx/>
                <a:latin typeface="Book Antiqua"/>
              </a:rPr>
              <a:t>09/27/25</a:t>
            </a:fld>
            <a:endParaRPr b="0" lang="en-US" sz="1200" strike="noStrike" u="none">
              <a:solidFill>
                <a:srgbClr val="000000"/>
              </a:solidFill>
              <a:effectLst/>
              <a:uFillTx/>
              <a:latin typeface="Times New Roman"/>
            </a:endParaRPr>
          </a:p>
        </p:txBody>
      </p:sp>
      <p:sp>
        <p:nvSpPr>
          <p:cNvPr id="42" name="PlaceHolder 3"/>
          <p:cNvSpPr>
            <a:spLocks noGrp="1"/>
          </p:cNvSpPr>
          <p:nvPr>
            <p:ph type="ftr" idx="11"/>
          </p:nvPr>
        </p:nvSpPr>
        <p:spPr>
          <a:xfrm>
            <a:off x="-360" y="8807400"/>
            <a:ext cx="3027240" cy="465120"/>
          </a:xfrm>
          <a:prstGeom prst="rect">
            <a:avLst/>
          </a:prstGeom>
          <a:noFill/>
          <a:ln w="0">
            <a:noFill/>
          </a:ln>
        </p:spPr>
        <p:txBody>
          <a:bodyPr lIns="19080" rIns="19080" tIns="0" bIns="0" anchor="b">
            <a:noAutofit/>
          </a:bodyPr>
          <a:lstStyle>
            <a:lvl1pPr indent="0">
              <a:lnSpc>
                <a:spcPct val="100000"/>
              </a:lnSpc>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defRPr b="0" lang="en-US" sz="1200" strike="noStrike" u="none">
                <a:solidFill>
                  <a:srgbClr val="000000"/>
                </a:solidFill>
                <a:effectLst/>
                <a:uFillTx/>
                <a:latin typeface="Book Antiqua"/>
              </a:defRPr>
            </a:lvl1pPr>
          </a:lstStyle>
          <a:p>
            <a:pPr indent="0">
              <a:lnSpc>
                <a:spcPct val="100000"/>
              </a:lnSpc>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200" strike="noStrike" u="none">
                <a:solidFill>
                  <a:srgbClr val="000000"/>
                </a:solidFill>
                <a:effectLst/>
                <a:uFillTx/>
                <a:latin typeface="Book Antiqua"/>
              </a:rPr>
              <a:t>&lt;footer&gt;</a:t>
            </a:r>
            <a:endParaRPr b="0" lang="en-US" sz="1200" strike="noStrike" u="none">
              <a:solidFill>
                <a:srgbClr val="000000"/>
              </a:solidFill>
              <a:effectLst/>
              <a:uFillTx/>
              <a:latin typeface="Times New Roman"/>
            </a:endParaRPr>
          </a:p>
        </p:txBody>
      </p:sp>
      <p:sp>
        <p:nvSpPr>
          <p:cNvPr id="43" name="PlaceHolder 4"/>
          <p:cNvSpPr>
            <a:spLocks noGrp="1"/>
          </p:cNvSpPr>
          <p:nvPr>
            <p:ph type="sldNum" idx="12"/>
          </p:nvPr>
        </p:nvSpPr>
        <p:spPr>
          <a:xfrm>
            <a:off x="3957480" y="8807400"/>
            <a:ext cx="3027600" cy="465120"/>
          </a:xfrm>
          <a:prstGeom prst="rect">
            <a:avLst/>
          </a:prstGeom>
          <a:noFill/>
          <a:ln w="0">
            <a:noFill/>
          </a:ln>
        </p:spPr>
        <p:txBody>
          <a:bodyPr lIns="19080" rIns="19080" tIns="0" bIns="0" anchor="b">
            <a:noAutofit/>
          </a:bodyPr>
          <a:lstStyle>
            <a:lvl1pPr indent="0" algn="r">
              <a:lnSpc>
                <a:spcPct val="100000"/>
              </a:lnSpc>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defRPr b="0" lang="en-US" sz="1200" strike="noStrike" u="none">
                <a:solidFill>
                  <a:srgbClr val="000000"/>
                </a:solidFill>
                <a:effectLst/>
                <a:uFillTx/>
                <a:latin typeface="Book Antiqua"/>
              </a:defRPr>
            </a:lvl1pPr>
          </a:lstStyle>
          <a:p>
            <a:pPr indent="0" algn="r">
              <a:lnSpc>
                <a:spcPct val="100000"/>
              </a:lnSpc>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fld id="{61D820EE-15D4-4CF8-9982-5FB6686DDA83}" type="slidenum">
              <a:rPr b="0" lang="en-US" sz="1200" strike="noStrike" u="none">
                <a:solidFill>
                  <a:srgbClr val="000000"/>
                </a:solidFill>
                <a:effectLst/>
                <a:uFillTx/>
                <a:latin typeface="Book Antiqua"/>
              </a:rPr>
              <a:t>&lt;number&gt;</a:t>
            </a:fld>
            <a:endParaRPr b="0" lang="en-US" sz="1200" strike="noStrike" u="none">
              <a:solidFill>
                <a:srgbClr val="000000"/>
              </a:solidFill>
              <a:effectLst/>
              <a:uFillTx/>
              <a:latin typeface="Times New Roman"/>
            </a:endParaRPr>
          </a:p>
        </p:txBody>
      </p:sp>
      <p:sp>
        <p:nvSpPr>
          <p:cNvPr id="44" name="PlaceHolder 5"/>
          <p:cNvSpPr>
            <a:spLocks noGrp="1"/>
          </p:cNvSpPr>
          <p:nvPr>
            <p:ph type="sldImg"/>
          </p:nvPr>
        </p:nvSpPr>
        <p:spPr>
          <a:xfrm>
            <a:off x="1180800" y="701640"/>
            <a:ext cx="4622760" cy="3463920"/>
          </a:xfrm>
          <a:prstGeom prst="rect">
            <a:avLst/>
          </a:prstGeom>
          <a:noFill/>
          <a:ln w="1260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Click to move the slide</a:t>
            </a:r>
            <a:endParaRPr b="0" i="1" lang="en-US" sz="4400" strike="noStrike" u="none">
              <a:solidFill>
                <a:srgbClr val="00cccc"/>
              </a:solidFill>
              <a:effectLst/>
              <a:uFillTx/>
              <a:latin typeface="Times New Roman"/>
            </a:endParaRPr>
          </a:p>
        </p:txBody>
      </p:sp>
      <p:sp>
        <p:nvSpPr>
          <p:cNvPr id="45" name="PlaceHolder 6"/>
          <p:cNvSpPr>
            <a:spLocks noGrp="1"/>
          </p:cNvSpPr>
          <p:nvPr>
            <p:ph type="body"/>
          </p:nvPr>
        </p:nvSpPr>
        <p:spPr>
          <a:xfrm>
            <a:off x="928800" y="4403880"/>
            <a:ext cx="5122800" cy="4171680"/>
          </a:xfrm>
          <a:prstGeom prst="rect">
            <a:avLst/>
          </a:prstGeom>
          <a:noFill/>
          <a:ln w="0">
            <a:noFill/>
          </a:ln>
        </p:spPr>
        <p:txBody>
          <a:bodyPr lIns="93600" rIns="93600" tIns="46080" bIns="46080" anchor="t">
            <a:noAutofit/>
          </a:bodyPr>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200" strike="noStrike" u="none">
                <a:solidFill>
                  <a:srgbClr val="000000"/>
                </a:solidFill>
                <a:effectLst/>
                <a:uFillTx/>
                <a:latin typeface="Book Antiqua"/>
              </a:rPr>
              <a:t>Click to edit the notes format</a:t>
            </a:r>
            <a:endParaRPr b="0" lang="en-US" sz="1200" strike="noStrike" u="none">
              <a:solidFill>
                <a:srgbClr val="000000"/>
              </a:solidFill>
              <a:effectLst/>
              <a:uFillTx/>
              <a:latin typeface="Book Antiqua"/>
            </a:endParaRPr>
          </a:p>
        </p:txBody>
      </p:sp>
    </p:spTree>
  </p:cSld>
  <p:clrMap bg1="lt1" bg2="lt2" tx1="dk1" tx2="dk2" accent1="accent1" accent2="accent2" accent3="accent3" accent4="accent4" accent5="accent5" accent6="accent6" hlink="hlink" folHlink="folHlink"/>
</p:notesMaster>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21.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24.xml.rels><?xml version="1.0" encoding="UTF-8"?>
<Relationships xmlns="http://schemas.openxmlformats.org/package/2006/relationships"><Relationship Id="rId1" Type="http://schemas.openxmlformats.org/officeDocument/2006/relationships/slide" Target="../slides/slide24.xml"/><Relationship Id="rId2" Type="http://schemas.openxmlformats.org/officeDocument/2006/relationships/notesMaster" Target="../notesMasters/notesMaster1.xml"/>
</Relationships>
</file>

<file path=ppt/notesSlides/_rels/notesSlide25.xml.rels><?xml version="1.0" encoding="UTF-8"?>
<Relationships xmlns="http://schemas.openxmlformats.org/package/2006/relationships"><Relationship Id="rId1" Type="http://schemas.openxmlformats.org/officeDocument/2006/relationships/slide" Target="../slides/slide25.xml"/><Relationship Id="rId2" Type="http://schemas.openxmlformats.org/officeDocument/2006/relationships/notesMaster" Target="../notesMasters/notesMaster1.xml"/>
</Relationships>
</file>

<file path=ppt/notesSlides/_rels/notesSlide26.xml.rels><?xml version="1.0" encoding="UTF-8"?>
<Relationships xmlns="http://schemas.openxmlformats.org/package/2006/relationships"><Relationship Id="rId1" Type="http://schemas.openxmlformats.org/officeDocument/2006/relationships/slide" Target="../slides/slide26.xml"/><Relationship Id="rId2" Type="http://schemas.openxmlformats.org/officeDocument/2006/relationships/notesMaster" Target="../notesMasters/notesMaster1.xml"/>
</Relationships>
</file>

<file path=ppt/notesSlides/_rels/notesSlide27.xml.rels><?xml version="1.0" encoding="UTF-8"?>
<Relationships xmlns="http://schemas.openxmlformats.org/package/2006/relationships"><Relationship Id="rId1" Type="http://schemas.openxmlformats.org/officeDocument/2006/relationships/slide" Target="../slides/slide27.xml"/><Relationship Id="rId2" Type="http://schemas.openxmlformats.org/officeDocument/2006/relationships/notesMaster" Target="../notesMasters/notesMaster1.xml"/>
</Relationships>
</file>

<file path=ppt/notesSlides/_rels/notesSlide28.xml.rels><?xml version="1.0" encoding="UTF-8"?>
<Relationships xmlns="http://schemas.openxmlformats.org/package/2006/relationships"><Relationship Id="rId1" Type="http://schemas.openxmlformats.org/officeDocument/2006/relationships/slide" Target="../slides/slide28.xml"/><Relationship Id="rId2" Type="http://schemas.openxmlformats.org/officeDocument/2006/relationships/notesMaster" Target="../notesMasters/notesMaster1.xml"/>
</Relationships>
</file>

<file path=ppt/notesSlides/_rels/notesSlide30.xml.rels><?xml version="1.0" encoding="UTF-8"?>
<Relationships xmlns="http://schemas.openxmlformats.org/package/2006/relationships"><Relationship Id="rId1" Type="http://schemas.openxmlformats.org/officeDocument/2006/relationships/slide" Target="../slides/slide30.xml"/><Relationship Id="rId2" Type="http://schemas.openxmlformats.org/officeDocument/2006/relationships/notesMaster" Target="../notesMasters/notesMaster1.xml"/>
</Relationships>
</file>

<file path=ppt/notesSlides/_rels/notesSlide31.xml.rels><?xml version="1.0" encoding="UTF-8"?>
<Relationships xmlns="http://schemas.openxmlformats.org/package/2006/relationships"><Relationship Id="rId1" Type="http://schemas.openxmlformats.org/officeDocument/2006/relationships/slide" Target="../slides/slide31.xml"/><Relationship Id="rId2" Type="http://schemas.openxmlformats.org/officeDocument/2006/relationships/notesMaster" Target="../notesMasters/notesMaster1.xml"/>
</Relationships>
</file>

<file path=ppt/notesSlides/_rels/notesSlide32.xml.rels><?xml version="1.0" encoding="UTF-8"?>
<Relationships xmlns="http://schemas.openxmlformats.org/package/2006/relationships"><Relationship Id="rId1" Type="http://schemas.openxmlformats.org/officeDocument/2006/relationships/slide" Target="../slides/slide32.xml"/><Relationship Id="rId2" Type="http://schemas.openxmlformats.org/officeDocument/2006/relationships/notesMaster" Target="../notesMasters/notesMaster1.xml"/>
</Relationships>
</file>

<file path=ppt/notesSlides/_rels/notesSlide33.xml.rels><?xml version="1.0" encoding="UTF-8"?>
<Relationships xmlns="http://schemas.openxmlformats.org/package/2006/relationships"><Relationship Id="rId1" Type="http://schemas.openxmlformats.org/officeDocument/2006/relationships/slide" Target="../slides/slide33.xml"/><Relationship Id="rId2" Type="http://schemas.openxmlformats.org/officeDocument/2006/relationships/notesMaster" Target="../notesMasters/notesMaster1.xml"/>
</Relationships>
</file>

<file path=ppt/notesSlides/_rels/notesSlide34.xml.rels><?xml version="1.0" encoding="UTF-8"?>
<Relationships xmlns="http://schemas.openxmlformats.org/package/2006/relationships"><Relationship Id="rId1" Type="http://schemas.openxmlformats.org/officeDocument/2006/relationships/slide" Target="../slides/slide34.xml"/><Relationship Id="rId2" Type="http://schemas.openxmlformats.org/officeDocument/2006/relationships/notesMaster" Target="../notesMasters/notesMaster1.xml"/>
</Relationships>
</file>

<file path=ppt/notesSlides/_rels/notesSlide36.xml.rels><?xml version="1.0" encoding="UTF-8"?>
<Relationships xmlns="http://schemas.openxmlformats.org/package/2006/relationships"><Relationship Id="rId1" Type="http://schemas.openxmlformats.org/officeDocument/2006/relationships/slide" Target="../slides/slide36.xml"/><Relationship Id="rId2" Type="http://schemas.openxmlformats.org/officeDocument/2006/relationships/notesMaster" Target="../notesMasters/notesMaster1.xml"/>
</Relationship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PlaceHolder 1"/>
          <p:cNvSpPr>
            <a:spLocks noGrp="1"/>
          </p:cNvSpPr>
          <p:nvPr>
            <p:ph type="sldImg"/>
          </p:nvPr>
        </p:nvSpPr>
        <p:spPr>
          <a:xfrm>
            <a:off x="1181160" y="701640"/>
            <a:ext cx="4622760" cy="3463920"/>
          </a:xfrm>
          <a:prstGeom prst="rect">
            <a:avLst/>
          </a:prstGeom>
          <a:ln w="0">
            <a:noFill/>
          </a:ln>
        </p:spPr>
      </p:sp>
      <p:sp>
        <p:nvSpPr>
          <p:cNvPr id="118" name="PlaceHolder 2"/>
          <p:cNvSpPr>
            <a:spLocks noGrp="1"/>
          </p:cNvSpPr>
          <p:nvPr>
            <p:ph type="body"/>
          </p:nvPr>
        </p:nvSpPr>
        <p:spPr>
          <a:xfrm>
            <a:off x="931680" y="4403880"/>
            <a:ext cx="5121000" cy="4170240"/>
          </a:xfrm>
          <a:prstGeom prst="rect">
            <a:avLst/>
          </a:prstGeom>
          <a:noFill/>
          <a:ln w="0">
            <a:noFill/>
          </a:ln>
        </p:spPr>
        <p:txBody>
          <a:bodyPr lIns="93600" rIns="93600" tIns="46080" bIns="46080" anchor="t">
            <a:noAutofit/>
          </a:bodyPr>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800" strike="noStrike" u="none">
                <a:solidFill>
                  <a:srgbClr val="000000"/>
                </a:solidFill>
                <a:effectLst/>
                <a:uFillTx/>
                <a:latin typeface="Book Antiqua"/>
              </a:rPr>
              <a:t>Hello, my name is….</a:t>
            </a:r>
            <a:endParaRPr b="0" lang="en-US" sz="1800" strike="noStrike" u="none">
              <a:solidFill>
                <a:srgbClr val="000000"/>
              </a:solidFill>
              <a:effectLst/>
              <a:uFillTx/>
              <a:latin typeface="Book Antiqua"/>
            </a:endParaRPr>
          </a:p>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800" strike="noStrike" u="none">
              <a:solidFill>
                <a:srgbClr val="000000"/>
              </a:solidFill>
              <a:effectLst/>
              <a:uFillTx/>
              <a:latin typeface="Book Antiqua"/>
            </a:endParaRPr>
          </a:p>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800" strike="noStrike" u="none">
                <a:solidFill>
                  <a:srgbClr val="000000"/>
                </a:solidFill>
                <a:effectLst/>
                <a:uFillTx/>
                <a:latin typeface="Book Antiqua"/>
              </a:rPr>
              <a:t>What I’ll be talking to you about this morning is the Electronic Business Transactions, or what we abbreviate and call the ‘EBTs’</a:t>
            </a:r>
            <a:endParaRPr b="0" lang="en-US" sz="1800" strike="noStrike" u="none">
              <a:solidFill>
                <a:srgbClr val="000000"/>
              </a:solidFill>
              <a:effectLst/>
              <a:uFillTx/>
              <a:latin typeface="Book Antiqua"/>
            </a:endParaRPr>
          </a:p>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800" strike="noStrike" u="none">
              <a:solidFill>
                <a:srgbClr val="000000"/>
              </a:solidFill>
              <a:effectLst/>
              <a:uFillTx/>
              <a:latin typeface="Book Antiqua"/>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9" name="PlaceHolder 1"/>
          <p:cNvSpPr>
            <a:spLocks noGrp="1"/>
          </p:cNvSpPr>
          <p:nvPr>
            <p:ph type="sldImg"/>
          </p:nvPr>
        </p:nvSpPr>
        <p:spPr>
          <a:xfrm>
            <a:off x="1182600" y="701640"/>
            <a:ext cx="4619880" cy="3463920"/>
          </a:xfrm>
          <a:prstGeom prst="rect">
            <a:avLst/>
          </a:prstGeom>
          <a:ln w="0">
            <a:noFill/>
          </a:ln>
        </p:spPr>
      </p:sp>
      <p:sp>
        <p:nvSpPr>
          <p:cNvPr id="120" name="PlaceHolder 2"/>
          <p:cNvSpPr>
            <a:spLocks noGrp="1"/>
          </p:cNvSpPr>
          <p:nvPr>
            <p:ph type="body"/>
          </p:nvPr>
        </p:nvSpPr>
        <p:spPr>
          <a:xfrm>
            <a:off x="931680" y="4403880"/>
            <a:ext cx="5121000" cy="4170240"/>
          </a:xfrm>
          <a:prstGeom prst="rect">
            <a:avLst/>
          </a:prstGeom>
          <a:noFill/>
          <a:ln w="0">
            <a:noFill/>
          </a:ln>
        </p:spPr>
        <p:txBody>
          <a:bodyPr lIns="93600" rIns="93600" tIns="46080" bIns="46080" anchor="t">
            <a:noAutofit/>
          </a:bodyPr>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The EBTs are at the heart of the communications that will go on between Distribution Cos and Supplier Cos about the customers we share.</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This morning I will be going over the [BULLETS]</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This presentation is an overview of the transactions from a business function point of view and from a customer’s billing point of view.</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This afternoon’s EDI presentation will give you technical details about the transactions.</a:t>
            </a:r>
            <a:endParaRPr b="0" lang="en-US" sz="1600" strike="noStrike" u="none">
              <a:solidFill>
                <a:srgbClr val="000000"/>
              </a:solidFill>
              <a:effectLst/>
              <a:uFillTx/>
              <a:latin typeface="Book Antiqua"/>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PlaceHolder 1"/>
          <p:cNvSpPr>
            <a:spLocks noGrp="1"/>
          </p:cNvSpPr>
          <p:nvPr>
            <p:ph type="sldImg"/>
          </p:nvPr>
        </p:nvSpPr>
        <p:spPr>
          <a:xfrm>
            <a:off x="1182600" y="701640"/>
            <a:ext cx="4619880" cy="3463920"/>
          </a:xfrm>
          <a:prstGeom prst="rect">
            <a:avLst/>
          </a:prstGeom>
          <a:ln w="0">
            <a:noFill/>
          </a:ln>
        </p:spPr>
      </p:sp>
      <p:sp>
        <p:nvSpPr>
          <p:cNvPr id="122" name="PlaceHolder 2"/>
          <p:cNvSpPr>
            <a:spLocks noGrp="1"/>
          </p:cNvSpPr>
          <p:nvPr>
            <p:ph type="body"/>
          </p:nvPr>
        </p:nvSpPr>
        <p:spPr>
          <a:xfrm>
            <a:off x="931680" y="4403880"/>
            <a:ext cx="5121000" cy="4170240"/>
          </a:xfrm>
          <a:prstGeom prst="rect">
            <a:avLst/>
          </a:prstGeom>
          <a:noFill/>
          <a:ln w="0">
            <a:noFill/>
          </a:ln>
        </p:spPr>
        <p:txBody>
          <a:bodyPr lIns="93600" rIns="93600" tIns="46080" bIns="46080" anchor="t">
            <a:noAutofit/>
          </a:bodyPr>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200" strike="noStrike" u="none">
                <a:solidFill>
                  <a:srgbClr val="000000"/>
                </a:solidFill>
                <a:effectLst/>
                <a:uFillTx/>
                <a:latin typeface="Book Antiqua"/>
              </a:rPr>
              <a:t>To give you a little background on the transactions….</a:t>
            </a:r>
            <a:endParaRPr b="0" lang="en-US" sz="1200" strike="noStrike" u="none">
              <a:solidFill>
                <a:srgbClr val="000000"/>
              </a:solidFill>
              <a:effectLst/>
              <a:uFillTx/>
              <a:latin typeface="Book Antiqua"/>
            </a:endParaRPr>
          </a:p>
          <a:p>
            <a:pPr indent="0">
              <a:lnSpc>
                <a:spcPts val="0"/>
              </a:lnSpc>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2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200" strike="noStrike" u="none">
                <a:solidFill>
                  <a:srgbClr val="000000"/>
                </a:solidFill>
                <a:effectLst/>
                <a:uFillTx/>
                <a:latin typeface="Book Antiqua"/>
              </a:rPr>
              <a:t>The transactions were developed by the EBT Working Group which consists of representatives from Supplier cos, Distribution cos and the Dept of Telecommunications &amp; Energy.</a:t>
            </a:r>
            <a:endParaRPr b="0" lang="en-US" sz="12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2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200" strike="noStrike" u="none">
                <a:solidFill>
                  <a:srgbClr val="000000"/>
                </a:solidFill>
                <a:effectLst/>
                <a:uFillTx/>
                <a:latin typeface="Book Antiqua"/>
              </a:rPr>
              <a:t>The group was formed as a result hearings on the proposed Terms &amp; Conditions for elec restructuring held during the Summer of 1997.  It became obvious during those hearings that the details of the transactions between Suppliers and Distribution companies had to be worked out by the companies themselves.  So the Dept authorized the formation of the EBT Working Group.</a:t>
            </a:r>
            <a:endParaRPr b="0" lang="en-US" sz="12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2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200" strike="noStrike" u="none">
                <a:solidFill>
                  <a:srgbClr val="000000"/>
                </a:solidFill>
                <a:effectLst/>
                <a:uFillTx/>
                <a:latin typeface="Book Antiqua"/>
              </a:rPr>
              <a:t>The W.G. met frequently during Sept 1997 and as requested by the Dept. filed in October the report of what they came up with.  The Group continues to meet and will continue to meet indefinitely in order to handle new issues that come  up as we get more experience with Retail Choice.</a:t>
            </a:r>
            <a:endParaRPr b="0" lang="en-US" sz="12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2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200" strike="noStrike" u="none">
                <a:solidFill>
                  <a:srgbClr val="000000"/>
                </a:solidFill>
                <a:effectLst/>
                <a:uFillTx/>
                <a:latin typeface="Book Antiqua"/>
              </a:rPr>
              <a:t>The document that was filed is called the Electronic Business Transaction Standards and can be found in the Training Guide you will be given today.  </a:t>
            </a:r>
            <a:endParaRPr b="0" lang="en-US" sz="1200" strike="noStrike" u="none">
              <a:solidFill>
                <a:srgbClr val="000000"/>
              </a:solidFill>
              <a:effectLst/>
              <a:uFillTx/>
              <a:latin typeface="Book Antiqua"/>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3" name="PlaceHolder 1"/>
          <p:cNvSpPr>
            <a:spLocks noGrp="1"/>
          </p:cNvSpPr>
          <p:nvPr>
            <p:ph type="sldImg"/>
          </p:nvPr>
        </p:nvSpPr>
        <p:spPr>
          <a:xfrm>
            <a:off x="1182600" y="701640"/>
            <a:ext cx="4619880" cy="3463920"/>
          </a:xfrm>
          <a:prstGeom prst="rect">
            <a:avLst/>
          </a:prstGeom>
          <a:ln w="0">
            <a:noFill/>
          </a:ln>
        </p:spPr>
      </p:sp>
      <p:sp>
        <p:nvSpPr>
          <p:cNvPr id="124" name="PlaceHolder 2"/>
          <p:cNvSpPr>
            <a:spLocks noGrp="1"/>
          </p:cNvSpPr>
          <p:nvPr>
            <p:ph type="body"/>
          </p:nvPr>
        </p:nvSpPr>
        <p:spPr>
          <a:xfrm>
            <a:off x="931680" y="4403880"/>
            <a:ext cx="5121000" cy="4170240"/>
          </a:xfrm>
          <a:prstGeom prst="rect">
            <a:avLst/>
          </a:prstGeom>
          <a:noFill/>
          <a:ln w="0">
            <a:noFill/>
          </a:ln>
        </p:spPr>
        <p:txBody>
          <a:bodyPr lIns="93600" rIns="93600" tIns="46080" bIns="46080" anchor="t">
            <a:noAutofit/>
          </a:bodyPr>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There is certain general information that Suppliers need from Distribution companies separate from the Customer-Specific info we exchange on the transactions.</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The W.G. decided that this general, usually Company-specific info, would go on each Distribution Co’s Website.</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Web addresses are in the ‘Contact’ section of your Supplier Guide.</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The information to be put there is   (READ BULLETS)</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EBT W.G. meeting sched is also there.</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In the future, Sample Bills, Supplier Service contract forms &amp; annual line loss figures will also be added.</a:t>
            </a:r>
            <a:endParaRPr b="0" lang="en-US" sz="1600" strike="noStrike" u="none">
              <a:solidFill>
                <a:srgbClr val="000000"/>
              </a:solidFill>
              <a:effectLst/>
              <a:uFillTx/>
              <a:latin typeface="Book Antiqua"/>
            </a:endParaRP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PlaceHolder 1"/>
          <p:cNvSpPr>
            <a:spLocks noGrp="1"/>
          </p:cNvSpPr>
          <p:nvPr>
            <p:ph type="sldImg"/>
          </p:nvPr>
        </p:nvSpPr>
        <p:spPr>
          <a:xfrm>
            <a:off x="1182600" y="701640"/>
            <a:ext cx="4619880" cy="3463920"/>
          </a:xfrm>
          <a:prstGeom prst="rect">
            <a:avLst/>
          </a:prstGeom>
          <a:ln w="0">
            <a:noFill/>
          </a:ln>
        </p:spPr>
      </p:sp>
      <p:sp>
        <p:nvSpPr>
          <p:cNvPr id="126" name="PlaceHolder 2"/>
          <p:cNvSpPr>
            <a:spLocks noGrp="1"/>
          </p:cNvSpPr>
          <p:nvPr>
            <p:ph type="body"/>
          </p:nvPr>
        </p:nvSpPr>
        <p:spPr>
          <a:xfrm>
            <a:off x="931680" y="4403880"/>
            <a:ext cx="5121000" cy="4170240"/>
          </a:xfrm>
          <a:prstGeom prst="rect">
            <a:avLst/>
          </a:prstGeom>
          <a:noFill/>
          <a:ln w="0">
            <a:noFill/>
          </a:ln>
        </p:spPr>
        <p:txBody>
          <a:bodyPr lIns="93600" rIns="93600" tIns="46080" bIns="46080" anchor="t">
            <a:noAutofit/>
          </a:bodyPr>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The documents that are in your Training Guide are the most recent versions we have as of today.</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Obviously, as time goes on those versions will become outdated.</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The most current documents will be kept on these Website addresses… READ BULLETS</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To keep your information up to date, you would need to pull down new versions from these web sites as things change.</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Since DTE documents and the EBT documents are dated, you should have no problem determining if you have the latest version.</a:t>
            </a:r>
            <a:endParaRPr b="0" lang="en-US" sz="1600" strike="noStrike" u="none">
              <a:solidFill>
                <a:srgbClr val="000000"/>
              </a:solidFill>
              <a:effectLst/>
              <a:uFillTx/>
              <a:latin typeface="Book Antiqua"/>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PlaceHolder 1"/>
          <p:cNvSpPr>
            <a:spLocks noGrp="1"/>
          </p:cNvSpPr>
          <p:nvPr>
            <p:ph type="sldImg"/>
          </p:nvPr>
        </p:nvSpPr>
        <p:spPr>
          <a:xfrm>
            <a:off x="1182600" y="701640"/>
            <a:ext cx="4619880" cy="3463920"/>
          </a:xfrm>
          <a:prstGeom prst="rect">
            <a:avLst/>
          </a:prstGeom>
          <a:ln w="0">
            <a:noFill/>
          </a:ln>
        </p:spPr>
      </p:sp>
      <p:sp>
        <p:nvSpPr>
          <p:cNvPr id="128" name="PlaceHolder 2"/>
          <p:cNvSpPr>
            <a:spLocks noGrp="1"/>
          </p:cNvSpPr>
          <p:nvPr>
            <p:ph type="body"/>
          </p:nvPr>
        </p:nvSpPr>
        <p:spPr>
          <a:xfrm>
            <a:off x="931680" y="4403880"/>
            <a:ext cx="5121000" cy="4170240"/>
          </a:xfrm>
          <a:prstGeom prst="rect">
            <a:avLst/>
          </a:prstGeom>
          <a:noFill/>
          <a:ln w="0">
            <a:noFill/>
          </a:ln>
        </p:spPr>
        <p:txBody>
          <a:bodyPr lIns="93600" rIns="93600" tIns="46080" bIns="46080" anchor="t">
            <a:noAutofit/>
          </a:bodyPr>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800" strike="noStrike" u="none">
              <a:solidFill>
                <a:srgbClr val="000000"/>
              </a:solidFill>
              <a:effectLst/>
              <a:uFillTx/>
              <a:latin typeface="Book Antiqua"/>
            </a:endParaRPr>
          </a:p>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800" strike="noStrike" u="none">
                <a:solidFill>
                  <a:srgbClr val="000000"/>
                </a:solidFill>
                <a:effectLst/>
                <a:uFillTx/>
                <a:latin typeface="Book Antiqua"/>
              </a:rPr>
              <a:t>In the EBT document, the first section is a narrative description of the EBT Standards.  Then there are appendices  </a:t>
            </a:r>
            <a:endParaRPr b="0" lang="en-US" sz="1800" strike="noStrike" u="none">
              <a:solidFill>
                <a:srgbClr val="000000"/>
              </a:solidFill>
              <a:effectLst/>
              <a:uFillTx/>
              <a:latin typeface="Book Antiqua"/>
            </a:endParaRPr>
          </a:p>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800" strike="noStrike" u="none">
                <a:solidFill>
                  <a:srgbClr val="000000"/>
                </a:solidFill>
                <a:effectLst/>
                <a:uFillTx/>
                <a:latin typeface="Book Antiqua"/>
              </a:rPr>
              <a:t>Appendix A shows the 4 formats and their transactions. [READ BULLETS]</a:t>
            </a:r>
            <a:endParaRPr b="0" lang="en-US" sz="1800" strike="noStrike" u="none">
              <a:solidFill>
                <a:srgbClr val="000000"/>
              </a:solidFill>
              <a:effectLst/>
              <a:uFillTx/>
              <a:latin typeface="Book Antiqua"/>
            </a:endParaRPr>
          </a:p>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800" strike="noStrike" u="none">
                <a:solidFill>
                  <a:srgbClr val="000000"/>
                </a:solidFill>
                <a:effectLst/>
                <a:uFillTx/>
                <a:latin typeface="Book Antiqua"/>
              </a:rPr>
              <a:t>Appendix B contains the Glossary of terms used in the transactions.</a:t>
            </a:r>
            <a:endParaRPr b="0" lang="en-US" sz="1800" strike="noStrike" u="none">
              <a:solidFill>
                <a:srgbClr val="000000"/>
              </a:solidFill>
              <a:effectLst/>
              <a:uFillTx/>
              <a:latin typeface="Book Antiqua"/>
            </a:endParaRPr>
          </a:p>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800" strike="noStrike" u="none">
                <a:solidFill>
                  <a:srgbClr val="000000"/>
                </a:solidFill>
                <a:effectLst/>
                <a:uFillTx/>
                <a:latin typeface="Book Antiqua"/>
              </a:rPr>
              <a:t>Appendix C contains Training Standards for this</a:t>
            </a:r>
            <a:endParaRPr b="0" lang="en-US" sz="1800" strike="noStrike" u="none">
              <a:solidFill>
                <a:srgbClr val="000000"/>
              </a:solidFill>
              <a:effectLst/>
              <a:uFillTx/>
              <a:latin typeface="Book Antiqua"/>
            </a:endParaRPr>
          </a:p>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800" strike="noStrike" u="none">
                <a:solidFill>
                  <a:srgbClr val="000000"/>
                </a:solidFill>
                <a:effectLst/>
                <a:uFillTx/>
                <a:latin typeface="Book Antiqua"/>
              </a:rPr>
              <a:t>Appendix D contains Testing Standards</a:t>
            </a:r>
            <a:endParaRPr b="0" lang="en-US" sz="1800" strike="noStrike" u="none">
              <a:solidFill>
                <a:srgbClr val="000000"/>
              </a:solidFill>
              <a:effectLst/>
              <a:uFillTx/>
              <a:latin typeface="Book Antiqua"/>
            </a:endParaRPr>
          </a:p>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800" strike="noStrike" u="none">
                <a:solidFill>
                  <a:srgbClr val="000000"/>
                </a:solidFill>
                <a:effectLst/>
                <a:uFillTx/>
                <a:latin typeface="Book Antiqua"/>
              </a:rPr>
              <a:t>Appendix E &amp; F have the 2 new txns LIPG &amp;</a:t>
            </a:r>
            <a:endParaRPr b="0" lang="en-US" sz="1800" strike="noStrike" u="none">
              <a:solidFill>
                <a:srgbClr val="000000"/>
              </a:solidFill>
              <a:effectLst/>
              <a:uFillTx/>
              <a:latin typeface="Book Antiqua"/>
            </a:endParaRPr>
          </a:p>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800" strike="noStrike" u="none">
                <a:solidFill>
                  <a:srgbClr val="000000"/>
                </a:solidFill>
                <a:effectLst/>
                <a:uFillTx/>
                <a:latin typeface="Book Antiqua"/>
              </a:rPr>
              <a:t>Use Hist</a:t>
            </a:r>
            <a:endParaRPr b="0" lang="en-US" sz="1800" strike="noStrike" u="none">
              <a:solidFill>
                <a:srgbClr val="000000"/>
              </a:solidFill>
              <a:effectLst/>
              <a:uFillTx/>
              <a:latin typeface="Book Antiqua"/>
            </a:endParaRP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PlaceHolder 1"/>
          <p:cNvSpPr>
            <a:spLocks noGrp="1"/>
          </p:cNvSpPr>
          <p:nvPr>
            <p:ph type="sldImg"/>
          </p:nvPr>
        </p:nvSpPr>
        <p:spPr>
          <a:xfrm>
            <a:off x="1182600" y="701640"/>
            <a:ext cx="4619880" cy="3463920"/>
          </a:xfrm>
          <a:prstGeom prst="rect">
            <a:avLst/>
          </a:prstGeom>
          <a:ln w="0">
            <a:noFill/>
          </a:ln>
        </p:spPr>
      </p:sp>
      <p:sp>
        <p:nvSpPr>
          <p:cNvPr id="130" name="PlaceHolder 2"/>
          <p:cNvSpPr>
            <a:spLocks noGrp="1"/>
          </p:cNvSpPr>
          <p:nvPr>
            <p:ph type="body"/>
          </p:nvPr>
        </p:nvSpPr>
        <p:spPr>
          <a:xfrm>
            <a:off x="931680" y="4403880"/>
            <a:ext cx="5121000" cy="4170240"/>
          </a:xfrm>
          <a:prstGeom prst="rect">
            <a:avLst/>
          </a:prstGeom>
          <a:noFill/>
          <a:ln w="0">
            <a:noFill/>
          </a:ln>
        </p:spPr>
        <p:txBody>
          <a:bodyPr lIns="93600" rIns="93600" tIns="46080" bIns="46080" anchor="t">
            <a:noAutofit/>
          </a:bodyPr>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800" strike="noStrike" u="none">
                <a:solidFill>
                  <a:srgbClr val="000000"/>
                </a:solidFill>
                <a:effectLst/>
                <a:uFillTx/>
                <a:latin typeface="Book Antiqua"/>
              </a:rPr>
              <a:t>All of the formats have some data in common.  (Settlement is not customer-specific so doesn’t have all these fields)</a:t>
            </a:r>
            <a:endParaRPr b="0" lang="en-US" sz="1800" strike="noStrike" u="none">
              <a:solidFill>
                <a:srgbClr val="000000"/>
              </a:solidFill>
              <a:effectLst/>
              <a:uFillTx/>
              <a:latin typeface="Book Antiqua"/>
            </a:endParaRPr>
          </a:p>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800" strike="noStrike" u="none">
              <a:solidFill>
                <a:srgbClr val="000000"/>
              </a:solidFill>
              <a:effectLst/>
              <a:uFillTx/>
              <a:latin typeface="Book Antiqua"/>
            </a:endParaRPr>
          </a:p>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800" strike="noStrike" u="none">
                <a:solidFill>
                  <a:srgbClr val="000000"/>
                </a:solidFill>
                <a:effectLst/>
                <a:uFillTx/>
                <a:latin typeface="Book Antiqua"/>
              </a:rPr>
              <a:t>They all contain…READ BULLETS</a:t>
            </a:r>
            <a:endParaRPr b="0" lang="en-US" sz="1800" strike="noStrike" u="none">
              <a:solidFill>
                <a:srgbClr val="000000"/>
              </a:solidFill>
              <a:effectLst/>
              <a:uFillTx/>
              <a:latin typeface="Book Antiqua"/>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sldImg"/>
          </p:nvPr>
        </p:nvSpPr>
        <p:spPr>
          <a:xfrm>
            <a:off x="1182600" y="701640"/>
            <a:ext cx="4619880" cy="3463920"/>
          </a:xfrm>
          <a:prstGeom prst="rect">
            <a:avLst/>
          </a:prstGeom>
          <a:ln w="0">
            <a:noFill/>
          </a:ln>
        </p:spPr>
      </p:sp>
      <p:sp>
        <p:nvSpPr>
          <p:cNvPr id="132" name="PlaceHolder 2"/>
          <p:cNvSpPr>
            <a:spLocks noGrp="1"/>
          </p:cNvSpPr>
          <p:nvPr>
            <p:ph type="body"/>
          </p:nvPr>
        </p:nvSpPr>
        <p:spPr>
          <a:xfrm>
            <a:off x="931680" y="4403880"/>
            <a:ext cx="5121000" cy="4170240"/>
          </a:xfrm>
          <a:prstGeom prst="rect">
            <a:avLst/>
          </a:prstGeom>
          <a:noFill/>
          <a:ln w="0">
            <a:noFill/>
          </a:ln>
        </p:spPr>
        <p:txBody>
          <a:bodyPr lIns="93600" rIns="93600" tIns="46080" bIns="46080" anchor="t">
            <a:noAutofit/>
          </a:bodyPr>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Now to the Transactions themselves…</a:t>
            </a:r>
            <a:endParaRPr b="0" lang="en-US" sz="1600" strike="noStrike" u="none">
              <a:solidFill>
                <a:srgbClr val="000000"/>
              </a:solidFill>
              <a:effectLst/>
              <a:uFillTx/>
              <a:latin typeface="Book Antiqua"/>
            </a:endParaRPr>
          </a:p>
          <a:p>
            <a:pPr indent="0">
              <a:lnSpc>
                <a:spcPct val="50000"/>
              </a:lnSpc>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The Account Administration format is used for, as you can see, a lot of transactions.</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The numbers next to each one refers back to what is in Appendix A of the EBT document.</a:t>
            </a:r>
            <a:endParaRPr b="0" lang="en-US" sz="1600" strike="noStrike" u="none">
              <a:solidFill>
                <a:srgbClr val="000000"/>
              </a:solidFill>
              <a:effectLst/>
              <a:uFillTx/>
              <a:latin typeface="Book Antiqua"/>
            </a:endParaRPr>
          </a:p>
          <a:p>
            <a:pPr indent="0">
              <a:lnSpc>
                <a:spcPct val="70000"/>
              </a:lnSpc>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The letters after each one show which direction the transactions go.</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‘NS means New Supplier’</a:t>
            </a: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DC means ‘distribution co’</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‘ES means Existing Supplier’</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6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So let me go through each transaction and tell you basically what it does.</a:t>
            </a:r>
            <a:r>
              <a:rPr b="0" lang="en-US" sz="1200" strike="noStrike" u="none">
                <a:solidFill>
                  <a:srgbClr val="000000"/>
                </a:solidFill>
                <a:effectLst/>
                <a:uFillTx/>
                <a:latin typeface="Book Antiqua"/>
              </a:rPr>
              <a:t> </a:t>
            </a:r>
            <a:endParaRPr b="0" lang="en-US" sz="1200" strike="noStrike" u="none">
              <a:solidFill>
                <a:srgbClr val="000000"/>
              </a:solidFill>
              <a:effectLst/>
              <a:uFillTx/>
              <a:latin typeface="Book Antiqua"/>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PlaceHolder 1"/>
          <p:cNvSpPr>
            <a:spLocks noGrp="1"/>
          </p:cNvSpPr>
          <p:nvPr>
            <p:ph type="sldImg"/>
          </p:nvPr>
        </p:nvSpPr>
        <p:spPr>
          <a:xfrm>
            <a:off x="1182600" y="701640"/>
            <a:ext cx="4619880" cy="3463920"/>
          </a:xfrm>
          <a:prstGeom prst="rect">
            <a:avLst/>
          </a:prstGeom>
          <a:ln w="0">
            <a:noFill/>
          </a:ln>
        </p:spPr>
      </p:sp>
      <p:sp>
        <p:nvSpPr>
          <p:cNvPr id="134" name="PlaceHolder 2"/>
          <p:cNvSpPr>
            <a:spLocks noGrp="1"/>
          </p:cNvSpPr>
          <p:nvPr>
            <p:ph type="body"/>
          </p:nvPr>
        </p:nvSpPr>
        <p:spPr>
          <a:xfrm>
            <a:off x="931680" y="4403880"/>
            <a:ext cx="5121000" cy="4170240"/>
          </a:xfrm>
          <a:prstGeom prst="rect">
            <a:avLst/>
          </a:prstGeom>
          <a:noFill/>
          <a:ln w="0">
            <a:noFill/>
          </a:ln>
        </p:spPr>
        <p:txBody>
          <a:bodyPr lIns="93600" rIns="93600" tIns="46080" bIns="46080" anchor="t">
            <a:noAutofit/>
          </a:bodyPr>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800" strike="noStrike" u="none">
                <a:solidFill>
                  <a:srgbClr val="000000"/>
                </a:solidFill>
                <a:effectLst/>
                <a:uFillTx/>
                <a:latin typeface="Book Antiqua"/>
              </a:rPr>
              <a:t>The usage and billing transaction is sent each month after the customer’s monthly meter reading is taken.</a:t>
            </a:r>
            <a:endParaRPr b="0" lang="en-US" sz="1800" strike="noStrike" u="none">
              <a:solidFill>
                <a:srgbClr val="000000"/>
              </a:solidFill>
              <a:effectLst/>
              <a:uFillTx/>
              <a:latin typeface="Book Antiqua"/>
            </a:endParaRPr>
          </a:p>
          <a:p>
            <a:pPr indent="0">
              <a:lnSpc>
                <a:spcPct val="50000"/>
              </a:lnSpc>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800" strike="noStrike" u="none">
              <a:solidFill>
                <a:srgbClr val="000000"/>
              </a:solidFill>
              <a:effectLst/>
              <a:uFillTx/>
              <a:latin typeface="Book Antiqua"/>
            </a:endParaRPr>
          </a:p>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800" strike="noStrike" u="none">
                <a:solidFill>
                  <a:srgbClr val="000000"/>
                </a:solidFill>
                <a:effectLst/>
                <a:uFillTx/>
                <a:latin typeface="Book Antiqua"/>
              </a:rPr>
              <a:t>Transaction #10 - </a:t>
            </a:r>
            <a:endParaRPr b="0" lang="en-US" sz="1800" strike="noStrike" u="none">
              <a:solidFill>
                <a:srgbClr val="000000"/>
              </a:solidFill>
              <a:effectLst/>
              <a:uFillTx/>
              <a:latin typeface="Book Antiqua"/>
            </a:endParaRPr>
          </a:p>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800" strike="noStrike" u="none">
                <a:solidFill>
                  <a:srgbClr val="000000"/>
                </a:solidFill>
                <a:effectLst/>
                <a:uFillTx/>
                <a:latin typeface="Book Antiqua"/>
              </a:rPr>
              <a:t>If a customer is on pass-thru billing where the Supplier bills for their services directly, the Distribution co sends the monthly usage information to the supplier so he knows what to bill for. </a:t>
            </a:r>
            <a:endParaRPr b="0" lang="en-US" sz="1800" strike="noStrike" u="none">
              <a:solidFill>
                <a:srgbClr val="000000"/>
              </a:solidFill>
              <a:effectLst/>
              <a:uFillTx/>
              <a:latin typeface="Book Antiqua"/>
            </a:endParaRPr>
          </a:p>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800" strike="noStrike" u="none">
              <a:solidFill>
                <a:srgbClr val="000000"/>
              </a:solidFill>
              <a:effectLst/>
              <a:uFillTx/>
              <a:latin typeface="Book Antiqua"/>
            </a:endParaRPr>
          </a:p>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800" strike="noStrike" u="none">
                <a:solidFill>
                  <a:srgbClr val="000000"/>
                </a:solidFill>
                <a:effectLst/>
                <a:uFillTx/>
                <a:latin typeface="Book Antiqua"/>
              </a:rPr>
              <a:t>Transaction #11 - </a:t>
            </a:r>
            <a:endParaRPr b="0" lang="en-US" sz="1800" strike="noStrike" u="none">
              <a:solidFill>
                <a:srgbClr val="000000"/>
              </a:solidFill>
              <a:effectLst/>
              <a:uFillTx/>
              <a:latin typeface="Book Antiqua"/>
            </a:endParaRPr>
          </a:p>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800" strike="noStrike" u="none">
                <a:solidFill>
                  <a:srgbClr val="000000"/>
                </a:solidFill>
                <a:effectLst/>
                <a:uFillTx/>
                <a:latin typeface="Book Antiqua"/>
              </a:rPr>
              <a:t>If a customer is on complete billing where the Distribution company bills on behalf of the Supplier, the Distribution company will send monthly usage information and the dollar figures billed for the Supplier.</a:t>
            </a:r>
            <a:endParaRPr b="0" lang="en-US" sz="1800" strike="noStrike" u="none">
              <a:solidFill>
                <a:srgbClr val="000000"/>
              </a:solidFill>
              <a:effectLst/>
              <a:uFillTx/>
              <a:latin typeface="Book Antiqua"/>
            </a:endParaRPr>
          </a:p>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800" strike="noStrike" u="none">
              <a:solidFill>
                <a:srgbClr val="000000"/>
              </a:solidFill>
              <a:effectLst/>
              <a:uFillTx/>
              <a:latin typeface="Book Antiqua"/>
            </a:endParaRPr>
          </a:p>
          <a:p>
            <a:pPr indent="0">
              <a:spcBef>
                <a:spcPts val="675"/>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800" strike="noStrike" u="none">
              <a:solidFill>
                <a:srgbClr val="000000"/>
              </a:solidFill>
              <a:effectLst/>
              <a:uFillTx/>
              <a:latin typeface="Book Antiqua"/>
            </a:endParaRP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sldImg"/>
          </p:nvPr>
        </p:nvSpPr>
        <p:spPr>
          <a:xfrm>
            <a:off x="1181160" y="701640"/>
            <a:ext cx="4622760" cy="3463920"/>
          </a:xfrm>
          <a:prstGeom prst="rect">
            <a:avLst/>
          </a:prstGeom>
          <a:ln w="0">
            <a:noFill/>
          </a:ln>
        </p:spPr>
      </p:sp>
      <p:sp>
        <p:nvSpPr>
          <p:cNvPr id="136" name="PlaceHolder 2"/>
          <p:cNvSpPr>
            <a:spLocks noGrp="1"/>
          </p:cNvSpPr>
          <p:nvPr>
            <p:ph type="body"/>
          </p:nvPr>
        </p:nvSpPr>
        <p:spPr>
          <a:xfrm>
            <a:off x="931680" y="4403880"/>
            <a:ext cx="5121000" cy="4170240"/>
          </a:xfrm>
          <a:prstGeom prst="rect">
            <a:avLst/>
          </a:prstGeom>
          <a:noFill/>
          <a:ln w="0">
            <a:noFill/>
          </a:ln>
        </p:spPr>
        <p:txBody>
          <a:bodyPr lIns="93600" rIns="93600" tIns="46080" bIns="46080" anchor="t">
            <a:noAutofit/>
          </a:bodyPr>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This transaction is sent to Suppliers for the customers on Complete Billing who have made payments today.</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So the Distribution co would send it to the existing supplier or to an old supplier if the Disco was still collecting money for that supplier.  So if a customer had switched suppliers, but owed a bill for the old one a month later, the payment transaction would go to the old supplier for his balance.</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This transaction is just a </a:t>
            </a:r>
            <a:r>
              <a:rPr b="0" i="1" lang="en-US" sz="1400" strike="noStrike" u="none">
                <a:solidFill>
                  <a:srgbClr val="000000"/>
                </a:solidFill>
                <a:effectLst/>
                <a:uFillTx/>
                <a:latin typeface="Book Antiqua"/>
              </a:rPr>
              <a:t>report</a:t>
            </a:r>
            <a:r>
              <a:rPr b="0" lang="en-US" sz="1400" strike="noStrike" u="none">
                <a:solidFill>
                  <a:srgbClr val="000000"/>
                </a:solidFill>
                <a:effectLst/>
                <a:uFillTx/>
                <a:latin typeface="Book Antiqua"/>
              </a:rPr>
              <a:t> of the payments taken today.  The actual funds are transmitted to the Supplier according to each Companies’ agreement - by Automated Clearing House or wire transfer etc.</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This transaction is also used to transmit adjustments to the Supplier.  For example if the customer had paid with a check that was then returned.  The customer would be charged back for the amount of the check and the Disco would send an adjustment record to the Supplier to indicate that.</a:t>
            </a:r>
            <a:endParaRPr b="0" lang="en-US" sz="1400" strike="noStrike" u="none">
              <a:solidFill>
                <a:srgbClr val="000000"/>
              </a:solidFill>
              <a:effectLst/>
              <a:uFillTx/>
              <a:latin typeface="Book Antiqua"/>
            </a:endParaRP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PlaceHolder 1"/>
          <p:cNvSpPr>
            <a:spLocks noGrp="1"/>
          </p:cNvSpPr>
          <p:nvPr>
            <p:ph type="sldImg"/>
          </p:nvPr>
        </p:nvSpPr>
        <p:spPr>
          <a:xfrm>
            <a:off x="1182600" y="701640"/>
            <a:ext cx="4619880" cy="3463920"/>
          </a:xfrm>
          <a:prstGeom prst="rect">
            <a:avLst/>
          </a:prstGeom>
          <a:ln w="0">
            <a:noFill/>
          </a:ln>
        </p:spPr>
      </p:sp>
      <p:sp>
        <p:nvSpPr>
          <p:cNvPr id="138" name="PlaceHolder 2"/>
          <p:cNvSpPr>
            <a:spLocks noGrp="1"/>
          </p:cNvSpPr>
          <p:nvPr>
            <p:ph type="body"/>
          </p:nvPr>
        </p:nvSpPr>
        <p:spPr>
          <a:xfrm>
            <a:off x="931680" y="4403880"/>
            <a:ext cx="5121000" cy="4170240"/>
          </a:xfrm>
          <a:prstGeom prst="rect">
            <a:avLst/>
          </a:prstGeom>
          <a:noFill/>
          <a:ln w="0">
            <a:noFill/>
          </a:ln>
        </p:spPr>
        <p:txBody>
          <a:bodyPr lIns="93600" rIns="93600" tIns="46080" bIns="46080" anchor="t">
            <a:noAutofit/>
          </a:bodyPr>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The settlement transaction is for the aggregate load of each Supplier, reported to the ISO New England.</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This last transaction is a bit different from the rest.</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It’s different because it is not standardized like the rest of the transactions.  It is currently not set up as an EDI transaction.</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This data is forwarded to the Supplier only upon their request and data interchange method will be decided by each individual company involved.</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So if a Supplier wants this transaction, they and the Distribution company will agree on how they will get it.</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You’ll get more information on load settlement and reporting in this afternoon’s technical session.</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400" strike="noStrike" u="none">
              <a:solidFill>
                <a:srgbClr val="000000"/>
              </a:solidFill>
              <a:effectLst/>
              <a:uFillTx/>
              <a:latin typeface="Book Antiqua"/>
            </a:endParaRP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PlaceHolder 1"/>
          <p:cNvSpPr>
            <a:spLocks noGrp="1"/>
          </p:cNvSpPr>
          <p:nvPr>
            <p:ph type="sldImg"/>
          </p:nvPr>
        </p:nvSpPr>
        <p:spPr>
          <a:xfrm>
            <a:off x="1181160" y="701640"/>
            <a:ext cx="4622760" cy="3463920"/>
          </a:xfrm>
          <a:prstGeom prst="rect">
            <a:avLst/>
          </a:prstGeom>
          <a:ln w="0">
            <a:noFill/>
          </a:ln>
        </p:spPr>
      </p:sp>
      <p:sp>
        <p:nvSpPr>
          <p:cNvPr id="140" name="PlaceHolder 2"/>
          <p:cNvSpPr>
            <a:spLocks noGrp="1"/>
          </p:cNvSpPr>
          <p:nvPr>
            <p:ph type="body"/>
          </p:nvPr>
        </p:nvSpPr>
        <p:spPr>
          <a:xfrm>
            <a:off x="931680" y="4403880"/>
            <a:ext cx="5121000" cy="4170240"/>
          </a:xfrm>
          <a:prstGeom prst="rect">
            <a:avLst/>
          </a:prstGeom>
          <a:noFill/>
          <a:ln w="0">
            <a:noFill/>
          </a:ln>
        </p:spPr>
        <p:txBody>
          <a:bodyPr lIns="93600" rIns="93600" tIns="46080" bIns="46080" anchor="t">
            <a:noAutofit/>
          </a:bodyPr>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2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200" strike="noStrike" u="none">
                <a:solidFill>
                  <a:srgbClr val="000000"/>
                </a:solidFill>
                <a:effectLst/>
                <a:uFillTx/>
                <a:latin typeface="Book Antiqua"/>
              </a:rPr>
              <a:t>These are the two newest transactions added after the original filing of the EBTs.</a:t>
            </a:r>
            <a:endParaRPr b="0" lang="en-US" sz="12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2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200" strike="noStrike" u="none">
                <a:solidFill>
                  <a:srgbClr val="000000"/>
                </a:solidFill>
                <a:effectLst/>
                <a:uFillTx/>
                <a:latin typeface="Book Antiqua"/>
              </a:rPr>
              <a:t>Their documentation is in Appendix E for the Low Income Guarantee &amp; Appendix F for the Use History transaction.</a:t>
            </a:r>
            <a:endParaRPr b="0" lang="en-US" sz="12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2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200" strike="noStrike" u="none">
                <a:solidFill>
                  <a:srgbClr val="000000"/>
                </a:solidFill>
                <a:effectLst/>
                <a:uFillTx/>
                <a:latin typeface="Book Antiqua"/>
              </a:rPr>
              <a:t>If a Supplier has an account that qualifies for payment guarantee, they send the Disco an electronic transaction that requests Low Income Payment Guarantee Reimbursement.  See appendix E for details on this.</a:t>
            </a:r>
            <a:endParaRPr b="0" lang="en-US" sz="12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2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200" strike="noStrike" u="none">
                <a:solidFill>
                  <a:srgbClr val="000000"/>
                </a:solidFill>
                <a:effectLst/>
                <a:uFillTx/>
                <a:latin typeface="Book Antiqua"/>
              </a:rPr>
              <a:t>If a Supplier wants 12 months of historic usage for a customer, they send to the Distribution Co an electronic transaction requesting that history.</a:t>
            </a:r>
            <a:endParaRPr b="0" lang="en-US" sz="12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2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200" strike="noStrike" u="none">
                <a:solidFill>
                  <a:srgbClr val="000000"/>
                </a:solidFill>
                <a:effectLst/>
                <a:uFillTx/>
                <a:latin typeface="Book Antiqua"/>
              </a:rPr>
              <a:t>The Distribution Company responds by sending a different transaction that contains the use history requested.  Appendix F has the details on this new transaction.</a:t>
            </a:r>
            <a:endParaRPr b="0" lang="en-US" sz="1200" strike="noStrike" u="none">
              <a:solidFill>
                <a:srgbClr val="000000"/>
              </a:solidFill>
              <a:effectLst/>
              <a:uFillTx/>
              <a:latin typeface="Book Antiqua"/>
            </a:endParaRP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PlaceHolder 1"/>
          <p:cNvSpPr>
            <a:spLocks noGrp="1"/>
          </p:cNvSpPr>
          <p:nvPr>
            <p:ph type="sldImg"/>
          </p:nvPr>
        </p:nvSpPr>
        <p:spPr>
          <a:xfrm>
            <a:off x="1182600" y="701640"/>
            <a:ext cx="4619880" cy="3463920"/>
          </a:xfrm>
          <a:prstGeom prst="rect">
            <a:avLst/>
          </a:prstGeom>
          <a:ln w="0">
            <a:noFill/>
          </a:ln>
        </p:spPr>
      </p:sp>
      <p:sp>
        <p:nvSpPr>
          <p:cNvPr id="142" name="PlaceHolder 2"/>
          <p:cNvSpPr>
            <a:spLocks noGrp="1"/>
          </p:cNvSpPr>
          <p:nvPr>
            <p:ph type="body"/>
          </p:nvPr>
        </p:nvSpPr>
        <p:spPr>
          <a:xfrm>
            <a:off x="931680" y="4403880"/>
            <a:ext cx="5121000" cy="4170240"/>
          </a:xfrm>
          <a:prstGeom prst="rect">
            <a:avLst/>
          </a:prstGeom>
          <a:noFill/>
          <a:ln w="0">
            <a:noFill/>
          </a:ln>
        </p:spPr>
        <p:txBody>
          <a:bodyPr lIns="93600" rIns="93600" tIns="46080" bIns="46080" anchor="t">
            <a:noAutofit/>
          </a:bodyPr>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The operating schedule for the sending and receiving of transactions is basically this:</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All transactions will need to be received by noon each processing day. </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Any  response to the transaction will be returned by noon the next processing day.</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Each Distribution Cos operating schedule and non-processing holidays will be posted on their web site.</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The effective date of most transactions is the next scheduled read date and the transactions must be received two days prior to that for that date to apply.  </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600" strike="noStrike" u="none">
              <a:solidFill>
                <a:srgbClr val="000000"/>
              </a:solidFill>
              <a:effectLst/>
              <a:uFillTx/>
              <a:latin typeface="Book Antiqua"/>
            </a:endParaRP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PlaceHolder 1"/>
          <p:cNvSpPr>
            <a:spLocks noGrp="1"/>
          </p:cNvSpPr>
          <p:nvPr>
            <p:ph type="sldImg"/>
          </p:nvPr>
        </p:nvSpPr>
        <p:spPr>
          <a:xfrm>
            <a:off x="1182600" y="701640"/>
            <a:ext cx="4619880" cy="3463920"/>
          </a:xfrm>
          <a:prstGeom prst="rect">
            <a:avLst/>
          </a:prstGeom>
          <a:ln w="0">
            <a:noFill/>
          </a:ln>
        </p:spPr>
      </p:sp>
      <p:sp>
        <p:nvSpPr>
          <p:cNvPr id="144" name="PlaceHolder 2"/>
          <p:cNvSpPr>
            <a:spLocks noGrp="1"/>
          </p:cNvSpPr>
          <p:nvPr>
            <p:ph type="body"/>
          </p:nvPr>
        </p:nvSpPr>
        <p:spPr>
          <a:xfrm>
            <a:off x="931680" y="4403880"/>
            <a:ext cx="5121000" cy="4170240"/>
          </a:xfrm>
          <a:prstGeom prst="rect">
            <a:avLst/>
          </a:prstGeom>
          <a:noFill/>
          <a:ln w="0">
            <a:noFill/>
          </a:ln>
        </p:spPr>
        <p:txBody>
          <a:bodyPr lIns="93600" rIns="93600" tIns="46080" bIns="46080" anchor="t">
            <a:noAutofit/>
          </a:bodyPr>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Appendix D in the EBT document deals with Testing Requirements.</a:t>
            </a:r>
            <a:endParaRPr b="0" lang="en-US" sz="1400" strike="noStrike" u="none">
              <a:solidFill>
                <a:srgbClr val="000000"/>
              </a:solidFill>
              <a:effectLst/>
              <a:uFillTx/>
              <a:latin typeface="Book Antiqua"/>
            </a:endParaRPr>
          </a:p>
          <a:p>
            <a:pPr indent="0">
              <a:lnSpc>
                <a:spcPct val="70000"/>
              </a:lnSpc>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Before transactions can be exchanged between Suppliers and Distribution companies, a test of the transactions must occur.</a:t>
            </a:r>
            <a:endParaRPr b="0" lang="en-US" sz="1400" strike="noStrike" u="none">
              <a:solidFill>
                <a:srgbClr val="000000"/>
              </a:solidFill>
              <a:effectLst/>
              <a:uFillTx/>
              <a:latin typeface="Book Antiqua"/>
            </a:endParaRPr>
          </a:p>
          <a:p>
            <a:pPr indent="0">
              <a:lnSpc>
                <a:spcPct val="70000"/>
              </a:lnSpc>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This will ensure that both Suppliers and Distribution companies can successfully process each other’s transactions.</a:t>
            </a:r>
            <a:endParaRPr b="0" lang="en-US" sz="1400" strike="noStrike" u="none">
              <a:solidFill>
                <a:srgbClr val="000000"/>
              </a:solidFill>
              <a:effectLst/>
              <a:uFillTx/>
              <a:latin typeface="Book Antiqua"/>
            </a:endParaRPr>
          </a:p>
          <a:p>
            <a:pPr indent="0">
              <a:lnSpc>
                <a:spcPct val="70000"/>
              </a:lnSpc>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A standard set of test cases will be used, where the proper outcome is known.</a:t>
            </a:r>
            <a:endParaRPr b="0" lang="en-US" sz="1400" strike="noStrike" u="none">
              <a:solidFill>
                <a:srgbClr val="000000"/>
              </a:solidFill>
              <a:effectLst/>
              <a:uFillTx/>
              <a:latin typeface="Book Antiqua"/>
            </a:endParaRPr>
          </a:p>
          <a:p>
            <a:pPr indent="0">
              <a:lnSpc>
                <a:spcPct val="80000"/>
              </a:lnSpc>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The test will be considered complete when all transactions process as the test case expects them to.  This means that if an error condition is set up, that it is returned as an error and that if a good transactions is set up, that it processes successfully as it should.</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You’ll get more information on testing in this afternoon’s session on EDI.</a:t>
            </a:r>
            <a:endParaRPr b="0" lang="en-US" sz="1400" strike="noStrike" u="none">
              <a:solidFill>
                <a:srgbClr val="000000"/>
              </a:solidFill>
              <a:effectLst/>
              <a:uFillTx/>
              <a:latin typeface="Book Antiqua"/>
            </a:endParaRP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 name="PlaceHolder 1"/>
          <p:cNvSpPr>
            <a:spLocks noGrp="1"/>
          </p:cNvSpPr>
          <p:nvPr>
            <p:ph type="sldImg"/>
          </p:nvPr>
        </p:nvSpPr>
        <p:spPr>
          <a:xfrm>
            <a:off x="1182600" y="701640"/>
            <a:ext cx="4619880" cy="3463920"/>
          </a:xfrm>
          <a:prstGeom prst="rect">
            <a:avLst/>
          </a:prstGeom>
          <a:ln w="0">
            <a:noFill/>
          </a:ln>
        </p:spPr>
      </p:sp>
      <p:sp>
        <p:nvSpPr>
          <p:cNvPr id="146" name="PlaceHolder 2"/>
          <p:cNvSpPr>
            <a:spLocks noGrp="1"/>
          </p:cNvSpPr>
          <p:nvPr>
            <p:ph type="body"/>
          </p:nvPr>
        </p:nvSpPr>
        <p:spPr>
          <a:xfrm>
            <a:off x="931680" y="4403880"/>
            <a:ext cx="5121000" cy="4171680"/>
          </a:xfrm>
          <a:prstGeom prst="rect">
            <a:avLst/>
          </a:prstGeom>
          <a:noFill/>
          <a:ln w="0">
            <a:noFill/>
          </a:ln>
        </p:spPr>
        <p:txBody>
          <a:bodyPr lIns="93600" rIns="93600" tIns="46080" bIns="46080" anchor="t">
            <a:noAutofit/>
          </a:bodyPr>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sng">
                <a:solidFill>
                  <a:srgbClr val="000000"/>
                </a:solidFill>
                <a:effectLst/>
                <a:uFillTx/>
                <a:latin typeface="Book Antiqua"/>
              </a:rPr>
              <a:t>Systems are different</a:t>
            </a:r>
            <a:endParaRPr b="0" lang="en-US" sz="1600" strike="noStrike" u="none">
              <a:solidFill>
                <a:srgbClr val="000000"/>
              </a:solidFill>
              <a:effectLst/>
              <a:uFillTx/>
              <a:latin typeface="Book Antiqua"/>
            </a:endParaRPr>
          </a:p>
          <a:p>
            <a:pPr>
              <a:spcBef>
                <a:spcPts val="601"/>
              </a:spcBef>
              <a:buClr>
                <a:srgbClr val="000000"/>
              </a:buClr>
              <a:buFont typeface="Book Antiqua"/>
              <a:buChar char="•"/>
              <a:tabLst>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These systems are not “Store Bought”</a:t>
            </a:r>
            <a:endParaRPr b="0" lang="en-US" sz="1600" strike="noStrike" u="none">
              <a:solidFill>
                <a:srgbClr val="000000"/>
              </a:solidFill>
              <a:effectLst/>
              <a:uFillTx/>
              <a:latin typeface="Book Antiqua"/>
            </a:endParaRPr>
          </a:p>
          <a:p>
            <a:pPr>
              <a:spcBef>
                <a:spcPts val="601"/>
              </a:spcBef>
              <a:buClr>
                <a:srgbClr val="000000"/>
              </a:buClr>
              <a:buFont typeface="Book Antiqua"/>
              <a:buChar char="•"/>
              <a:tabLst>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Systems have been developed over a good number of years</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600" strike="noStrike" u="none">
              <a:solidFill>
                <a:srgbClr val="000000"/>
              </a:solidFill>
              <a:effectLst/>
              <a:uFillTx/>
              <a:latin typeface="Book Antiqua"/>
            </a:endParaRPr>
          </a:p>
          <a:p>
            <a:pPr>
              <a:spcBef>
                <a:spcPts val="601"/>
              </a:spcBef>
              <a:buClr>
                <a:srgbClr val="000000"/>
              </a:buClr>
              <a:buFont typeface="Book Antiqua"/>
              <a:buChar char="•"/>
              <a:tabLst>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Systems reflect the personality of the organization</a:t>
            </a:r>
            <a:endParaRPr b="0" lang="en-US" sz="1600" strike="noStrike" u="none">
              <a:solidFill>
                <a:srgbClr val="000000"/>
              </a:solidFill>
              <a:effectLst/>
              <a:uFillTx/>
              <a:latin typeface="Book Antiqua"/>
            </a:endParaRPr>
          </a:p>
          <a:p>
            <a:pPr>
              <a:spcBef>
                <a:spcPts val="601"/>
              </a:spcBef>
              <a:buClr>
                <a:srgbClr val="000000"/>
              </a:buClr>
              <a:buFont typeface="Book Antiqua"/>
              <a:buChar char="•"/>
              <a:tabLst>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Systems have been developed around business procedures</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600" strike="noStrike" u="none">
              <a:solidFill>
                <a:srgbClr val="000000"/>
              </a:solidFill>
              <a:effectLst/>
              <a:uFillTx/>
              <a:latin typeface="Book Antiqua"/>
            </a:endParaRPr>
          </a:p>
          <a:p>
            <a:pPr>
              <a:spcBef>
                <a:spcPts val="601"/>
              </a:spcBef>
              <a:buClr>
                <a:srgbClr val="000000"/>
              </a:buClr>
              <a:buFont typeface="Book Antiqua"/>
              <a:buChar char="•"/>
              <a:tabLst>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EBT group has developed common approaches for many issues</a:t>
            </a:r>
            <a:endParaRPr b="0" lang="en-US" sz="1600" strike="noStrike" u="none">
              <a:solidFill>
                <a:srgbClr val="000000"/>
              </a:solidFill>
              <a:effectLst/>
              <a:uFillTx/>
              <a:latin typeface="Book Antiqua"/>
            </a:endParaRPr>
          </a:p>
          <a:p>
            <a:pPr indent="0">
              <a:spcBef>
                <a:spcPts val="60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But,</a:t>
            </a:r>
            <a:endParaRPr b="0" lang="en-US" sz="1600" strike="noStrike" u="none">
              <a:solidFill>
                <a:srgbClr val="000000"/>
              </a:solidFill>
              <a:effectLst/>
              <a:uFillTx/>
              <a:latin typeface="Book Antiqua"/>
            </a:endParaRPr>
          </a:p>
          <a:p>
            <a:pPr>
              <a:spcBef>
                <a:spcPts val="601"/>
              </a:spcBef>
              <a:buClr>
                <a:srgbClr val="000000"/>
              </a:buClr>
              <a:buFont typeface="Book Antiqua"/>
              <a:buChar char="•"/>
              <a:tabLst>
                <a:tab algn="l" pos="949320"/>
                <a:tab algn="l" pos="1898640"/>
                <a:tab algn="l" pos="2847960"/>
                <a:tab algn="l" pos="3797280"/>
                <a:tab algn="l" pos="4746600"/>
                <a:tab algn="l" pos="5695920"/>
                <a:tab algn="l" pos="6645240"/>
                <a:tab algn="l" pos="7594560"/>
                <a:tab algn="l" pos="8543880"/>
                <a:tab algn="l" pos="9493200"/>
                <a:tab algn="l" pos="10442520"/>
              </a:tabLst>
            </a:pPr>
            <a:r>
              <a:rPr b="0" lang="en-US" sz="1600" strike="noStrike" u="none">
                <a:solidFill>
                  <a:srgbClr val="000000"/>
                </a:solidFill>
                <a:effectLst/>
                <a:uFillTx/>
                <a:latin typeface="Book Antiqua"/>
              </a:rPr>
              <a:t>Contact each Distribution company to discuss the differences</a:t>
            </a:r>
            <a:endParaRPr b="0" lang="en-US" sz="1600" strike="noStrike" u="none">
              <a:solidFill>
                <a:srgbClr val="000000"/>
              </a:solidFill>
              <a:effectLst/>
              <a:uFillTx/>
              <a:latin typeface="Book Antiqua"/>
            </a:endParaRP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7" name="PlaceHolder 1"/>
          <p:cNvSpPr>
            <a:spLocks noGrp="1"/>
          </p:cNvSpPr>
          <p:nvPr>
            <p:ph type="sldImg"/>
          </p:nvPr>
        </p:nvSpPr>
        <p:spPr>
          <a:xfrm>
            <a:off x="1182600" y="701640"/>
            <a:ext cx="4619880" cy="3463920"/>
          </a:xfrm>
          <a:prstGeom prst="rect">
            <a:avLst/>
          </a:prstGeom>
          <a:ln w="0">
            <a:noFill/>
          </a:ln>
        </p:spPr>
      </p:sp>
      <p:sp>
        <p:nvSpPr>
          <p:cNvPr id="148" name="PlaceHolder 2"/>
          <p:cNvSpPr>
            <a:spLocks noGrp="1"/>
          </p:cNvSpPr>
          <p:nvPr>
            <p:ph type="body"/>
          </p:nvPr>
        </p:nvSpPr>
        <p:spPr>
          <a:xfrm>
            <a:off x="931680" y="4403880"/>
            <a:ext cx="5121000" cy="4171680"/>
          </a:xfrm>
          <a:prstGeom prst="rect">
            <a:avLst/>
          </a:prstGeom>
          <a:noFill/>
          <a:ln w="0">
            <a:noFill/>
          </a:ln>
        </p:spPr>
        <p:txBody>
          <a:bodyPr lIns="93600" rIns="93600" tIns="46080" bIns="46080" anchor="t">
            <a:noAutofit/>
          </a:bodyPr>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sng">
                <a:solidFill>
                  <a:srgbClr val="000000"/>
                </a:solidFill>
                <a:effectLst/>
                <a:uFillTx/>
                <a:latin typeface="Book Antiqua"/>
              </a:rPr>
              <a:t>Sales tax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Book Antiqua"/>
            </a:endParaRPr>
          </a:p>
          <a:p>
            <a:pPr>
              <a:spcBef>
                <a:spcPts val="524"/>
              </a:spcBef>
              <a:buClr>
                <a:srgbClr val="000000"/>
              </a:buClr>
              <a:buFont typeface="Book Antiqua"/>
              <a:buChar char="•"/>
              <a:tabLst>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Some Customers are exempt (Residential, some others need form)</a:t>
            </a:r>
            <a:endParaRPr b="0" lang="en-US" sz="1400" strike="noStrike" u="none">
              <a:solidFill>
                <a:srgbClr val="000000"/>
              </a:solidFill>
              <a:effectLst/>
              <a:uFillTx/>
              <a:latin typeface="Book Antiqua"/>
            </a:endParaRPr>
          </a:p>
          <a:p>
            <a:pPr>
              <a:spcBef>
                <a:spcPts val="524"/>
              </a:spcBef>
              <a:buClr>
                <a:srgbClr val="000000"/>
              </a:buClr>
              <a:buFont typeface="Book Antiqua"/>
              <a:buChar char="•"/>
              <a:tabLst>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Most DisCos will use their classification - </a:t>
            </a:r>
            <a:r>
              <a:rPr b="0" lang="en-US" sz="1400" strike="noStrike" u="sng">
                <a:solidFill>
                  <a:srgbClr val="000000"/>
                </a:solidFill>
                <a:effectLst/>
                <a:uFillTx/>
                <a:latin typeface="Book Antiqua"/>
              </a:rPr>
              <a:t>Check with DisCo</a:t>
            </a:r>
            <a:endParaRPr b="0" lang="en-US" sz="1400" strike="noStrike" u="none">
              <a:solidFill>
                <a:srgbClr val="000000"/>
              </a:solidFill>
              <a:effectLst/>
              <a:uFillTx/>
              <a:latin typeface="Book Antiqua"/>
            </a:endParaRPr>
          </a:p>
          <a:p>
            <a:pPr>
              <a:spcBef>
                <a:spcPts val="524"/>
              </a:spcBef>
              <a:buClr>
                <a:srgbClr val="000000"/>
              </a:buClr>
              <a:buFont typeface="Book Antiqua"/>
              <a:buChar char="•"/>
              <a:tabLst>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Notify DisCo of discrepancies</a:t>
            </a:r>
            <a:endParaRPr b="0" lang="en-US" sz="1400" strike="noStrike" u="none">
              <a:solidFill>
                <a:srgbClr val="000000"/>
              </a:solidFill>
              <a:effectLst/>
              <a:uFillTx/>
              <a:latin typeface="Book Antiqua"/>
            </a:endParaRPr>
          </a:p>
          <a:p>
            <a:pPr>
              <a:spcBef>
                <a:spcPts val="524"/>
              </a:spcBef>
              <a:buClr>
                <a:srgbClr val="000000"/>
              </a:buClr>
              <a:buFont typeface="Book Antiqua"/>
              <a:buChar char="•"/>
              <a:tabLst>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Supplier responsible for their exempt certificates, reporting and remitting to State</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sng">
                <a:solidFill>
                  <a:srgbClr val="000000"/>
                </a:solidFill>
                <a:effectLst/>
                <a:uFillTx/>
                <a:latin typeface="Book Antiqua"/>
              </a:rPr>
              <a:t>Arrears Interest - Check with DisCo</a:t>
            </a:r>
            <a:endParaRPr b="0" lang="en-US" sz="1400" strike="noStrike" u="none">
              <a:solidFill>
                <a:srgbClr val="000000"/>
              </a:solidFill>
              <a:effectLst/>
              <a:uFillTx/>
              <a:latin typeface="Book Antiqua"/>
            </a:endParaRPr>
          </a:p>
          <a:p>
            <a:pPr>
              <a:spcBef>
                <a:spcPts val="524"/>
              </a:spcBef>
              <a:buClr>
                <a:srgbClr val="000000"/>
              </a:buClr>
              <a:buFont typeface="Book Antiqua"/>
              <a:buChar char="•"/>
              <a:tabLst>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For non-residential Customers</a:t>
            </a:r>
            <a:endParaRPr b="0" lang="en-US" sz="1400" strike="noStrike" u="none">
              <a:solidFill>
                <a:srgbClr val="000000"/>
              </a:solidFill>
              <a:effectLst/>
              <a:uFillTx/>
              <a:latin typeface="Book Antiqua"/>
            </a:endParaRPr>
          </a:p>
          <a:p>
            <a:pPr>
              <a:spcBef>
                <a:spcPts val="524"/>
              </a:spcBef>
              <a:buClr>
                <a:srgbClr val="000000"/>
              </a:buClr>
              <a:buFont typeface="Book Antiqua"/>
              <a:buChar char="•"/>
              <a:tabLst>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Calculated according to 220 CMR 26.10</a:t>
            </a:r>
            <a:endParaRPr b="0" lang="en-US" sz="1400" strike="noStrike" u="none">
              <a:solidFill>
                <a:srgbClr val="000000"/>
              </a:solidFill>
              <a:effectLst/>
              <a:uFillTx/>
              <a:latin typeface="Book Antiqua"/>
            </a:endParaRPr>
          </a:p>
          <a:p>
            <a:pPr lvl="1" marL="465120"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Effective annual rate equal to average rate on 2 year Treasury notes for previous 12 months  -  plus 10%</a:t>
            </a:r>
            <a:endParaRPr b="0" lang="en-US" sz="1400" strike="noStrike" u="none">
              <a:solidFill>
                <a:srgbClr val="000000"/>
              </a:solidFill>
              <a:effectLst/>
              <a:uFillTx/>
              <a:latin typeface="Book Antiqua"/>
            </a:endParaRPr>
          </a:p>
          <a:p>
            <a:pPr lvl="1" marL="465120"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Assessed on accounts when payment is not received within the period specified in DisCo’s T &amp; C’s for Distribution Service </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400" strike="noStrike" u="none">
              <a:solidFill>
                <a:srgbClr val="000000"/>
              </a:solidFill>
              <a:effectLst/>
              <a:uFillTx/>
              <a:latin typeface="Book Antiqua"/>
            </a:endParaRP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 name="PlaceHolder 1"/>
          <p:cNvSpPr>
            <a:spLocks noGrp="1"/>
          </p:cNvSpPr>
          <p:nvPr>
            <p:ph type="sldImg"/>
          </p:nvPr>
        </p:nvSpPr>
        <p:spPr>
          <a:xfrm>
            <a:off x="1182600" y="701640"/>
            <a:ext cx="4619880" cy="3463920"/>
          </a:xfrm>
          <a:prstGeom prst="rect">
            <a:avLst/>
          </a:prstGeom>
          <a:ln w="0">
            <a:noFill/>
          </a:ln>
        </p:spPr>
      </p:sp>
      <p:sp>
        <p:nvSpPr>
          <p:cNvPr id="150" name="PlaceHolder 2"/>
          <p:cNvSpPr>
            <a:spLocks noGrp="1"/>
          </p:cNvSpPr>
          <p:nvPr>
            <p:ph type="body"/>
          </p:nvPr>
        </p:nvSpPr>
        <p:spPr>
          <a:xfrm>
            <a:off x="931680" y="4403880"/>
            <a:ext cx="5121000" cy="4171680"/>
          </a:xfrm>
          <a:prstGeom prst="rect">
            <a:avLst/>
          </a:prstGeom>
          <a:noFill/>
          <a:ln w="0">
            <a:noFill/>
          </a:ln>
        </p:spPr>
        <p:txBody>
          <a:bodyPr lIns="93600" rIns="93600" tIns="46080" bIns="46080" anchor="t">
            <a:noAutofit/>
          </a:bodyPr>
          <a:p>
            <a:pPr>
              <a:spcBef>
                <a:spcPts val="451"/>
              </a:spcBef>
              <a:buClr>
                <a:srgbClr val="000000"/>
              </a:buClr>
              <a:buFont typeface="Book Antiqua"/>
              <a:buChar char="•"/>
              <a:tabLst>
                <a:tab algn="l" pos="949320"/>
                <a:tab algn="l" pos="1898640"/>
                <a:tab algn="l" pos="2847960"/>
                <a:tab algn="l" pos="3797280"/>
                <a:tab algn="l" pos="4746600"/>
                <a:tab algn="l" pos="5695920"/>
                <a:tab algn="l" pos="6645240"/>
                <a:tab algn="l" pos="7594560"/>
                <a:tab algn="l" pos="8543880"/>
                <a:tab algn="l" pos="9493200"/>
                <a:tab algn="l" pos="10442520"/>
              </a:tabLst>
            </a:pPr>
            <a:r>
              <a:rPr b="0" lang="en-US" sz="1200" strike="noStrike" u="none">
                <a:solidFill>
                  <a:srgbClr val="000000"/>
                </a:solidFill>
                <a:effectLst/>
                <a:uFillTx/>
                <a:latin typeface="Book Antiqua"/>
              </a:rPr>
              <a:t>DisCo tariffs have been approved by MDTE</a:t>
            </a:r>
            <a:endParaRPr b="0" lang="en-US" sz="1200" strike="noStrike" u="none">
              <a:solidFill>
                <a:srgbClr val="000000"/>
              </a:solidFill>
              <a:effectLst/>
              <a:uFillTx/>
              <a:latin typeface="Book Antiqua"/>
            </a:endParaRPr>
          </a:p>
          <a:p>
            <a:pPr>
              <a:spcBef>
                <a:spcPts val="451"/>
              </a:spcBef>
              <a:buClr>
                <a:srgbClr val="000000"/>
              </a:buClr>
              <a:buFont typeface="Book Antiqua"/>
              <a:buChar char="•"/>
              <a:tabLst>
                <a:tab algn="l" pos="949320"/>
                <a:tab algn="l" pos="1898640"/>
                <a:tab algn="l" pos="2847960"/>
                <a:tab algn="l" pos="3797280"/>
                <a:tab algn="l" pos="4746600"/>
                <a:tab algn="l" pos="5695920"/>
                <a:tab algn="l" pos="6645240"/>
                <a:tab algn="l" pos="7594560"/>
                <a:tab algn="l" pos="8543880"/>
                <a:tab algn="l" pos="9493200"/>
                <a:tab algn="l" pos="10442520"/>
              </a:tabLst>
            </a:pPr>
            <a:r>
              <a:rPr b="0" lang="en-US" sz="1200" strike="noStrike" u="none">
                <a:solidFill>
                  <a:srgbClr val="000000"/>
                </a:solidFill>
                <a:effectLst/>
                <a:uFillTx/>
                <a:latin typeface="Book Antiqua"/>
              </a:rPr>
              <a:t>Suppliers will be able to have different </a:t>
            </a:r>
            <a:r>
              <a:rPr b="0" lang="en-US" sz="1200" strike="noStrike" u="sng">
                <a:solidFill>
                  <a:srgbClr val="000000"/>
                </a:solidFill>
                <a:effectLst/>
                <a:uFillTx/>
                <a:latin typeface="Book Antiqua"/>
              </a:rPr>
              <a:t>prices</a:t>
            </a:r>
            <a:r>
              <a:rPr b="0" lang="en-US" sz="1200" strike="noStrike" u="none">
                <a:solidFill>
                  <a:srgbClr val="000000"/>
                </a:solidFill>
                <a:effectLst/>
                <a:uFillTx/>
                <a:latin typeface="Book Antiqua"/>
              </a:rPr>
              <a:t> for Customers within the same rate class - </a:t>
            </a:r>
            <a:r>
              <a:rPr b="0" lang="en-US" sz="1200" strike="noStrike" u="sng">
                <a:solidFill>
                  <a:srgbClr val="000000"/>
                </a:solidFill>
                <a:effectLst/>
                <a:uFillTx/>
                <a:latin typeface="Book Antiqua"/>
              </a:rPr>
              <a:t>Contact DisCo</a:t>
            </a:r>
            <a:endParaRPr b="0" lang="en-US" sz="1200" strike="noStrike" u="none">
              <a:solidFill>
                <a:srgbClr val="000000"/>
              </a:solidFill>
              <a:effectLst/>
              <a:uFillTx/>
              <a:latin typeface="Book Antiqua"/>
            </a:endParaRPr>
          </a:p>
          <a:p>
            <a:pPr>
              <a:spcBef>
                <a:spcPts val="451"/>
              </a:spcBef>
              <a:buClr>
                <a:srgbClr val="000000"/>
              </a:buClr>
              <a:buFont typeface="Book Antiqua"/>
              <a:buChar char="•"/>
              <a:tabLst>
                <a:tab algn="l" pos="949320"/>
                <a:tab algn="l" pos="1898640"/>
                <a:tab algn="l" pos="2847960"/>
                <a:tab algn="l" pos="3797280"/>
                <a:tab algn="l" pos="4746600"/>
                <a:tab algn="l" pos="5695920"/>
                <a:tab algn="l" pos="6645240"/>
                <a:tab algn="l" pos="7594560"/>
                <a:tab algn="l" pos="8543880"/>
                <a:tab algn="l" pos="9493200"/>
                <a:tab algn="l" pos="10442520"/>
              </a:tabLst>
            </a:pPr>
            <a:r>
              <a:rPr b="0" lang="en-US" sz="1200" strike="noStrike" u="none">
                <a:solidFill>
                  <a:srgbClr val="000000"/>
                </a:solidFill>
                <a:effectLst/>
                <a:uFillTx/>
                <a:latin typeface="Book Antiqua"/>
              </a:rPr>
              <a:t>Metering in place at a Customer’s site is usually determined by the DisCo rate structure used for the Customer</a:t>
            </a:r>
            <a:endParaRPr b="0" lang="en-US" sz="12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200" strike="noStrike" u="none">
                <a:solidFill>
                  <a:srgbClr val="000000"/>
                </a:solidFill>
                <a:effectLst/>
                <a:uFillTx/>
                <a:latin typeface="Book Antiqua"/>
              </a:rPr>
              <a:t>Example  -  Even though a DisCo has a demand rate structure, this billing structure may not be available for a particular Customer without a new meter  (Chargeable item)</a:t>
            </a:r>
            <a:endParaRPr b="0" lang="en-US" sz="12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200" strike="noStrike" u="none">
                <a:solidFill>
                  <a:srgbClr val="000000"/>
                </a:solidFill>
                <a:effectLst/>
                <a:uFillTx/>
                <a:latin typeface="Book Antiqua"/>
              </a:rPr>
              <a:t>Suppliers will be responsible for all costs to change systems.  Costs/times quoted before work</a:t>
            </a:r>
            <a:endParaRPr b="0" lang="en-US" sz="1200" strike="noStrike" u="none">
              <a:solidFill>
                <a:srgbClr val="000000"/>
              </a:solidFill>
              <a:effectLst/>
              <a:uFillTx/>
              <a:latin typeface="Book Antiqua"/>
            </a:endParaRP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1" name="PlaceHolder 1"/>
          <p:cNvSpPr>
            <a:spLocks noGrp="1"/>
          </p:cNvSpPr>
          <p:nvPr>
            <p:ph type="sldImg"/>
          </p:nvPr>
        </p:nvSpPr>
        <p:spPr>
          <a:xfrm>
            <a:off x="1182600" y="701640"/>
            <a:ext cx="4619880" cy="3463920"/>
          </a:xfrm>
          <a:prstGeom prst="rect">
            <a:avLst/>
          </a:prstGeom>
          <a:ln w="0">
            <a:noFill/>
          </a:ln>
        </p:spPr>
      </p:sp>
      <p:sp>
        <p:nvSpPr>
          <p:cNvPr id="152" name="PlaceHolder 2"/>
          <p:cNvSpPr>
            <a:spLocks noGrp="1"/>
          </p:cNvSpPr>
          <p:nvPr>
            <p:ph type="body"/>
          </p:nvPr>
        </p:nvSpPr>
        <p:spPr>
          <a:xfrm>
            <a:off x="931680" y="4403880"/>
            <a:ext cx="5121000" cy="4171680"/>
          </a:xfrm>
          <a:prstGeom prst="rect">
            <a:avLst/>
          </a:prstGeom>
          <a:noFill/>
          <a:ln w="0">
            <a:noFill/>
          </a:ln>
        </p:spPr>
        <p:txBody>
          <a:bodyPr lIns="93600" rIns="93600" tIns="46080" bIns="46080" anchor="t">
            <a:noAutofit/>
          </a:bodyPr>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Upon receipt and posting of Customer payments, the DisCo will provide a file for the Supplier itemizing all payments and payment adjustments</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Payments to a supplier will be made in a lump sum based on the agreement in effect between the DisCo and Supplier</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ACH transfer</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Wire transfer</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Some special situations will be handled manually</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An adjustment processed is larger than payments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for a particular day and it results in a negative net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transfer amount</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Customer clearly identifies that they are paying all balances ahead.  (Customer going to Florida for the winter)  - Common sense</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400" strike="noStrike" u="none">
              <a:solidFill>
                <a:srgbClr val="000000"/>
              </a:solidFill>
              <a:effectLst/>
              <a:uFillTx/>
              <a:latin typeface="Book Antiqua"/>
            </a:endParaRP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 name="PlaceHolder 1"/>
          <p:cNvSpPr>
            <a:spLocks noGrp="1"/>
          </p:cNvSpPr>
          <p:nvPr>
            <p:ph type="sldImg"/>
          </p:nvPr>
        </p:nvSpPr>
        <p:spPr>
          <a:xfrm>
            <a:off x="1182600" y="701640"/>
            <a:ext cx="4619880" cy="3463920"/>
          </a:xfrm>
          <a:prstGeom prst="rect">
            <a:avLst/>
          </a:prstGeom>
          <a:ln w="0">
            <a:noFill/>
          </a:ln>
        </p:spPr>
      </p:sp>
      <p:sp>
        <p:nvSpPr>
          <p:cNvPr id="154" name="PlaceHolder 2"/>
          <p:cNvSpPr>
            <a:spLocks noGrp="1"/>
          </p:cNvSpPr>
          <p:nvPr>
            <p:ph type="body"/>
          </p:nvPr>
        </p:nvSpPr>
        <p:spPr>
          <a:xfrm>
            <a:off x="931680" y="4403880"/>
            <a:ext cx="5121000" cy="4171680"/>
          </a:xfrm>
          <a:prstGeom prst="rect">
            <a:avLst/>
          </a:prstGeom>
          <a:noFill/>
          <a:ln w="0">
            <a:noFill/>
          </a:ln>
        </p:spPr>
        <p:txBody>
          <a:bodyPr lIns="93600" rIns="93600" tIns="46080" bIns="46080" anchor="t">
            <a:noAutofit/>
          </a:bodyPr>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200" strike="noStrike" u="none">
                <a:solidFill>
                  <a:srgbClr val="000000"/>
                </a:solidFill>
                <a:effectLst/>
                <a:uFillTx/>
                <a:latin typeface="Book Antiqua"/>
              </a:rPr>
              <a:t>Only happens with complete billing</a:t>
            </a:r>
            <a:endParaRPr b="0" lang="en-US" sz="12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2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200" strike="noStrike" u="none">
                <a:solidFill>
                  <a:srgbClr val="000000"/>
                </a:solidFill>
                <a:effectLst/>
                <a:uFillTx/>
                <a:latin typeface="Book Antiqua"/>
              </a:rPr>
              <a:t>This processing is invoked </a:t>
            </a:r>
            <a:r>
              <a:rPr b="0" lang="en-US" sz="1200" strike="noStrike" u="sng">
                <a:solidFill>
                  <a:srgbClr val="000000"/>
                </a:solidFill>
                <a:effectLst/>
                <a:uFillTx/>
                <a:latin typeface="Book Antiqua"/>
              </a:rPr>
              <a:t>whenever</a:t>
            </a:r>
            <a:r>
              <a:rPr b="0" lang="en-US" sz="1200" strike="noStrike" u="none">
                <a:solidFill>
                  <a:srgbClr val="000000"/>
                </a:solidFill>
                <a:effectLst/>
                <a:uFillTx/>
                <a:latin typeface="Book Antiqua"/>
              </a:rPr>
              <a:t> a Supplier and Customer sever their relationship (switch, drop or final bill)</a:t>
            </a:r>
            <a:endParaRPr b="0" lang="en-US" sz="12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200" strike="noStrike" u="none">
              <a:solidFill>
                <a:srgbClr val="000000"/>
              </a:solidFill>
              <a:effectLst/>
              <a:uFillTx/>
              <a:latin typeface="Book Antiqua"/>
            </a:endParaRPr>
          </a:p>
          <a:p>
            <a:pPr indent="0">
              <a:spcBef>
                <a:spcPts val="451"/>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200" strike="noStrike" u="none">
                <a:solidFill>
                  <a:srgbClr val="000000"/>
                </a:solidFill>
                <a:effectLst/>
                <a:uFillTx/>
                <a:latin typeface="Book Antiqua"/>
              </a:rPr>
              <a:t>Example on next slide</a:t>
            </a:r>
            <a:endParaRPr b="0" lang="en-US" sz="1200" strike="noStrike" u="none">
              <a:solidFill>
                <a:srgbClr val="000000"/>
              </a:solidFill>
              <a:effectLst/>
              <a:uFillTx/>
              <a:latin typeface="Book Antiqua"/>
            </a:endParaRP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5" name="PlaceHolder 1"/>
          <p:cNvSpPr>
            <a:spLocks noGrp="1"/>
          </p:cNvSpPr>
          <p:nvPr>
            <p:ph type="sldImg"/>
          </p:nvPr>
        </p:nvSpPr>
        <p:spPr>
          <a:xfrm>
            <a:off x="1182600" y="701640"/>
            <a:ext cx="4619880" cy="3463920"/>
          </a:xfrm>
          <a:prstGeom prst="rect">
            <a:avLst/>
          </a:prstGeom>
          <a:ln w="0">
            <a:noFill/>
          </a:ln>
        </p:spPr>
      </p:sp>
      <p:sp>
        <p:nvSpPr>
          <p:cNvPr id="156" name="PlaceHolder 2"/>
          <p:cNvSpPr>
            <a:spLocks noGrp="1"/>
          </p:cNvSpPr>
          <p:nvPr>
            <p:ph type="body"/>
          </p:nvPr>
        </p:nvSpPr>
        <p:spPr>
          <a:xfrm>
            <a:off x="931680" y="4403880"/>
            <a:ext cx="5121000" cy="4171680"/>
          </a:xfrm>
          <a:prstGeom prst="rect">
            <a:avLst/>
          </a:prstGeom>
          <a:noFill/>
          <a:ln w="0">
            <a:noFill/>
          </a:ln>
        </p:spPr>
        <p:txBody>
          <a:bodyPr lIns="93600" rIns="93600" tIns="46080" bIns="46080" anchor="t">
            <a:noAutofit/>
          </a:bodyPr>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sng">
                <a:solidFill>
                  <a:srgbClr val="000000"/>
                </a:solidFill>
                <a:effectLst/>
                <a:uFillTx/>
                <a:latin typeface="Book Antiqua"/>
              </a:rPr>
              <a:t>Budget</a:t>
            </a:r>
            <a:r>
              <a:rPr b="0" lang="en-US" sz="1400" strike="noStrike" u="none">
                <a:solidFill>
                  <a:srgbClr val="000000"/>
                </a:solidFill>
                <a:effectLst/>
                <a:uFillTx/>
                <a:latin typeface="Book Antiqua"/>
              </a:rPr>
              <a:t> - An agreed on monthly billing amount</a:t>
            </a:r>
            <a:endParaRPr b="0" lang="en-US" sz="1400" strike="noStrike" u="none">
              <a:solidFill>
                <a:srgbClr val="000000"/>
              </a:solidFill>
              <a:effectLst/>
              <a:uFillTx/>
              <a:latin typeface="Book Antiqua"/>
            </a:endParaRPr>
          </a:p>
          <a:p>
            <a:pPr>
              <a:spcBef>
                <a:spcPts val="524"/>
              </a:spcBef>
              <a:buClr>
                <a:srgbClr val="000000"/>
              </a:buClr>
              <a:buFont typeface="Book Antiqua"/>
              <a:buChar char="•"/>
              <a:tabLst>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DisCo only</a:t>
            </a:r>
            <a:endParaRPr b="0" lang="en-US" sz="1400" strike="noStrike" u="none">
              <a:solidFill>
                <a:srgbClr val="000000"/>
              </a:solidFill>
              <a:effectLst/>
              <a:uFillTx/>
              <a:latin typeface="Book Antiqua"/>
            </a:endParaRPr>
          </a:p>
          <a:p>
            <a:pPr>
              <a:spcBef>
                <a:spcPts val="524"/>
              </a:spcBef>
              <a:buClr>
                <a:srgbClr val="000000"/>
              </a:buClr>
              <a:buFont typeface="Book Antiqua"/>
              <a:buChar char="•"/>
              <a:tabLst>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Payments in excess of budget amount will go to Supplier balance then to DisCo</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sng">
                <a:solidFill>
                  <a:srgbClr val="000000"/>
                </a:solidFill>
                <a:effectLst/>
                <a:uFillTx/>
                <a:latin typeface="Book Antiqua"/>
              </a:rPr>
              <a:t>Payment Plans </a:t>
            </a:r>
            <a:r>
              <a:rPr b="0" lang="en-US" sz="1400" strike="noStrike" u="none">
                <a:solidFill>
                  <a:srgbClr val="000000"/>
                </a:solidFill>
                <a:effectLst/>
                <a:uFillTx/>
                <a:latin typeface="Book Antiqua"/>
              </a:rPr>
              <a:t>- An agreed on </a:t>
            </a:r>
            <a:r>
              <a:rPr b="0" lang="en-US" sz="1400" strike="noStrike" u="sng">
                <a:solidFill>
                  <a:srgbClr val="000000"/>
                </a:solidFill>
                <a:effectLst/>
                <a:uFillTx/>
                <a:latin typeface="Book Antiqua"/>
              </a:rPr>
              <a:t>minimum </a:t>
            </a:r>
            <a:r>
              <a:rPr b="0" lang="en-US" sz="1400" strike="noStrike" u="none">
                <a:solidFill>
                  <a:srgbClr val="000000"/>
                </a:solidFill>
                <a:effectLst/>
                <a:uFillTx/>
                <a:latin typeface="Book Antiqua"/>
              </a:rPr>
              <a:t>payment</a:t>
            </a:r>
            <a:endParaRPr b="0" lang="en-US" sz="1400" strike="noStrike" u="none">
              <a:solidFill>
                <a:srgbClr val="000000"/>
              </a:solidFill>
              <a:effectLst/>
              <a:uFillTx/>
              <a:latin typeface="Book Antiqua"/>
            </a:endParaRPr>
          </a:p>
          <a:p>
            <a:pPr>
              <a:spcBef>
                <a:spcPts val="524"/>
              </a:spcBef>
              <a:buClr>
                <a:srgbClr val="000000"/>
              </a:buClr>
              <a:buFont typeface="Book Antiqua"/>
              <a:buChar char="•"/>
              <a:tabLst>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DisCo only</a:t>
            </a:r>
            <a:endParaRPr b="0" lang="en-US" sz="1400" strike="noStrike" u="none">
              <a:solidFill>
                <a:srgbClr val="000000"/>
              </a:solidFill>
              <a:effectLst/>
              <a:uFillTx/>
              <a:latin typeface="Book Antiqua"/>
            </a:endParaRPr>
          </a:p>
          <a:p>
            <a:pPr>
              <a:spcBef>
                <a:spcPts val="524"/>
              </a:spcBef>
              <a:buClr>
                <a:srgbClr val="000000"/>
              </a:buClr>
              <a:buFont typeface="Book Antiqua"/>
              <a:buChar char="•"/>
              <a:tabLst>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Payments in excess of minimum payment will be applied to DisCo until satisfied - </a:t>
            </a:r>
            <a:r>
              <a:rPr b="0" lang="en-US" sz="1400" strike="noStrike" u="sng">
                <a:solidFill>
                  <a:srgbClr val="000000"/>
                </a:solidFill>
                <a:effectLst/>
                <a:uFillTx/>
                <a:latin typeface="Book Antiqua"/>
              </a:rPr>
              <a:t>Check with DisCo</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sng">
                <a:solidFill>
                  <a:srgbClr val="000000"/>
                </a:solidFill>
                <a:effectLst/>
                <a:uFillTx/>
                <a:latin typeface="Book Antiqua"/>
              </a:rPr>
              <a:t>Sample Bills </a:t>
            </a:r>
            <a:r>
              <a:rPr b="0" lang="en-US" sz="1400" strike="noStrike" u="none">
                <a:solidFill>
                  <a:srgbClr val="000000"/>
                </a:solidFill>
                <a:effectLst/>
                <a:uFillTx/>
                <a:latin typeface="Book Antiqua"/>
              </a:rPr>
              <a:t>- On each Web Site in the future</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sng">
                <a:solidFill>
                  <a:srgbClr val="000000"/>
                </a:solidFill>
                <a:effectLst/>
                <a:uFillTx/>
                <a:latin typeface="Book Antiqua"/>
              </a:rPr>
              <a:t>Bill Messages </a:t>
            </a:r>
            <a:r>
              <a:rPr b="0" lang="en-US" sz="1400" strike="noStrike" u="none">
                <a:solidFill>
                  <a:srgbClr val="000000"/>
                </a:solidFill>
                <a:effectLst/>
                <a:uFillTx/>
                <a:latin typeface="Book Antiqua"/>
              </a:rPr>
              <a:t>- Other than Supplier Name and 800 number</a:t>
            </a:r>
            <a:endParaRPr b="0" lang="en-US" sz="1400" strike="noStrike" u="none">
              <a:solidFill>
                <a:srgbClr val="000000"/>
              </a:solidFill>
              <a:effectLst/>
              <a:uFillTx/>
              <a:latin typeface="Book Antiqua"/>
            </a:endParaRPr>
          </a:p>
          <a:p>
            <a:pPr>
              <a:spcBef>
                <a:spcPts val="524"/>
              </a:spcBef>
              <a:buClr>
                <a:srgbClr val="000000"/>
              </a:buClr>
              <a:buFont typeface="Book Antiqua"/>
              <a:buChar char="•"/>
              <a:tabLst>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DisCo use only </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sng">
                <a:solidFill>
                  <a:srgbClr val="000000"/>
                </a:solidFill>
                <a:effectLst/>
                <a:uFillTx/>
                <a:latin typeface="Book Antiqua"/>
              </a:rPr>
              <a:t>Bill Inserts </a:t>
            </a:r>
            <a:r>
              <a:rPr b="0" lang="en-US" sz="1400" strike="noStrike" u="none">
                <a:solidFill>
                  <a:srgbClr val="000000"/>
                </a:solidFill>
                <a:effectLst/>
                <a:uFillTx/>
                <a:latin typeface="Book Antiqua"/>
              </a:rPr>
              <a:t>- Limitations of the equipment</a:t>
            </a:r>
            <a:endParaRPr b="0" lang="en-US" sz="1400" strike="noStrike" u="none">
              <a:solidFill>
                <a:srgbClr val="000000"/>
              </a:solidFill>
              <a:effectLst/>
              <a:uFillTx/>
              <a:latin typeface="Book Antiqua"/>
            </a:endParaRPr>
          </a:p>
          <a:p>
            <a:pPr>
              <a:spcBef>
                <a:spcPts val="524"/>
              </a:spcBef>
              <a:buClr>
                <a:srgbClr val="000000"/>
              </a:buClr>
              <a:buFont typeface="Book Antiqua"/>
              <a:buChar char="•"/>
              <a:tabLst>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none">
                <a:solidFill>
                  <a:srgbClr val="000000"/>
                </a:solidFill>
                <a:effectLst/>
                <a:uFillTx/>
                <a:latin typeface="Book Antiqua"/>
              </a:rPr>
              <a:t>DisCo use only </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r>
              <a:rPr b="0" lang="en-US" sz="1400" strike="noStrike" u="sng">
                <a:solidFill>
                  <a:srgbClr val="000000"/>
                </a:solidFill>
                <a:effectLst/>
                <a:uFillTx/>
                <a:latin typeface="Book Antiqua"/>
              </a:rPr>
              <a:t>Summary Billing </a:t>
            </a:r>
            <a:r>
              <a:rPr b="0" lang="en-US" sz="1400" strike="noStrike" u="none">
                <a:solidFill>
                  <a:srgbClr val="000000"/>
                </a:solidFill>
                <a:effectLst/>
                <a:uFillTx/>
                <a:latin typeface="Book Antiqua"/>
              </a:rPr>
              <a:t>- Due to wide variety of system designs and capabilities, this service may not be offered - </a:t>
            </a:r>
            <a:r>
              <a:rPr b="0" lang="en-US" sz="1400" strike="noStrike" u="sng">
                <a:solidFill>
                  <a:srgbClr val="000000"/>
                </a:solidFill>
                <a:effectLst/>
                <a:uFillTx/>
                <a:latin typeface="Book Antiqua"/>
              </a:rPr>
              <a:t>Check with DisCo</a:t>
            </a:r>
            <a:endParaRPr b="0" lang="en-US" sz="1400" strike="noStrike" u="none">
              <a:solidFill>
                <a:srgbClr val="000000"/>
              </a:solidFill>
              <a:effectLst/>
              <a:uFillTx/>
              <a:latin typeface="Book Antiqua"/>
            </a:endParaRPr>
          </a:p>
          <a:p>
            <a:pPr indent="0">
              <a:spcBef>
                <a:spcPts val="524"/>
              </a:spcBef>
              <a:buNone/>
              <a:tabLst>
                <a:tab algn="l" pos="0"/>
                <a:tab algn="l" pos="949320"/>
                <a:tab algn="l" pos="1898640"/>
                <a:tab algn="l" pos="2847960"/>
                <a:tab algn="l" pos="3797280"/>
                <a:tab algn="l" pos="4746600"/>
                <a:tab algn="l" pos="5695920"/>
                <a:tab algn="l" pos="6645240"/>
                <a:tab algn="l" pos="7594560"/>
                <a:tab algn="l" pos="8543880"/>
                <a:tab algn="l" pos="9493200"/>
                <a:tab algn="l" pos="10442520"/>
              </a:tabLst>
            </a:pPr>
            <a:endParaRPr b="0" lang="en-US" sz="1400" strike="noStrike" u="none">
              <a:solidFill>
                <a:srgbClr val="000000"/>
              </a:solidFill>
              <a:effectLst/>
              <a:uFillTx/>
              <a:latin typeface="Book Antiqua"/>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grpSp>
        <p:nvGrpSpPr>
          <p:cNvPr id="0" name=""/>
          <p:cNvGrpSpPr/>
          <p:nvPr/>
        </p:nvGrpSpPr>
        <p:grpSpPr>
          <a:xfrm>
            <a:off x="203040" y="276120"/>
            <a:ext cx="1260720" cy="1602000"/>
            <a:chOff x="203040" y="276120"/>
            <a:chExt cx="1260720" cy="1602000"/>
          </a:xfrm>
        </p:grpSpPr>
        <p:grpSp>
          <p:nvGrpSpPr>
            <p:cNvPr id="1" name=""/>
            <p:cNvGrpSpPr/>
            <p:nvPr/>
          </p:nvGrpSpPr>
          <p:grpSpPr>
            <a:xfrm>
              <a:off x="203040" y="276120"/>
              <a:ext cx="1170000" cy="1602000"/>
              <a:chOff x="203040" y="276120"/>
              <a:chExt cx="1170000" cy="1602000"/>
            </a:xfrm>
          </p:grpSpPr>
          <p:sp>
            <p:nvSpPr>
              <p:cNvPr id="2" name=""/>
              <p:cNvSpPr/>
              <p:nvPr/>
            </p:nvSpPr>
            <p:spPr>
              <a:xfrm>
                <a:off x="312840" y="431640"/>
                <a:ext cx="950760" cy="1293840"/>
              </a:xfrm>
              <a:custGeom>
                <a:avLst/>
                <a:gdLst/>
                <a:ahLst/>
                <a:rect l="l" t="t" r="r" b="b"/>
                <a:pathLst>
                  <a:path w="599" h="815">
                    <a:moveTo>
                      <a:pt x="299" y="0"/>
                    </a:moveTo>
                    <a:lnTo>
                      <a:pt x="0" y="407"/>
                    </a:lnTo>
                    <a:lnTo>
                      <a:pt x="299" y="814"/>
                    </a:lnTo>
                    <a:lnTo>
                      <a:pt x="598" y="407"/>
                    </a:lnTo>
                    <a:lnTo>
                      <a:pt x="299" y="0"/>
                    </a:lnTo>
                  </a:path>
                </a:pathLst>
              </a:custGeom>
              <a:gradFill rotWithShape="0">
                <a:gsLst>
                  <a:gs pos="0">
                    <a:srgbClr val="2a004e"/>
                  </a:gs>
                  <a:gs pos="100000">
                    <a:srgbClr val="500093"/>
                  </a:gs>
                </a:gsLst>
                <a:path path="rect">
                  <a:fillToRect l="50000" t="50000" r="50000" b="50000"/>
                </a:path>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3" name=""/>
              <p:cNvGrpSpPr/>
              <p:nvPr/>
            </p:nvGrpSpPr>
            <p:grpSpPr>
              <a:xfrm>
                <a:off x="203040" y="276120"/>
                <a:ext cx="1170000" cy="801720"/>
                <a:chOff x="203040" y="276120"/>
                <a:chExt cx="1170000" cy="801720"/>
              </a:xfrm>
            </p:grpSpPr>
            <p:sp>
              <p:nvSpPr>
                <p:cNvPr id="4" name=""/>
                <p:cNvSpPr/>
                <p:nvPr/>
              </p:nvSpPr>
              <p:spPr>
                <a:xfrm>
                  <a:off x="787320" y="276120"/>
                  <a:ext cx="585720" cy="801720"/>
                </a:xfrm>
                <a:custGeom>
                  <a:avLst/>
                  <a:gdLst/>
                  <a:ahLst/>
                  <a:rect l="l" t="t" r="r" b="b"/>
                  <a:pathLst>
                    <a:path w="369" h="505">
                      <a:moveTo>
                        <a:pt x="0" y="100"/>
                      </a:moveTo>
                      <a:lnTo>
                        <a:pt x="0" y="0"/>
                      </a:lnTo>
                      <a:lnTo>
                        <a:pt x="368" y="504"/>
                      </a:lnTo>
                      <a:lnTo>
                        <a:pt x="295" y="504"/>
                      </a:lnTo>
                      <a:lnTo>
                        <a:pt x="0" y="100"/>
                      </a:lnTo>
                    </a:path>
                  </a:pathLst>
                </a:custGeom>
                <a:solidFill>
                  <a:srgbClr val="7500d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 name=""/>
                <p:cNvSpPr/>
                <p:nvPr/>
              </p:nvSpPr>
              <p:spPr>
                <a:xfrm>
                  <a:off x="203040" y="276120"/>
                  <a:ext cx="586080" cy="801720"/>
                </a:xfrm>
                <a:custGeom>
                  <a:avLst/>
                  <a:gdLst/>
                  <a:ahLst/>
                  <a:rect l="l" t="t" r="r" b="b"/>
                  <a:pathLst>
                    <a:path w="369" h="505">
                      <a:moveTo>
                        <a:pt x="368" y="0"/>
                      </a:moveTo>
                      <a:lnTo>
                        <a:pt x="368" y="100"/>
                      </a:lnTo>
                      <a:lnTo>
                        <a:pt x="73" y="504"/>
                      </a:lnTo>
                      <a:lnTo>
                        <a:pt x="0" y="504"/>
                      </a:lnTo>
                      <a:lnTo>
                        <a:pt x="368" y="0"/>
                      </a:lnTo>
                    </a:path>
                  </a:pathLst>
                </a:custGeom>
                <a:solidFill>
                  <a:srgbClr val="7500d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6" name=""/>
              <p:cNvGrpSpPr/>
              <p:nvPr/>
            </p:nvGrpSpPr>
            <p:grpSpPr>
              <a:xfrm>
                <a:off x="203040" y="1076400"/>
                <a:ext cx="1170000" cy="801720"/>
                <a:chOff x="203040" y="1076400"/>
                <a:chExt cx="1170000" cy="801720"/>
              </a:xfrm>
            </p:grpSpPr>
            <p:sp>
              <p:nvSpPr>
                <p:cNvPr id="7" name=""/>
                <p:cNvSpPr/>
                <p:nvPr/>
              </p:nvSpPr>
              <p:spPr>
                <a:xfrm>
                  <a:off x="787320" y="1076400"/>
                  <a:ext cx="585720" cy="801720"/>
                </a:xfrm>
                <a:custGeom>
                  <a:avLst/>
                  <a:gdLst/>
                  <a:ahLst/>
                  <a:rect l="l" t="t" r="r" b="b"/>
                  <a:pathLst>
                    <a:path w="369" h="505">
                      <a:moveTo>
                        <a:pt x="295" y="0"/>
                      </a:moveTo>
                      <a:lnTo>
                        <a:pt x="368" y="0"/>
                      </a:lnTo>
                      <a:lnTo>
                        <a:pt x="0" y="504"/>
                      </a:lnTo>
                      <a:lnTo>
                        <a:pt x="0" y="404"/>
                      </a:lnTo>
                      <a:lnTo>
                        <a:pt x="295" y="0"/>
                      </a:lnTo>
                    </a:path>
                  </a:pathLst>
                </a:custGeom>
                <a:solidFill>
                  <a:srgbClr val="2a004e"/>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8" name=""/>
                <p:cNvSpPr/>
                <p:nvPr/>
              </p:nvSpPr>
              <p:spPr>
                <a:xfrm>
                  <a:off x="203040" y="1076400"/>
                  <a:ext cx="586080" cy="801720"/>
                </a:xfrm>
                <a:custGeom>
                  <a:avLst/>
                  <a:gdLst/>
                  <a:ahLst/>
                  <a:rect l="l" t="t" r="r" b="b"/>
                  <a:pathLst>
                    <a:path w="369" h="505">
                      <a:moveTo>
                        <a:pt x="73" y="0"/>
                      </a:moveTo>
                      <a:lnTo>
                        <a:pt x="368" y="404"/>
                      </a:lnTo>
                      <a:lnTo>
                        <a:pt x="368" y="504"/>
                      </a:lnTo>
                      <a:lnTo>
                        <a:pt x="0" y="0"/>
                      </a:lnTo>
                      <a:lnTo>
                        <a:pt x="73" y="0"/>
                      </a:lnTo>
                    </a:path>
                  </a:pathLst>
                </a:custGeom>
                <a:solidFill>
                  <a:srgbClr val="2a004e"/>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grpSp>
          <p:nvGrpSpPr>
            <p:cNvPr id="9" name=""/>
            <p:cNvGrpSpPr/>
            <p:nvPr/>
          </p:nvGrpSpPr>
          <p:grpSpPr>
            <a:xfrm>
              <a:off x="630360" y="334800"/>
              <a:ext cx="833400" cy="762120"/>
              <a:chOff x="630360" y="334800"/>
              <a:chExt cx="833400" cy="762120"/>
            </a:xfrm>
          </p:grpSpPr>
          <p:sp>
            <p:nvSpPr>
              <p:cNvPr id="10" name=""/>
              <p:cNvSpPr/>
              <p:nvPr/>
            </p:nvSpPr>
            <p:spPr>
              <a:xfrm>
                <a:off x="630360" y="334800"/>
                <a:ext cx="833400" cy="762120"/>
              </a:xfrm>
              <a:custGeom>
                <a:avLst/>
                <a:gdLst/>
                <a:ahLst/>
                <a:rect l="l" t="t" r="r" b="b"/>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rgbClr val="500093"/>
                  </a:gs>
                </a:gsLst>
                <a:path path="rect">
                  <a:fillToRect l="50000" t="50000" r="50000" b="50000"/>
                </a:path>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 name=""/>
              <p:cNvSpPr/>
              <p:nvPr/>
            </p:nvSpPr>
            <p:spPr>
              <a:xfrm>
                <a:off x="744480" y="438120"/>
                <a:ext cx="606600" cy="555480"/>
              </a:xfrm>
              <a:custGeom>
                <a:avLst/>
                <a:gdLst/>
                <a:ahLst/>
                <a:rect l="l" t="t" r="r" b="b"/>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7500d7"/>
                  </a:gs>
                </a:gsLst>
                <a:path path="rect">
                  <a:fillToRect l="50000" t="50000" r="50000" b="50000"/>
                </a:path>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 name=""/>
              <p:cNvSpPr/>
              <p:nvPr/>
            </p:nvSpPr>
            <p:spPr>
              <a:xfrm>
                <a:off x="833400" y="452520"/>
                <a:ext cx="428760" cy="527040"/>
              </a:xfrm>
              <a:custGeom>
                <a:avLst/>
                <a:gdLst/>
                <a:ahLst/>
                <a:rect l="l" t="t" r="r" b="b"/>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rgbClr val="500093"/>
                  </a:gs>
                </a:gsLst>
                <a:path path="rect">
                  <a:fillToRect l="50000" t="50000" r="50000" b="50000"/>
                </a:path>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 name=""/>
              <p:cNvSpPr/>
              <p:nvPr/>
            </p:nvSpPr>
            <p:spPr>
              <a:xfrm>
                <a:off x="993600" y="647640"/>
                <a:ext cx="108000" cy="135000"/>
              </a:xfrm>
              <a:custGeom>
                <a:avLst/>
                <a:gdLst/>
                <a:ahLst/>
                <a:rect l="l" t="t" r="r" b="b"/>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sp>
        <p:nvSpPr>
          <p:cNvPr id="14"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Click to edit the title text format</a:t>
            </a:r>
            <a:endParaRPr b="0" i="1" lang="en-US" sz="4400" strike="noStrike" u="none">
              <a:solidFill>
                <a:srgbClr val="00cccc"/>
              </a:solidFill>
              <a:effectLst/>
              <a:uFillTx/>
              <a:latin typeface="Times New Roman"/>
            </a:endParaRPr>
          </a:p>
        </p:txBody>
      </p:sp>
      <p:sp>
        <p:nvSpPr>
          <p:cNvPr id="15"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00cccc"/>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Click to edit the outline text format</a:t>
            </a:r>
            <a:endParaRPr b="0" lang="en-US" sz="3200" strike="noStrike" u="none">
              <a:solidFill>
                <a:srgbClr val="ffffff"/>
              </a:solidFill>
              <a:effectLst/>
              <a:uFillTx/>
              <a:latin typeface="Times New Roman"/>
            </a:endParaRPr>
          </a:p>
          <a:p>
            <a:pPr lvl="1" marL="743040" indent="-285840">
              <a:spcBef>
                <a:spcPts val="799"/>
              </a:spcBef>
              <a:buClr>
                <a:srgbClr val="ffffff"/>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Second Outline Level</a:t>
            </a:r>
            <a:endParaRPr b="0" lang="en-US" sz="3200" strike="noStrike" u="none">
              <a:solidFill>
                <a:srgbClr val="ffffff"/>
              </a:solidFill>
              <a:effectLst/>
              <a:uFillTx/>
              <a:latin typeface="Times New Roman"/>
            </a:endParaRPr>
          </a:p>
          <a:p>
            <a:pPr lvl="2" marL="1143000" indent="-228600">
              <a:spcBef>
                <a:spcPts val="799"/>
              </a:spcBef>
              <a:buClr>
                <a:srgbClr val="00cccc"/>
              </a:buClr>
              <a:buSzPct val="64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Third Outline Level</a:t>
            </a:r>
            <a:endParaRPr b="0" lang="en-US" sz="3200" strike="noStrike" u="none">
              <a:solidFill>
                <a:srgbClr val="ffffff"/>
              </a:solidFill>
              <a:effectLst/>
              <a:uFillTx/>
              <a:latin typeface="Times New Roman"/>
            </a:endParaRPr>
          </a:p>
          <a:p>
            <a:pPr lvl="3" marL="1600200" indent="-228600">
              <a:spcBef>
                <a:spcPts val="799"/>
              </a:spcBef>
              <a:buClr>
                <a:srgbClr val="ffffff"/>
              </a:buClr>
              <a:buSzPct val="64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Fourth Outline Level</a:t>
            </a:r>
            <a:endParaRPr b="0" lang="en-US" sz="3200" strike="noStrike" u="none">
              <a:solidFill>
                <a:srgbClr val="ffffff"/>
              </a:solidFill>
              <a:effectLst/>
              <a:uFillTx/>
              <a:latin typeface="Times New Roman"/>
            </a:endParaRPr>
          </a:p>
          <a:p>
            <a:pPr lvl="4" marL="2057400" indent="-228600">
              <a:spcBef>
                <a:spcPts val="799"/>
              </a:spcBef>
              <a:buClr>
                <a:srgbClr val="00cccc"/>
              </a:buClr>
              <a:buSzPct val="64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Fifth Outline Level</a:t>
            </a:r>
            <a:endParaRPr b="0" lang="en-US" sz="3200" strike="noStrike" u="none">
              <a:solidFill>
                <a:srgbClr val="ffffff"/>
              </a:solidFill>
              <a:effectLst/>
              <a:uFillTx/>
              <a:latin typeface="Times New Roman"/>
            </a:endParaRPr>
          </a:p>
          <a:p>
            <a:pPr lvl="5" marL="2057400" indent="-228600">
              <a:spcBef>
                <a:spcPts val="799"/>
              </a:spcBef>
              <a:buClr>
                <a:srgbClr val="ffffff"/>
              </a:buClr>
              <a:buSzPct val="64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Sixth Outline Level</a:t>
            </a:r>
            <a:endParaRPr b="0" lang="en-US" sz="3200" strike="noStrike" u="none">
              <a:solidFill>
                <a:srgbClr val="ffffff"/>
              </a:solidFill>
              <a:effectLst/>
              <a:uFillTx/>
              <a:latin typeface="Times New Roman"/>
            </a:endParaRPr>
          </a:p>
          <a:p>
            <a:pPr lvl="6" marL="2057400" indent="-228600">
              <a:spcBef>
                <a:spcPts val="799"/>
              </a:spcBef>
              <a:buClr>
                <a:srgbClr val="ffffff"/>
              </a:buClr>
              <a:buSzPct val="64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Seventh Outline Level</a:t>
            </a:r>
            <a:endParaRPr b="0" lang="en-US" sz="3200" strike="noStrike" u="none">
              <a:solidFill>
                <a:srgbClr val="ffffff"/>
              </a:solidFill>
              <a:effectLst/>
              <a:uFillTx/>
              <a:latin typeface="Times New Roman"/>
            </a:endParaRPr>
          </a:p>
        </p:txBody>
      </p:sp>
      <p:sp>
        <p:nvSpPr>
          <p:cNvPr id="16" name="PlaceHolder 3"/>
          <p:cNvSpPr>
            <a:spLocks noGrp="1"/>
          </p:cNvSpPr>
          <p:nvPr>
            <p:ph type="dt" idx="1"/>
          </p:nvPr>
        </p:nvSpPr>
        <p:spPr>
          <a:xfrm>
            <a:off x="685800" y="6248520"/>
            <a:ext cx="1905120" cy="457200"/>
          </a:xfrm>
          <a:prstGeom prst="rect">
            <a:avLst/>
          </a:prstGeom>
          <a:noFill/>
          <a:ln w="0">
            <a:noFill/>
          </a:ln>
        </p:spPr>
        <p:txBody>
          <a:bodyPr lIns="92160" rIns="92160" tIns="46080" bIns="4608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7" name="PlaceHolder 4"/>
          <p:cNvSpPr>
            <a:spLocks noGrp="1"/>
          </p:cNvSpPr>
          <p:nvPr>
            <p:ph type="ftr" idx="2"/>
          </p:nvPr>
        </p:nvSpPr>
        <p:spPr>
          <a:xfrm>
            <a:off x="3124080" y="6248520"/>
            <a:ext cx="2895840" cy="457200"/>
          </a:xfrm>
          <a:prstGeom prst="rect">
            <a:avLst/>
          </a:prstGeom>
          <a:noFill/>
          <a:ln w="0">
            <a:noFill/>
          </a:ln>
        </p:spPr>
        <p:txBody>
          <a:bodyPr lIns="92160" rIns="92160" tIns="46080" bIns="4608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&lt;footer&gt;</a:t>
            </a:r>
            <a:endParaRPr b="0" lang="en-US" sz="1400" strike="noStrike" u="none">
              <a:solidFill>
                <a:srgbClr val="000000"/>
              </a:solidFill>
              <a:effectLst/>
              <a:uFillTx/>
              <a:latin typeface="Times New Roman"/>
            </a:endParaRPr>
          </a:p>
        </p:txBody>
      </p:sp>
      <p:sp>
        <p:nvSpPr>
          <p:cNvPr id="18" name="PlaceHolder 5"/>
          <p:cNvSpPr>
            <a:spLocks noGrp="1"/>
          </p:cNvSpPr>
          <p:nvPr>
            <p:ph type="sldNum" idx="3"/>
          </p:nvPr>
        </p:nvSpPr>
        <p:spPr>
          <a:xfrm>
            <a:off x="6553080" y="6248520"/>
            <a:ext cx="1905120" cy="457200"/>
          </a:xfrm>
          <a:prstGeom prst="rect">
            <a:avLst/>
          </a:prstGeom>
          <a:noFill/>
          <a:ln w="0">
            <a:noFill/>
          </a:ln>
        </p:spPr>
        <p:txBody>
          <a:bodyPr lIns="92160" rIns="92160" tIns="46080" bIns="4608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7A3B3B1-EDE3-4894-8EF8-F2F88C350746}" type="slidenum">
              <a:rPr b="0" lang="en-US" sz="1400" strike="noStrike" u="none">
                <a:solidFill>
                  <a:srgbClr val="ffffff"/>
                </a:solidFill>
                <a:effectLst/>
                <a:uFillTx/>
                <a:latin typeface="Times New Roman"/>
              </a:rPr>
              <a:t>&lt;number&gt;</a:t>
            </a:fld>
            <a:endParaRPr b="0" lang="en-US" sz="1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grpSp>
        <p:nvGrpSpPr>
          <p:cNvPr id="19" name=""/>
          <p:cNvGrpSpPr/>
          <p:nvPr/>
        </p:nvGrpSpPr>
        <p:grpSpPr>
          <a:xfrm>
            <a:off x="203040" y="276120"/>
            <a:ext cx="1260720" cy="1602000"/>
            <a:chOff x="203040" y="276120"/>
            <a:chExt cx="1260720" cy="1602000"/>
          </a:xfrm>
        </p:grpSpPr>
        <p:grpSp>
          <p:nvGrpSpPr>
            <p:cNvPr id="20" name=""/>
            <p:cNvGrpSpPr/>
            <p:nvPr/>
          </p:nvGrpSpPr>
          <p:grpSpPr>
            <a:xfrm>
              <a:off x="203040" y="276120"/>
              <a:ext cx="1170000" cy="1602000"/>
              <a:chOff x="203040" y="276120"/>
              <a:chExt cx="1170000" cy="1602000"/>
            </a:xfrm>
          </p:grpSpPr>
          <p:sp>
            <p:nvSpPr>
              <p:cNvPr id="2" name=""/>
              <p:cNvSpPr/>
              <p:nvPr/>
            </p:nvSpPr>
            <p:spPr>
              <a:xfrm>
                <a:off x="312840" y="431640"/>
                <a:ext cx="950760" cy="1293840"/>
              </a:xfrm>
              <a:custGeom>
                <a:avLst/>
                <a:gdLst/>
                <a:ahLst/>
                <a:rect l="l" t="t" r="r" b="b"/>
                <a:pathLst>
                  <a:path w="599" h="815">
                    <a:moveTo>
                      <a:pt x="299" y="0"/>
                    </a:moveTo>
                    <a:lnTo>
                      <a:pt x="0" y="407"/>
                    </a:lnTo>
                    <a:lnTo>
                      <a:pt x="299" y="814"/>
                    </a:lnTo>
                    <a:lnTo>
                      <a:pt x="598" y="407"/>
                    </a:lnTo>
                    <a:lnTo>
                      <a:pt x="299" y="0"/>
                    </a:lnTo>
                  </a:path>
                </a:pathLst>
              </a:custGeom>
              <a:gradFill rotWithShape="0">
                <a:gsLst>
                  <a:gs pos="0">
                    <a:srgbClr val="2a004e"/>
                  </a:gs>
                  <a:gs pos="100000">
                    <a:srgbClr val="500093"/>
                  </a:gs>
                </a:gsLst>
                <a:path path="rect">
                  <a:fillToRect l="50000" t="50000" r="50000" b="50000"/>
                </a:path>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21" name=""/>
              <p:cNvGrpSpPr/>
              <p:nvPr/>
            </p:nvGrpSpPr>
            <p:grpSpPr>
              <a:xfrm>
                <a:off x="203040" y="276120"/>
                <a:ext cx="1170000" cy="801720"/>
                <a:chOff x="203040" y="276120"/>
                <a:chExt cx="1170000" cy="801720"/>
              </a:xfrm>
            </p:grpSpPr>
            <p:sp>
              <p:nvSpPr>
                <p:cNvPr id="4" name=""/>
                <p:cNvSpPr/>
                <p:nvPr/>
              </p:nvSpPr>
              <p:spPr>
                <a:xfrm>
                  <a:off x="787320" y="276120"/>
                  <a:ext cx="585720" cy="801720"/>
                </a:xfrm>
                <a:custGeom>
                  <a:avLst/>
                  <a:gdLst/>
                  <a:ahLst/>
                  <a:rect l="l" t="t" r="r" b="b"/>
                  <a:pathLst>
                    <a:path w="369" h="505">
                      <a:moveTo>
                        <a:pt x="0" y="100"/>
                      </a:moveTo>
                      <a:lnTo>
                        <a:pt x="0" y="0"/>
                      </a:lnTo>
                      <a:lnTo>
                        <a:pt x="368" y="504"/>
                      </a:lnTo>
                      <a:lnTo>
                        <a:pt x="295" y="504"/>
                      </a:lnTo>
                      <a:lnTo>
                        <a:pt x="0" y="100"/>
                      </a:lnTo>
                    </a:path>
                  </a:pathLst>
                </a:custGeom>
                <a:solidFill>
                  <a:srgbClr val="7500d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 name=""/>
                <p:cNvSpPr/>
                <p:nvPr/>
              </p:nvSpPr>
              <p:spPr>
                <a:xfrm>
                  <a:off x="203040" y="276120"/>
                  <a:ext cx="586080" cy="801720"/>
                </a:xfrm>
                <a:custGeom>
                  <a:avLst/>
                  <a:gdLst/>
                  <a:ahLst/>
                  <a:rect l="l" t="t" r="r" b="b"/>
                  <a:pathLst>
                    <a:path w="369" h="505">
                      <a:moveTo>
                        <a:pt x="368" y="0"/>
                      </a:moveTo>
                      <a:lnTo>
                        <a:pt x="368" y="100"/>
                      </a:lnTo>
                      <a:lnTo>
                        <a:pt x="73" y="504"/>
                      </a:lnTo>
                      <a:lnTo>
                        <a:pt x="0" y="504"/>
                      </a:lnTo>
                      <a:lnTo>
                        <a:pt x="368" y="0"/>
                      </a:lnTo>
                    </a:path>
                  </a:pathLst>
                </a:custGeom>
                <a:solidFill>
                  <a:srgbClr val="7500d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2" name=""/>
              <p:cNvGrpSpPr/>
              <p:nvPr/>
            </p:nvGrpSpPr>
            <p:grpSpPr>
              <a:xfrm>
                <a:off x="203040" y="1076400"/>
                <a:ext cx="1170000" cy="801720"/>
                <a:chOff x="203040" y="1076400"/>
                <a:chExt cx="1170000" cy="801720"/>
              </a:xfrm>
            </p:grpSpPr>
            <p:sp>
              <p:nvSpPr>
                <p:cNvPr id="7" name=""/>
                <p:cNvSpPr/>
                <p:nvPr/>
              </p:nvSpPr>
              <p:spPr>
                <a:xfrm>
                  <a:off x="787320" y="1076400"/>
                  <a:ext cx="585720" cy="801720"/>
                </a:xfrm>
                <a:custGeom>
                  <a:avLst/>
                  <a:gdLst/>
                  <a:ahLst/>
                  <a:rect l="l" t="t" r="r" b="b"/>
                  <a:pathLst>
                    <a:path w="369" h="505">
                      <a:moveTo>
                        <a:pt x="295" y="0"/>
                      </a:moveTo>
                      <a:lnTo>
                        <a:pt x="368" y="0"/>
                      </a:lnTo>
                      <a:lnTo>
                        <a:pt x="0" y="504"/>
                      </a:lnTo>
                      <a:lnTo>
                        <a:pt x="0" y="404"/>
                      </a:lnTo>
                      <a:lnTo>
                        <a:pt x="295" y="0"/>
                      </a:lnTo>
                    </a:path>
                  </a:pathLst>
                </a:custGeom>
                <a:solidFill>
                  <a:srgbClr val="2a004e"/>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8" name=""/>
                <p:cNvSpPr/>
                <p:nvPr/>
              </p:nvSpPr>
              <p:spPr>
                <a:xfrm>
                  <a:off x="203040" y="1076400"/>
                  <a:ext cx="586080" cy="801720"/>
                </a:xfrm>
                <a:custGeom>
                  <a:avLst/>
                  <a:gdLst/>
                  <a:ahLst/>
                  <a:rect l="l" t="t" r="r" b="b"/>
                  <a:pathLst>
                    <a:path w="369" h="505">
                      <a:moveTo>
                        <a:pt x="73" y="0"/>
                      </a:moveTo>
                      <a:lnTo>
                        <a:pt x="368" y="404"/>
                      </a:lnTo>
                      <a:lnTo>
                        <a:pt x="368" y="504"/>
                      </a:lnTo>
                      <a:lnTo>
                        <a:pt x="0" y="0"/>
                      </a:lnTo>
                      <a:lnTo>
                        <a:pt x="73" y="0"/>
                      </a:lnTo>
                    </a:path>
                  </a:pathLst>
                </a:custGeom>
                <a:solidFill>
                  <a:srgbClr val="2a004e"/>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grpSp>
          <p:nvGrpSpPr>
            <p:cNvPr id="23" name=""/>
            <p:cNvGrpSpPr/>
            <p:nvPr/>
          </p:nvGrpSpPr>
          <p:grpSpPr>
            <a:xfrm>
              <a:off x="630360" y="334800"/>
              <a:ext cx="833400" cy="762120"/>
              <a:chOff x="630360" y="334800"/>
              <a:chExt cx="833400" cy="762120"/>
            </a:xfrm>
          </p:grpSpPr>
          <p:sp>
            <p:nvSpPr>
              <p:cNvPr id="10" name=""/>
              <p:cNvSpPr/>
              <p:nvPr/>
            </p:nvSpPr>
            <p:spPr>
              <a:xfrm>
                <a:off x="630360" y="334800"/>
                <a:ext cx="833400" cy="762120"/>
              </a:xfrm>
              <a:custGeom>
                <a:avLst/>
                <a:gdLst/>
                <a:ahLst/>
                <a:rect l="l" t="t" r="r" b="b"/>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rgbClr val="500093"/>
                  </a:gs>
                </a:gsLst>
                <a:path path="rect">
                  <a:fillToRect l="50000" t="50000" r="50000" b="50000"/>
                </a:path>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 name=""/>
              <p:cNvSpPr/>
              <p:nvPr/>
            </p:nvSpPr>
            <p:spPr>
              <a:xfrm>
                <a:off x="744480" y="438120"/>
                <a:ext cx="606600" cy="555480"/>
              </a:xfrm>
              <a:custGeom>
                <a:avLst/>
                <a:gdLst/>
                <a:ahLst/>
                <a:rect l="l" t="t" r="r" b="b"/>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7500d7"/>
                  </a:gs>
                </a:gsLst>
                <a:path path="rect">
                  <a:fillToRect l="50000" t="50000" r="50000" b="50000"/>
                </a:path>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 name=""/>
              <p:cNvSpPr/>
              <p:nvPr/>
            </p:nvSpPr>
            <p:spPr>
              <a:xfrm>
                <a:off x="833400" y="452520"/>
                <a:ext cx="428760" cy="527040"/>
              </a:xfrm>
              <a:custGeom>
                <a:avLst/>
                <a:gdLst/>
                <a:ahLst/>
                <a:rect l="l" t="t" r="r" b="b"/>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rgbClr val="500093"/>
                  </a:gs>
                </a:gsLst>
                <a:path path="rect">
                  <a:fillToRect l="50000" t="50000" r="50000" b="50000"/>
                </a:path>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 name=""/>
              <p:cNvSpPr/>
              <p:nvPr/>
            </p:nvSpPr>
            <p:spPr>
              <a:xfrm>
                <a:off x="993600" y="647640"/>
                <a:ext cx="108000" cy="135000"/>
              </a:xfrm>
              <a:custGeom>
                <a:avLst/>
                <a:gdLst/>
                <a:ahLst/>
                <a:rect l="l" t="t" r="r" b="b"/>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sp>
        <p:nvSpPr>
          <p:cNvPr id="24"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Click to edit the title text format</a:t>
            </a:r>
            <a:endParaRPr b="0" i="1" lang="en-US" sz="4400" strike="noStrike" u="none">
              <a:solidFill>
                <a:srgbClr val="00cccc"/>
              </a:solidFill>
              <a:effectLst/>
              <a:uFillTx/>
              <a:latin typeface="Times New Roman"/>
            </a:endParaRPr>
          </a:p>
        </p:txBody>
      </p:sp>
      <p:sp>
        <p:nvSpPr>
          <p:cNvPr id="25"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00cccc"/>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Click to edit the outline text format</a:t>
            </a:r>
            <a:endParaRPr b="0" lang="en-US" sz="3200" strike="noStrike" u="none">
              <a:solidFill>
                <a:srgbClr val="ffffff"/>
              </a:solidFill>
              <a:effectLst/>
              <a:uFillTx/>
              <a:latin typeface="Times New Roman"/>
            </a:endParaRPr>
          </a:p>
          <a:p>
            <a:pPr lvl="1" marL="743040" indent="-285840">
              <a:spcBef>
                <a:spcPts val="799"/>
              </a:spcBef>
              <a:buClr>
                <a:srgbClr val="ffffff"/>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Second Outline Level</a:t>
            </a:r>
            <a:endParaRPr b="0" lang="en-US" sz="3200" strike="noStrike" u="none">
              <a:solidFill>
                <a:srgbClr val="ffffff"/>
              </a:solidFill>
              <a:effectLst/>
              <a:uFillTx/>
              <a:latin typeface="Times New Roman"/>
            </a:endParaRPr>
          </a:p>
          <a:p>
            <a:pPr lvl="2" marL="1143000" indent="-228600">
              <a:spcBef>
                <a:spcPts val="799"/>
              </a:spcBef>
              <a:buClr>
                <a:srgbClr val="00cccc"/>
              </a:buClr>
              <a:buSzPct val="64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Third Outline Level</a:t>
            </a:r>
            <a:endParaRPr b="0" lang="en-US" sz="3200" strike="noStrike" u="none">
              <a:solidFill>
                <a:srgbClr val="ffffff"/>
              </a:solidFill>
              <a:effectLst/>
              <a:uFillTx/>
              <a:latin typeface="Times New Roman"/>
            </a:endParaRPr>
          </a:p>
          <a:p>
            <a:pPr lvl="3" marL="1600200" indent="-228600">
              <a:spcBef>
                <a:spcPts val="799"/>
              </a:spcBef>
              <a:buClr>
                <a:srgbClr val="ffffff"/>
              </a:buClr>
              <a:buSzPct val="64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Fourth Outline Level</a:t>
            </a:r>
            <a:endParaRPr b="0" lang="en-US" sz="3200" strike="noStrike" u="none">
              <a:solidFill>
                <a:srgbClr val="ffffff"/>
              </a:solidFill>
              <a:effectLst/>
              <a:uFillTx/>
              <a:latin typeface="Times New Roman"/>
            </a:endParaRPr>
          </a:p>
          <a:p>
            <a:pPr lvl="4" marL="2057400" indent="-228600">
              <a:spcBef>
                <a:spcPts val="799"/>
              </a:spcBef>
              <a:buClr>
                <a:srgbClr val="00cccc"/>
              </a:buClr>
              <a:buSzPct val="64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Fifth Outline Level</a:t>
            </a:r>
            <a:endParaRPr b="0" lang="en-US" sz="3200" strike="noStrike" u="none">
              <a:solidFill>
                <a:srgbClr val="ffffff"/>
              </a:solidFill>
              <a:effectLst/>
              <a:uFillTx/>
              <a:latin typeface="Times New Roman"/>
            </a:endParaRPr>
          </a:p>
          <a:p>
            <a:pPr lvl="5" marL="2057400" indent="-228600">
              <a:spcBef>
                <a:spcPts val="799"/>
              </a:spcBef>
              <a:buClr>
                <a:srgbClr val="ffffff"/>
              </a:buClr>
              <a:buSzPct val="64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Sixth Outline Level</a:t>
            </a:r>
            <a:endParaRPr b="0" lang="en-US" sz="3200" strike="noStrike" u="none">
              <a:solidFill>
                <a:srgbClr val="ffffff"/>
              </a:solidFill>
              <a:effectLst/>
              <a:uFillTx/>
              <a:latin typeface="Times New Roman"/>
            </a:endParaRPr>
          </a:p>
          <a:p>
            <a:pPr lvl="6" marL="2057400" indent="-228600">
              <a:spcBef>
                <a:spcPts val="799"/>
              </a:spcBef>
              <a:buClr>
                <a:srgbClr val="ffffff"/>
              </a:buClr>
              <a:buSzPct val="64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Seventh Outline Level</a:t>
            </a:r>
            <a:endParaRPr b="0" lang="en-US" sz="3200" strike="noStrike" u="none">
              <a:solidFill>
                <a:srgbClr val="ffffff"/>
              </a:solidFill>
              <a:effectLst/>
              <a:uFillTx/>
              <a:latin typeface="Times New Roman"/>
            </a:endParaRPr>
          </a:p>
        </p:txBody>
      </p:sp>
      <p:sp>
        <p:nvSpPr>
          <p:cNvPr id="26" name="PlaceHolder 3"/>
          <p:cNvSpPr>
            <a:spLocks noGrp="1"/>
          </p:cNvSpPr>
          <p:nvPr>
            <p:ph type="dt" idx="4"/>
          </p:nvPr>
        </p:nvSpPr>
        <p:spPr>
          <a:xfrm>
            <a:off x="685800" y="6248520"/>
            <a:ext cx="1905120" cy="457200"/>
          </a:xfrm>
          <a:prstGeom prst="rect">
            <a:avLst/>
          </a:prstGeom>
          <a:noFill/>
          <a:ln w="0">
            <a:noFill/>
          </a:ln>
        </p:spPr>
        <p:txBody>
          <a:bodyPr lIns="92160" rIns="92160" tIns="46080" bIns="4608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27" name="PlaceHolder 4"/>
          <p:cNvSpPr>
            <a:spLocks noGrp="1"/>
          </p:cNvSpPr>
          <p:nvPr>
            <p:ph type="ftr" idx="5"/>
          </p:nvPr>
        </p:nvSpPr>
        <p:spPr>
          <a:xfrm>
            <a:off x="3124080" y="6248520"/>
            <a:ext cx="2895840" cy="457200"/>
          </a:xfrm>
          <a:prstGeom prst="rect">
            <a:avLst/>
          </a:prstGeom>
          <a:noFill/>
          <a:ln w="0">
            <a:noFill/>
          </a:ln>
        </p:spPr>
        <p:txBody>
          <a:bodyPr lIns="92160" rIns="92160" tIns="46080" bIns="4608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&lt;footer&gt;</a:t>
            </a:r>
            <a:endParaRPr b="0" lang="en-US" sz="1400" strike="noStrike" u="none">
              <a:solidFill>
                <a:srgbClr val="000000"/>
              </a:solidFill>
              <a:effectLst/>
              <a:uFillTx/>
              <a:latin typeface="Times New Roman"/>
            </a:endParaRPr>
          </a:p>
        </p:txBody>
      </p:sp>
      <p:sp>
        <p:nvSpPr>
          <p:cNvPr id="28" name="PlaceHolder 5"/>
          <p:cNvSpPr>
            <a:spLocks noGrp="1"/>
          </p:cNvSpPr>
          <p:nvPr>
            <p:ph type="sldNum" idx="6"/>
          </p:nvPr>
        </p:nvSpPr>
        <p:spPr>
          <a:xfrm>
            <a:off x="6553080" y="6248520"/>
            <a:ext cx="1905120" cy="457200"/>
          </a:xfrm>
          <a:prstGeom prst="rect">
            <a:avLst/>
          </a:prstGeom>
          <a:noFill/>
          <a:ln w="0">
            <a:noFill/>
          </a:ln>
        </p:spPr>
        <p:txBody>
          <a:bodyPr lIns="92160" rIns="92160" tIns="46080" bIns="4608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BC4B144-37D3-4E78-9994-A5DD1C0B361C}" type="slidenum">
              <a:rPr b="0" lang="en-US" sz="1400" strike="noStrike" u="none">
                <a:solidFill>
                  <a:srgbClr val="ffffff"/>
                </a:solidFill>
                <a:effectLst/>
                <a:uFillTx/>
                <a:latin typeface="Times New Roman"/>
              </a:rPr>
              <a:t>&lt;number&gt;</a:t>
            </a:fld>
            <a:endParaRPr b="0" lang="en-US" sz="1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grpSp>
        <p:nvGrpSpPr>
          <p:cNvPr id="29" name=""/>
          <p:cNvGrpSpPr/>
          <p:nvPr/>
        </p:nvGrpSpPr>
        <p:grpSpPr>
          <a:xfrm>
            <a:off x="203040" y="276120"/>
            <a:ext cx="1260720" cy="1602000"/>
            <a:chOff x="203040" y="276120"/>
            <a:chExt cx="1260720" cy="1602000"/>
          </a:xfrm>
        </p:grpSpPr>
        <p:grpSp>
          <p:nvGrpSpPr>
            <p:cNvPr id="30" name=""/>
            <p:cNvGrpSpPr/>
            <p:nvPr/>
          </p:nvGrpSpPr>
          <p:grpSpPr>
            <a:xfrm>
              <a:off x="203040" y="276120"/>
              <a:ext cx="1170000" cy="1602000"/>
              <a:chOff x="203040" y="276120"/>
              <a:chExt cx="1170000" cy="1602000"/>
            </a:xfrm>
          </p:grpSpPr>
          <p:sp>
            <p:nvSpPr>
              <p:cNvPr id="2" name=""/>
              <p:cNvSpPr/>
              <p:nvPr/>
            </p:nvSpPr>
            <p:spPr>
              <a:xfrm>
                <a:off x="312840" y="431640"/>
                <a:ext cx="950760" cy="1293840"/>
              </a:xfrm>
              <a:custGeom>
                <a:avLst/>
                <a:gdLst/>
                <a:ahLst/>
                <a:rect l="l" t="t" r="r" b="b"/>
                <a:pathLst>
                  <a:path w="599" h="815">
                    <a:moveTo>
                      <a:pt x="299" y="0"/>
                    </a:moveTo>
                    <a:lnTo>
                      <a:pt x="0" y="407"/>
                    </a:lnTo>
                    <a:lnTo>
                      <a:pt x="299" y="814"/>
                    </a:lnTo>
                    <a:lnTo>
                      <a:pt x="598" y="407"/>
                    </a:lnTo>
                    <a:lnTo>
                      <a:pt x="299" y="0"/>
                    </a:lnTo>
                  </a:path>
                </a:pathLst>
              </a:custGeom>
              <a:gradFill rotWithShape="0">
                <a:gsLst>
                  <a:gs pos="0">
                    <a:srgbClr val="2a004e"/>
                  </a:gs>
                  <a:gs pos="100000">
                    <a:srgbClr val="500093"/>
                  </a:gs>
                </a:gsLst>
                <a:path path="rect">
                  <a:fillToRect l="50000" t="50000" r="50000" b="50000"/>
                </a:path>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31" name=""/>
              <p:cNvGrpSpPr/>
              <p:nvPr/>
            </p:nvGrpSpPr>
            <p:grpSpPr>
              <a:xfrm>
                <a:off x="203040" y="276120"/>
                <a:ext cx="1170000" cy="801720"/>
                <a:chOff x="203040" y="276120"/>
                <a:chExt cx="1170000" cy="801720"/>
              </a:xfrm>
            </p:grpSpPr>
            <p:sp>
              <p:nvSpPr>
                <p:cNvPr id="4" name=""/>
                <p:cNvSpPr/>
                <p:nvPr/>
              </p:nvSpPr>
              <p:spPr>
                <a:xfrm>
                  <a:off x="787320" y="276120"/>
                  <a:ext cx="585720" cy="801720"/>
                </a:xfrm>
                <a:custGeom>
                  <a:avLst/>
                  <a:gdLst/>
                  <a:ahLst/>
                  <a:rect l="l" t="t" r="r" b="b"/>
                  <a:pathLst>
                    <a:path w="369" h="505">
                      <a:moveTo>
                        <a:pt x="0" y="100"/>
                      </a:moveTo>
                      <a:lnTo>
                        <a:pt x="0" y="0"/>
                      </a:lnTo>
                      <a:lnTo>
                        <a:pt x="368" y="504"/>
                      </a:lnTo>
                      <a:lnTo>
                        <a:pt x="295" y="504"/>
                      </a:lnTo>
                      <a:lnTo>
                        <a:pt x="0" y="100"/>
                      </a:lnTo>
                    </a:path>
                  </a:pathLst>
                </a:custGeom>
                <a:solidFill>
                  <a:srgbClr val="7500d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 name=""/>
                <p:cNvSpPr/>
                <p:nvPr/>
              </p:nvSpPr>
              <p:spPr>
                <a:xfrm>
                  <a:off x="203040" y="276120"/>
                  <a:ext cx="586080" cy="801720"/>
                </a:xfrm>
                <a:custGeom>
                  <a:avLst/>
                  <a:gdLst/>
                  <a:ahLst/>
                  <a:rect l="l" t="t" r="r" b="b"/>
                  <a:pathLst>
                    <a:path w="369" h="505">
                      <a:moveTo>
                        <a:pt x="368" y="0"/>
                      </a:moveTo>
                      <a:lnTo>
                        <a:pt x="368" y="100"/>
                      </a:lnTo>
                      <a:lnTo>
                        <a:pt x="73" y="504"/>
                      </a:lnTo>
                      <a:lnTo>
                        <a:pt x="0" y="504"/>
                      </a:lnTo>
                      <a:lnTo>
                        <a:pt x="368" y="0"/>
                      </a:lnTo>
                    </a:path>
                  </a:pathLst>
                </a:custGeom>
                <a:solidFill>
                  <a:srgbClr val="7500d7"/>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32" name=""/>
              <p:cNvGrpSpPr/>
              <p:nvPr/>
            </p:nvGrpSpPr>
            <p:grpSpPr>
              <a:xfrm>
                <a:off x="203040" y="1076400"/>
                <a:ext cx="1170000" cy="801720"/>
                <a:chOff x="203040" y="1076400"/>
                <a:chExt cx="1170000" cy="801720"/>
              </a:xfrm>
            </p:grpSpPr>
            <p:sp>
              <p:nvSpPr>
                <p:cNvPr id="7" name=""/>
                <p:cNvSpPr/>
                <p:nvPr/>
              </p:nvSpPr>
              <p:spPr>
                <a:xfrm>
                  <a:off x="787320" y="1076400"/>
                  <a:ext cx="585720" cy="801720"/>
                </a:xfrm>
                <a:custGeom>
                  <a:avLst/>
                  <a:gdLst/>
                  <a:ahLst/>
                  <a:rect l="l" t="t" r="r" b="b"/>
                  <a:pathLst>
                    <a:path w="369" h="505">
                      <a:moveTo>
                        <a:pt x="295" y="0"/>
                      </a:moveTo>
                      <a:lnTo>
                        <a:pt x="368" y="0"/>
                      </a:lnTo>
                      <a:lnTo>
                        <a:pt x="0" y="504"/>
                      </a:lnTo>
                      <a:lnTo>
                        <a:pt x="0" y="404"/>
                      </a:lnTo>
                      <a:lnTo>
                        <a:pt x="295" y="0"/>
                      </a:lnTo>
                    </a:path>
                  </a:pathLst>
                </a:custGeom>
                <a:solidFill>
                  <a:srgbClr val="2a004e"/>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8" name=""/>
                <p:cNvSpPr/>
                <p:nvPr/>
              </p:nvSpPr>
              <p:spPr>
                <a:xfrm>
                  <a:off x="203040" y="1076400"/>
                  <a:ext cx="586080" cy="801720"/>
                </a:xfrm>
                <a:custGeom>
                  <a:avLst/>
                  <a:gdLst/>
                  <a:ahLst/>
                  <a:rect l="l" t="t" r="r" b="b"/>
                  <a:pathLst>
                    <a:path w="369" h="505">
                      <a:moveTo>
                        <a:pt x="73" y="0"/>
                      </a:moveTo>
                      <a:lnTo>
                        <a:pt x="368" y="404"/>
                      </a:lnTo>
                      <a:lnTo>
                        <a:pt x="368" y="504"/>
                      </a:lnTo>
                      <a:lnTo>
                        <a:pt x="0" y="0"/>
                      </a:lnTo>
                      <a:lnTo>
                        <a:pt x="73" y="0"/>
                      </a:lnTo>
                    </a:path>
                  </a:pathLst>
                </a:custGeom>
                <a:solidFill>
                  <a:srgbClr val="2a004e"/>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grpSp>
          <p:nvGrpSpPr>
            <p:cNvPr id="33" name=""/>
            <p:cNvGrpSpPr/>
            <p:nvPr/>
          </p:nvGrpSpPr>
          <p:grpSpPr>
            <a:xfrm>
              <a:off x="630360" y="334800"/>
              <a:ext cx="833400" cy="762120"/>
              <a:chOff x="630360" y="334800"/>
              <a:chExt cx="833400" cy="762120"/>
            </a:xfrm>
          </p:grpSpPr>
          <p:sp>
            <p:nvSpPr>
              <p:cNvPr id="10" name=""/>
              <p:cNvSpPr/>
              <p:nvPr/>
            </p:nvSpPr>
            <p:spPr>
              <a:xfrm>
                <a:off x="630360" y="334800"/>
                <a:ext cx="833400" cy="762120"/>
              </a:xfrm>
              <a:custGeom>
                <a:avLst/>
                <a:gdLst/>
                <a:ahLst/>
                <a:rect l="l" t="t" r="r" b="b"/>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rgbClr val="500093"/>
                  </a:gs>
                </a:gsLst>
                <a:path path="rect">
                  <a:fillToRect l="50000" t="50000" r="50000" b="50000"/>
                </a:path>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1" name=""/>
              <p:cNvSpPr/>
              <p:nvPr/>
            </p:nvSpPr>
            <p:spPr>
              <a:xfrm>
                <a:off x="744480" y="438120"/>
                <a:ext cx="606600" cy="555480"/>
              </a:xfrm>
              <a:custGeom>
                <a:avLst/>
                <a:gdLst/>
                <a:ahLst/>
                <a:rect l="l" t="t" r="r" b="b"/>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7500d7"/>
                  </a:gs>
                </a:gsLst>
                <a:path path="rect">
                  <a:fillToRect l="50000" t="50000" r="50000" b="50000"/>
                </a:path>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 name=""/>
              <p:cNvSpPr/>
              <p:nvPr/>
            </p:nvSpPr>
            <p:spPr>
              <a:xfrm>
                <a:off x="833400" y="452520"/>
                <a:ext cx="428760" cy="527040"/>
              </a:xfrm>
              <a:custGeom>
                <a:avLst/>
                <a:gdLst/>
                <a:ahLst/>
                <a:rect l="l" t="t" r="r" b="b"/>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rgbClr val="500093"/>
                  </a:gs>
                </a:gsLst>
                <a:path path="rect">
                  <a:fillToRect l="50000" t="50000" r="50000" b="50000"/>
                </a:path>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3" name=""/>
              <p:cNvSpPr/>
              <p:nvPr/>
            </p:nvSpPr>
            <p:spPr>
              <a:xfrm>
                <a:off x="993600" y="647640"/>
                <a:ext cx="108000" cy="135000"/>
              </a:xfrm>
              <a:custGeom>
                <a:avLst/>
                <a:gdLst/>
                <a:ahLst/>
                <a:rect l="l" t="t" r="r" b="b"/>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sp>
        <p:nvSpPr>
          <p:cNvPr id="34"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Click to edit the title text format</a:t>
            </a:r>
            <a:endParaRPr b="0" i="1" lang="en-US" sz="4400" strike="noStrike" u="none">
              <a:solidFill>
                <a:srgbClr val="00cccc"/>
              </a:solidFill>
              <a:effectLst/>
              <a:uFillTx/>
              <a:latin typeface="Times New Roman"/>
            </a:endParaRPr>
          </a:p>
        </p:txBody>
      </p:sp>
      <p:sp>
        <p:nvSpPr>
          <p:cNvPr id="35"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00cccc"/>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Click to edit the outline text format</a:t>
            </a:r>
            <a:endParaRPr b="0" lang="en-US" sz="3200" strike="noStrike" u="none">
              <a:solidFill>
                <a:srgbClr val="ffffff"/>
              </a:solidFill>
              <a:effectLst/>
              <a:uFillTx/>
              <a:latin typeface="Times New Roman"/>
            </a:endParaRPr>
          </a:p>
          <a:p>
            <a:pPr lvl="1" marL="743040" indent="-285840">
              <a:spcBef>
                <a:spcPts val="799"/>
              </a:spcBef>
              <a:buClr>
                <a:srgbClr val="ffffff"/>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Second Outline Level</a:t>
            </a:r>
            <a:endParaRPr b="0" lang="en-US" sz="3200" strike="noStrike" u="none">
              <a:solidFill>
                <a:srgbClr val="ffffff"/>
              </a:solidFill>
              <a:effectLst/>
              <a:uFillTx/>
              <a:latin typeface="Times New Roman"/>
            </a:endParaRPr>
          </a:p>
          <a:p>
            <a:pPr lvl="2" marL="1143000" indent="-228600">
              <a:spcBef>
                <a:spcPts val="799"/>
              </a:spcBef>
              <a:buClr>
                <a:srgbClr val="00cccc"/>
              </a:buClr>
              <a:buSzPct val="64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Third Outline Level</a:t>
            </a:r>
            <a:endParaRPr b="0" lang="en-US" sz="3200" strike="noStrike" u="none">
              <a:solidFill>
                <a:srgbClr val="ffffff"/>
              </a:solidFill>
              <a:effectLst/>
              <a:uFillTx/>
              <a:latin typeface="Times New Roman"/>
            </a:endParaRPr>
          </a:p>
          <a:p>
            <a:pPr lvl="3" marL="1600200" indent="-228600">
              <a:spcBef>
                <a:spcPts val="799"/>
              </a:spcBef>
              <a:buClr>
                <a:srgbClr val="ffffff"/>
              </a:buClr>
              <a:buSzPct val="64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Fourth Outline Level</a:t>
            </a:r>
            <a:endParaRPr b="0" lang="en-US" sz="3200" strike="noStrike" u="none">
              <a:solidFill>
                <a:srgbClr val="ffffff"/>
              </a:solidFill>
              <a:effectLst/>
              <a:uFillTx/>
              <a:latin typeface="Times New Roman"/>
            </a:endParaRPr>
          </a:p>
          <a:p>
            <a:pPr lvl="4" marL="2057400" indent="-228600">
              <a:spcBef>
                <a:spcPts val="799"/>
              </a:spcBef>
              <a:buClr>
                <a:srgbClr val="00cccc"/>
              </a:buClr>
              <a:buSzPct val="64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Fifth Outline Level</a:t>
            </a:r>
            <a:endParaRPr b="0" lang="en-US" sz="3200" strike="noStrike" u="none">
              <a:solidFill>
                <a:srgbClr val="ffffff"/>
              </a:solidFill>
              <a:effectLst/>
              <a:uFillTx/>
              <a:latin typeface="Times New Roman"/>
            </a:endParaRPr>
          </a:p>
          <a:p>
            <a:pPr lvl="5" marL="2057400" indent="-228600">
              <a:spcBef>
                <a:spcPts val="799"/>
              </a:spcBef>
              <a:buClr>
                <a:srgbClr val="ffffff"/>
              </a:buClr>
              <a:buSzPct val="64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Sixth Outline Level</a:t>
            </a:r>
            <a:endParaRPr b="0" lang="en-US" sz="3200" strike="noStrike" u="none">
              <a:solidFill>
                <a:srgbClr val="ffffff"/>
              </a:solidFill>
              <a:effectLst/>
              <a:uFillTx/>
              <a:latin typeface="Times New Roman"/>
            </a:endParaRPr>
          </a:p>
          <a:p>
            <a:pPr lvl="6" marL="2057400" indent="-228600">
              <a:spcBef>
                <a:spcPts val="799"/>
              </a:spcBef>
              <a:buClr>
                <a:srgbClr val="ffffff"/>
              </a:buClr>
              <a:buSzPct val="64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Seventh Outline Level</a:t>
            </a:r>
            <a:endParaRPr b="0" lang="en-US" sz="3200" strike="noStrike" u="none">
              <a:solidFill>
                <a:srgbClr val="ffffff"/>
              </a:solidFill>
              <a:effectLst/>
              <a:uFillTx/>
              <a:latin typeface="Times New Roman"/>
            </a:endParaRPr>
          </a:p>
        </p:txBody>
      </p:sp>
      <p:sp>
        <p:nvSpPr>
          <p:cNvPr id="36" name="PlaceHolder 3"/>
          <p:cNvSpPr>
            <a:spLocks noGrp="1"/>
          </p:cNvSpPr>
          <p:nvPr>
            <p:ph type="dt" idx="7"/>
          </p:nvPr>
        </p:nvSpPr>
        <p:spPr>
          <a:xfrm>
            <a:off x="685800" y="6248520"/>
            <a:ext cx="1905120" cy="457200"/>
          </a:xfrm>
          <a:prstGeom prst="rect">
            <a:avLst/>
          </a:prstGeom>
          <a:noFill/>
          <a:ln w="0">
            <a:noFill/>
          </a:ln>
        </p:spPr>
        <p:txBody>
          <a:bodyPr lIns="92160" rIns="92160" tIns="46080" bIns="4608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7" name="PlaceHolder 4"/>
          <p:cNvSpPr>
            <a:spLocks noGrp="1"/>
          </p:cNvSpPr>
          <p:nvPr>
            <p:ph type="ftr" idx="8"/>
          </p:nvPr>
        </p:nvSpPr>
        <p:spPr>
          <a:xfrm>
            <a:off x="3124080" y="6248520"/>
            <a:ext cx="2895840" cy="457200"/>
          </a:xfrm>
          <a:prstGeom prst="rect">
            <a:avLst/>
          </a:prstGeom>
          <a:noFill/>
          <a:ln w="0">
            <a:noFill/>
          </a:ln>
        </p:spPr>
        <p:txBody>
          <a:bodyPr lIns="92160" rIns="92160" tIns="46080" bIns="4608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&lt;footer&gt;</a:t>
            </a:r>
            <a:endParaRPr b="0" lang="en-US" sz="1400" strike="noStrike" u="none">
              <a:solidFill>
                <a:srgbClr val="000000"/>
              </a:solidFill>
              <a:effectLst/>
              <a:uFillTx/>
              <a:latin typeface="Times New Roman"/>
            </a:endParaRPr>
          </a:p>
        </p:txBody>
      </p:sp>
      <p:sp>
        <p:nvSpPr>
          <p:cNvPr id="38" name="PlaceHolder 5"/>
          <p:cNvSpPr>
            <a:spLocks noGrp="1"/>
          </p:cNvSpPr>
          <p:nvPr>
            <p:ph type="sldNum" idx="9"/>
          </p:nvPr>
        </p:nvSpPr>
        <p:spPr>
          <a:xfrm>
            <a:off x="6553080" y="6248520"/>
            <a:ext cx="1905120" cy="457200"/>
          </a:xfrm>
          <a:prstGeom prst="rect">
            <a:avLst/>
          </a:prstGeom>
          <a:noFill/>
          <a:ln w="0">
            <a:noFill/>
          </a:ln>
        </p:spPr>
        <p:txBody>
          <a:bodyPr lIns="92160" rIns="92160" tIns="46080" bIns="4608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E1685FB-669E-4AA6-9335-5CFA52CEE4BF}" type="slidenum">
              <a:rPr b="0" lang="en-US" sz="1400" strike="noStrike" u="none">
                <a:solidFill>
                  <a:srgbClr val="ffffff"/>
                </a:solidFill>
                <a:effectLst/>
                <a:uFillTx/>
                <a:latin typeface="Times New Roman"/>
              </a:rPr>
              <a:t>&lt;number&gt;</a:t>
            </a:fld>
            <a:endParaRPr b="0" lang="en-US" sz="1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1066680" y="144756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800" strike="noStrike" u="none">
                <a:solidFill>
                  <a:srgbClr val="00cccc"/>
                </a:solidFill>
                <a:effectLst/>
                <a:uFillTx/>
                <a:latin typeface="Times New Roman"/>
              </a:rPr>
              <a:t>Supplier Workshop</a:t>
            </a:r>
            <a:br>
              <a:rPr sz="4800"/>
            </a:br>
            <a:r>
              <a:rPr b="0" i="1" lang="en-US" sz="4800" strike="noStrike" u="none">
                <a:solidFill>
                  <a:srgbClr val="00cccc"/>
                </a:solidFill>
                <a:effectLst/>
                <a:uFillTx/>
                <a:latin typeface="Times New Roman"/>
              </a:rPr>
              <a:t>Presentation</a:t>
            </a:r>
            <a:endParaRPr b="0" i="1" lang="en-US" sz="4800" strike="noStrike" u="none">
              <a:solidFill>
                <a:srgbClr val="00cccc"/>
              </a:solidFill>
              <a:effectLst/>
              <a:uFillTx/>
              <a:latin typeface="Times New Roman"/>
            </a:endParaRPr>
          </a:p>
        </p:txBody>
      </p:sp>
      <p:sp>
        <p:nvSpPr>
          <p:cNvPr id="47" name=""/>
          <p:cNvSpPr/>
          <p:nvPr/>
        </p:nvSpPr>
        <p:spPr>
          <a:xfrm>
            <a:off x="1198440" y="3718080"/>
            <a:ext cx="5483880" cy="265284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NSTAR  </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Boston Edison</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Commonwealth/Cambridge Electric Light</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National Grid</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Massachusetts/Nantucket Electric</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Unitil/Fitchburg Gas and Electric</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Western Massachusetts Electric</a:t>
            </a:r>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Customer Service Support</a:t>
            </a:r>
            <a:endParaRPr b="0" i="1" lang="en-US" sz="4400" strike="noStrike" u="none">
              <a:solidFill>
                <a:srgbClr val="00cccc"/>
              </a:solidFill>
              <a:effectLst/>
              <a:uFillTx/>
              <a:latin typeface="Times New Roman"/>
            </a:endParaRPr>
          </a:p>
        </p:txBody>
      </p:sp>
      <p:sp>
        <p:nvSpPr>
          <p:cNvPr id="66" name="PlaceHolder 2"/>
          <p:cNvSpPr>
            <a:spLocks noGrp="1"/>
          </p:cNvSpPr>
          <p:nvPr>
            <p:ph/>
          </p:nvPr>
        </p:nvSpPr>
        <p:spPr>
          <a:xfrm>
            <a:off x="1066680" y="1676520"/>
            <a:ext cx="7772400" cy="4952880"/>
          </a:xfrm>
          <a:prstGeom prst="rect">
            <a:avLst/>
          </a:prstGeom>
          <a:noFill/>
          <a:ln w="0">
            <a:noFill/>
          </a:ln>
        </p:spPr>
        <p:txBody>
          <a:bodyPr lIns="92160" rIns="92160" tIns="46080" bIns="46080" anchor="t">
            <a:normAutofit/>
          </a:bodyPr>
          <a:p>
            <a:pPr marL="343080" indent="-343080">
              <a:spcBef>
                <a:spcPts val="751"/>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ffffff"/>
                </a:solidFill>
                <a:effectLst/>
                <a:uFillTx/>
                <a:latin typeface="Times New Roman"/>
              </a:rPr>
              <a:t>DisCo provides Customer service for distribution</a:t>
            </a:r>
            <a:endParaRPr b="0" lang="en-US" sz="3000" strike="noStrike" u="none">
              <a:solidFill>
                <a:srgbClr val="ffffff"/>
              </a:solidFill>
              <a:effectLst/>
              <a:uFillTx/>
              <a:latin typeface="Times New Roman"/>
            </a:endParaRPr>
          </a:p>
          <a:p>
            <a:pPr marL="343080" indent="-343080">
              <a:spcBef>
                <a:spcPts val="751"/>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ffffff"/>
                </a:solidFill>
                <a:effectLst/>
                <a:uFillTx/>
                <a:latin typeface="Times New Roman"/>
              </a:rPr>
              <a:t>Supplier provides Customer service for generation</a:t>
            </a:r>
            <a:endParaRPr b="0" lang="en-US" sz="3000" strike="noStrike" u="none">
              <a:solidFill>
                <a:srgbClr val="ffffff"/>
              </a:solidFill>
              <a:effectLst/>
              <a:uFillTx/>
              <a:latin typeface="Times New Roman"/>
            </a:endParaRPr>
          </a:p>
          <a:p>
            <a:pPr marL="343080" indent="-343080">
              <a:spcBef>
                <a:spcPts val="751"/>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ffffff"/>
                </a:solidFill>
                <a:effectLst/>
                <a:uFillTx/>
                <a:latin typeface="Times New Roman"/>
              </a:rPr>
              <a:t>DisCo may offer optional Customer service to Suppliers through individual contracts</a:t>
            </a:r>
            <a:endParaRPr b="0" lang="en-US" sz="3000" strike="noStrike" u="none">
              <a:solidFill>
                <a:srgbClr val="ffffff"/>
              </a:solidFill>
              <a:effectLst/>
              <a:uFillTx/>
              <a:latin typeface="Times New Roman"/>
            </a:endParaRPr>
          </a:p>
        </p:txBody>
      </p:sp>
    </p:spTree>
  </p:cSld>
  <p:transition>
    <p:zoom dir="out"/>
  </p:transition>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67"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Distribution Service</a:t>
            </a:r>
            <a:endParaRPr b="0" i="1" lang="en-US" sz="4400" strike="noStrike" u="none">
              <a:solidFill>
                <a:srgbClr val="00cccc"/>
              </a:solidFill>
              <a:effectLst/>
              <a:uFillTx/>
              <a:latin typeface="Times New Roman"/>
            </a:endParaRPr>
          </a:p>
        </p:txBody>
      </p:sp>
      <p:sp>
        <p:nvSpPr>
          <p:cNvPr id="68" name="PlaceHolder 2"/>
          <p:cNvSpPr>
            <a:spLocks noGrp="1"/>
          </p:cNvSpPr>
          <p:nvPr>
            <p:ph/>
          </p:nvPr>
        </p:nvSpPr>
        <p:spPr>
          <a:xfrm>
            <a:off x="1066680" y="1676520"/>
            <a:ext cx="7772400" cy="4114800"/>
          </a:xfrm>
          <a:prstGeom prst="rect">
            <a:avLst/>
          </a:prstGeom>
          <a:noFill/>
          <a:ln w="0">
            <a:noFill/>
          </a:ln>
        </p:spPr>
        <p:txBody>
          <a:bodyPr lIns="92160" rIns="92160" tIns="46080" bIns="46080" anchor="t">
            <a:normAutofit lnSpcReduction="9999"/>
          </a:bodyPr>
          <a:p>
            <a:pPr marL="343080" indent="-343080">
              <a:lnSpc>
                <a:spcPct val="90000"/>
              </a:lnSpc>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DisCo responds to service and reliability issues following standard operating practices</a:t>
            </a:r>
            <a:endParaRPr b="0" lang="en-US" sz="2800" strike="noStrike" u="none">
              <a:solidFill>
                <a:srgbClr val="ffffff"/>
              </a:solidFill>
              <a:effectLst/>
              <a:uFillTx/>
              <a:latin typeface="Times New Roman"/>
            </a:endParaRPr>
          </a:p>
          <a:p>
            <a:pPr marL="343080" indent="-343080">
              <a:lnSpc>
                <a:spcPct val="90000"/>
              </a:lnSpc>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DisCo complies with filed service restoration procedures</a:t>
            </a:r>
            <a:endParaRPr b="0" lang="en-US" sz="2800" strike="noStrike" u="none">
              <a:solidFill>
                <a:srgbClr val="ffffff"/>
              </a:solidFill>
              <a:effectLst/>
              <a:uFillTx/>
              <a:latin typeface="Times New Roman"/>
            </a:endParaRPr>
          </a:p>
          <a:p>
            <a:pPr marL="343080" indent="-343080">
              <a:lnSpc>
                <a:spcPct val="90000"/>
              </a:lnSpc>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DisCo provides storm restoration facilitated by direct customer contact</a:t>
            </a:r>
            <a:endParaRPr b="0" lang="en-US" sz="2800" strike="noStrike" u="none">
              <a:solidFill>
                <a:srgbClr val="ffffff"/>
              </a:solidFill>
              <a:effectLst/>
              <a:uFillTx/>
              <a:latin typeface="Times New Roman"/>
            </a:endParaRPr>
          </a:p>
          <a:p>
            <a:pPr marL="343080" indent="-343080">
              <a:lnSpc>
                <a:spcPct val="90000"/>
              </a:lnSpc>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DisCo fulfills new Service Requests for Customers of record</a:t>
            </a:r>
            <a:endParaRPr b="0" lang="en-US" sz="2800" strike="noStrike" u="none">
              <a:solidFill>
                <a:srgbClr val="ffffff"/>
              </a:solidFill>
              <a:effectLst/>
              <a:uFillTx/>
              <a:latin typeface="Times New Roman"/>
            </a:endParaRPr>
          </a:p>
          <a:p>
            <a:pPr marL="343080" indent="-343080">
              <a:lnSpc>
                <a:spcPct val="90000"/>
              </a:lnSpc>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DisCo may</a:t>
            </a:r>
            <a:r>
              <a:rPr b="0" i="1" lang="en-US" sz="2800" strike="noStrike" u="none">
                <a:solidFill>
                  <a:srgbClr val="ffffff"/>
                </a:solidFill>
                <a:effectLst/>
                <a:uFillTx/>
                <a:latin typeface="Times New Roman"/>
              </a:rPr>
              <a:t> disconnect </a:t>
            </a:r>
            <a:r>
              <a:rPr b="0" lang="en-US" sz="2800" strike="noStrike" u="none">
                <a:solidFill>
                  <a:srgbClr val="ffffff"/>
                </a:solidFill>
                <a:effectLst/>
                <a:uFillTx/>
                <a:latin typeface="Times New Roman"/>
              </a:rPr>
              <a:t>a Customer, according to current MDTE procedures</a:t>
            </a:r>
            <a:endParaRPr b="0" lang="en-US" sz="2800" strike="noStrike" u="none">
              <a:solidFill>
                <a:srgbClr val="ffffff"/>
              </a:solidFill>
              <a:effectLst/>
              <a:uFillTx/>
              <a:latin typeface="Times New Roman"/>
            </a:endParaRPr>
          </a:p>
        </p:txBody>
      </p:sp>
    </p:spTree>
  </p:cSld>
  <p:transition>
    <p:zoom dir="out"/>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Generation  Discontinuance</a:t>
            </a:r>
            <a:endParaRPr b="0" i="1" lang="en-US" sz="4400" strike="noStrike" u="none">
              <a:solidFill>
                <a:srgbClr val="00cccc"/>
              </a:solidFill>
              <a:effectLst/>
              <a:uFillTx/>
              <a:latin typeface="Times New Roman"/>
            </a:endParaRPr>
          </a:p>
        </p:txBody>
      </p:sp>
      <p:sp>
        <p:nvSpPr>
          <p:cNvPr id="70" name="PlaceHolder 2"/>
          <p:cNvSpPr>
            <a:spLocks noGrp="1"/>
          </p:cNvSpPr>
          <p:nvPr>
            <p:ph/>
          </p:nvPr>
        </p:nvSpPr>
        <p:spPr>
          <a:xfrm>
            <a:off x="990720" y="1752480"/>
            <a:ext cx="7772400" cy="4114800"/>
          </a:xfrm>
          <a:prstGeom prst="rect">
            <a:avLst/>
          </a:prstGeom>
          <a:noFill/>
          <a:ln w="0">
            <a:noFill/>
          </a:ln>
        </p:spPr>
        <p:txBody>
          <a:bodyPr lIns="92160" rIns="92160" tIns="46080" bIns="46080" anchor="t">
            <a:normAutofit/>
          </a:bodyPr>
          <a:p>
            <a:pPr marL="343080" indent="-34308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a:p>
            <a:pPr marL="343080" indent="-343080">
              <a:lnSpc>
                <a:spcPct val="90000"/>
              </a:lnSpc>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Supplier may </a:t>
            </a:r>
            <a:r>
              <a:rPr b="0" i="1" lang="en-US" sz="3200" strike="noStrike" u="none">
                <a:solidFill>
                  <a:srgbClr val="ffffff"/>
                </a:solidFill>
                <a:effectLst/>
                <a:uFillTx/>
                <a:latin typeface="Times New Roman"/>
              </a:rPr>
              <a:t>discontinue</a:t>
            </a:r>
            <a:r>
              <a:rPr b="0" lang="en-US" sz="3200" strike="noStrike" u="none">
                <a:solidFill>
                  <a:srgbClr val="ffffff"/>
                </a:solidFill>
                <a:effectLst/>
                <a:uFillTx/>
                <a:latin typeface="Times New Roman"/>
              </a:rPr>
              <a:t> generation service to a customer </a:t>
            </a:r>
            <a:r>
              <a:rPr b="1" lang="en-US" sz="3200" strike="noStrike" u="none">
                <a:solidFill>
                  <a:srgbClr val="ffffff"/>
                </a:solidFill>
                <a:effectLst/>
                <a:uFillTx/>
                <a:latin typeface="Times New Roman"/>
              </a:rPr>
              <a:t>on scheduled meter read date</a:t>
            </a:r>
            <a:endParaRPr b="0" lang="en-US" sz="3200" strike="noStrike" u="none">
              <a:solidFill>
                <a:srgbClr val="ffffff"/>
              </a:solidFill>
              <a:effectLst/>
              <a:uFillTx/>
              <a:latin typeface="Times New Roman"/>
            </a:endParaRPr>
          </a:p>
          <a:p>
            <a:pPr marL="343080" indent="-343080">
              <a:lnSpc>
                <a:spcPct val="90000"/>
              </a:lnSpc>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Customers may discontinue Supplier service by contacting the DisCo</a:t>
            </a:r>
            <a:endParaRPr b="0" lang="en-US" sz="3200" strike="noStrike" u="none">
              <a:solidFill>
                <a:srgbClr val="ffffff"/>
              </a:solidFill>
              <a:effectLst/>
              <a:uFillTx/>
              <a:latin typeface="Times New Roman"/>
            </a:endParaRPr>
          </a:p>
          <a:p>
            <a:pPr lvl="1" marL="743040" indent="-285840">
              <a:lnSpc>
                <a:spcPct val="90000"/>
              </a:lnSpc>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Residential discontinuance effective in 2 business days</a:t>
            </a:r>
            <a:endParaRPr b="0" lang="en-US" sz="2800" strike="noStrike" u="none">
              <a:solidFill>
                <a:srgbClr val="ffffff"/>
              </a:solidFill>
              <a:effectLst/>
              <a:uFillTx/>
              <a:latin typeface="Times New Roman"/>
            </a:endParaRPr>
          </a:p>
          <a:p>
            <a:pPr lvl="1" marL="743040" indent="-285840">
              <a:lnSpc>
                <a:spcPct val="90000"/>
              </a:lnSpc>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All others, effective on meter read date</a:t>
            </a:r>
            <a:endParaRPr b="0" lang="en-US" sz="2800" strike="noStrike" u="none">
              <a:solidFill>
                <a:srgbClr val="ffffff"/>
              </a:solidFill>
              <a:effectLst/>
              <a:uFillTx/>
              <a:latin typeface="Times New Roman"/>
            </a:endParaRPr>
          </a:p>
        </p:txBody>
      </p:sp>
    </p:spTree>
  </p:cSld>
  <p:transition>
    <p:zoom dir="out"/>
  </p:transition>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71"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Metering</a:t>
            </a:r>
            <a:endParaRPr b="0" i="1" lang="en-US" sz="4400" strike="noStrike" u="none">
              <a:solidFill>
                <a:srgbClr val="00cccc"/>
              </a:solidFill>
              <a:effectLst/>
              <a:uFillTx/>
              <a:latin typeface="Times New Roman"/>
            </a:endParaRPr>
          </a:p>
        </p:txBody>
      </p:sp>
      <p:sp>
        <p:nvSpPr>
          <p:cNvPr id="72" name="PlaceHolder 2"/>
          <p:cNvSpPr>
            <a:spLocks noGrp="1"/>
          </p:cNvSpPr>
          <p:nvPr>
            <p:ph/>
          </p:nvPr>
        </p:nvSpPr>
        <p:spPr>
          <a:xfrm>
            <a:off x="990720" y="1599840"/>
            <a:ext cx="7772400" cy="4724280"/>
          </a:xfrm>
          <a:prstGeom prst="rect">
            <a:avLst/>
          </a:prstGeom>
          <a:noFill/>
          <a:ln w="0">
            <a:noFill/>
          </a:ln>
        </p:spPr>
        <p:txBody>
          <a:bodyPr lIns="92160" rIns="92160" tIns="46080" bIns="46080" anchor="t">
            <a:normAutofit/>
          </a:bodyPr>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DisCo owns, operates, and maintains all billing meters</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Telemetering options are available</a:t>
            </a:r>
            <a:endParaRPr b="0" lang="en-US" sz="3200" strike="noStrike" u="none">
              <a:solidFill>
                <a:srgbClr val="ffffff"/>
              </a:solidFill>
              <a:effectLst/>
              <a:uFillTx/>
              <a:latin typeface="Times New Roman"/>
            </a:endParaRPr>
          </a:p>
          <a:p>
            <a:pPr lvl="1" marL="743040" indent="-285840">
              <a:spcBef>
                <a:spcPts val="700"/>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Interval data can be used in lieu of load estimation for compatible IDR equipment</a:t>
            </a:r>
            <a:endParaRPr b="0" lang="en-US" sz="2800" strike="noStrike" u="none">
              <a:solidFill>
                <a:srgbClr val="ffffff"/>
              </a:solidFill>
              <a:effectLst/>
              <a:uFillTx/>
              <a:latin typeface="Times New Roman"/>
            </a:endParaRPr>
          </a:p>
          <a:p>
            <a:pPr lvl="1" marL="743040" indent="-285840">
              <a:spcBef>
                <a:spcPts val="700"/>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Contact specific DisCo for product list and procedures</a:t>
            </a:r>
            <a:endParaRPr b="0" lang="en-US" sz="2800" strike="noStrike" u="none">
              <a:solidFill>
                <a:srgbClr val="ffffff"/>
              </a:solidFill>
              <a:effectLst/>
              <a:uFillTx/>
              <a:latin typeface="Times New Roman"/>
            </a:endParaRPr>
          </a:p>
          <a:p>
            <a:pPr lvl="1" marL="743040" indent="-285840">
              <a:spcBef>
                <a:spcPts val="700"/>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Extended metering options may be implemented at the Supplier or Customer’s cost</a:t>
            </a:r>
            <a:endParaRPr b="0" lang="en-US" sz="2800" strike="noStrike" u="none">
              <a:solidFill>
                <a:srgbClr val="ffffff"/>
              </a:solidFill>
              <a:effectLst/>
              <a:uFillTx/>
              <a:latin typeface="Times New Roman"/>
            </a:endParaRPr>
          </a:p>
        </p:txBody>
      </p:sp>
    </p:spTree>
  </p:cSld>
  <p:transition>
    <p:zoom dir="out"/>
  </p:transition>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73"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Determination of Hourly Supplier Loads</a:t>
            </a:r>
            <a:endParaRPr b="0" i="1" lang="en-US" sz="4400" strike="noStrike" u="none">
              <a:solidFill>
                <a:srgbClr val="00cccc"/>
              </a:solidFill>
              <a:effectLst/>
              <a:uFillTx/>
              <a:latin typeface="Times New Roman"/>
            </a:endParaRPr>
          </a:p>
        </p:txBody>
      </p:sp>
      <p:sp>
        <p:nvSpPr>
          <p:cNvPr id="74" name="PlaceHolder 2"/>
          <p:cNvSpPr>
            <a:spLocks noGrp="1"/>
          </p:cNvSpPr>
          <p:nvPr>
            <p:ph/>
          </p:nvPr>
        </p:nvSpPr>
        <p:spPr>
          <a:xfrm>
            <a:off x="990720" y="2133360"/>
            <a:ext cx="7772400" cy="4647960"/>
          </a:xfrm>
          <a:prstGeom prst="rect">
            <a:avLst/>
          </a:prstGeom>
          <a:noFill/>
          <a:ln w="0">
            <a:noFill/>
          </a:ln>
        </p:spPr>
        <p:txBody>
          <a:bodyPr lIns="92160" rIns="92160" tIns="46080" bIns="46080" anchor="t">
            <a:normAutofit/>
          </a:bodyPr>
          <a:p>
            <a:pPr marL="343080" indent="-343080">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DisCo estimates daily Supplier loads and reports to ISO-NE</a:t>
            </a:r>
            <a:endParaRPr b="0" lang="en-US" sz="2800" strike="noStrike" u="none">
              <a:solidFill>
                <a:srgbClr val="ffffff"/>
              </a:solidFill>
              <a:effectLst/>
              <a:uFillTx/>
              <a:latin typeface="Times New Roman"/>
            </a:endParaRPr>
          </a:p>
          <a:p>
            <a:pPr marL="343080" indent="-343080">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Telemetering may be installed for use of actual data in lieu of estimation</a:t>
            </a:r>
            <a:endParaRPr b="0" lang="en-US" sz="2800" strike="noStrike" u="none">
              <a:solidFill>
                <a:srgbClr val="ffffff"/>
              </a:solidFill>
              <a:effectLst/>
              <a:uFillTx/>
              <a:latin typeface="Times New Roman"/>
            </a:endParaRPr>
          </a:p>
          <a:p>
            <a:pPr marL="343080" indent="-343080">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DisCo provides daily results to Supplier upon request</a:t>
            </a:r>
            <a:endParaRPr b="0" lang="en-US" sz="2800" strike="noStrike" u="none">
              <a:solidFill>
                <a:srgbClr val="ffffff"/>
              </a:solidFill>
              <a:effectLst/>
              <a:uFillTx/>
              <a:latin typeface="Times New Roman"/>
            </a:endParaRPr>
          </a:p>
          <a:p>
            <a:pPr marL="343080" indent="-343080">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Monthly adjustments are made through ISO-New England billing</a:t>
            </a:r>
            <a:endParaRPr b="0" lang="en-US" sz="2800" strike="noStrike" u="none">
              <a:solidFill>
                <a:srgbClr val="ffffff"/>
              </a:solidFill>
              <a:effectLst/>
              <a:uFillTx/>
              <a:latin typeface="Times New Roman"/>
            </a:endParaRPr>
          </a:p>
        </p:txBody>
      </p:sp>
    </p:spTree>
  </p:cSld>
  <p:transition>
    <p:zoom dir="out"/>
  </p:transition>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75" name=""/>
          <p:cNvSpPr/>
          <p:nvPr/>
        </p:nvSpPr>
        <p:spPr>
          <a:xfrm>
            <a:off x="763560" y="2590920"/>
            <a:ext cx="7162920" cy="1828800"/>
          </a:xfrm>
          <a:prstGeom prst="rect">
            <a:avLst/>
          </a:prstGeom>
          <a:noFill/>
          <a:ln w="0">
            <a:noFill/>
          </a:ln>
        </p:spPr>
        <p:style>
          <a:lnRef idx="0"/>
          <a:fillRef idx="0"/>
          <a:effectRef idx="0"/>
          <a:fontRef idx="minor"/>
        </p:style>
        <p:txBody>
          <a:bodyPr lIns="92160" rIns="92160" tIns="46080" bIns="46080" anchor="t">
            <a:noAutofit/>
          </a:bodyPr>
          <a:p>
            <a:pPr marL="343080" indent="-343080" algn="ctr">
              <a:spcBef>
                <a:spcPts val="1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ffffff"/>
                </a:solidFill>
                <a:effectLst/>
                <a:uFillTx/>
                <a:latin typeface="Times New Roman"/>
              </a:rPr>
              <a:t>Electronic Business</a:t>
            </a:r>
            <a:endParaRPr b="0" lang="en-US" sz="5400" strike="noStrike" u="none">
              <a:solidFill>
                <a:srgbClr val="ffffff"/>
              </a:solidFill>
              <a:effectLst/>
              <a:uFillTx/>
              <a:latin typeface="Times New Roman"/>
            </a:endParaRPr>
          </a:p>
          <a:p>
            <a:pPr marL="343080" indent="-343080" algn="ctr">
              <a:spcBef>
                <a:spcPts val="1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ffffff"/>
                </a:solidFill>
                <a:effectLst/>
                <a:uFillTx/>
                <a:latin typeface="Times New Roman"/>
              </a:rPr>
              <a:t>Transactions (EBTs)</a:t>
            </a:r>
            <a:endParaRPr b="0" lang="en-US" sz="5400" strike="noStrike" u="none">
              <a:solidFill>
                <a:srgbClr val="ffffff"/>
              </a:solidFill>
              <a:effectLst/>
              <a:uFillTx/>
              <a:latin typeface="Times New Roman"/>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EBT’s: At the Heart of the Competitive Infrastructure</a:t>
            </a:r>
            <a:endParaRPr b="0" i="1" lang="en-US" sz="4400" strike="noStrike" u="none">
              <a:solidFill>
                <a:srgbClr val="00cccc"/>
              </a:solidFill>
              <a:effectLst/>
              <a:uFillTx/>
              <a:latin typeface="Times New Roman"/>
            </a:endParaRPr>
          </a:p>
        </p:txBody>
      </p:sp>
      <p:sp>
        <p:nvSpPr>
          <p:cNvPr id="77" name="PlaceHolder 2"/>
          <p:cNvSpPr>
            <a:spLocks noGrp="1"/>
          </p:cNvSpPr>
          <p:nvPr>
            <p:ph/>
          </p:nvPr>
        </p:nvSpPr>
        <p:spPr>
          <a:xfrm>
            <a:off x="914400" y="2819160"/>
            <a:ext cx="7772400" cy="2057400"/>
          </a:xfrm>
          <a:prstGeom prst="rect">
            <a:avLst/>
          </a:prstGeom>
          <a:noFill/>
          <a:ln w="0">
            <a:noFill/>
          </a:ln>
        </p:spPr>
        <p:txBody>
          <a:bodyPr lIns="92160" rIns="92160" tIns="46080" bIns="46080" anchor="t">
            <a:normAutofit/>
          </a:bodyPr>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Guiding Principles behind the EBTs</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Electronic Business Transaction Sets</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Testing Requirements</a:t>
            </a:r>
            <a:endParaRPr b="0" lang="en-US" sz="3200" strike="noStrike" u="none">
              <a:solidFill>
                <a:srgbClr val="ffffff"/>
              </a:solidFill>
              <a:effectLst/>
              <a:uFillTx/>
              <a:latin typeface="Times New Roman"/>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The EBT Working Group</a:t>
            </a:r>
            <a:endParaRPr b="0" i="1" lang="en-US" sz="4400" strike="noStrike" u="none">
              <a:solidFill>
                <a:srgbClr val="00cccc"/>
              </a:solidFill>
              <a:effectLst/>
              <a:uFillTx/>
              <a:latin typeface="Times New Roman"/>
            </a:endParaRPr>
          </a:p>
        </p:txBody>
      </p:sp>
      <p:sp>
        <p:nvSpPr>
          <p:cNvPr id="79"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Why was the EBT WG formed?</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Who participated?</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How does the EBT WG function?</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What are Electronic Business Transaction Standards (EBTS)?</a:t>
            </a:r>
            <a:endParaRPr b="0" lang="en-US" sz="3200" strike="noStrike" u="none">
              <a:solidFill>
                <a:srgbClr val="ffffff"/>
              </a:solidFill>
              <a:effectLst/>
              <a:uFillTx/>
              <a:latin typeface="Times New Roman"/>
            </a:endParaRPr>
          </a:p>
        </p:txBody>
      </p:sp>
    </p:spTree>
  </p:cSld>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80"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DisCo Web Site Information</a:t>
            </a:r>
            <a:endParaRPr b="0" i="1" lang="en-US" sz="4400" strike="noStrike" u="none">
              <a:solidFill>
                <a:srgbClr val="00cccc"/>
              </a:solidFill>
              <a:effectLst/>
              <a:uFillTx/>
              <a:latin typeface="Times New Roman"/>
            </a:endParaRPr>
          </a:p>
        </p:txBody>
      </p:sp>
      <p:sp>
        <p:nvSpPr>
          <p:cNvPr id="81"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Current annual meter reading schedule</a:t>
            </a:r>
            <a:endParaRPr b="0" lang="en-US" sz="2800" strike="noStrike" u="none">
              <a:solidFill>
                <a:srgbClr val="ffffff"/>
              </a:solidFill>
              <a:effectLst/>
              <a:uFillTx/>
              <a:latin typeface="Times New Roman"/>
            </a:endParaRPr>
          </a:p>
          <a:p>
            <a:pPr marL="343080" indent="-343080">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Data exchange operating schedule</a:t>
            </a:r>
            <a:endParaRPr b="0" lang="en-US" sz="2800" strike="noStrike" u="none">
              <a:solidFill>
                <a:srgbClr val="ffffff"/>
              </a:solidFill>
              <a:effectLst/>
              <a:uFillTx/>
              <a:latin typeface="Times New Roman"/>
            </a:endParaRPr>
          </a:p>
          <a:p>
            <a:pPr marL="343080" indent="-343080">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Rate structures</a:t>
            </a:r>
            <a:endParaRPr b="0" lang="en-US" sz="2800" strike="noStrike" u="none">
              <a:solidFill>
                <a:srgbClr val="ffffff"/>
              </a:solidFill>
              <a:effectLst/>
              <a:uFillTx/>
              <a:latin typeface="Times New Roman"/>
            </a:endParaRPr>
          </a:p>
          <a:p>
            <a:pPr marL="343080" indent="-343080">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Class average load shapes</a:t>
            </a:r>
            <a:endParaRPr b="0" lang="en-US" sz="2800" strike="noStrike" u="none">
              <a:solidFill>
                <a:srgbClr val="ffffff"/>
              </a:solidFill>
              <a:effectLst/>
              <a:uFillTx/>
              <a:latin typeface="Times New Roman"/>
            </a:endParaRPr>
          </a:p>
          <a:p>
            <a:pPr marL="343080" indent="-343080">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Load Profiling Protocol</a:t>
            </a:r>
            <a:endParaRPr b="0" lang="en-US" sz="2800" strike="noStrike" u="none">
              <a:solidFill>
                <a:srgbClr val="ffffff"/>
              </a:solidFill>
              <a:effectLst/>
              <a:uFillTx/>
              <a:latin typeface="Times New Roman"/>
            </a:endParaRPr>
          </a:p>
          <a:p>
            <a:pPr marL="343080" indent="-343080">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Holiday schedule</a:t>
            </a:r>
            <a:endParaRPr b="0" lang="en-US" sz="2800" strike="noStrike" u="none">
              <a:solidFill>
                <a:srgbClr val="ffffff"/>
              </a:solidFill>
              <a:effectLst/>
              <a:uFillTx/>
              <a:latin typeface="Times New Roman"/>
            </a:endParaRPr>
          </a:p>
          <a:p>
            <a:pPr marL="343080" indent="-343080">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Business and Technical contacts</a:t>
            </a:r>
            <a:endParaRPr b="0" lang="en-US" sz="2800" strike="noStrike" u="none">
              <a:solidFill>
                <a:srgbClr val="ffffff"/>
              </a:solidFill>
              <a:effectLst/>
              <a:uFillTx/>
              <a:latin typeface="Times New Roman"/>
            </a:endParaRPr>
          </a:p>
          <a:p>
            <a:pPr marL="343080" indent="-343080">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Supplier training schedule and locations</a:t>
            </a:r>
            <a:endParaRPr b="0" lang="en-US" sz="2800" strike="noStrike" u="none">
              <a:solidFill>
                <a:srgbClr val="ffffff"/>
              </a:solidFill>
              <a:effectLst/>
              <a:uFillTx/>
              <a:latin typeface="Times New Roman"/>
            </a:endParaRPr>
          </a:p>
        </p:txBody>
      </p:sp>
    </p:spTree>
  </p:cSld>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Current Document Versions</a:t>
            </a:r>
            <a:endParaRPr b="0" i="1" lang="en-US" sz="4400" strike="noStrike" u="none">
              <a:solidFill>
                <a:srgbClr val="00cccc"/>
              </a:solidFill>
              <a:effectLst/>
              <a:uFillTx/>
              <a:latin typeface="Times New Roman"/>
            </a:endParaRPr>
          </a:p>
        </p:txBody>
      </p:sp>
      <p:sp>
        <p:nvSpPr>
          <p:cNvPr id="83"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lnSpc>
                <a:spcPct val="90000"/>
              </a:lnSpc>
              <a:spcBef>
                <a:spcPts val="11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Policy documents (Regulations, T&amp;C’s, etc.)</a:t>
            </a:r>
            <a:endParaRPr b="0" lang="en-US" sz="3200" strike="noStrike" u="none">
              <a:solidFill>
                <a:srgbClr val="ffffff"/>
              </a:solidFill>
              <a:effectLst/>
              <a:uFillTx/>
              <a:latin typeface="Times New Roman"/>
            </a:endParaRPr>
          </a:p>
          <a:p>
            <a:pPr lvl="1" marL="743040" indent="-285840">
              <a:lnSpc>
                <a:spcPct val="90000"/>
              </a:lnSpc>
              <a:spcBef>
                <a:spcPts val="1049"/>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Times New Roman"/>
              </a:rPr>
              <a:t>HTTP://WWW.MAGNET.STATE.MA.US/DPU/</a:t>
            </a:r>
            <a:endParaRPr b="0" lang="en-US" sz="2800" strike="noStrike" u="none">
              <a:solidFill>
                <a:srgbClr val="ffffff"/>
              </a:solidFill>
              <a:effectLst/>
              <a:uFillTx/>
              <a:latin typeface="Times New Roman"/>
            </a:endParaRPr>
          </a:p>
          <a:p>
            <a:pPr marL="343080" indent="-343080">
              <a:lnSpc>
                <a:spcPct val="90000"/>
              </a:lnSpc>
              <a:spcBef>
                <a:spcPts val="11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Technical Documents (EBT, EDI transactions, and implementation guidelines)</a:t>
            </a:r>
            <a:endParaRPr b="0" lang="en-US" sz="3200" strike="noStrike" u="none">
              <a:solidFill>
                <a:srgbClr val="ffffff"/>
              </a:solidFill>
              <a:effectLst/>
              <a:uFillTx/>
              <a:latin typeface="Times New Roman"/>
            </a:endParaRPr>
          </a:p>
          <a:p>
            <a:pPr lvl="1" marL="743040" indent="-285840">
              <a:lnSpc>
                <a:spcPct val="90000"/>
              </a:lnSpc>
              <a:spcBef>
                <a:spcPts val="1049"/>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Times New Roman"/>
              </a:rPr>
              <a:t>HTTP://WWW.MASSELECTRIC.COM</a:t>
            </a:r>
            <a:endParaRPr b="0" lang="en-US" sz="2800" strike="noStrike" u="none">
              <a:solidFill>
                <a:srgbClr val="ffffff"/>
              </a:solidFill>
              <a:effectLst/>
              <a:uFillTx/>
              <a:latin typeface="Times New Roman"/>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48" name=""/>
          <p:cNvSpPr/>
          <p:nvPr/>
        </p:nvSpPr>
        <p:spPr>
          <a:xfrm>
            <a:off x="611280" y="2362320"/>
            <a:ext cx="8305560" cy="1904760"/>
          </a:xfrm>
          <a:prstGeom prst="rect">
            <a:avLst/>
          </a:prstGeom>
          <a:noFill/>
          <a:ln w="0">
            <a:noFill/>
          </a:ln>
        </p:spPr>
        <p:style>
          <a:lnRef idx="0"/>
          <a:fillRef idx="0"/>
          <a:effectRef idx="0"/>
          <a:fontRef idx="minor"/>
        </p:style>
        <p:txBody>
          <a:bodyPr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400" strike="noStrike" u="none">
                <a:solidFill>
                  <a:srgbClr val="00cccc"/>
                </a:solidFill>
                <a:effectLst/>
                <a:uFillTx/>
                <a:latin typeface="Times New Roman"/>
              </a:rPr>
              <a:t>Model Terms &amp; Conditions for Suppliers</a:t>
            </a:r>
            <a:br>
              <a:rPr sz="3600"/>
            </a:br>
            <a:r>
              <a:rPr b="1" i="1" lang="en-US" sz="3600" strike="noStrike" u="none">
                <a:solidFill>
                  <a:srgbClr val="00cccc"/>
                </a:solidFill>
                <a:effectLst/>
                <a:uFillTx/>
                <a:latin typeface="Times New Roman"/>
              </a:rPr>
              <a:t> </a:t>
            </a:r>
            <a:r>
              <a:rPr b="1" i="1" lang="en-US" sz="3200" strike="noStrike" u="none">
                <a:solidFill>
                  <a:srgbClr val="00cccc"/>
                </a:solidFill>
                <a:effectLst/>
                <a:uFillTx/>
                <a:latin typeface="Times New Roman"/>
              </a:rPr>
              <a:t>Defining the Business Relationship Between Utilities, Suppliers, and Customers</a:t>
            </a:r>
            <a:br>
              <a:rPr sz="3200"/>
            </a:br>
            <a:endParaRPr b="0" lang="en-US" sz="3200" strike="noStrike" u="none">
              <a:solidFill>
                <a:srgbClr val="ffffff"/>
              </a:solidFill>
              <a:effectLst/>
              <a:uFillTx/>
              <a:latin typeface="Times New Roman"/>
            </a:endParaRPr>
          </a:p>
        </p:txBody>
      </p:sp>
      <p:sp>
        <p:nvSpPr>
          <p:cNvPr id="49" name=""/>
          <p:cNvSpPr/>
          <p:nvPr/>
        </p:nvSpPr>
        <p:spPr>
          <a:xfrm>
            <a:off x="0" y="3886200"/>
            <a:ext cx="6400800" cy="1752480"/>
          </a:xfrm>
          <a:prstGeom prst="rect">
            <a:avLst/>
          </a:prstGeom>
          <a:noFill/>
          <a:ln w="0">
            <a:noFill/>
          </a:ln>
        </p:spPr>
        <p:style>
          <a:lnRef idx="0"/>
          <a:fillRef idx="0"/>
          <a:effectRef idx="0"/>
          <a:fontRef idx="minor"/>
        </p:style>
        <p:txBody>
          <a:bodyPr lIns="92160" rIns="92160" tIns="46080" bIns="46080" anchor="t">
            <a:noAutofit/>
          </a:bodyPr>
          <a:p>
            <a:pPr marL="343080" indent="-343080">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 </a:t>
            </a:r>
            <a:endParaRPr b="0" lang="en-US" sz="3200" strike="noStrike" u="none">
              <a:solidFill>
                <a:srgbClr val="ffffff"/>
              </a:solidFill>
              <a:effectLst/>
              <a:uFillTx/>
              <a:latin typeface="Times New Roman"/>
            </a:endParaRPr>
          </a:p>
        </p:txBody>
      </p:sp>
      <p:sp>
        <p:nvSpPr>
          <p:cNvPr id="50" name=""/>
          <p:cNvSpPr/>
          <p:nvPr/>
        </p:nvSpPr>
        <p:spPr>
          <a:xfrm>
            <a:off x="1523880" y="1671480"/>
            <a:ext cx="6939000" cy="7588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Tree>
  </p:cSld>
  <p:transition>
    <p:zoom dir="out"/>
  </p:transition>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Electronic Transaction Sets</a:t>
            </a:r>
            <a:endParaRPr b="0" i="1" lang="en-US" sz="4400" strike="noStrike" u="none">
              <a:solidFill>
                <a:srgbClr val="00cccc"/>
              </a:solidFill>
              <a:effectLst/>
              <a:uFillTx/>
              <a:latin typeface="Times New Roman"/>
            </a:endParaRPr>
          </a:p>
        </p:txBody>
      </p:sp>
      <p:sp>
        <p:nvSpPr>
          <p:cNvPr id="85"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lnSpc>
                <a:spcPct val="90000"/>
              </a:lnSpc>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5 Business Formats</a:t>
            </a:r>
            <a:endParaRPr b="0" lang="en-US" sz="3200" strike="noStrike" u="none">
              <a:solidFill>
                <a:srgbClr val="ffffff"/>
              </a:solidFill>
              <a:effectLst/>
              <a:uFillTx/>
              <a:latin typeface="Times New Roman"/>
            </a:endParaRPr>
          </a:p>
          <a:p>
            <a:pPr lvl="1" marL="743040" indent="-285840">
              <a:lnSpc>
                <a:spcPct val="90000"/>
              </a:lnSpc>
              <a:spcBef>
                <a:spcPts val="700"/>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Account Administration</a:t>
            </a:r>
            <a:endParaRPr b="0" lang="en-US" sz="2800" strike="noStrike" u="none">
              <a:solidFill>
                <a:srgbClr val="ffffff"/>
              </a:solidFill>
              <a:effectLst/>
              <a:uFillTx/>
              <a:latin typeface="Times New Roman"/>
            </a:endParaRPr>
          </a:p>
          <a:p>
            <a:pPr lvl="1" marL="743040" indent="-285840">
              <a:lnSpc>
                <a:spcPct val="90000"/>
              </a:lnSpc>
              <a:spcBef>
                <a:spcPts val="700"/>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Usage/Billing</a:t>
            </a:r>
            <a:endParaRPr b="0" lang="en-US" sz="2800" strike="noStrike" u="none">
              <a:solidFill>
                <a:srgbClr val="ffffff"/>
              </a:solidFill>
              <a:effectLst/>
              <a:uFillTx/>
              <a:latin typeface="Times New Roman"/>
            </a:endParaRPr>
          </a:p>
          <a:p>
            <a:pPr lvl="1" marL="743040" indent="-285840">
              <a:lnSpc>
                <a:spcPct val="90000"/>
              </a:lnSpc>
              <a:spcBef>
                <a:spcPts val="700"/>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Payments/Adjustments</a:t>
            </a:r>
            <a:endParaRPr b="0" lang="en-US" sz="2800" strike="noStrike" u="none">
              <a:solidFill>
                <a:srgbClr val="ffffff"/>
              </a:solidFill>
              <a:effectLst/>
              <a:uFillTx/>
              <a:latin typeface="Times New Roman"/>
            </a:endParaRPr>
          </a:p>
          <a:p>
            <a:pPr lvl="1" marL="743040" indent="-285840">
              <a:lnSpc>
                <a:spcPct val="90000"/>
              </a:lnSpc>
              <a:spcBef>
                <a:spcPts val="700"/>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Settlement</a:t>
            </a:r>
            <a:endParaRPr b="0" lang="en-US" sz="2800" strike="noStrike" u="none">
              <a:solidFill>
                <a:srgbClr val="ffffff"/>
              </a:solidFill>
              <a:effectLst/>
              <a:uFillTx/>
              <a:latin typeface="Times New Roman"/>
            </a:endParaRPr>
          </a:p>
          <a:p>
            <a:pPr lvl="1" marL="743040" indent="-285840">
              <a:lnSpc>
                <a:spcPct val="90000"/>
              </a:lnSpc>
              <a:spcBef>
                <a:spcPts val="700"/>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Historical Usage</a:t>
            </a:r>
            <a:endParaRPr b="0" lang="en-US" sz="2800" strike="noStrike" u="none">
              <a:solidFill>
                <a:srgbClr val="ffffff"/>
              </a:solidFill>
              <a:effectLst/>
              <a:uFillTx/>
              <a:latin typeface="Times New Roman"/>
            </a:endParaRPr>
          </a:p>
          <a:p>
            <a:pPr lvl="1" marL="743040" indent="0">
              <a:lnSpc>
                <a:spcPct val="90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ff"/>
              </a:solidFill>
              <a:effectLst/>
              <a:uFillTx/>
              <a:latin typeface="Times New Roman"/>
            </a:endParaRPr>
          </a:p>
          <a:p>
            <a:pPr marL="343080" indent="-343080">
              <a:lnSpc>
                <a:spcPct val="90000"/>
              </a:lnSpc>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Appendices/Data Definitions</a:t>
            </a:r>
            <a:endParaRPr b="0" lang="en-US" sz="3200" strike="noStrike" u="none">
              <a:solidFill>
                <a:srgbClr val="ffffff"/>
              </a:solidFill>
              <a:effectLst/>
              <a:uFillTx/>
              <a:latin typeface="Times New Roman"/>
            </a:endParaRPr>
          </a:p>
        </p:txBody>
      </p:sp>
    </p:spTree>
  </p:cSld>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86"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Highlights of Common Transaction Data</a:t>
            </a:r>
            <a:endParaRPr b="0" i="1" lang="en-US" sz="4400" strike="noStrike" u="none">
              <a:solidFill>
                <a:srgbClr val="00cccc"/>
              </a:solidFill>
              <a:effectLst/>
              <a:uFillTx/>
              <a:latin typeface="Times New Roman"/>
            </a:endParaRPr>
          </a:p>
        </p:txBody>
      </p:sp>
      <p:sp>
        <p:nvSpPr>
          <p:cNvPr id="87"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DisCo  Identifier</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Supplier Identifier - Dun &amp; Bradstreet Number</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DisCo Customer Account Number</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Supplier Customer Account Number</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4 Digits of Customer Last Name or Company Name</a:t>
            </a:r>
            <a:endParaRPr b="0" lang="en-US" sz="3200" strike="noStrike" u="none">
              <a:solidFill>
                <a:srgbClr val="ffffff"/>
              </a:solidFill>
              <a:effectLst/>
              <a:uFillTx/>
              <a:latin typeface="Times New Roman"/>
            </a:endParaRPr>
          </a:p>
        </p:txBody>
      </p:sp>
    </p:spTree>
  </p:cSld>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EBT Transaction 814:</a:t>
            </a:r>
            <a:br>
              <a:rPr sz="4400"/>
            </a:br>
            <a:r>
              <a:rPr b="0" i="1" lang="en-US" sz="4400" strike="noStrike" u="none">
                <a:solidFill>
                  <a:srgbClr val="00cccc"/>
                </a:solidFill>
                <a:effectLst/>
                <a:uFillTx/>
                <a:latin typeface="Times New Roman"/>
              </a:rPr>
              <a:t>Account Administration</a:t>
            </a:r>
            <a:endParaRPr b="0" i="1" lang="en-US" sz="4400" strike="noStrike" u="none">
              <a:solidFill>
                <a:srgbClr val="00cccc"/>
              </a:solidFill>
              <a:effectLst/>
              <a:uFillTx/>
              <a:latin typeface="Times New Roman"/>
            </a:endParaRPr>
          </a:p>
        </p:txBody>
      </p:sp>
      <p:sp>
        <p:nvSpPr>
          <p:cNvPr id="89" name="PlaceHolder 2"/>
          <p:cNvSpPr>
            <a:spLocks noGrp="1"/>
          </p:cNvSpPr>
          <p:nvPr>
            <p:ph/>
          </p:nvPr>
        </p:nvSpPr>
        <p:spPr>
          <a:xfrm>
            <a:off x="1066680" y="1980720"/>
            <a:ext cx="7467840" cy="4343400"/>
          </a:xfrm>
          <a:prstGeom prst="rect">
            <a:avLst/>
          </a:prstGeom>
          <a:noFill/>
          <a:ln w="0">
            <a:noFill/>
          </a:ln>
        </p:spPr>
        <p:txBody>
          <a:bodyPr lIns="92160" rIns="92160" tIns="46080" bIns="46080" anchor="t">
            <a:normAutofit/>
          </a:bodyPr>
          <a:p>
            <a:pPr marL="343080" indent="-343080">
              <a:lnSpc>
                <a:spcPct val="95000"/>
              </a:lnSpc>
              <a:buNone/>
              <a:tabLst>
                <a:tab algn="l" pos="0"/>
                <a:tab algn="l" pos="619200"/>
                <a:tab algn="l" pos="1238400"/>
                <a:tab algn="l" pos="1857240"/>
                <a:tab algn="l" pos="2476440"/>
                <a:tab algn="l" pos="3095640"/>
                <a:tab algn="l" pos="3714840"/>
                <a:tab algn="l" pos="4334040"/>
                <a:tab algn="l" pos="4952880"/>
                <a:tab algn="l" pos="5572080"/>
                <a:tab algn="l" pos="6191280"/>
                <a:tab algn="l" pos="6810480"/>
                <a:tab algn="l" pos="7429680"/>
                <a:tab algn="l" pos="8048520"/>
                <a:tab algn="l" pos="8667720"/>
                <a:tab algn="l" pos="9286920"/>
                <a:tab algn="l" pos="9906120"/>
                <a:tab algn="l" pos="10524960"/>
              </a:tabLst>
            </a:pPr>
            <a:endParaRPr b="0" lang="en-US" sz="2000" strike="noStrike" u="none">
              <a:solidFill>
                <a:srgbClr val="ffffff"/>
              </a:solidFill>
              <a:effectLst/>
              <a:uFillTx/>
              <a:latin typeface="Times New Roman"/>
            </a:endParaRPr>
          </a:p>
          <a:p>
            <a:pPr marL="343080" indent="-343080">
              <a:lnSpc>
                <a:spcPct val="95000"/>
              </a:lnSpc>
              <a:buNone/>
              <a:tabLst>
                <a:tab algn="l" pos="0"/>
                <a:tab algn="l" pos="619200"/>
                <a:tab algn="l" pos="1238400"/>
                <a:tab algn="l" pos="1857240"/>
                <a:tab algn="l" pos="2476440"/>
                <a:tab algn="l" pos="3095640"/>
                <a:tab algn="l" pos="3714840"/>
                <a:tab algn="l" pos="4334040"/>
                <a:tab algn="l" pos="4952880"/>
                <a:tab algn="l" pos="5572080"/>
                <a:tab algn="l" pos="6191280"/>
                <a:tab algn="l" pos="6810480"/>
                <a:tab algn="l" pos="7429680"/>
                <a:tab algn="l" pos="8048520"/>
                <a:tab algn="l" pos="8667720"/>
                <a:tab algn="l" pos="9286920"/>
                <a:tab algn="l" pos="9906120"/>
                <a:tab algn="l" pos="10524960"/>
              </a:tabLst>
            </a:pPr>
            <a:r>
              <a:rPr b="1" lang="en-US" sz="2000" strike="noStrike" u="none">
                <a:solidFill>
                  <a:srgbClr val="ffffff"/>
                </a:solidFill>
                <a:effectLst/>
                <a:uFillTx/>
                <a:latin typeface="Times New Roman"/>
              </a:rPr>
              <a:t> 1 -  </a:t>
            </a:r>
            <a:r>
              <a:rPr b="0" lang="en-US" sz="2400" strike="noStrike" u="none">
                <a:solidFill>
                  <a:srgbClr val="ffffff"/>
                </a:solidFill>
                <a:effectLst/>
                <a:uFillTx/>
                <a:latin typeface="Times New Roman"/>
              </a:rPr>
              <a:t>Enroll Customer</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NS to DC</a:t>
            </a:r>
            <a:endParaRPr b="0" lang="en-US" sz="2400" strike="noStrike" u="none">
              <a:solidFill>
                <a:srgbClr val="ffffff"/>
              </a:solidFill>
              <a:effectLst/>
              <a:uFillTx/>
              <a:latin typeface="Times New Roman"/>
            </a:endParaRPr>
          </a:p>
          <a:p>
            <a:pPr marL="343080" indent="-343080">
              <a:lnSpc>
                <a:spcPct val="95000"/>
              </a:lnSpc>
              <a:buNone/>
              <a:tabLst>
                <a:tab algn="l" pos="0"/>
                <a:tab algn="l" pos="619200"/>
                <a:tab algn="l" pos="1238400"/>
                <a:tab algn="l" pos="1857240"/>
                <a:tab algn="l" pos="2476440"/>
                <a:tab algn="l" pos="3095640"/>
                <a:tab algn="l" pos="3714840"/>
                <a:tab algn="l" pos="4334040"/>
                <a:tab algn="l" pos="4952880"/>
                <a:tab algn="l" pos="5572080"/>
                <a:tab algn="l" pos="6191280"/>
                <a:tab algn="l" pos="6810480"/>
                <a:tab algn="l" pos="7429680"/>
                <a:tab algn="l" pos="8048520"/>
                <a:tab algn="l" pos="8667720"/>
                <a:tab algn="l" pos="9286920"/>
                <a:tab algn="l" pos="9906120"/>
                <a:tab algn="l" pos="10524960"/>
              </a:tabLst>
            </a:pPr>
            <a:r>
              <a:rPr b="0" lang="en-US" sz="2400" strike="noStrike" u="none">
                <a:solidFill>
                  <a:srgbClr val="ffffff"/>
                </a:solidFill>
                <a:effectLst/>
                <a:uFillTx/>
                <a:latin typeface="Times New Roman"/>
              </a:rPr>
              <a:t> 2 - Successful Enrollment</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DC to NS</a:t>
            </a:r>
            <a:endParaRPr b="0" lang="en-US" sz="2400" strike="noStrike" u="none">
              <a:solidFill>
                <a:srgbClr val="ffffff"/>
              </a:solidFill>
              <a:effectLst/>
              <a:uFillTx/>
              <a:latin typeface="Times New Roman"/>
            </a:endParaRPr>
          </a:p>
          <a:p>
            <a:pPr marL="343080" indent="-343080">
              <a:lnSpc>
                <a:spcPct val="95000"/>
              </a:lnSpc>
              <a:buNone/>
              <a:tabLst>
                <a:tab algn="l" pos="0"/>
                <a:tab algn="l" pos="619200"/>
                <a:tab algn="l" pos="1238400"/>
                <a:tab algn="l" pos="1857240"/>
                <a:tab algn="l" pos="2476440"/>
                <a:tab algn="l" pos="3095640"/>
                <a:tab algn="l" pos="3714840"/>
                <a:tab algn="l" pos="4334040"/>
                <a:tab algn="l" pos="4952880"/>
                <a:tab algn="l" pos="5572080"/>
                <a:tab algn="l" pos="6191280"/>
                <a:tab algn="l" pos="6810480"/>
                <a:tab algn="l" pos="7429680"/>
                <a:tab algn="l" pos="8048520"/>
                <a:tab algn="l" pos="8667720"/>
                <a:tab algn="l" pos="9286920"/>
                <a:tab algn="l" pos="9906120"/>
                <a:tab algn="l" pos="10524960"/>
              </a:tabLst>
            </a:pPr>
            <a:r>
              <a:rPr b="0" lang="en-US" sz="2400" strike="noStrike" u="none">
                <a:solidFill>
                  <a:srgbClr val="ffffff"/>
                </a:solidFill>
                <a:effectLst/>
                <a:uFillTx/>
                <a:latin typeface="Times New Roman"/>
              </a:rPr>
              <a:t> 3 - Change Supplier Data</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CS to DC</a:t>
            </a:r>
            <a:endParaRPr b="0" lang="en-US" sz="2400" strike="noStrike" u="none">
              <a:solidFill>
                <a:srgbClr val="ffffff"/>
              </a:solidFill>
              <a:effectLst/>
              <a:uFillTx/>
              <a:latin typeface="Times New Roman"/>
            </a:endParaRPr>
          </a:p>
          <a:p>
            <a:pPr marL="343080" indent="-343080">
              <a:lnSpc>
                <a:spcPct val="95000"/>
              </a:lnSpc>
              <a:buNone/>
              <a:tabLst>
                <a:tab algn="l" pos="0"/>
                <a:tab algn="l" pos="619200"/>
                <a:tab algn="l" pos="1238400"/>
                <a:tab algn="l" pos="1857240"/>
                <a:tab algn="l" pos="2476440"/>
                <a:tab algn="l" pos="3095640"/>
                <a:tab algn="l" pos="3714840"/>
                <a:tab algn="l" pos="4334040"/>
                <a:tab algn="l" pos="4952880"/>
                <a:tab algn="l" pos="5572080"/>
                <a:tab algn="l" pos="6191280"/>
                <a:tab algn="l" pos="6810480"/>
                <a:tab algn="l" pos="7429680"/>
                <a:tab algn="l" pos="8048520"/>
                <a:tab algn="l" pos="8667720"/>
                <a:tab algn="l" pos="9286920"/>
                <a:tab algn="l" pos="9906120"/>
                <a:tab algn="l" pos="10524960"/>
              </a:tabLst>
            </a:pPr>
            <a:r>
              <a:rPr b="0" lang="en-US" sz="2400" strike="noStrike" u="none">
                <a:solidFill>
                  <a:srgbClr val="ffffff"/>
                </a:solidFill>
                <a:effectLst/>
                <a:uFillTx/>
                <a:latin typeface="Times New Roman"/>
              </a:rPr>
              <a:t> 4 - Change Distribution Data</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DC to CS</a:t>
            </a:r>
            <a:endParaRPr b="0" lang="en-US" sz="2400" strike="noStrike" u="none">
              <a:solidFill>
                <a:srgbClr val="ffffff"/>
              </a:solidFill>
              <a:effectLst/>
              <a:uFillTx/>
              <a:latin typeface="Times New Roman"/>
            </a:endParaRPr>
          </a:p>
          <a:p>
            <a:pPr marL="343080" indent="-343080">
              <a:lnSpc>
                <a:spcPct val="95000"/>
              </a:lnSpc>
              <a:buNone/>
              <a:tabLst>
                <a:tab algn="l" pos="0"/>
                <a:tab algn="l" pos="619200"/>
                <a:tab algn="l" pos="1238400"/>
                <a:tab algn="l" pos="1857240"/>
                <a:tab algn="l" pos="2476440"/>
                <a:tab algn="l" pos="3095640"/>
                <a:tab algn="l" pos="3714840"/>
                <a:tab algn="l" pos="4334040"/>
                <a:tab algn="l" pos="4952880"/>
                <a:tab algn="l" pos="5572080"/>
                <a:tab algn="l" pos="6191280"/>
                <a:tab algn="l" pos="6810480"/>
                <a:tab algn="l" pos="7429680"/>
                <a:tab algn="l" pos="8048520"/>
                <a:tab algn="l" pos="8667720"/>
                <a:tab algn="l" pos="9286920"/>
                <a:tab algn="l" pos="9906120"/>
                <a:tab algn="l" pos="10524960"/>
              </a:tabLst>
            </a:pPr>
            <a:r>
              <a:rPr b="0" lang="en-US" sz="2400" strike="noStrike" u="none">
                <a:solidFill>
                  <a:srgbClr val="ffffff"/>
                </a:solidFill>
                <a:effectLst/>
                <a:uFillTx/>
                <a:latin typeface="Times New Roman"/>
              </a:rPr>
              <a:t> 5 - Customer Drops Supplier</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DC to CS</a:t>
            </a:r>
            <a:endParaRPr b="0" lang="en-US" sz="2400" strike="noStrike" u="none">
              <a:solidFill>
                <a:srgbClr val="ffffff"/>
              </a:solidFill>
              <a:effectLst/>
              <a:uFillTx/>
              <a:latin typeface="Times New Roman"/>
            </a:endParaRPr>
          </a:p>
          <a:p>
            <a:pPr marL="343080" indent="-343080">
              <a:lnSpc>
                <a:spcPct val="95000"/>
              </a:lnSpc>
              <a:buNone/>
              <a:tabLst>
                <a:tab algn="l" pos="0"/>
                <a:tab algn="l" pos="619200"/>
                <a:tab algn="l" pos="1238400"/>
                <a:tab algn="l" pos="1857240"/>
                <a:tab algn="l" pos="2476440"/>
                <a:tab algn="l" pos="3095640"/>
                <a:tab algn="l" pos="3714840"/>
                <a:tab algn="l" pos="4334040"/>
                <a:tab algn="l" pos="4952880"/>
                <a:tab algn="l" pos="5572080"/>
                <a:tab algn="l" pos="6191280"/>
                <a:tab algn="l" pos="6810480"/>
                <a:tab algn="l" pos="7429680"/>
                <a:tab algn="l" pos="8048520"/>
                <a:tab algn="l" pos="8667720"/>
                <a:tab algn="l" pos="9286920"/>
                <a:tab algn="l" pos="9906120"/>
                <a:tab algn="l" pos="10524960"/>
              </a:tabLst>
            </a:pPr>
            <a:r>
              <a:rPr b="0" lang="en-US" sz="2400" strike="noStrike" u="none">
                <a:solidFill>
                  <a:srgbClr val="ffffff"/>
                </a:solidFill>
                <a:effectLst/>
                <a:uFillTx/>
                <a:latin typeface="Times New Roman"/>
              </a:rPr>
              <a:t> 6 - Supplier Drops Customer</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CS to DC</a:t>
            </a:r>
            <a:endParaRPr b="0" lang="en-US" sz="2400" strike="noStrike" u="none">
              <a:solidFill>
                <a:srgbClr val="ffffff"/>
              </a:solidFill>
              <a:effectLst/>
              <a:uFillTx/>
              <a:latin typeface="Times New Roman"/>
            </a:endParaRPr>
          </a:p>
          <a:p>
            <a:pPr marL="343080" indent="-343080">
              <a:lnSpc>
                <a:spcPct val="95000"/>
              </a:lnSpc>
              <a:buNone/>
              <a:tabLst>
                <a:tab algn="l" pos="0"/>
                <a:tab algn="l" pos="619200"/>
                <a:tab algn="l" pos="1238400"/>
                <a:tab algn="l" pos="1857240"/>
                <a:tab algn="l" pos="2476440"/>
                <a:tab algn="l" pos="3095640"/>
                <a:tab algn="l" pos="3714840"/>
                <a:tab algn="l" pos="4334040"/>
                <a:tab algn="l" pos="4952880"/>
                <a:tab algn="l" pos="5572080"/>
                <a:tab algn="l" pos="6191280"/>
                <a:tab algn="l" pos="6810480"/>
                <a:tab algn="l" pos="7429680"/>
                <a:tab algn="l" pos="8048520"/>
                <a:tab algn="l" pos="8667720"/>
                <a:tab algn="l" pos="9286920"/>
                <a:tab algn="l" pos="9906120"/>
                <a:tab algn="l" pos="10524960"/>
              </a:tabLst>
            </a:pPr>
            <a:r>
              <a:rPr b="0" lang="en-US" sz="2400" strike="noStrike" u="none">
                <a:solidFill>
                  <a:srgbClr val="ffffff"/>
                </a:solidFill>
                <a:effectLst/>
                <a:uFillTx/>
                <a:latin typeface="Times New Roman"/>
              </a:rPr>
              <a:t> 7 - Confirm Drop Date</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DC to CS</a:t>
            </a:r>
            <a:endParaRPr b="0" lang="en-US" sz="2400" strike="noStrike" u="none">
              <a:solidFill>
                <a:srgbClr val="ffffff"/>
              </a:solidFill>
              <a:effectLst/>
              <a:uFillTx/>
              <a:latin typeface="Times New Roman"/>
            </a:endParaRPr>
          </a:p>
          <a:p>
            <a:pPr marL="343080" indent="-343080">
              <a:lnSpc>
                <a:spcPct val="95000"/>
              </a:lnSpc>
              <a:buNone/>
              <a:tabLst>
                <a:tab algn="l" pos="0"/>
                <a:tab algn="l" pos="619200"/>
                <a:tab algn="l" pos="1238400"/>
                <a:tab algn="l" pos="1857240"/>
                <a:tab algn="l" pos="2476440"/>
                <a:tab algn="l" pos="3095640"/>
                <a:tab algn="l" pos="3714840"/>
                <a:tab algn="l" pos="4334040"/>
                <a:tab algn="l" pos="4952880"/>
                <a:tab algn="l" pos="5572080"/>
                <a:tab algn="l" pos="6191280"/>
                <a:tab algn="l" pos="6810480"/>
                <a:tab algn="l" pos="7429680"/>
                <a:tab algn="l" pos="8048520"/>
                <a:tab algn="l" pos="8667720"/>
                <a:tab algn="l" pos="9286920"/>
                <a:tab algn="l" pos="9906120"/>
                <a:tab algn="l" pos="10524960"/>
              </a:tabLst>
            </a:pPr>
            <a:r>
              <a:rPr b="0" lang="en-US" sz="2400" strike="noStrike" u="none">
                <a:solidFill>
                  <a:srgbClr val="ffffff"/>
                </a:solidFill>
                <a:effectLst/>
                <a:uFillTx/>
                <a:latin typeface="Times New Roman"/>
              </a:rPr>
              <a:t> 8 - Customer Move</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DC to CS</a:t>
            </a:r>
            <a:endParaRPr b="0" lang="en-US" sz="2400" strike="noStrike" u="none">
              <a:solidFill>
                <a:srgbClr val="ffffff"/>
              </a:solidFill>
              <a:effectLst/>
              <a:uFillTx/>
              <a:latin typeface="Times New Roman"/>
            </a:endParaRPr>
          </a:p>
          <a:p>
            <a:pPr marL="343080" indent="-343080">
              <a:lnSpc>
                <a:spcPct val="95000"/>
              </a:lnSpc>
              <a:buNone/>
              <a:tabLst>
                <a:tab algn="l" pos="0"/>
                <a:tab algn="l" pos="619200"/>
                <a:tab algn="l" pos="1238400"/>
                <a:tab algn="l" pos="1857240"/>
                <a:tab algn="l" pos="2476440"/>
                <a:tab algn="l" pos="3095640"/>
                <a:tab algn="l" pos="3714840"/>
                <a:tab algn="l" pos="4334040"/>
                <a:tab algn="l" pos="4952880"/>
                <a:tab algn="l" pos="5572080"/>
                <a:tab algn="l" pos="6191280"/>
                <a:tab algn="l" pos="6810480"/>
                <a:tab algn="l" pos="7429680"/>
                <a:tab algn="l" pos="8048520"/>
                <a:tab algn="l" pos="8667720"/>
                <a:tab algn="l" pos="9286920"/>
                <a:tab algn="l" pos="9906120"/>
                <a:tab algn="l" pos="10524960"/>
              </a:tabLst>
            </a:pPr>
            <a:r>
              <a:rPr b="0" lang="en-US" sz="2400" strike="noStrike" u="none">
                <a:solidFill>
                  <a:srgbClr val="ffffff"/>
                </a:solidFill>
                <a:effectLst/>
                <a:uFillTx/>
                <a:latin typeface="Times New Roman"/>
              </a:rPr>
              <a:t> 9 - Error</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DC to S</a:t>
            </a:r>
            <a:endParaRPr b="0" lang="en-US" sz="2400" strike="noStrike" u="none">
              <a:solidFill>
                <a:srgbClr val="ffffff"/>
              </a:solidFill>
              <a:effectLst/>
              <a:uFillTx/>
              <a:latin typeface="Times New Roman"/>
            </a:endParaRPr>
          </a:p>
          <a:p>
            <a:pPr marL="343080" indent="-343080">
              <a:lnSpc>
                <a:spcPct val="95000"/>
              </a:lnSpc>
              <a:buNone/>
              <a:tabLst>
                <a:tab algn="l" pos="0"/>
                <a:tab algn="l" pos="619200"/>
                <a:tab algn="l" pos="1238400"/>
                <a:tab algn="l" pos="1857240"/>
                <a:tab algn="l" pos="2476440"/>
                <a:tab algn="l" pos="3095640"/>
                <a:tab algn="l" pos="3714840"/>
                <a:tab algn="l" pos="4334040"/>
                <a:tab algn="l" pos="4952880"/>
                <a:tab algn="l" pos="5572080"/>
                <a:tab algn="l" pos="6191280"/>
                <a:tab algn="l" pos="6810480"/>
                <a:tab algn="l" pos="7429680"/>
                <a:tab algn="l" pos="8048520"/>
                <a:tab algn="l" pos="8667720"/>
                <a:tab algn="l" pos="9286920"/>
                <a:tab algn="l" pos="9906120"/>
                <a:tab algn="l" pos="10524960"/>
              </a:tabLst>
            </a:pPr>
            <a:r>
              <a:rPr b="0" lang="en-US" sz="2400" strike="noStrike" u="none">
                <a:solidFill>
                  <a:srgbClr val="ffffff"/>
                </a:solidFill>
                <a:effectLst/>
                <a:uFillTx/>
                <a:latin typeface="Times New Roman"/>
              </a:rPr>
              <a:t>10 - Request Customer History</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S to DC</a:t>
            </a:r>
            <a:endParaRPr b="0" lang="en-US" sz="2400" strike="noStrike" u="none">
              <a:solidFill>
                <a:srgbClr val="ffffff"/>
              </a:solidFill>
              <a:effectLst/>
              <a:uFillTx/>
              <a:latin typeface="Times New Roman"/>
            </a:endParaRPr>
          </a:p>
        </p:txBody>
      </p:sp>
    </p:spTree>
  </p:cSld>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EBT Transactions 810:</a:t>
            </a:r>
            <a:br>
              <a:rPr sz="4400"/>
            </a:br>
            <a:r>
              <a:rPr b="0" i="1" lang="en-US" sz="4400" strike="noStrike" u="none">
                <a:solidFill>
                  <a:srgbClr val="00cccc"/>
                </a:solidFill>
                <a:effectLst/>
                <a:uFillTx/>
                <a:latin typeface="Times New Roman"/>
              </a:rPr>
              <a:t>Usage/Billing</a:t>
            </a:r>
            <a:endParaRPr b="0" i="1" lang="en-US" sz="4400" strike="noStrike" u="none">
              <a:solidFill>
                <a:srgbClr val="00cccc"/>
              </a:solidFill>
              <a:effectLst/>
              <a:uFillTx/>
              <a:latin typeface="Times New Roman"/>
            </a:endParaRPr>
          </a:p>
        </p:txBody>
      </p:sp>
      <p:sp>
        <p:nvSpPr>
          <p:cNvPr id="91"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buNone/>
              <a:tabLst>
                <a:tab algn="l" pos="0"/>
                <a:tab algn="l" pos="1092240"/>
                <a:tab algn="l" pos="2184480"/>
                <a:tab algn="l" pos="3276720"/>
                <a:tab algn="l" pos="4368960"/>
                <a:tab algn="l" pos="5460840"/>
                <a:tab algn="l" pos="6553080"/>
                <a:tab algn="l" pos="7645320"/>
                <a:tab algn="l" pos="8737560"/>
                <a:tab algn="l" pos="9829800"/>
                <a:tab algn="l" pos="10922040"/>
              </a:tabLst>
            </a:pPr>
            <a:endParaRPr b="0" lang="en-US" sz="2400" strike="noStrike" u="none">
              <a:solidFill>
                <a:srgbClr val="ffffff"/>
              </a:solidFill>
              <a:effectLst/>
              <a:uFillTx/>
              <a:latin typeface="Times New Roman"/>
            </a:endParaRPr>
          </a:p>
          <a:p>
            <a:pPr marL="343080" indent="-343080">
              <a:buNone/>
              <a:tabLst>
                <a:tab algn="l" pos="0"/>
                <a:tab algn="l" pos="1092240"/>
                <a:tab algn="l" pos="2184480"/>
                <a:tab algn="l" pos="3276720"/>
                <a:tab algn="l" pos="4368960"/>
                <a:tab algn="l" pos="5460840"/>
                <a:tab algn="l" pos="6553080"/>
                <a:tab algn="l" pos="7645320"/>
                <a:tab algn="l" pos="8737560"/>
                <a:tab algn="l" pos="9829800"/>
                <a:tab algn="l" pos="10922040"/>
              </a:tabLst>
            </a:pPr>
            <a:r>
              <a:rPr b="0" lang="en-US" sz="2400" strike="noStrike" u="none">
                <a:solidFill>
                  <a:srgbClr val="ffffff"/>
                </a:solidFill>
                <a:effectLst/>
                <a:uFillTx/>
                <a:latin typeface="Times New Roman"/>
              </a:rPr>
              <a:t>1 - Customer Usage Information</a:t>
            </a:r>
            <a:endParaRPr b="0" lang="en-US" sz="2400" strike="noStrike" u="none">
              <a:solidFill>
                <a:srgbClr val="ffffff"/>
              </a:solidFill>
              <a:effectLst/>
              <a:uFillTx/>
              <a:latin typeface="Times New Roman"/>
            </a:endParaRPr>
          </a:p>
          <a:p>
            <a:pPr marL="343080" indent="-343080">
              <a:buNone/>
              <a:tabLst>
                <a:tab algn="l" pos="0"/>
                <a:tab algn="l" pos="1092240"/>
                <a:tab algn="l" pos="2184480"/>
                <a:tab algn="l" pos="3276720"/>
                <a:tab algn="l" pos="4368960"/>
                <a:tab algn="l" pos="5460840"/>
                <a:tab algn="l" pos="6553080"/>
                <a:tab algn="l" pos="7645320"/>
                <a:tab algn="l" pos="8737560"/>
                <a:tab algn="l" pos="9829800"/>
                <a:tab algn="l" pos="10922040"/>
              </a:tabLst>
            </a:pP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(Passthrough Option)</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DC to CS, FS</a:t>
            </a:r>
            <a:endParaRPr b="0" lang="en-US" sz="2400" strike="noStrike" u="none">
              <a:solidFill>
                <a:srgbClr val="ffffff"/>
              </a:solidFill>
              <a:effectLst/>
              <a:uFillTx/>
              <a:latin typeface="Times New Roman"/>
            </a:endParaRPr>
          </a:p>
          <a:p>
            <a:pPr marL="343080" indent="-343080">
              <a:buNone/>
              <a:tabLst>
                <a:tab algn="l" pos="0"/>
                <a:tab algn="l" pos="1092240"/>
                <a:tab algn="l" pos="2184480"/>
                <a:tab algn="l" pos="3276720"/>
                <a:tab algn="l" pos="4368960"/>
                <a:tab algn="l" pos="5460840"/>
                <a:tab algn="l" pos="6553080"/>
                <a:tab algn="l" pos="7645320"/>
                <a:tab algn="l" pos="8737560"/>
                <a:tab algn="l" pos="9829800"/>
                <a:tab algn="l" pos="10922040"/>
              </a:tabLst>
            </a:pPr>
            <a:endParaRPr b="0" lang="en-US" sz="2400" strike="noStrike" u="none">
              <a:solidFill>
                <a:srgbClr val="ffffff"/>
              </a:solidFill>
              <a:effectLst/>
              <a:uFillTx/>
              <a:latin typeface="Times New Roman"/>
            </a:endParaRPr>
          </a:p>
          <a:p>
            <a:pPr marL="343080" indent="-343080">
              <a:buNone/>
              <a:tabLst>
                <a:tab algn="l" pos="0"/>
                <a:tab algn="l" pos="1092240"/>
                <a:tab algn="l" pos="2184480"/>
                <a:tab algn="l" pos="3276720"/>
                <a:tab algn="l" pos="4368960"/>
                <a:tab algn="l" pos="5460840"/>
                <a:tab algn="l" pos="6553080"/>
                <a:tab algn="l" pos="7645320"/>
                <a:tab algn="l" pos="8737560"/>
                <a:tab algn="l" pos="9829800"/>
                <a:tab algn="l" pos="10922040"/>
              </a:tabLst>
            </a:pPr>
            <a:r>
              <a:rPr b="0" lang="en-US" sz="2400" strike="noStrike" u="none">
                <a:solidFill>
                  <a:srgbClr val="ffffff"/>
                </a:solidFill>
                <a:effectLst/>
                <a:uFillTx/>
                <a:latin typeface="Times New Roman"/>
              </a:rPr>
              <a:t>2 - Customer Usage and Billing Information</a:t>
            </a:r>
            <a:endParaRPr b="0" lang="en-US" sz="2400" strike="noStrike" u="none">
              <a:solidFill>
                <a:srgbClr val="ffffff"/>
              </a:solidFill>
              <a:effectLst/>
              <a:uFillTx/>
              <a:latin typeface="Times New Roman"/>
            </a:endParaRPr>
          </a:p>
          <a:p>
            <a:pPr marL="343080" indent="-343080">
              <a:buNone/>
              <a:tabLst>
                <a:tab algn="l" pos="0"/>
                <a:tab algn="l" pos="1092240"/>
                <a:tab algn="l" pos="2184480"/>
                <a:tab algn="l" pos="3276720"/>
                <a:tab algn="l" pos="4368960"/>
                <a:tab algn="l" pos="5460840"/>
                <a:tab algn="l" pos="6553080"/>
                <a:tab algn="l" pos="7645320"/>
                <a:tab algn="l" pos="8737560"/>
                <a:tab algn="l" pos="9829800"/>
                <a:tab algn="l" pos="10922040"/>
              </a:tabLst>
            </a:pP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(Complete Option)</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DC to CS, FS</a:t>
            </a:r>
            <a:endParaRPr b="0" lang="en-US" sz="2400" strike="noStrike" u="none">
              <a:solidFill>
                <a:srgbClr val="ffffff"/>
              </a:solidFill>
              <a:effectLst/>
              <a:uFillTx/>
              <a:latin typeface="Times New Roman"/>
            </a:endParaRPr>
          </a:p>
          <a:p>
            <a:pPr marL="343080" indent="-343080">
              <a:buNone/>
              <a:tabLst>
                <a:tab algn="l" pos="0"/>
                <a:tab algn="l" pos="1092240"/>
                <a:tab algn="l" pos="2184480"/>
                <a:tab algn="l" pos="3276720"/>
                <a:tab algn="l" pos="4368960"/>
                <a:tab algn="l" pos="5460840"/>
                <a:tab algn="l" pos="6553080"/>
                <a:tab algn="l" pos="7645320"/>
                <a:tab algn="l" pos="8737560"/>
                <a:tab algn="l" pos="9829800"/>
                <a:tab algn="l" pos="10922040"/>
              </a:tabLst>
            </a:pPr>
            <a:endParaRPr b="0" lang="en-US" sz="2400" strike="noStrike" u="none">
              <a:solidFill>
                <a:srgbClr val="ffffff"/>
              </a:solidFill>
              <a:effectLst/>
              <a:uFillTx/>
              <a:latin typeface="Times New Roman"/>
            </a:endParaRPr>
          </a:p>
          <a:p>
            <a:pPr marL="343080" indent="-343080">
              <a:buNone/>
              <a:tabLst>
                <a:tab algn="l" pos="0"/>
                <a:tab algn="l" pos="1092240"/>
                <a:tab algn="l" pos="2184480"/>
                <a:tab algn="l" pos="3276720"/>
                <a:tab algn="l" pos="4368960"/>
                <a:tab algn="l" pos="5460840"/>
                <a:tab algn="l" pos="6553080"/>
                <a:tab algn="l" pos="7645320"/>
                <a:tab algn="l" pos="8737560"/>
                <a:tab algn="l" pos="9829800"/>
                <a:tab algn="l" pos="10922040"/>
              </a:tabLst>
            </a:pPr>
            <a:r>
              <a:rPr b="0" lang="en-US" sz="2400" strike="noStrike" u="none">
                <a:solidFill>
                  <a:srgbClr val="ffffff"/>
                </a:solidFill>
                <a:effectLst/>
                <a:uFillTx/>
                <a:latin typeface="Times New Roman"/>
              </a:rPr>
              <a:t>3 - Request for Low Income Reimbursement</a:t>
            </a:r>
            <a:endParaRPr b="0" lang="en-US" sz="2400" strike="noStrike" u="none">
              <a:solidFill>
                <a:srgbClr val="ffffff"/>
              </a:solidFill>
              <a:effectLst/>
              <a:uFillTx/>
              <a:latin typeface="Times New Roman"/>
            </a:endParaRPr>
          </a:p>
          <a:p>
            <a:pPr marL="343080" indent="-343080">
              <a:buNone/>
              <a:tabLst>
                <a:tab algn="l" pos="0"/>
                <a:tab algn="l" pos="1092240"/>
                <a:tab algn="l" pos="2184480"/>
                <a:tab algn="l" pos="3276720"/>
                <a:tab algn="l" pos="4368960"/>
                <a:tab algn="l" pos="5460840"/>
                <a:tab algn="l" pos="6553080"/>
                <a:tab algn="l" pos="7645320"/>
                <a:tab algn="l" pos="8737560"/>
                <a:tab algn="l" pos="9829800"/>
                <a:tab algn="l" pos="10922040"/>
              </a:tabLst>
            </a:pP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FS to DC</a:t>
            </a:r>
            <a:r>
              <a:rPr b="1" lang="en-US" sz="2400" strike="noStrike" u="none">
                <a:solidFill>
                  <a:srgbClr val="ffffff"/>
                </a:solidFill>
                <a:effectLst/>
                <a:uFillTx/>
                <a:latin typeface="Times New Roman"/>
              </a:rPr>
              <a:t> </a:t>
            </a:r>
            <a:endParaRPr b="0" lang="en-US" sz="2400" strike="noStrike" u="none">
              <a:solidFill>
                <a:srgbClr val="ffffff"/>
              </a:solidFill>
              <a:effectLst/>
              <a:uFillTx/>
              <a:latin typeface="Times New Roman"/>
            </a:endParaRPr>
          </a:p>
          <a:p>
            <a:pPr marL="343080" indent="-343080">
              <a:spcBef>
                <a:spcPts val="799"/>
              </a:spcBef>
              <a:buNone/>
              <a:tabLst>
                <a:tab algn="l" pos="0"/>
                <a:tab algn="l" pos="1092240"/>
                <a:tab algn="l" pos="2184480"/>
                <a:tab algn="l" pos="3276720"/>
                <a:tab algn="l" pos="4368960"/>
                <a:tab algn="l" pos="5460840"/>
                <a:tab algn="l" pos="6553080"/>
                <a:tab algn="l" pos="7645320"/>
                <a:tab algn="l" pos="8737560"/>
                <a:tab algn="l" pos="9829800"/>
                <a:tab algn="l" pos="10922040"/>
              </a:tabLst>
            </a:pPr>
            <a:r>
              <a:rPr b="0" lang="en-US" sz="3200" strike="noStrike" u="none">
                <a:solidFill>
                  <a:srgbClr val="ffffff"/>
                </a:solidFill>
                <a:effectLst/>
                <a:uFillTx/>
                <a:latin typeface="Times New Roman"/>
              </a:rPr>
              <a:t>	</a:t>
            </a:r>
            <a:endParaRPr b="0" lang="en-US" sz="3200" strike="noStrike" u="none">
              <a:solidFill>
                <a:srgbClr val="ffffff"/>
              </a:solidFill>
              <a:effectLst/>
              <a:uFillTx/>
              <a:latin typeface="Times New Roman"/>
            </a:endParaRPr>
          </a:p>
        </p:txBody>
      </p:sp>
    </p:spTree>
  </p:cSld>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92" name="PlaceHolder 1"/>
          <p:cNvSpPr>
            <a:spLocks noGrp="1"/>
          </p:cNvSpPr>
          <p:nvPr>
            <p:ph type="title"/>
          </p:nvPr>
        </p:nvSpPr>
        <p:spPr>
          <a:xfrm>
            <a:off x="1066680" y="609120"/>
            <a:ext cx="7772400" cy="167652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EBT Transaction 820:</a:t>
            </a:r>
            <a:br>
              <a:rPr sz="4400"/>
            </a:br>
            <a:r>
              <a:rPr b="0" i="1" lang="en-US" sz="4400" strike="noStrike" u="none">
                <a:solidFill>
                  <a:srgbClr val="00cccc"/>
                </a:solidFill>
                <a:effectLst/>
                <a:uFillTx/>
                <a:latin typeface="Times New Roman"/>
              </a:rPr>
              <a:t>Payment &amp; Adjustment </a:t>
            </a:r>
            <a:r>
              <a:rPr b="0" i="1" lang="en-US" sz="3200" strike="noStrike" u="none">
                <a:solidFill>
                  <a:srgbClr val="00cccc"/>
                </a:solidFill>
                <a:effectLst/>
                <a:uFillTx/>
                <a:latin typeface="Times New Roman"/>
              </a:rPr>
              <a:t>(Complete Billing Only)</a:t>
            </a:r>
            <a:endParaRPr b="0" i="1" lang="en-US" sz="3200" strike="noStrike" u="none">
              <a:solidFill>
                <a:srgbClr val="00cccc"/>
              </a:solidFill>
              <a:effectLst/>
              <a:uFillTx/>
              <a:latin typeface="Times New Roman"/>
            </a:endParaRPr>
          </a:p>
        </p:txBody>
      </p:sp>
      <p:sp>
        <p:nvSpPr>
          <p:cNvPr id="93" name="PlaceHolder 2"/>
          <p:cNvSpPr>
            <a:spLocks noGrp="1"/>
          </p:cNvSpPr>
          <p:nvPr>
            <p:ph/>
          </p:nvPr>
        </p:nvSpPr>
        <p:spPr>
          <a:xfrm>
            <a:off x="685800" y="2590920"/>
            <a:ext cx="7772400" cy="3504960"/>
          </a:xfrm>
          <a:prstGeom prst="rect">
            <a:avLst/>
          </a:prstGeom>
          <a:noFill/>
          <a:ln w="0">
            <a:noFill/>
          </a:ln>
        </p:spPr>
        <p:txBody>
          <a:bodyPr lIns="92160" rIns="92160" tIns="46080" bIns="46080" anchor="t">
            <a:normAutofit/>
          </a:bodyPr>
          <a:p>
            <a:pPr marL="343080" indent="-343080">
              <a:spcBef>
                <a:spcPts val="799"/>
              </a:spcBef>
              <a:buNone/>
              <a:tabLst>
                <a:tab algn="l" pos="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 algn="l" pos="6100920"/>
              </a:tabLst>
            </a:pPr>
            <a:r>
              <a:rPr b="0" lang="en-US" sz="3200" strike="noStrike" u="none">
                <a:solidFill>
                  <a:srgbClr val="ffffff"/>
                </a:solidFill>
                <a:effectLst/>
                <a:uFillTx/>
                <a:latin typeface="Times New Roman"/>
              </a:rPr>
              <a:t>1 - Customer Payment/ Adjustment</a:t>
            </a:r>
            <a:endParaRPr b="0" lang="en-US" sz="3200" strike="noStrike" u="none">
              <a:solidFill>
                <a:srgbClr val="ffffff"/>
              </a:solidFill>
              <a:effectLst/>
              <a:uFillTx/>
              <a:latin typeface="Times New Roman"/>
            </a:endParaRPr>
          </a:p>
          <a:p>
            <a:pPr marL="343080" indent="-343080">
              <a:spcBef>
                <a:spcPts val="799"/>
              </a:spcBef>
              <a:buNone/>
              <a:tabLst>
                <a:tab algn="l" pos="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 algn="l" pos="6100920"/>
              </a:tabLst>
            </a:pPr>
            <a:r>
              <a:rPr b="0" lang="en-US" sz="3200" strike="noStrike" u="none">
                <a:solidFill>
                  <a:srgbClr val="ffffff"/>
                </a:solidFill>
                <a:effectLst/>
                <a:uFillTx/>
                <a:latin typeface="Times New Roman"/>
              </a:rPr>
              <a:t>	</a:t>
            </a:r>
            <a:r>
              <a:rPr b="0" lang="en-US" sz="3200" strike="noStrike" u="none">
                <a:solidFill>
                  <a:srgbClr val="ffffff"/>
                </a:solidFill>
                <a:effectLst/>
                <a:uFillTx/>
                <a:latin typeface="Times New Roman"/>
              </a:rPr>
              <a:t>	</a:t>
            </a:r>
            <a:r>
              <a:rPr b="0" lang="en-US" sz="3200" strike="noStrike" u="none">
                <a:solidFill>
                  <a:srgbClr val="ffffff"/>
                </a:solidFill>
                <a:effectLst/>
                <a:uFillTx/>
                <a:latin typeface="Times New Roman"/>
              </a:rPr>
              <a:t>	</a:t>
            </a:r>
            <a:r>
              <a:rPr b="0" lang="en-US" sz="3200" strike="noStrike" u="none">
                <a:solidFill>
                  <a:srgbClr val="ffffff"/>
                </a:solidFill>
                <a:effectLst/>
                <a:uFillTx/>
                <a:latin typeface="Times New Roman"/>
              </a:rPr>
              <a:t>	</a:t>
            </a:r>
            <a:r>
              <a:rPr b="0" lang="en-US" sz="3200" strike="noStrike" u="none">
                <a:solidFill>
                  <a:srgbClr val="ffffff"/>
                </a:solidFill>
                <a:effectLst/>
                <a:uFillTx/>
                <a:latin typeface="Times New Roman"/>
              </a:rPr>
              <a:t>	</a:t>
            </a:r>
            <a:r>
              <a:rPr b="0" lang="en-US" sz="3200" strike="noStrike" u="none">
                <a:solidFill>
                  <a:srgbClr val="ffffff"/>
                </a:solidFill>
                <a:effectLst/>
                <a:uFillTx/>
                <a:latin typeface="Times New Roman"/>
              </a:rPr>
              <a:t>	</a:t>
            </a:r>
            <a:r>
              <a:rPr b="0" lang="en-US" sz="3200" strike="noStrike" u="none">
                <a:solidFill>
                  <a:srgbClr val="ffffff"/>
                </a:solidFill>
                <a:effectLst/>
                <a:uFillTx/>
                <a:latin typeface="Times New Roman"/>
              </a:rPr>
              <a:t>	</a:t>
            </a:r>
            <a:r>
              <a:rPr b="0" lang="en-US" sz="3200" strike="noStrike" u="none">
                <a:solidFill>
                  <a:srgbClr val="ffffff"/>
                </a:solidFill>
                <a:effectLst/>
                <a:uFillTx/>
                <a:latin typeface="Times New Roman"/>
              </a:rPr>
              <a:t>	</a:t>
            </a:r>
            <a:r>
              <a:rPr b="0" lang="en-US" sz="3200" strike="noStrike" u="none">
                <a:solidFill>
                  <a:srgbClr val="ffffff"/>
                </a:solidFill>
                <a:effectLst/>
                <a:uFillTx/>
                <a:latin typeface="Times New Roman"/>
              </a:rPr>
              <a:t>	</a:t>
            </a:r>
            <a:r>
              <a:rPr b="0" lang="en-US" sz="3200" strike="noStrike" u="none">
                <a:solidFill>
                  <a:srgbClr val="ffffff"/>
                </a:solidFill>
                <a:effectLst/>
                <a:uFillTx/>
                <a:latin typeface="Times New Roman"/>
              </a:rPr>
              <a:t>	</a:t>
            </a:r>
            <a:r>
              <a:rPr b="0" lang="en-US" sz="3200" strike="noStrike" u="none">
                <a:solidFill>
                  <a:srgbClr val="ffffff"/>
                </a:solidFill>
                <a:effectLst/>
                <a:uFillTx/>
                <a:latin typeface="Times New Roman"/>
              </a:rPr>
              <a:t>	</a:t>
            </a:r>
            <a:r>
              <a:rPr b="0" lang="en-US" sz="3200" strike="noStrike" u="none">
                <a:solidFill>
                  <a:srgbClr val="ffffff"/>
                </a:solidFill>
                <a:effectLst/>
                <a:uFillTx/>
                <a:latin typeface="Times New Roman"/>
              </a:rPr>
              <a:t>	</a:t>
            </a:r>
            <a:r>
              <a:rPr b="0" lang="en-US" sz="3200" strike="noStrike" u="none">
                <a:solidFill>
                  <a:srgbClr val="ffffff"/>
                </a:solidFill>
                <a:effectLst/>
                <a:uFillTx/>
                <a:latin typeface="Times New Roman"/>
              </a:rPr>
              <a:t>	</a:t>
            </a:r>
            <a:r>
              <a:rPr b="0" lang="en-US" sz="3200" strike="noStrike" u="none">
                <a:solidFill>
                  <a:srgbClr val="ffffff"/>
                </a:solidFill>
                <a:effectLst/>
                <a:uFillTx/>
                <a:latin typeface="Times New Roman"/>
              </a:rPr>
              <a:t>	</a:t>
            </a:r>
            <a:r>
              <a:rPr b="0" lang="en-US" sz="3200" strike="noStrike" u="none">
                <a:solidFill>
                  <a:srgbClr val="ffffff"/>
                </a:solidFill>
                <a:effectLst/>
                <a:uFillTx/>
                <a:latin typeface="Times New Roman"/>
              </a:rPr>
              <a:t>	</a:t>
            </a:r>
            <a:r>
              <a:rPr b="0" lang="en-US" sz="3200" strike="noStrike" u="none">
                <a:solidFill>
                  <a:srgbClr val="ffffff"/>
                </a:solidFill>
                <a:effectLst/>
                <a:uFillTx/>
                <a:latin typeface="Times New Roman"/>
              </a:rPr>
              <a:t>	</a:t>
            </a:r>
            <a:r>
              <a:rPr b="0" lang="en-US" sz="3200" strike="noStrike" u="none">
                <a:solidFill>
                  <a:srgbClr val="ffffff"/>
                </a:solidFill>
                <a:effectLst/>
                <a:uFillTx/>
                <a:latin typeface="Times New Roman"/>
              </a:rPr>
              <a:t>DC to CS, FS</a:t>
            </a:r>
            <a:endParaRPr b="0" lang="en-US" sz="3200" strike="noStrike" u="none">
              <a:solidFill>
                <a:srgbClr val="ffffff"/>
              </a:solidFill>
              <a:effectLst/>
              <a:uFillTx/>
              <a:latin typeface="Times New Roman"/>
            </a:endParaRPr>
          </a:p>
          <a:p>
            <a:pPr marL="343080" indent="-343080">
              <a:spcBef>
                <a:spcPts val="799"/>
              </a:spcBef>
              <a:buNone/>
              <a:tabLst>
                <a:tab algn="l" pos="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 algn="l" pos="6100920"/>
              </a:tabLst>
            </a:pPr>
            <a:endParaRPr b="0" lang="en-US" sz="3200" strike="noStrike" u="none">
              <a:solidFill>
                <a:srgbClr val="ffffff"/>
              </a:solidFill>
              <a:effectLst/>
              <a:uFillTx/>
              <a:latin typeface="Times New Roman"/>
            </a:endParaRPr>
          </a:p>
          <a:p>
            <a:pPr marL="343080" indent="-343080">
              <a:spcBef>
                <a:spcPts val="499"/>
              </a:spcBef>
              <a:buNone/>
              <a:tabLst>
                <a:tab algn="l" pos="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 algn="l" pos="6100920"/>
              </a:tabLst>
            </a:pPr>
            <a:r>
              <a:rPr b="0" lang="en-US" sz="2400" strike="noStrike" u="none">
                <a:solidFill>
                  <a:srgbClr val="ffffff"/>
                </a:solidFill>
                <a:effectLst/>
                <a:uFillTx/>
                <a:latin typeface="Times New Roman"/>
              </a:rPr>
              <a:t>	</a:t>
            </a:r>
            <a:r>
              <a:rPr b="1" lang="en-US" sz="2000" strike="noStrike" u="none">
                <a:solidFill>
                  <a:srgbClr val="ffffff"/>
                </a:solidFill>
                <a:effectLst/>
                <a:uFillTx/>
                <a:latin typeface="Times New Roman"/>
              </a:rPr>
              <a:t>Note:  Payment report only.  Money transaction handled separately</a:t>
            </a:r>
            <a:endParaRPr b="0" lang="en-US" sz="2000" strike="noStrike" u="none">
              <a:solidFill>
                <a:srgbClr val="ffffff"/>
              </a:solidFill>
              <a:effectLst/>
              <a:uFillTx/>
              <a:latin typeface="Times New Roman"/>
            </a:endParaRPr>
          </a:p>
          <a:p>
            <a:pPr marL="343080" indent="-343080">
              <a:spcBef>
                <a:spcPts val="799"/>
              </a:spcBef>
              <a:buNone/>
              <a:tabLst>
                <a:tab algn="l" pos="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 algn="l" pos="6100920"/>
              </a:tabLst>
            </a:pPr>
            <a:endParaRPr b="0" lang="en-US" sz="3200" strike="noStrike" u="none">
              <a:solidFill>
                <a:srgbClr val="ffffff"/>
              </a:solidFill>
              <a:effectLst/>
              <a:uFillTx/>
              <a:latin typeface="Times New Roman"/>
            </a:endParaRPr>
          </a:p>
          <a:p>
            <a:pPr marL="343080" indent="-343080">
              <a:spcBef>
                <a:spcPts val="799"/>
              </a:spcBef>
              <a:buNone/>
              <a:tabLst>
                <a:tab algn="l" pos="0"/>
                <a:tab algn="l" pos="581040"/>
                <a:tab algn="l" pos="871560"/>
                <a:tab algn="l" pos="1162080"/>
                <a:tab algn="l" pos="1452600"/>
                <a:tab algn="l" pos="1743120"/>
                <a:tab algn="l" pos="2033640"/>
                <a:tab algn="l" pos="2324160"/>
                <a:tab algn="l" pos="2614680"/>
                <a:tab algn="l" pos="2905200"/>
                <a:tab algn="l" pos="3195720"/>
                <a:tab algn="l" pos="3486240"/>
                <a:tab algn="l" pos="3776760"/>
                <a:tab algn="l" pos="4067280"/>
                <a:tab algn="l" pos="4357800"/>
                <a:tab algn="l" pos="4648320"/>
                <a:tab algn="l" pos="4938840"/>
                <a:tab algn="l" pos="5229360"/>
                <a:tab algn="l" pos="5519880"/>
                <a:tab algn="l" pos="5810400"/>
                <a:tab algn="l" pos="6100920"/>
              </a:tabLst>
            </a:pPr>
            <a:endParaRPr b="0" lang="en-US" sz="3200" strike="noStrike" u="none">
              <a:solidFill>
                <a:srgbClr val="ffffff"/>
              </a:solidFill>
              <a:effectLst/>
              <a:uFillTx/>
              <a:latin typeface="Times New Roman"/>
            </a:endParaRPr>
          </a:p>
        </p:txBody>
      </p:sp>
    </p:spTree>
  </p:cSld>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94"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Settlement</a:t>
            </a:r>
            <a:endParaRPr b="0" i="1" lang="en-US" sz="4400" strike="noStrike" u="none">
              <a:solidFill>
                <a:srgbClr val="00cccc"/>
              </a:solidFill>
              <a:effectLst/>
              <a:uFillTx/>
              <a:latin typeface="Times New Roman"/>
            </a:endParaRPr>
          </a:p>
        </p:txBody>
      </p:sp>
      <p:sp>
        <p:nvSpPr>
          <p:cNvPr id="95"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799"/>
              </a:spcBef>
              <a:buNone/>
              <a:tabLst>
                <a:tab algn="l" pos="0"/>
                <a:tab algn="l" pos="469800"/>
                <a:tab algn="l" pos="704880"/>
                <a:tab algn="l" pos="939960"/>
                <a:tab algn="l" pos="1174680"/>
                <a:tab algn="l" pos="1409760"/>
                <a:tab algn="l" pos="1644480"/>
                <a:tab algn="l" pos="1879560"/>
                <a:tab algn="l" pos="2114640"/>
                <a:tab algn="l" pos="2349360"/>
                <a:tab algn="l" pos="2584440"/>
                <a:tab algn="l" pos="2819520"/>
                <a:tab algn="l" pos="3054240"/>
                <a:tab algn="l" pos="3289320"/>
                <a:tab algn="l" pos="3524400"/>
                <a:tab algn="l" pos="3759120"/>
                <a:tab algn="l" pos="3994200"/>
                <a:tab algn="l" pos="4229280"/>
                <a:tab algn="l" pos="4464000"/>
                <a:tab algn="l" pos="4699080"/>
                <a:tab algn="l" pos="4933800"/>
              </a:tabLst>
            </a:pPr>
            <a:r>
              <a:rPr b="0" lang="en-US" sz="3200" strike="noStrike" u="none">
                <a:solidFill>
                  <a:srgbClr val="ffffff"/>
                </a:solidFill>
                <a:effectLst/>
                <a:uFillTx/>
                <a:latin typeface="Times New Roman"/>
              </a:rPr>
              <a:t>1 - Aggregate Load Settlement</a:t>
            </a:r>
            <a:r>
              <a:rPr b="0" lang="en-US" sz="3200" strike="noStrike" u="none">
                <a:solidFill>
                  <a:srgbClr val="ffffff"/>
                </a:solidFill>
                <a:effectLst/>
                <a:uFillTx/>
                <a:latin typeface="Times New Roman"/>
              </a:rPr>
              <a:t>	</a:t>
            </a:r>
            <a:r>
              <a:rPr b="0" lang="en-US" sz="3200" strike="noStrike" u="none">
                <a:solidFill>
                  <a:srgbClr val="ffffff"/>
                </a:solidFill>
                <a:effectLst/>
                <a:uFillTx/>
                <a:latin typeface="Times New Roman"/>
              </a:rPr>
              <a:t>	</a:t>
            </a:r>
            <a:r>
              <a:rPr b="0" lang="en-US" sz="3200" strike="noStrike" u="none">
                <a:solidFill>
                  <a:srgbClr val="ffffff"/>
                </a:solidFill>
                <a:effectLst/>
                <a:uFillTx/>
                <a:latin typeface="Times New Roman"/>
              </a:rPr>
              <a:t>DC to ES</a:t>
            </a:r>
            <a:endParaRPr b="0" lang="en-US" sz="3200" strike="noStrike" u="none">
              <a:solidFill>
                <a:srgbClr val="ffffff"/>
              </a:solidFill>
              <a:effectLst/>
              <a:uFillTx/>
              <a:latin typeface="Times New Roman"/>
            </a:endParaRPr>
          </a:p>
          <a:p>
            <a:pPr marL="343080" indent="-343080">
              <a:spcBef>
                <a:spcPts val="799"/>
              </a:spcBef>
              <a:buNone/>
              <a:tabLst>
                <a:tab algn="l" pos="0"/>
                <a:tab algn="l" pos="469800"/>
                <a:tab algn="l" pos="704880"/>
                <a:tab algn="l" pos="939960"/>
                <a:tab algn="l" pos="1174680"/>
                <a:tab algn="l" pos="1409760"/>
                <a:tab algn="l" pos="1644480"/>
                <a:tab algn="l" pos="1879560"/>
                <a:tab algn="l" pos="2114640"/>
                <a:tab algn="l" pos="2349360"/>
                <a:tab algn="l" pos="2584440"/>
                <a:tab algn="l" pos="2819520"/>
                <a:tab algn="l" pos="3054240"/>
                <a:tab algn="l" pos="3289320"/>
                <a:tab algn="l" pos="3524400"/>
                <a:tab algn="l" pos="3759120"/>
                <a:tab algn="l" pos="3994200"/>
                <a:tab algn="l" pos="4229280"/>
                <a:tab algn="l" pos="4464000"/>
                <a:tab algn="l" pos="4699080"/>
                <a:tab algn="l" pos="4933800"/>
              </a:tabLst>
            </a:pP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469800"/>
                <a:tab algn="l" pos="704880"/>
                <a:tab algn="l" pos="939960"/>
                <a:tab algn="l" pos="1174680"/>
                <a:tab algn="l" pos="1409760"/>
                <a:tab algn="l" pos="1644480"/>
                <a:tab algn="l" pos="1879560"/>
                <a:tab algn="l" pos="2114640"/>
                <a:tab algn="l" pos="2349360"/>
                <a:tab algn="l" pos="2584440"/>
                <a:tab algn="l" pos="2819520"/>
                <a:tab algn="l" pos="3054240"/>
                <a:tab algn="l" pos="3289320"/>
                <a:tab algn="l" pos="3524400"/>
                <a:tab algn="l" pos="3759120"/>
                <a:tab algn="l" pos="3994200"/>
                <a:tab algn="l" pos="4229280"/>
                <a:tab algn="l" pos="4464000"/>
                <a:tab algn="l" pos="4699080"/>
                <a:tab algn="l" pos="4933800"/>
              </a:tabLst>
            </a:pPr>
            <a:r>
              <a:rPr b="0" lang="en-US" sz="3200" strike="noStrike" u="none">
                <a:solidFill>
                  <a:srgbClr val="ffffff"/>
                </a:solidFill>
                <a:effectLst/>
                <a:uFillTx/>
                <a:latin typeface="Times New Roman"/>
              </a:rPr>
              <a:t>Unique transaction parameters</a:t>
            </a:r>
            <a:endParaRPr b="0" lang="en-US" sz="3200" strike="noStrike" u="none">
              <a:solidFill>
                <a:srgbClr val="ffffff"/>
              </a:solidFill>
              <a:effectLst/>
              <a:uFillTx/>
              <a:latin typeface="Times New Roman"/>
            </a:endParaRPr>
          </a:p>
          <a:p>
            <a:pPr lvl="1" marL="743040" indent="-285840">
              <a:spcBef>
                <a:spcPts val="700"/>
              </a:spcBef>
              <a:buClr>
                <a:srgbClr val="ffffff"/>
              </a:buClr>
              <a:buSzPct val="75000"/>
              <a:buFont typeface="Wingdings" charset="2"/>
              <a:buChar char=""/>
              <a:tabLst>
                <a:tab algn="l" pos="939960"/>
                <a:tab algn="l" pos="1174680"/>
                <a:tab algn="l" pos="1409760"/>
                <a:tab algn="l" pos="1644480"/>
                <a:tab algn="l" pos="1879560"/>
                <a:tab algn="l" pos="2114640"/>
                <a:tab algn="l" pos="2349360"/>
                <a:tab algn="l" pos="2584440"/>
                <a:tab algn="l" pos="2819520"/>
                <a:tab algn="l" pos="3054240"/>
                <a:tab algn="l" pos="3289320"/>
                <a:tab algn="l" pos="3524400"/>
                <a:tab algn="l" pos="3759120"/>
                <a:tab algn="l" pos="3994200"/>
                <a:tab algn="l" pos="4229280"/>
                <a:tab algn="l" pos="4464000"/>
                <a:tab algn="l" pos="4699080"/>
                <a:tab algn="l" pos="4933800"/>
                <a:tab algn="l" pos="5168880"/>
                <a:tab algn="l" pos="5403960"/>
              </a:tabLst>
            </a:pPr>
            <a:r>
              <a:rPr b="0" lang="en-US" sz="2800" strike="noStrike" u="none">
                <a:solidFill>
                  <a:srgbClr val="ffffff"/>
                </a:solidFill>
                <a:effectLst/>
                <a:uFillTx/>
                <a:latin typeface="Times New Roman"/>
              </a:rPr>
              <a:t>Currently not an EDI transaction</a:t>
            </a:r>
            <a:endParaRPr b="0" lang="en-US" sz="2800" strike="noStrike" u="none">
              <a:solidFill>
                <a:srgbClr val="ffffff"/>
              </a:solidFill>
              <a:effectLst/>
              <a:uFillTx/>
              <a:latin typeface="Times New Roman"/>
            </a:endParaRPr>
          </a:p>
          <a:p>
            <a:pPr lvl="1" marL="743040" indent="-285840">
              <a:spcBef>
                <a:spcPts val="700"/>
              </a:spcBef>
              <a:buClr>
                <a:srgbClr val="ffffff"/>
              </a:buClr>
              <a:buSzPct val="75000"/>
              <a:buFont typeface="Wingdings" charset="2"/>
              <a:buChar char=""/>
              <a:tabLst>
                <a:tab algn="l" pos="939960"/>
                <a:tab algn="l" pos="1174680"/>
                <a:tab algn="l" pos="1409760"/>
                <a:tab algn="l" pos="1644480"/>
                <a:tab algn="l" pos="1879560"/>
                <a:tab algn="l" pos="2114640"/>
                <a:tab algn="l" pos="2349360"/>
                <a:tab algn="l" pos="2584440"/>
                <a:tab algn="l" pos="2819520"/>
                <a:tab algn="l" pos="3054240"/>
                <a:tab algn="l" pos="3289320"/>
                <a:tab algn="l" pos="3524400"/>
                <a:tab algn="l" pos="3759120"/>
                <a:tab algn="l" pos="3994200"/>
                <a:tab algn="l" pos="4229280"/>
                <a:tab algn="l" pos="4464000"/>
                <a:tab algn="l" pos="4699080"/>
                <a:tab algn="l" pos="4933800"/>
                <a:tab algn="l" pos="5168880"/>
                <a:tab algn="l" pos="5403960"/>
              </a:tabLst>
            </a:pPr>
            <a:r>
              <a:rPr b="0" lang="en-US" sz="2800" strike="noStrike" u="none">
                <a:solidFill>
                  <a:srgbClr val="ffffff"/>
                </a:solidFill>
                <a:effectLst/>
                <a:uFillTx/>
                <a:latin typeface="Times New Roman"/>
              </a:rPr>
              <a:t>Bilaterally arranged data transfer</a:t>
            </a:r>
            <a:endParaRPr b="0" lang="en-US" sz="2800" strike="noStrike" u="none">
              <a:solidFill>
                <a:srgbClr val="ffffff"/>
              </a:solidFill>
              <a:effectLst/>
              <a:uFillTx/>
              <a:latin typeface="Times New Roman"/>
            </a:endParaRPr>
          </a:p>
          <a:p>
            <a:pPr lvl="1" marL="743040" indent="-285840">
              <a:spcBef>
                <a:spcPts val="700"/>
              </a:spcBef>
              <a:buClr>
                <a:srgbClr val="ffffff"/>
              </a:buClr>
              <a:buSzPct val="75000"/>
              <a:buFont typeface="Wingdings" charset="2"/>
              <a:buChar char=""/>
              <a:tabLst>
                <a:tab algn="l" pos="939960"/>
                <a:tab algn="l" pos="1174680"/>
                <a:tab algn="l" pos="1409760"/>
                <a:tab algn="l" pos="1644480"/>
                <a:tab algn="l" pos="1879560"/>
                <a:tab algn="l" pos="2114640"/>
                <a:tab algn="l" pos="2349360"/>
                <a:tab algn="l" pos="2584440"/>
                <a:tab algn="l" pos="2819520"/>
                <a:tab algn="l" pos="3054240"/>
                <a:tab algn="l" pos="3289320"/>
                <a:tab algn="l" pos="3524400"/>
                <a:tab algn="l" pos="3759120"/>
                <a:tab algn="l" pos="3994200"/>
                <a:tab algn="l" pos="4229280"/>
                <a:tab algn="l" pos="4464000"/>
                <a:tab algn="l" pos="4699080"/>
                <a:tab algn="l" pos="4933800"/>
                <a:tab algn="l" pos="5168880"/>
                <a:tab algn="l" pos="5403960"/>
              </a:tabLst>
            </a:pPr>
            <a:r>
              <a:rPr b="0" lang="en-US" sz="2800" strike="noStrike" u="none">
                <a:solidFill>
                  <a:srgbClr val="ffffff"/>
                </a:solidFill>
                <a:effectLst/>
                <a:uFillTx/>
                <a:latin typeface="Times New Roman"/>
              </a:rPr>
              <a:t>Forwarded only upon Supplier request</a:t>
            </a:r>
            <a:endParaRPr b="0" lang="en-US" sz="2800" strike="noStrike" u="none">
              <a:solidFill>
                <a:srgbClr val="ffffff"/>
              </a:solidFill>
              <a:effectLst/>
              <a:uFillTx/>
              <a:latin typeface="Times New Roman"/>
            </a:endParaRPr>
          </a:p>
        </p:txBody>
      </p:sp>
    </p:spTree>
  </p:cSld>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96"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EBT Transaction 867:</a:t>
            </a:r>
            <a:br>
              <a:rPr sz="4400"/>
            </a:br>
            <a:r>
              <a:rPr b="0" i="1" lang="en-US" sz="4400" strike="noStrike" u="none">
                <a:solidFill>
                  <a:srgbClr val="00cccc"/>
                </a:solidFill>
                <a:effectLst/>
                <a:uFillTx/>
                <a:latin typeface="Times New Roman"/>
              </a:rPr>
              <a:t>Historical Usage</a:t>
            </a:r>
            <a:endParaRPr b="0" i="1" lang="en-US" sz="4400" strike="noStrike" u="none">
              <a:solidFill>
                <a:srgbClr val="00cccc"/>
              </a:solidFill>
              <a:effectLst/>
              <a:uFillTx/>
              <a:latin typeface="Times New Roman"/>
            </a:endParaRPr>
          </a:p>
        </p:txBody>
      </p:sp>
      <p:sp>
        <p:nvSpPr>
          <p:cNvPr id="97"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a:p>
            <a:pPr marL="343080" indent="-343080">
              <a:spcBef>
                <a:spcPts val="799"/>
              </a:spcBef>
              <a:buClr>
                <a:srgbClr val="00cccc"/>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1-Customer Usage History DC to ES, B</a:t>
            </a:r>
            <a:endParaRPr b="0" lang="en-US" sz="3200" strike="noStrike" u="none">
              <a:solidFill>
                <a:srgbClr val="ffffff"/>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a:p>
            <a:pPr marL="343080" indent="-343080">
              <a:spcBef>
                <a:spcPts val="499"/>
              </a:spcBef>
              <a:buClr>
                <a:srgbClr val="00cccc"/>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(B = Licensed Broker)</a:t>
            </a:r>
            <a:endParaRPr b="0" lang="en-US" sz="2000" strike="noStrike" u="none">
              <a:solidFill>
                <a:srgbClr val="ffffff"/>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marL="343080" indent="-343080">
              <a:spcBef>
                <a:spcPts val="601"/>
              </a:spcBef>
              <a:buClr>
                <a:srgbClr val="00cccc"/>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Note: Usage History does not include interval data</a:t>
            </a:r>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98"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Data Exchange Operating Schedule</a:t>
            </a:r>
            <a:endParaRPr b="0" i="1" lang="en-US" sz="4400" strike="noStrike" u="none">
              <a:solidFill>
                <a:srgbClr val="00cccc"/>
              </a:solidFill>
              <a:effectLst/>
              <a:uFillTx/>
              <a:latin typeface="Times New Roman"/>
            </a:endParaRPr>
          </a:p>
        </p:txBody>
      </p:sp>
      <p:sp>
        <p:nvSpPr>
          <p:cNvPr id="99"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lnSpc>
                <a:spcPct val="95000"/>
              </a:lnSpc>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Processing Schedule</a:t>
            </a:r>
            <a:endParaRPr b="0" lang="en-US" sz="3200" strike="noStrike" u="none">
              <a:solidFill>
                <a:srgbClr val="ffffff"/>
              </a:solidFill>
              <a:effectLst/>
              <a:uFillTx/>
              <a:latin typeface="Times New Roman"/>
            </a:endParaRPr>
          </a:p>
          <a:p>
            <a:pPr lvl="1" marL="743040" indent="-285840">
              <a:lnSpc>
                <a:spcPct val="95000"/>
              </a:lnSpc>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All Supplier transactions received electronically by the DisCo by noon ET on a business day will be processed that day</a:t>
            </a:r>
            <a:endParaRPr b="0" lang="en-US" sz="2800" strike="noStrike" u="none">
              <a:solidFill>
                <a:srgbClr val="ffffff"/>
              </a:solidFill>
              <a:effectLst/>
              <a:uFillTx/>
              <a:latin typeface="Times New Roman"/>
            </a:endParaRPr>
          </a:p>
          <a:p>
            <a:pPr marL="343080" indent="-343080">
              <a:lnSpc>
                <a:spcPct val="95000"/>
              </a:lnSpc>
              <a:spcBef>
                <a:spcPts val="11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Effective Date</a:t>
            </a:r>
            <a:endParaRPr b="0" lang="en-US" sz="3200" strike="noStrike" u="none">
              <a:solidFill>
                <a:srgbClr val="ffffff"/>
              </a:solidFill>
              <a:effectLst/>
              <a:uFillTx/>
              <a:latin typeface="Times New Roman"/>
            </a:endParaRPr>
          </a:p>
          <a:p>
            <a:pPr lvl="1" marL="743040" indent="-285840">
              <a:lnSpc>
                <a:spcPct val="95000"/>
              </a:lnSpc>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All successfully processed transactions require a minimum 2-business day window prior to the Customer’s next scheduled meter read date</a:t>
            </a:r>
            <a:endParaRPr b="0" lang="en-US" sz="2800" strike="noStrike" u="none">
              <a:solidFill>
                <a:srgbClr val="ffffff"/>
              </a:solidFill>
              <a:effectLst/>
              <a:uFillTx/>
              <a:latin typeface="Times New Roman"/>
            </a:endParaRPr>
          </a:p>
        </p:txBody>
      </p:sp>
    </p:spTree>
  </p:cSld>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100" name="PlaceHolder 1"/>
          <p:cNvSpPr>
            <a:spLocks noGrp="1"/>
          </p:cNvSpPr>
          <p:nvPr>
            <p:ph type="title"/>
          </p:nvPr>
        </p:nvSpPr>
        <p:spPr>
          <a:xfrm>
            <a:off x="1066680" y="533160"/>
            <a:ext cx="777240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Testing Requirements</a:t>
            </a:r>
            <a:endParaRPr b="0" i="1" lang="en-US" sz="4400" strike="noStrike" u="none">
              <a:solidFill>
                <a:srgbClr val="00cccc"/>
              </a:solidFill>
              <a:effectLst/>
              <a:uFillTx/>
              <a:latin typeface="Times New Roman"/>
            </a:endParaRPr>
          </a:p>
        </p:txBody>
      </p:sp>
      <p:sp>
        <p:nvSpPr>
          <p:cNvPr id="101" name="PlaceHolder 2"/>
          <p:cNvSpPr>
            <a:spLocks noGrp="1"/>
          </p:cNvSpPr>
          <p:nvPr>
            <p:ph/>
          </p:nvPr>
        </p:nvSpPr>
        <p:spPr>
          <a:xfrm>
            <a:off x="990720" y="1371600"/>
            <a:ext cx="7772400" cy="4648320"/>
          </a:xfrm>
          <a:prstGeom prst="rect">
            <a:avLst/>
          </a:prstGeom>
          <a:noFill/>
          <a:ln w="0">
            <a:noFill/>
          </a:ln>
        </p:spPr>
        <p:txBody>
          <a:bodyPr lIns="92160" rIns="92160" tIns="46080" bIns="46080" anchor="t">
            <a:normAutofit/>
          </a:bodyPr>
          <a:p>
            <a:pPr marL="343080" indent="-343080">
              <a:spcBef>
                <a:spcPts val="15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Purpose</a:t>
            </a:r>
            <a:endParaRPr b="0" lang="en-US" sz="2400" strike="noStrike" u="none">
              <a:solidFill>
                <a:srgbClr val="ffffff"/>
              </a:solidFill>
              <a:effectLst/>
              <a:uFillTx/>
              <a:latin typeface="Times New Roman"/>
            </a:endParaRPr>
          </a:p>
          <a:p>
            <a:pPr lvl="1" marL="743040" indent="-285840">
              <a:spcBef>
                <a:spcPts val="150"/>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Suppliers demonstrate capability to electronically exchange data with each DisCo</a:t>
            </a:r>
            <a:endParaRPr b="0" lang="en-US" sz="2400" strike="noStrike" u="none">
              <a:solidFill>
                <a:srgbClr val="ffffff"/>
              </a:solidFill>
              <a:effectLst/>
              <a:uFillTx/>
              <a:latin typeface="Times New Roman"/>
            </a:endParaRPr>
          </a:p>
          <a:p>
            <a:pPr marL="343080" indent="-343080">
              <a:spcBef>
                <a:spcPts val="15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Methodology</a:t>
            </a:r>
            <a:endParaRPr b="0" lang="en-US" sz="2400" strike="noStrike" u="none">
              <a:solidFill>
                <a:srgbClr val="ffffff"/>
              </a:solidFill>
              <a:effectLst/>
              <a:uFillTx/>
              <a:latin typeface="Times New Roman"/>
            </a:endParaRPr>
          </a:p>
          <a:p>
            <a:pPr lvl="1" marL="743040" indent="-285840">
              <a:spcBef>
                <a:spcPts val="150"/>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Exchange a standard set of test transactions with each DisCo the Competitive Supplier intends to do business with</a:t>
            </a:r>
            <a:endParaRPr b="0" lang="en-US" sz="2400" strike="noStrike" u="none">
              <a:solidFill>
                <a:srgbClr val="ffffff"/>
              </a:solidFill>
              <a:effectLst/>
              <a:uFillTx/>
              <a:latin typeface="Times New Roman"/>
            </a:endParaRPr>
          </a:p>
          <a:p>
            <a:pPr marL="343080" indent="-343080">
              <a:spcBef>
                <a:spcPts val="15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Results</a:t>
            </a:r>
            <a:endParaRPr b="0" lang="en-US" sz="2400" strike="noStrike" u="none">
              <a:solidFill>
                <a:srgbClr val="ffffff"/>
              </a:solidFill>
              <a:effectLst/>
              <a:uFillTx/>
              <a:latin typeface="Times New Roman"/>
            </a:endParaRPr>
          </a:p>
          <a:p>
            <a:pPr lvl="1" marL="743040" indent="-285840">
              <a:spcBef>
                <a:spcPts val="150"/>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Verification of 100% error free transmissions, receipt, and translation of the data by both Competitive Supplier and the DisCo</a:t>
            </a:r>
            <a:endParaRPr b="0" lang="en-US" sz="2400" strike="noStrike" u="none">
              <a:solidFill>
                <a:srgbClr val="ffffff"/>
              </a:solidFill>
              <a:effectLst/>
              <a:uFillTx/>
              <a:latin typeface="Times New Roman"/>
            </a:endParaRPr>
          </a:p>
        </p:txBody>
      </p:sp>
    </p:spTree>
  </p:cSld>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102" name=""/>
          <p:cNvSpPr/>
          <p:nvPr/>
        </p:nvSpPr>
        <p:spPr>
          <a:xfrm>
            <a:off x="1143000" y="2514600"/>
            <a:ext cx="6400800" cy="1752480"/>
          </a:xfrm>
          <a:prstGeom prst="rect">
            <a:avLst/>
          </a:prstGeom>
          <a:noFill/>
          <a:ln w="0">
            <a:noFill/>
          </a:ln>
        </p:spPr>
        <p:style>
          <a:lnRef idx="0"/>
          <a:fillRef idx="0"/>
          <a:effectRef idx="0"/>
          <a:fontRef idx="minor"/>
        </p:style>
        <p:txBody>
          <a:bodyPr lIns="92160" rIns="92160" tIns="46080" bIns="46080" anchor="t">
            <a:noAutofit/>
          </a:bodyPr>
          <a:p>
            <a:pPr marL="343080" indent="-343080" algn="ctr">
              <a:spcBef>
                <a:spcPts val="1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ffffff"/>
                </a:solidFill>
                <a:effectLst/>
                <a:uFillTx/>
                <a:latin typeface="Times New Roman"/>
              </a:rPr>
              <a:t>Billing</a:t>
            </a:r>
            <a:endParaRPr b="0" lang="en-US" sz="5400" strike="noStrike" u="none">
              <a:solidFill>
                <a:srgbClr val="ffffff"/>
              </a:solidFill>
              <a:effectLst/>
              <a:uFillTx/>
              <a:latin typeface="Times New Roman"/>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1371240" y="731520"/>
            <a:ext cx="6946920" cy="10206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Supplier Terms &amp; Conditions Objectives:</a:t>
            </a:r>
            <a:endParaRPr b="0" i="1" lang="en-US" sz="4400" strike="noStrike" u="none">
              <a:solidFill>
                <a:srgbClr val="00cccc"/>
              </a:solidFill>
              <a:effectLst/>
              <a:uFillTx/>
              <a:latin typeface="Times New Roman"/>
            </a:endParaRPr>
          </a:p>
        </p:txBody>
      </p:sp>
      <p:sp>
        <p:nvSpPr>
          <p:cNvPr id="52"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Who?</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What?</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Where?</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When?</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Why?</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How?  See the EBTS...</a:t>
            </a:r>
            <a:endParaRPr b="0" lang="en-US" sz="3200" strike="noStrike" u="none">
              <a:solidFill>
                <a:srgbClr val="ffffff"/>
              </a:solidFill>
              <a:effectLst/>
              <a:uFillTx/>
              <a:latin typeface="Times New Roman"/>
            </a:endParaRPr>
          </a:p>
        </p:txBody>
      </p:sp>
    </p:spTree>
  </p:cSld>
  <p:transition>
    <p:zoom dir="out"/>
  </p:transition>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103"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Overview</a:t>
            </a:r>
            <a:endParaRPr b="0" i="1" lang="en-US" sz="4400" strike="noStrike" u="none">
              <a:solidFill>
                <a:srgbClr val="00cccc"/>
              </a:solidFill>
              <a:effectLst/>
              <a:uFillTx/>
              <a:latin typeface="Times New Roman"/>
            </a:endParaRPr>
          </a:p>
        </p:txBody>
      </p:sp>
      <p:sp>
        <p:nvSpPr>
          <p:cNvPr id="104"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Billing Systems Are Different</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Billing calculation specifics</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Billing Rate structures</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Cash Posting Sequence</a:t>
            </a:r>
            <a:endParaRPr b="0" lang="en-US" sz="3200" strike="noStrike" u="none">
              <a:solidFill>
                <a:srgbClr val="ffffff"/>
              </a:solidFill>
              <a:effectLst/>
              <a:uFillTx/>
              <a:latin typeface="Times New Roman"/>
            </a:endParaRPr>
          </a:p>
        </p:txBody>
      </p:sp>
    </p:spTree>
  </p:cSld>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105"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Billing Calculation</a:t>
            </a:r>
            <a:endParaRPr b="0" i="1" lang="en-US" sz="4400" strike="noStrike" u="none">
              <a:solidFill>
                <a:srgbClr val="00cccc"/>
              </a:solidFill>
              <a:effectLst/>
              <a:uFillTx/>
              <a:latin typeface="Times New Roman"/>
            </a:endParaRPr>
          </a:p>
        </p:txBody>
      </p:sp>
      <p:sp>
        <p:nvSpPr>
          <p:cNvPr id="106" name="PlaceHolder 2"/>
          <p:cNvSpPr>
            <a:spLocks noGrp="1"/>
          </p:cNvSpPr>
          <p:nvPr>
            <p:ph/>
          </p:nvPr>
        </p:nvSpPr>
        <p:spPr>
          <a:xfrm>
            <a:off x="1066680" y="1600200"/>
            <a:ext cx="7772400" cy="4495680"/>
          </a:xfrm>
          <a:prstGeom prst="rect">
            <a:avLst/>
          </a:prstGeom>
          <a:noFill/>
          <a:ln w="0">
            <a:noFill/>
          </a:ln>
        </p:spPr>
        <p:txBody>
          <a:bodyPr lIns="92160" rIns="92160" tIns="46080" bIns="46080" anchor="t">
            <a:normAutofit/>
          </a:bodyPr>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One Supplier per DisCo Account</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Sales Tax Exemptions</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Arrears Interest</a:t>
            </a:r>
            <a:endParaRPr b="0" lang="en-US" sz="3200" strike="noStrike" u="none">
              <a:solidFill>
                <a:srgbClr val="ffffff"/>
              </a:solidFill>
              <a:effectLst/>
              <a:uFillTx/>
              <a:latin typeface="Times New Roman"/>
            </a:endParaRPr>
          </a:p>
          <a:p>
            <a:pPr lvl="1" marL="743040" indent="-285840">
              <a:spcBef>
                <a:spcPts val="700"/>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Residential accounts are exempt</a:t>
            </a:r>
            <a:endParaRPr b="0" lang="en-US" sz="2800" strike="noStrike" u="none">
              <a:solidFill>
                <a:srgbClr val="ffffff"/>
              </a:solidFill>
              <a:effectLst/>
              <a:uFillTx/>
              <a:latin typeface="Times New Roman"/>
            </a:endParaRPr>
          </a:p>
        </p:txBody>
      </p:sp>
    </p:spTree>
  </p:cSld>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107" name="PlaceHolder 1"/>
          <p:cNvSpPr>
            <a:spLocks noGrp="1"/>
          </p:cNvSpPr>
          <p:nvPr>
            <p:ph type="title"/>
          </p:nvPr>
        </p:nvSpPr>
        <p:spPr>
          <a:xfrm>
            <a:off x="1066680" y="456840"/>
            <a:ext cx="777240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Rate Structures</a:t>
            </a:r>
            <a:endParaRPr b="0" i="1" lang="en-US" sz="4400" strike="noStrike" u="none">
              <a:solidFill>
                <a:srgbClr val="00cccc"/>
              </a:solidFill>
              <a:effectLst/>
              <a:uFillTx/>
              <a:latin typeface="Times New Roman"/>
            </a:endParaRPr>
          </a:p>
        </p:txBody>
      </p:sp>
      <p:sp>
        <p:nvSpPr>
          <p:cNvPr id="108" name="PlaceHolder 2"/>
          <p:cNvSpPr>
            <a:spLocks noGrp="1"/>
          </p:cNvSpPr>
          <p:nvPr>
            <p:ph/>
          </p:nvPr>
        </p:nvSpPr>
        <p:spPr>
          <a:xfrm>
            <a:off x="1066680" y="1599840"/>
            <a:ext cx="7772400" cy="4800600"/>
          </a:xfrm>
          <a:prstGeom prst="rect">
            <a:avLst/>
          </a:prstGeom>
          <a:noFill/>
          <a:ln w="0">
            <a:noFill/>
          </a:ln>
        </p:spPr>
        <p:txBody>
          <a:bodyPr lIns="92160" rIns="92160" tIns="46080" bIns="46080" anchor="t">
            <a:normAutofit/>
          </a:bodyPr>
          <a:p>
            <a:pPr marL="343080" indent="-343080">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Web Site access to retail rate tariff information </a:t>
            </a:r>
            <a:endParaRPr b="0" lang="en-US" sz="2800" strike="noStrike" u="none">
              <a:solidFill>
                <a:srgbClr val="ffffff"/>
              </a:solidFill>
              <a:effectLst/>
              <a:uFillTx/>
              <a:latin typeface="Times New Roman"/>
            </a:endParaRPr>
          </a:p>
          <a:p>
            <a:pPr marL="343080" indent="-343080">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Supplier rate structure consistent with Customer’s existing DisCo rate format (Complete Billing)</a:t>
            </a:r>
            <a:endParaRPr b="0" lang="en-US" sz="2800" strike="noStrike" u="none">
              <a:solidFill>
                <a:srgbClr val="ffffff"/>
              </a:solidFill>
              <a:effectLst/>
              <a:uFillTx/>
              <a:latin typeface="Times New Roman"/>
            </a:endParaRPr>
          </a:p>
          <a:p>
            <a:pPr marL="343080" indent="-343080">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Multiple price options within a rate structure</a:t>
            </a:r>
            <a:endParaRPr b="0" lang="en-US" sz="2800" strike="noStrike" u="none">
              <a:solidFill>
                <a:srgbClr val="ffffff"/>
              </a:solidFill>
              <a:effectLst/>
              <a:uFillTx/>
              <a:latin typeface="Times New Roman"/>
            </a:endParaRPr>
          </a:p>
          <a:p>
            <a:pPr marL="343080" indent="-343080">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Any enhancements required to support differing rate structures can be made by bilateral agreement with each DisCo at Suppliers’ cost</a:t>
            </a:r>
            <a:endParaRPr b="0" lang="en-US" sz="2800" strike="noStrike" u="none">
              <a:solidFill>
                <a:srgbClr val="ffffff"/>
              </a:solidFill>
              <a:effectLst/>
              <a:uFillTx/>
              <a:latin typeface="Times New Roman"/>
            </a:endParaRPr>
          </a:p>
        </p:txBody>
      </p:sp>
    </p:spTree>
  </p:cSld>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109"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Cash Posting Sequence (Complete Billing)</a:t>
            </a:r>
            <a:endParaRPr b="0" i="1" lang="en-US" sz="4400" strike="noStrike" u="none">
              <a:solidFill>
                <a:srgbClr val="00cccc"/>
              </a:solidFill>
              <a:effectLst/>
              <a:uFillTx/>
              <a:latin typeface="Times New Roman"/>
            </a:endParaRPr>
          </a:p>
        </p:txBody>
      </p:sp>
      <p:sp>
        <p:nvSpPr>
          <p:cNvPr id="110"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Terms and Conditions for Suppliers [Sec 8 (8b) (1)] and the EBT Report</a:t>
            </a:r>
            <a:endParaRPr b="0" lang="en-US" sz="2800" strike="noStrike" u="none">
              <a:solidFill>
                <a:srgbClr val="ffffff"/>
              </a:solidFill>
              <a:effectLst/>
              <a:uFillTx/>
              <a:latin typeface="Times New Roman"/>
            </a:endParaRPr>
          </a:p>
          <a:p>
            <a:pPr marL="343080" indent="-343080">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Payment Allocation</a:t>
            </a:r>
            <a:endParaRPr b="0" lang="en-US" sz="2800" strike="noStrike" u="none">
              <a:solidFill>
                <a:srgbClr val="ffffff"/>
              </a:solidFill>
              <a:effectLst/>
              <a:uFillTx/>
              <a:latin typeface="Times New Roman"/>
            </a:endParaRPr>
          </a:p>
          <a:p>
            <a:pPr lvl="1" marL="743040" indent="-285840">
              <a:spcBef>
                <a:spcPts val="601"/>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1st: DisCo balance</a:t>
            </a:r>
            <a:endParaRPr b="0" lang="en-US" sz="2400" strike="noStrike" u="none">
              <a:solidFill>
                <a:srgbClr val="ffffff"/>
              </a:solidFill>
              <a:effectLst/>
              <a:uFillTx/>
              <a:latin typeface="Times New Roman"/>
            </a:endParaRPr>
          </a:p>
          <a:p>
            <a:pPr lvl="1" marL="743040" indent="-285840">
              <a:spcBef>
                <a:spcPts val="601"/>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2nd: Old Supplier balance</a:t>
            </a:r>
            <a:endParaRPr b="0" lang="en-US" sz="2400" strike="noStrike" u="none">
              <a:solidFill>
                <a:srgbClr val="ffffff"/>
              </a:solidFill>
              <a:effectLst/>
              <a:uFillTx/>
              <a:latin typeface="Times New Roman"/>
            </a:endParaRPr>
          </a:p>
          <a:p>
            <a:pPr lvl="1" marL="743040" indent="-285840">
              <a:spcBef>
                <a:spcPts val="601"/>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3rd: New Supplier balance</a:t>
            </a:r>
            <a:endParaRPr b="0" lang="en-US" sz="2400" strike="noStrike" u="none">
              <a:solidFill>
                <a:srgbClr val="ffffff"/>
              </a:solidFill>
              <a:effectLst/>
              <a:uFillTx/>
              <a:latin typeface="Times New Roman"/>
            </a:endParaRPr>
          </a:p>
          <a:p>
            <a:pPr lvl="1" marL="743040" indent="-285840">
              <a:spcBef>
                <a:spcPts val="601"/>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4th: Any remaining balance, applied to DisCo receivables</a:t>
            </a:r>
            <a:endParaRPr b="0" lang="en-US" sz="2400" strike="noStrike" u="none">
              <a:solidFill>
                <a:srgbClr val="ffffff"/>
              </a:solidFill>
              <a:effectLst/>
              <a:uFillTx/>
              <a:latin typeface="Times New Roman"/>
            </a:endParaRPr>
          </a:p>
        </p:txBody>
      </p:sp>
    </p:spTree>
  </p:cSld>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111"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Final Supplier Balance</a:t>
            </a:r>
            <a:endParaRPr b="0" i="1" lang="en-US" sz="4400" strike="noStrike" u="none">
              <a:solidFill>
                <a:srgbClr val="00cccc"/>
              </a:solidFill>
              <a:effectLst/>
              <a:uFillTx/>
              <a:latin typeface="Times New Roman"/>
            </a:endParaRPr>
          </a:p>
        </p:txBody>
      </p:sp>
      <p:sp>
        <p:nvSpPr>
          <p:cNvPr id="112"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Customer owes old Supplier money </a:t>
            </a:r>
            <a:endParaRPr b="0" lang="en-US" sz="2800" strike="noStrike" u="none">
              <a:solidFill>
                <a:srgbClr val="ffffff"/>
              </a:solidFill>
              <a:effectLst/>
              <a:uFillTx/>
              <a:latin typeface="Times New Roman"/>
            </a:endParaRPr>
          </a:p>
          <a:p>
            <a:pPr marL="343080" indent="-343080">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Two bill-period rule</a:t>
            </a:r>
            <a:endParaRPr b="0" lang="en-US" sz="2800" strike="noStrike" u="none">
              <a:solidFill>
                <a:srgbClr val="ffffff"/>
              </a:solidFill>
              <a:effectLst/>
              <a:uFillTx/>
              <a:latin typeface="Times New Roman"/>
            </a:endParaRPr>
          </a:p>
          <a:p>
            <a:pPr marL="343080" indent="-343080">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What happens if account balance remains after the 2nd bill period?</a:t>
            </a:r>
            <a:endParaRPr b="0" lang="en-US" sz="2800" strike="noStrike" u="none">
              <a:solidFill>
                <a:srgbClr val="ffffff"/>
              </a:solidFill>
              <a:effectLst/>
              <a:uFillTx/>
              <a:latin typeface="Times New Roman"/>
            </a:endParaRPr>
          </a:p>
          <a:p>
            <a:pPr lvl="1" marL="743040" indent="-285840">
              <a:spcBef>
                <a:spcPts val="700"/>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Balance is removed from Customer’s account on DisCo’s billing system</a:t>
            </a:r>
            <a:endParaRPr b="0" lang="en-US" sz="2800" strike="noStrike" u="none">
              <a:solidFill>
                <a:srgbClr val="ffffff"/>
              </a:solidFill>
              <a:effectLst/>
              <a:uFillTx/>
              <a:latin typeface="Times New Roman"/>
            </a:endParaRPr>
          </a:p>
          <a:p>
            <a:pPr lvl="1" marL="743040" indent="-285840">
              <a:spcBef>
                <a:spcPts val="700"/>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Supplier is electronically notified</a:t>
            </a:r>
            <a:r>
              <a:rPr b="0" lang="en-US" sz="2800" strike="noStrike" u="none">
                <a:solidFill>
                  <a:srgbClr val="ffffff"/>
                </a:solidFill>
                <a:effectLst/>
                <a:uFillTx/>
                <a:latin typeface="Times New Roman"/>
              </a:rPr>
              <a:t>	</a:t>
            </a:r>
            <a:endParaRPr b="0" lang="en-US" sz="2800" strike="noStrike" u="none">
              <a:solidFill>
                <a:srgbClr val="ffffff"/>
              </a:solidFill>
              <a:effectLst/>
              <a:uFillTx/>
              <a:latin typeface="Times New Roman"/>
            </a:endParaRPr>
          </a:p>
          <a:p>
            <a:pPr lvl="1" marL="743040" indent="-285840">
              <a:spcBef>
                <a:spcPts val="700"/>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Supplier is responsible for any follow-up</a:t>
            </a:r>
            <a:endParaRPr b="0" lang="en-US" sz="2800" strike="noStrike" u="none">
              <a:solidFill>
                <a:srgbClr val="ffffff"/>
              </a:solidFill>
              <a:effectLst/>
              <a:uFillTx/>
              <a:latin typeface="Times New Roman"/>
            </a:endParaRPr>
          </a:p>
        </p:txBody>
      </p:sp>
    </p:spTree>
  </p:cSld>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113"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Low Income Guarantee</a:t>
            </a:r>
            <a:endParaRPr b="0" i="1" lang="en-US" sz="4400" strike="noStrike" u="none">
              <a:solidFill>
                <a:srgbClr val="00cccc"/>
              </a:solidFill>
              <a:effectLst/>
              <a:uFillTx/>
              <a:latin typeface="Times New Roman"/>
            </a:endParaRPr>
          </a:p>
        </p:txBody>
      </p:sp>
      <p:sp>
        <p:nvSpPr>
          <p:cNvPr id="114"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Capped at the lower of standard offer price or the suppliers price as billed</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Method and timing of reimbursement will be unique to each DisCo</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See EBT report for full description of process</a:t>
            </a:r>
            <a:endParaRPr b="0" lang="en-US" sz="3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115"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Complete Billing: </a:t>
            </a:r>
            <a:br>
              <a:rPr sz="4400"/>
            </a:br>
            <a:r>
              <a:rPr b="0" i="1" lang="en-US" sz="4400" strike="noStrike" u="none">
                <a:solidFill>
                  <a:srgbClr val="00cccc"/>
                </a:solidFill>
                <a:effectLst/>
                <a:uFillTx/>
                <a:latin typeface="Times New Roman"/>
              </a:rPr>
              <a:t>Potential Service Impacts</a:t>
            </a:r>
            <a:endParaRPr b="0" i="1" lang="en-US" sz="4400" strike="noStrike" u="none">
              <a:solidFill>
                <a:srgbClr val="00cccc"/>
              </a:solidFill>
              <a:effectLst/>
              <a:uFillTx/>
              <a:latin typeface="Times New Roman"/>
            </a:endParaRPr>
          </a:p>
        </p:txBody>
      </p:sp>
      <p:sp>
        <p:nvSpPr>
          <p:cNvPr id="116"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Availability differs by Company</a:t>
            </a:r>
            <a:endParaRPr b="0" lang="en-US" sz="3200" strike="noStrike" u="none">
              <a:solidFill>
                <a:srgbClr val="ffffff"/>
              </a:solidFill>
              <a:effectLst/>
              <a:uFillTx/>
              <a:latin typeface="Times New Roman"/>
            </a:endParaRPr>
          </a:p>
          <a:p>
            <a:pPr lvl="1" marL="743040" indent="-285840">
              <a:spcBef>
                <a:spcPts val="700"/>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Budgets Plans</a:t>
            </a:r>
            <a:endParaRPr b="0" lang="en-US" sz="2800" strike="noStrike" u="none">
              <a:solidFill>
                <a:srgbClr val="ffffff"/>
              </a:solidFill>
              <a:effectLst/>
              <a:uFillTx/>
              <a:latin typeface="Times New Roman"/>
            </a:endParaRPr>
          </a:p>
          <a:p>
            <a:pPr lvl="1" marL="743040" indent="-285840">
              <a:spcBef>
                <a:spcPts val="700"/>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Payment Plans</a:t>
            </a:r>
            <a:endParaRPr b="0" lang="en-US" sz="2800" strike="noStrike" u="none">
              <a:solidFill>
                <a:srgbClr val="ffffff"/>
              </a:solidFill>
              <a:effectLst/>
              <a:uFillTx/>
              <a:latin typeface="Times New Roman"/>
            </a:endParaRPr>
          </a:p>
          <a:p>
            <a:pPr lvl="1" marL="743040" indent="-285840">
              <a:spcBef>
                <a:spcPts val="700"/>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Sample Bills</a:t>
            </a:r>
            <a:endParaRPr b="0" lang="en-US" sz="2800" strike="noStrike" u="none">
              <a:solidFill>
                <a:srgbClr val="ffffff"/>
              </a:solidFill>
              <a:effectLst/>
              <a:uFillTx/>
              <a:latin typeface="Times New Roman"/>
            </a:endParaRPr>
          </a:p>
          <a:p>
            <a:pPr lvl="1" marL="743040" indent="-285840">
              <a:spcBef>
                <a:spcPts val="700"/>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Bill Messages</a:t>
            </a:r>
            <a:endParaRPr b="0" lang="en-US" sz="2800" strike="noStrike" u="none">
              <a:solidFill>
                <a:srgbClr val="ffffff"/>
              </a:solidFill>
              <a:effectLst/>
              <a:uFillTx/>
              <a:latin typeface="Times New Roman"/>
            </a:endParaRPr>
          </a:p>
          <a:p>
            <a:pPr lvl="1" marL="743040" indent="-285840">
              <a:spcBef>
                <a:spcPts val="700"/>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Bill Inserts</a:t>
            </a:r>
            <a:endParaRPr b="0" lang="en-US" sz="2800" strike="noStrike" u="none">
              <a:solidFill>
                <a:srgbClr val="ffffff"/>
              </a:solidFill>
              <a:effectLst/>
              <a:uFillTx/>
              <a:latin typeface="Times New Roman"/>
            </a:endParaRPr>
          </a:p>
          <a:p>
            <a:pPr lvl="1" marL="743040" indent="-285840">
              <a:spcBef>
                <a:spcPts val="700"/>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Summary Billing</a:t>
            </a:r>
            <a:endParaRPr b="0" lang="en-US" sz="2800" strike="noStrike" u="none">
              <a:solidFill>
                <a:srgbClr val="ffffff"/>
              </a:solidFill>
              <a:effectLst/>
              <a:uFillTx/>
              <a:latin typeface="Times New Roman"/>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Business Relationships:  Customer</a:t>
            </a:r>
            <a:endParaRPr b="0" i="1" lang="en-US" sz="4400" strike="noStrike" u="none">
              <a:solidFill>
                <a:srgbClr val="00cccc"/>
              </a:solidFill>
              <a:effectLst/>
              <a:uFillTx/>
              <a:latin typeface="Times New Roman"/>
            </a:endParaRPr>
          </a:p>
        </p:txBody>
      </p:sp>
      <p:sp>
        <p:nvSpPr>
          <p:cNvPr id="54"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Selects one Supplier per account</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Provides the appropriate authorization to Aggregator, Broker, or Supplier to enroll the Customer</a:t>
            </a:r>
            <a:endParaRPr b="0" lang="en-US" sz="3200" strike="noStrike" u="none">
              <a:solidFill>
                <a:srgbClr val="ffffff"/>
              </a:solidFill>
              <a:effectLst/>
              <a:uFillTx/>
              <a:latin typeface="Times New Roman"/>
            </a:endParaRPr>
          </a:p>
          <a:p>
            <a:pPr marL="343080" indent="-343080">
              <a:spcBef>
                <a:spcPts val="799"/>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Notifies Supplier or DisCo of intent to end relationship</a:t>
            </a:r>
            <a:endParaRPr b="0" lang="en-US" sz="3200" strike="noStrike" u="none">
              <a:solidFill>
                <a:srgbClr val="ffffff"/>
              </a:solidFill>
              <a:effectLst/>
              <a:uFillTx/>
              <a:latin typeface="Times New Roman"/>
            </a:endParaRPr>
          </a:p>
        </p:txBody>
      </p:sp>
    </p:spTree>
  </p:cSld>
  <p:transition>
    <p:zoom dir="out"/>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Business Relationships:</a:t>
            </a:r>
            <a:br>
              <a:rPr sz="4400"/>
            </a:br>
            <a:r>
              <a:rPr b="0" i="1" lang="en-US" sz="4400" strike="noStrike" u="none">
                <a:solidFill>
                  <a:srgbClr val="00cccc"/>
                </a:solidFill>
                <a:effectLst/>
                <a:uFillTx/>
                <a:latin typeface="Times New Roman"/>
              </a:rPr>
              <a:t>DisCo</a:t>
            </a:r>
            <a:endParaRPr b="0" i="1" lang="en-US" sz="4400" strike="noStrike" u="none">
              <a:solidFill>
                <a:srgbClr val="00cccc"/>
              </a:solidFill>
              <a:effectLst/>
              <a:uFillTx/>
              <a:latin typeface="Times New Roman"/>
            </a:endParaRPr>
          </a:p>
        </p:txBody>
      </p:sp>
      <p:sp>
        <p:nvSpPr>
          <p:cNvPr id="56" name="PlaceHolder 2"/>
          <p:cNvSpPr>
            <a:spLocks noGrp="1"/>
          </p:cNvSpPr>
          <p:nvPr>
            <p:ph/>
          </p:nvPr>
        </p:nvSpPr>
        <p:spPr>
          <a:xfrm>
            <a:off x="1066680" y="1828800"/>
            <a:ext cx="7772400" cy="4648320"/>
          </a:xfrm>
          <a:prstGeom prst="rect">
            <a:avLst/>
          </a:prstGeom>
          <a:noFill/>
          <a:ln w="0">
            <a:noFill/>
          </a:ln>
        </p:spPr>
        <p:txBody>
          <a:bodyPr lIns="92160" rIns="92160" tIns="46080" bIns="46080" anchor="t">
            <a:normAutofit/>
          </a:bodyPr>
          <a:p>
            <a:pPr marL="343080" indent="-343080">
              <a:spcBef>
                <a:spcPts val="451"/>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Schedules cycle meter read dates; reads meters</a:t>
            </a:r>
            <a:endParaRPr b="0" lang="en-US" sz="2400" strike="noStrike" u="none">
              <a:solidFill>
                <a:srgbClr val="ffffff"/>
              </a:solidFill>
              <a:effectLst/>
              <a:uFillTx/>
              <a:latin typeface="Times New Roman"/>
            </a:endParaRPr>
          </a:p>
          <a:p>
            <a:pPr marL="343080" indent="-343080">
              <a:spcBef>
                <a:spcPts val="451"/>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Renders bills to Customers as required by Customer/Supplier relationship</a:t>
            </a:r>
            <a:endParaRPr b="0" lang="en-US" sz="2400" strike="noStrike" u="none">
              <a:solidFill>
                <a:srgbClr val="ffffff"/>
              </a:solidFill>
              <a:effectLst/>
              <a:uFillTx/>
              <a:latin typeface="Times New Roman"/>
            </a:endParaRPr>
          </a:p>
          <a:p>
            <a:pPr marL="343080" indent="-343080">
              <a:spcBef>
                <a:spcPts val="451"/>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Provides the Supplier with billing and usage information as required by the specific billing option</a:t>
            </a:r>
            <a:endParaRPr b="0" lang="en-US" sz="2400" strike="noStrike" u="none">
              <a:solidFill>
                <a:srgbClr val="ffffff"/>
              </a:solidFill>
              <a:effectLst/>
              <a:uFillTx/>
              <a:latin typeface="Times New Roman"/>
            </a:endParaRPr>
          </a:p>
          <a:p>
            <a:pPr marL="343080" indent="-343080">
              <a:spcBef>
                <a:spcPts val="451"/>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Provides the Supplier with payment information and funds collected when using the complete billing option</a:t>
            </a:r>
            <a:endParaRPr b="0" lang="en-US" sz="2400" strike="noStrike" u="none">
              <a:solidFill>
                <a:srgbClr val="ffffff"/>
              </a:solidFill>
              <a:effectLst/>
              <a:uFillTx/>
              <a:latin typeface="Times New Roman"/>
            </a:endParaRPr>
          </a:p>
          <a:p>
            <a:pPr marL="343080" indent="-343080">
              <a:spcBef>
                <a:spcPts val="451"/>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Performs  load estimation for each Supplier and reports loads to ISO-NE</a:t>
            </a:r>
            <a:endParaRPr b="0" lang="en-US" sz="2400" strike="noStrike" u="none">
              <a:solidFill>
                <a:srgbClr val="ffffff"/>
              </a:solidFill>
              <a:effectLst/>
              <a:uFillTx/>
              <a:latin typeface="Times New Roman"/>
            </a:endParaRPr>
          </a:p>
        </p:txBody>
      </p:sp>
    </p:spTree>
  </p:cSld>
  <p:transition>
    <p:zoom dir="out"/>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Business Relationships:</a:t>
            </a:r>
            <a:br>
              <a:rPr sz="4400"/>
            </a:br>
            <a:r>
              <a:rPr b="0" i="1" lang="en-US" sz="4400" strike="noStrike" u="none">
                <a:solidFill>
                  <a:srgbClr val="00cccc"/>
                </a:solidFill>
                <a:effectLst/>
                <a:uFillTx/>
                <a:latin typeface="Times New Roman"/>
              </a:rPr>
              <a:t>Competitive Supplier</a:t>
            </a:r>
            <a:endParaRPr b="0" i="1" lang="en-US" sz="4400" strike="noStrike" u="none">
              <a:solidFill>
                <a:srgbClr val="00cccc"/>
              </a:solidFill>
              <a:effectLst/>
              <a:uFillTx/>
              <a:latin typeface="Times New Roman"/>
            </a:endParaRPr>
          </a:p>
        </p:txBody>
      </p:sp>
      <p:sp>
        <p:nvSpPr>
          <p:cNvPr id="58" name="PlaceHolder 2"/>
          <p:cNvSpPr>
            <a:spLocks noGrp="1"/>
          </p:cNvSpPr>
          <p:nvPr>
            <p:ph/>
          </p:nvPr>
        </p:nvSpPr>
        <p:spPr>
          <a:xfrm>
            <a:off x="914040" y="1904760"/>
            <a:ext cx="8001000" cy="4724280"/>
          </a:xfrm>
          <a:prstGeom prst="rect">
            <a:avLst/>
          </a:prstGeom>
          <a:noFill/>
          <a:ln w="0">
            <a:noFill/>
          </a:ln>
        </p:spPr>
        <p:txBody>
          <a:bodyPr lIns="92160" rIns="92160" tIns="46080" bIns="46080" anchor="t">
            <a:normAutofit/>
          </a:bodyPr>
          <a:p>
            <a:pPr marL="343080" indent="-343080">
              <a:lnSpc>
                <a:spcPct val="95000"/>
              </a:lnSpc>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Obtains authorization for Customer enrollment through Customer or Aggregator</a:t>
            </a:r>
            <a:endParaRPr b="0" lang="en-US" sz="2400" strike="noStrike" u="none">
              <a:solidFill>
                <a:srgbClr val="ffffff"/>
              </a:solidFill>
              <a:effectLst/>
              <a:uFillTx/>
              <a:latin typeface="Times New Roman"/>
            </a:endParaRPr>
          </a:p>
          <a:p>
            <a:pPr marL="343080" indent="-343080">
              <a:lnSpc>
                <a:spcPct val="95000"/>
              </a:lnSpc>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Electronically transmits the information to the DisCo for Customer enrollment, changes, or discontinued generation service</a:t>
            </a:r>
            <a:endParaRPr b="0" lang="en-US" sz="2400" strike="noStrike" u="none">
              <a:solidFill>
                <a:srgbClr val="ffffff"/>
              </a:solidFill>
              <a:effectLst/>
              <a:uFillTx/>
              <a:latin typeface="Times New Roman"/>
            </a:endParaRPr>
          </a:p>
          <a:p>
            <a:pPr marL="343080" indent="-343080">
              <a:lnSpc>
                <a:spcPct val="95000"/>
              </a:lnSpc>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Provides billing rate and pricing to the DisCo for the complete billing option, or initiates supply bill for pass-thru billing option</a:t>
            </a:r>
            <a:endParaRPr b="0" lang="en-US" sz="2400" strike="noStrike" u="none">
              <a:solidFill>
                <a:srgbClr val="ffffff"/>
              </a:solidFill>
              <a:effectLst/>
              <a:uFillTx/>
              <a:latin typeface="Times New Roman"/>
            </a:endParaRPr>
          </a:p>
          <a:p>
            <a:pPr marL="343080" indent="-343080">
              <a:lnSpc>
                <a:spcPct val="95000"/>
              </a:lnSpc>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Participates in Supplier training and electronic systems/transaction testing</a:t>
            </a:r>
            <a:endParaRPr b="0" lang="en-US" sz="2400" strike="noStrike" u="none">
              <a:solidFill>
                <a:srgbClr val="ffffff"/>
              </a:solidFill>
              <a:effectLst/>
              <a:uFillTx/>
              <a:latin typeface="Times New Roman"/>
            </a:endParaRPr>
          </a:p>
          <a:p>
            <a:pPr marL="343080" indent="-343080">
              <a:lnSpc>
                <a:spcPct val="95000"/>
              </a:lnSpc>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All enrollments and  consequently, supply contracts need to reflect meter read dates</a:t>
            </a:r>
            <a:endParaRPr b="0" lang="en-US" sz="2400" strike="noStrike" u="none">
              <a:solidFill>
                <a:srgbClr val="ffffff"/>
              </a:solidFill>
              <a:effectLst/>
              <a:uFillTx/>
              <a:latin typeface="Times New Roman"/>
            </a:endParaRPr>
          </a:p>
        </p:txBody>
      </p:sp>
    </p:spTree>
  </p:cSld>
  <p:transition>
    <p:zoom dir="out"/>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Customer Usage Information Availability</a:t>
            </a:r>
            <a:endParaRPr b="0" i="1" lang="en-US" sz="4400" strike="noStrike" u="none">
              <a:solidFill>
                <a:srgbClr val="00cccc"/>
              </a:solidFill>
              <a:effectLst/>
              <a:uFillTx/>
              <a:latin typeface="Times New Roman"/>
            </a:endParaRPr>
          </a:p>
        </p:txBody>
      </p:sp>
      <p:sp>
        <p:nvSpPr>
          <p:cNvPr id="60"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601"/>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Suppliers responsible for obtaining appropriate Customer authorization </a:t>
            </a:r>
            <a:endParaRPr b="0" lang="en-US" sz="2400" strike="noStrike" u="none">
              <a:solidFill>
                <a:srgbClr val="ffffff"/>
              </a:solidFill>
              <a:effectLst/>
              <a:uFillTx/>
              <a:latin typeface="Times New Roman"/>
            </a:endParaRPr>
          </a:p>
          <a:p>
            <a:pPr marL="343080" indent="-343080">
              <a:spcBef>
                <a:spcPts val="601"/>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DisCo required to transmit 12 months of energy usage data (and monthly demand if applicable) upon Supplier request</a:t>
            </a:r>
            <a:endParaRPr b="0" lang="en-US" sz="2400" strike="noStrike" u="none">
              <a:solidFill>
                <a:srgbClr val="ffffff"/>
              </a:solidFill>
              <a:effectLst/>
              <a:uFillTx/>
              <a:latin typeface="Times New Roman"/>
            </a:endParaRPr>
          </a:p>
          <a:p>
            <a:pPr marL="343080" indent="-343080">
              <a:spcBef>
                <a:spcPts val="601"/>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DisCo to provide 12 months energy use on Customers’ bills in addition to current billing period</a:t>
            </a:r>
            <a:endParaRPr b="0" lang="en-US" sz="2400" strike="noStrike" u="none">
              <a:solidFill>
                <a:srgbClr val="ffffff"/>
              </a:solidFill>
              <a:effectLst/>
              <a:uFillTx/>
              <a:latin typeface="Times New Roman"/>
            </a:endParaRPr>
          </a:p>
        </p:txBody>
      </p:sp>
    </p:spTree>
  </p:cSld>
  <p:transition>
    <p:zoom dir="out"/>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1371240" y="475920"/>
            <a:ext cx="7086600" cy="1276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Customer Enrollment</a:t>
            </a:r>
            <a:endParaRPr b="0" i="1" lang="en-US" sz="4400" strike="noStrike" u="none">
              <a:solidFill>
                <a:srgbClr val="00cccc"/>
              </a:solidFill>
              <a:effectLst/>
              <a:uFillTx/>
              <a:latin typeface="Times New Roman"/>
            </a:endParaRPr>
          </a:p>
        </p:txBody>
      </p:sp>
      <p:sp>
        <p:nvSpPr>
          <p:cNvPr id="62"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601"/>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Customer selects one Supplier per account</a:t>
            </a:r>
            <a:endParaRPr b="0" lang="en-US" sz="2400" strike="noStrike" u="none">
              <a:solidFill>
                <a:srgbClr val="ffffff"/>
              </a:solidFill>
              <a:effectLst/>
              <a:uFillTx/>
              <a:latin typeface="Times New Roman"/>
            </a:endParaRPr>
          </a:p>
          <a:p>
            <a:pPr marL="343080" indent="-343080">
              <a:spcBef>
                <a:spcPts val="601"/>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Supplier obtains authorization and enrollment information</a:t>
            </a:r>
            <a:endParaRPr b="0" lang="en-US" sz="2400" strike="noStrike" u="none">
              <a:solidFill>
                <a:srgbClr val="ffffff"/>
              </a:solidFill>
              <a:effectLst/>
              <a:uFillTx/>
              <a:latin typeface="Times New Roman"/>
            </a:endParaRPr>
          </a:p>
          <a:p>
            <a:pPr marL="343080" indent="-343080">
              <a:spcBef>
                <a:spcPts val="601"/>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After right of recision period ends, Supplier enrolls Customer with DisCo following EBT protocol</a:t>
            </a:r>
            <a:endParaRPr b="0" lang="en-US" sz="2400" strike="noStrike" u="none">
              <a:solidFill>
                <a:srgbClr val="ffffff"/>
              </a:solidFill>
              <a:effectLst/>
              <a:uFillTx/>
              <a:latin typeface="Times New Roman"/>
            </a:endParaRPr>
          </a:p>
          <a:p>
            <a:pPr marL="343080" indent="-343080">
              <a:spcBef>
                <a:spcPts val="601"/>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First successful enrollment received by DisCo during the enrollment period will be processed; subsequent enrollments during that same enrollment period will be rejected</a:t>
            </a:r>
            <a:endParaRPr b="0" lang="en-US" sz="2400" strike="noStrike" u="none">
              <a:solidFill>
                <a:srgbClr val="ffffff"/>
              </a:solidFill>
              <a:effectLst/>
              <a:uFillTx/>
              <a:latin typeface="Times New Roman"/>
            </a:endParaRPr>
          </a:p>
          <a:p>
            <a:pPr marL="343080" indent="-343080">
              <a:spcBef>
                <a:spcPts val="601"/>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Customer switch becomes </a:t>
            </a:r>
            <a:r>
              <a:rPr b="1" lang="en-US" sz="2400" strike="noStrike" u="none">
                <a:solidFill>
                  <a:srgbClr val="ffffff"/>
                </a:solidFill>
                <a:effectLst/>
                <a:uFillTx/>
                <a:latin typeface="Times New Roman"/>
              </a:rPr>
              <a:t>effective as of next meter read date</a:t>
            </a:r>
            <a:endParaRPr b="0" lang="en-US" sz="2400" strike="noStrike" u="none">
              <a:solidFill>
                <a:srgbClr val="ffffff"/>
              </a:solidFill>
              <a:effectLst/>
              <a:uFillTx/>
              <a:latin typeface="Times New Roman"/>
            </a:endParaRPr>
          </a:p>
        </p:txBody>
      </p:sp>
    </p:spTree>
  </p:cSld>
  <p:transition>
    <p:zoom dir="out"/>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2a004e"/>
            </a:gs>
            <a:gs pos="50000">
              <a:srgbClr val="500093"/>
            </a:gs>
            <a:gs pos="100000">
              <a:srgbClr val="2a004e"/>
            </a:gs>
          </a:gsLst>
          <a:lin ang="5400000"/>
        </a:gra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990720" y="456840"/>
            <a:ext cx="777240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00cccc"/>
                </a:solidFill>
                <a:effectLst/>
                <a:uFillTx/>
                <a:latin typeface="Times New Roman"/>
              </a:rPr>
              <a:t>Billing Services</a:t>
            </a:r>
            <a:endParaRPr b="0" i="1" lang="en-US" sz="4400" strike="noStrike" u="none">
              <a:solidFill>
                <a:srgbClr val="00cccc"/>
              </a:solidFill>
              <a:effectLst/>
              <a:uFillTx/>
              <a:latin typeface="Times New Roman"/>
            </a:endParaRPr>
          </a:p>
        </p:txBody>
      </p:sp>
      <p:sp>
        <p:nvSpPr>
          <p:cNvPr id="64" name="PlaceHolder 2"/>
          <p:cNvSpPr>
            <a:spLocks noGrp="1"/>
          </p:cNvSpPr>
          <p:nvPr>
            <p:ph/>
          </p:nvPr>
        </p:nvSpPr>
        <p:spPr>
          <a:xfrm>
            <a:off x="990720" y="1600200"/>
            <a:ext cx="7772400" cy="4114800"/>
          </a:xfrm>
          <a:prstGeom prst="rect">
            <a:avLst/>
          </a:prstGeom>
          <a:noFill/>
          <a:ln w="0">
            <a:noFill/>
          </a:ln>
        </p:spPr>
        <p:txBody>
          <a:bodyPr lIns="92160" rIns="92160" tIns="46080" bIns="46080" anchor="t">
            <a:normAutofit/>
          </a:bodyPr>
          <a:p>
            <a:pPr marL="343080" indent="-343080">
              <a:lnSpc>
                <a:spcPct val="90000"/>
              </a:lnSpc>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DisCo reads meters according to schedule</a:t>
            </a:r>
            <a:endParaRPr b="0" lang="en-US" sz="2800" strike="noStrike" u="none">
              <a:solidFill>
                <a:srgbClr val="ffffff"/>
              </a:solidFill>
              <a:effectLst/>
              <a:uFillTx/>
              <a:latin typeface="Times New Roman"/>
            </a:endParaRPr>
          </a:p>
          <a:p>
            <a:pPr marL="343080" indent="-343080">
              <a:lnSpc>
                <a:spcPct val="90000"/>
              </a:lnSpc>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Customer chooses a billing option</a:t>
            </a:r>
            <a:endParaRPr b="0" lang="en-US" sz="2800" strike="noStrike" u="none">
              <a:solidFill>
                <a:srgbClr val="ffffff"/>
              </a:solidFill>
              <a:effectLst/>
              <a:uFillTx/>
              <a:latin typeface="Times New Roman"/>
            </a:endParaRPr>
          </a:p>
          <a:p>
            <a:pPr lvl="1" marL="743040" indent="-285840">
              <a:lnSpc>
                <a:spcPct val="90000"/>
              </a:lnSpc>
              <a:spcBef>
                <a:spcPts val="499"/>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Complete billing:  generation charges billed on DisCo statement</a:t>
            </a:r>
            <a:endParaRPr b="0" lang="en-US" sz="2000" strike="noStrike" u="none">
              <a:solidFill>
                <a:srgbClr val="ffffff"/>
              </a:solidFill>
              <a:effectLst/>
              <a:uFillTx/>
              <a:latin typeface="Times New Roman"/>
            </a:endParaRPr>
          </a:p>
          <a:p>
            <a:pPr lvl="1" marL="743040" indent="-285840">
              <a:lnSpc>
                <a:spcPct val="90000"/>
              </a:lnSpc>
              <a:spcBef>
                <a:spcPts val="499"/>
              </a:spcBef>
              <a:buClr>
                <a:srgbClr val="ffffff"/>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Pass-thru billing:  generation charges billed on Supplier statement</a:t>
            </a:r>
            <a:endParaRPr b="0" lang="en-US" sz="2000" strike="noStrike" u="none">
              <a:solidFill>
                <a:srgbClr val="ffffff"/>
              </a:solidFill>
              <a:effectLst/>
              <a:uFillTx/>
              <a:latin typeface="Times New Roman"/>
            </a:endParaRPr>
          </a:p>
          <a:p>
            <a:pPr marL="343080" indent="-343080">
              <a:lnSpc>
                <a:spcPct val="90000"/>
              </a:lnSpc>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DisCo transfers Customer billing usage data by EBT transaction</a:t>
            </a:r>
            <a:endParaRPr b="0" lang="en-US" sz="2800" strike="noStrike" u="none">
              <a:solidFill>
                <a:srgbClr val="ffffff"/>
              </a:solidFill>
              <a:effectLst/>
              <a:uFillTx/>
              <a:latin typeface="Times New Roman"/>
            </a:endParaRPr>
          </a:p>
          <a:p>
            <a:pPr marL="343080" indent="-343080">
              <a:lnSpc>
                <a:spcPct val="90000"/>
              </a:lnSpc>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DisCo transfers Customer payments by DisCo protocol</a:t>
            </a:r>
            <a:endParaRPr b="0" lang="en-US" sz="2800" strike="noStrike" u="none">
              <a:solidFill>
                <a:srgbClr val="ffffff"/>
              </a:solidFill>
              <a:effectLst/>
              <a:uFillTx/>
              <a:latin typeface="Times New Roman"/>
            </a:endParaRPr>
          </a:p>
          <a:p>
            <a:pPr marL="343080" indent="-343080">
              <a:lnSpc>
                <a:spcPct val="90000"/>
              </a:lnSpc>
              <a:spcBef>
                <a:spcPts val="700"/>
              </a:spcBef>
              <a:buClr>
                <a:srgbClr val="00cc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Cash posting sequence</a:t>
            </a:r>
            <a:endParaRPr b="0" lang="en-US" sz="2800" strike="noStrike" u="none">
              <a:solidFill>
                <a:srgbClr val="ffffff"/>
              </a:solidFill>
              <a:effectLst/>
              <a:uFillTx/>
              <a:latin typeface="Times New Roman"/>
            </a:endParaRPr>
          </a:p>
        </p:txBody>
      </p:sp>
    </p:spTree>
  </p:cSld>
  <p:transition>
    <p:zoom dir="out"/>
  </p:transition>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387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1997-11-18T12:40:48Z</dcterms:created>
  <dc:creator>New England Electric System Companies</dc:creator>
  <dc:description/>
  <dc:language>en-US</dc:language>
  <cp:lastModifiedBy>Marilyn Alvarado</cp:lastModifiedBy>
  <cp:lastPrinted>1999-08-18T10:27:33Z</cp:lastPrinted>
  <dcterms:modified xsi:type="dcterms:W3CDTF">2001-04-03T18:37:29Z</dcterms:modified>
  <cp:revision>20524</cp:revision>
  <dc:subject/>
  <dc:title>MDPU Electric Industry Restructuring Regulations Terms and Conditions</dc:title>
</cp:coreProperties>
</file>