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wmf" ContentType="image/x-wmf"/>
  <Override PartName="/ppt/media/image2.wmf" ContentType="image/x-wmf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notesSlides/_rels/notesSlide7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7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"/>
          <p:cNvSpPr/>
          <p:nvPr/>
        </p:nvSpPr>
        <p:spPr>
          <a:xfrm>
            <a:off x="0" y="0"/>
            <a:ext cx="7009200" cy="9295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3038400" cy="465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indent="0">
              <a:buNone/>
              <a:tabLst>
                <a:tab algn="l" pos="0"/>
                <a:tab algn="l" pos="955800"/>
                <a:tab algn="l" pos="1911240"/>
                <a:tab algn="l" pos="2867040"/>
                <a:tab algn="l" pos="3822840"/>
                <a:tab algn="l" pos="4778280"/>
                <a:tab algn="l" pos="5734080"/>
                <a:tab algn="l" pos="6689880"/>
                <a:tab algn="l" pos="7645320"/>
                <a:tab algn="l" pos="8601120"/>
                <a:tab algn="l" pos="9556920"/>
                <a:tab algn="l" pos="1051236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dt" idx="10"/>
          </p:nvPr>
        </p:nvSpPr>
        <p:spPr>
          <a:xfrm>
            <a:off x="3971880" y="0"/>
            <a:ext cx="3038400" cy="465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lstStyle>
            <a:lvl1pPr indent="0" algn="r">
              <a:buNone/>
              <a:tabLst>
                <a:tab algn="l" pos="0"/>
                <a:tab algn="l" pos="955800"/>
                <a:tab algn="l" pos="1911240"/>
                <a:tab algn="l" pos="2867040"/>
                <a:tab algn="l" pos="3822840"/>
                <a:tab algn="l" pos="4778280"/>
                <a:tab algn="l" pos="5734080"/>
                <a:tab algn="l" pos="6689880"/>
                <a:tab algn="l" pos="7645320"/>
                <a:tab algn="l" pos="8601120"/>
                <a:tab algn="l" pos="9556920"/>
                <a:tab algn="l" pos="1051236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55800"/>
                <a:tab algn="l" pos="1911240"/>
                <a:tab algn="l" pos="2867040"/>
                <a:tab algn="l" pos="3822840"/>
                <a:tab algn="l" pos="4778280"/>
                <a:tab algn="l" pos="5734080"/>
                <a:tab algn="l" pos="6689880"/>
                <a:tab algn="l" pos="7645320"/>
                <a:tab algn="l" pos="8601120"/>
                <a:tab algn="l" pos="9556920"/>
                <a:tab algn="l" pos="1051236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sldImg"/>
          </p:nvPr>
        </p:nvSpPr>
        <p:spPr>
          <a:xfrm>
            <a:off x="1186920" y="703440"/>
            <a:ext cx="4635720" cy="34732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00cccc"/>
                </a:solidFill>
                <a:effectLst/>
                <a:uFillTx/>
                <a:latin typeface="Times New Roman"/>
              </a:rPr>
              <a:t>Click to move the slide</a:t>
            </a:r>
            <a:endParaRPr b="0" i="1" lang="en-US" sz="4400" strike="noStrike" u="none">
              <a:solidFill>
                <a:srgbClr val="00cccc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934560" y="4416120"/>
            <a:ext cx="5140440" cy="4182840"/>
          </a:xfrm>
          <a:prstGeom prst="rect">
            <a:avLst/>
          </a:prstGeom>
          <a:noFill/>
          <a:ln w="0">
            <a:noFill/>
          </a:ln>
        </p:spPr>
        <p:txBody>
          <a:bodyPr lIns="93600" rIns="93600" tIns="47520" bIns="475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55800"/>
                <a:tab algn="l" pos="1911240"/>
                <a:tab algn="l" pos="2867040"/>
                <a:tab algn="l" pos="3822840"/>
                <a:tab algn="l" pos="4778280"/>
                <a:tab algn="l" pos="5734080"/>
                <a:tab algn="l" pos="6689880"/>
                <a:tab algn="l" pos="7645320"/>
                <a:tab algn="l" pos="8601120"/>
                <a:tab algn="l" pos="9556920"/>
                <a:tab algn="l" pos="10512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ftr" idx="11"/>
          </p:nvPr>
        </p:nvSpPr>
        <p:spPr>
          <a:xfrm>
            <a:off x="0" y="8831160"/>
            <a:ext cx="3038400" cy="465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indent="0">
              <a:buNone/>
              <a:tabLst>
                <a:tab algn="l" pos="0"/>
                <a:tab algn="l" pos="955800"/>
                <a:tab algn="l" pos="1911240"/>
                <a:tab algn="l" pos="2867040"/>
                <a:tab algn="l" pos="3822840"/>
                <a:tab algn="l" pos="4778280"/>
                <a:tab algn="l" pos="5734080"/>
                <a:tab algn="l" pos="6689880"/>
                <a:tab algn="l" pos="7645320"/>
                <a:tab algn="l" pos="8601120"/>
                <a:tab algn="l" pos="9556920"/>
                <a:tab algn="l" pos="1051236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55800"/>
                <a:tab algn="l" pos="1911240"/>
                <a:tab algn="l" pos="2867040"/>
                <a:tab algn="l" pos="3822840"/>
                <a:tab algn="l" pos="4778280"/>
                <a:tab algn="l" pos="5734080"/>
                <a:tab algn="l" pos="6689880"/>
                <a:tab algn="l" pos="7645320"/>
                <a:tab algn="l" pos="8601120"/>
                <a:tab algn="l" pos="9556920"/>
                <a:tab algn="l" pos="1051236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 type="sldNum" idx="12"/>
          </p:nvPr>
        </p:nvSpPr>
        <p:spPr>
          <a:xfrm>
            <a:off x="3971880" y="8831160"/>
            <a:ext cx="3038400" cy="46512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indent="0" algn="r">
              <a:buNone/>
              <a:tabLst>
                <a:tab algn="l" pos="0"/>
                <a:tab algn="l" pos="955800"/>
                <a:tab algn="l" pos="1911240"/>
                <a:tab algn="l" pos="2867040"/>
                <a:tab algn="l" pos="3822840"/>
                <a:tab algn="l" pos="4778280"/>
                <a:tab algn="l" pos="5734080"/>
                <a:tab algn="l" pos="6689880"/>
                <a:tab algn="l" pos="7645320"/>
                <a:tab algn="l" pos="8601120"/>
                <a:tab algn="l" pos="9556920"/>
                <a:tab algn="l" pos="1051236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55800"/>
                <a:tab algn="l" pos="1911240"/>
                <a:tab algn="l" pos="2867040"/>
                <a:tab algn="l" pos="3822840"/>
                <a:tab algn="l" pos="4778280"/>
                <a:tab algn="l" pos="5734080"/>
                <a:tab algn="l" pos="6689880"/>
                <a:tab algn="l" pos="7645320"/>
                <a:tab algn="l" pos="8601120"/>
                <a:tab algn="l" pos="9556920"/>
                <a:tab algn="l" pos="10512360"/>
              </a:tabLst>
            </a:pPr>
            <a:fld id="{43EDC2E7-C93D-4CE9-B763-BF31EA20259A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"/>
          <p:cNvSpPr/>
          <p:nvPr/>
        </p:nvSpPr>
        <p:spPr>
          <a:xfrm>
            <a:off x="3967200" y="9360"/>
            <a:ext cx="3024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3967200" y="8826480"/>
            <a:ext cx="302400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7000"/>
                <a:tab algn="l" pos="1854360"/>
                <a:tab algn="l" pos="2781360"/>
                <a:tab algn="l" pos="3708360"/>
                <a:tab algn="l" pos="4635360"/>
                <a:tab algn="l" pos="5562720"/>
                <a:tab algn="l" pos="6489720"/>
                <a:tab algn="l" pos="7416720"/>
                <a:tab algn="l" pos="8344080"/>
                <a:tab algn="l" pos="9271080"/>
                <a:tab algn="l" pos="1019808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4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17640" y="8826480"/>
            <a:ext cx="302076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17640" y="9360"/>
            <a:ext cx="3020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PlaceHolder 1"/>
          <p:cNvSpPr>
            <a:spLocks noGrp="1"/>
          </p:cNvSpPr>
          <p:nvPr>
            <p:ph type="body"/>
          </p:nvPr>
        </p:nvSpPr>
        <p:spPr>
          <a:xfrm>
            <a:off x="920520" y="4411800"/>
            <a:ext cx="5167080" cy="418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55800"/>
                <a:tab algn="l" pos="1911240"/>
                <a:tab algn="l" pos="2867040"/>
                <a:tab algn="l" pos="3822840"/>
                <a:tab algn="l" pos="4778280"/>
                <a:tab algn="l" pos="5734080"/>
                <a:tab algn="l" pos="6689880"/>
                <a:tab algn="l" pos="7645320"/>
                <a:tab algn="l" pos="8601120"/>
                <a:tab algn="l" pos="9556920"/>
                <a:tab algn="l" pos="1051236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sldImg"/>
          </p:nvPr>
        </p:nvSpPr>
        <p:spPr>
          <a:xfrm>
            <a:off x="1189080" y="703440"/>
            <a:ext cx="4632120" cy="347328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"/>
          <p:cNvSpPr/>
          <p:nvPr/>
        </p:nvSpPr>
        <p:spPr>
          <a:xfrm>
            <a:off x="3967200" y="9360"/>
            <a:ext cx="3024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3967200" y="8826480"/>
            <a:ext cx="302400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7000"/>
                <a:tab algn="l" pos="1854360"/>
                <a:tab algn="l" pos="2781360"/>
                <a:tab algn="l" pos="3708360"/>
                <a:tab algn="l" pos="4635360"/>
                <a:tab algn="l" pos="5562720"/>
                <a:tab algn="l" pos="6489720"/>
                <a:tab algn="l" pos="7416720"/>
                <a:tab algn="l" pos="8344080"/>
                <a:tab algn="l" pos="9271080"/>
                <a:tab algn="l" pos="1019808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17640" y="8826480"/>
            <a:ext cx="302076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17640" y="9360"/>
            <a:ext cx="3020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PlaceHolder 1"/>
          <p:cNvSpPr>
            <a:spLocks noGrp="1"/>
          </p:cNvSpPr>
          <p:nvPr>
            <p:ph type="body"/>
          </p:nvPr>
        </p:nvSpPr>
        <p:spPr>
          <a:xfrm>
            <a:off x="920520" y="4411800"/>
            <a:ext cx="5167080" cy="418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55800"/>
                <a:tab algn="l" pos="1911240"/>
                <a:tab algn="l" pos="2867040"/>
                <a:tab algn="l" pos="3822840"/>
                <a:tab algn="l" pos="4778280"/>
                <a:tab algn="l" pos="5734080"/>
                <a:tab algn="l" pos="6689880"/>
                <a:tab algn="l" pos="7645320"/>
                <a:tab algn="l" pos="8601120"/>
                <a:tab algn="l" pos="9556920"/>
                <a:tab algn="l" pos="1051236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 type="sldImg"/>
          </p:nvPr>
        </p:nvSpPr>
        <p:spPr>
          <a:xfrm>
            <a:off x="1189080" y="703440"/>
            <a:ext cx="4632120" cy="347328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"/>
          <p:cNvSpPr/>
          <p:nvPr/>
        </p:nvSpPr>
        <p:spPr>
          <a:xfrm>
            <a:off x="3967200" y="9360"/>
            <a:ext cx="3024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3967200" y="8826480"/>
            <a:ext cx="302400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7000"/>
                <a:tab algn="l" pos="1854360"/>
                <a:tab algn="l" pos="2781360"/>
                <a:tab algn="l" pos="3708360"/>
                <a:tab algn="l" pos="4635360"/>
                <a:tab algn="l" pos="5562720"/>
                <a:tab algn="l" pos="6489720"/>
                <a:tab algn="l" pos="7416720"/>
                <a:tab algn="l" pos="8344080"/>
                <a:tab algn="l" pos="9271080"/>
                <a:tab algn="l" pos="1019808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17640" y="8826480"/>
            <a:ext cx="3020760" cy="4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17640" y="9360"/>
            <a:ext cx="3020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PlaceHolder 1"/>
          <p:cNvSpPr>
            <a:spLocks noGrp="1"/>
          </p:cNvSpPr>
          <p:nvPr>
            <p:ph type="body"/>
          </p:nvPr>
        </p:nvSpPr>
        <p:spPr>
          <a:xfrm>
            <a:off x="920520" y="4411800"/>
            <a:ext cx="5167080" cy="418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55800"/>
                <a:tab algn="l" pos="1911240"/>
                <a:tab algn="l" pos="2867040"/>
                <a:tab algn="l" pos="3822840"/>
                <a:tab algn="l" pos="4778280"/>
                <a:tab algn="l" pos="5734080"/>
                <a:tab algn="l" pos="6689880"/>
                <a:tab algn="l" pos="7645320"/>
                <a:tab algn="l" pos="8601120"/>
                <a:tab algn="l" pos="9556920"/>
                <a:tab algn="l" pos="1051236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sldImg"/>
          </p:nvPr>
        </p:nvSpPr>
        <p:spPr>
          <a:xfrm>
            <a:off x="1189080" y="703440"/>
            <a:ext cx="4632120" cy="3473280"/>
          </a:xfrm>
          <a:prstGeom prst="rect">
            <a:avLst/>
          </a:prstGeom>
          <a:ln w="0">
            <a:noFill/>
          </a:ln>
        </p:spPr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gradFill rotWithShape="0">
          <a:gsLst>
            <a:gs pos="0">
              <a:srgbClr val="2a004e"/>
            </a:gs>
            <a:gs pos="50000">
              <a:srgbClr val="500093"/>
            </a:gs>
            <a:gs pos="100000">
              <a:srgbClr val="2a004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203040" y="276120"/>
            <a:ext cx="1260720" cy="1602000"/>
            <a:chOff x="203040" y="276120"/>
            <a:chExt cx="1260720" cy="1602000"/>
          </a:xfrm>
        </p:grpSpPr>
        <p:grpSp>
          <p:nvGrpSpPr>
            <p:cNvPr id="1" name=""/>
            <p:cNvGrpSpPr/>
            <p:nvPr/>
          </p:nvGrpSpPr>
          <p:grpSpPr>
            <a:xfrm>
              <a:off x="203040" y="276120"/>
              <a:ext cx="1170000" cy="1602000"/>
              <a:chOff x="203040" y="276120"/>
              <a:chExt cx="1170000" cy="1602000"/>
            </a:xfrm>
          </p:grpSpPr>
          <p:sp>
            <p:nvSpPr>
              <p:cNvPr id="2" name=""/>
              <p:cNvSpPr/>
              <p:nvPr/>
            </p:nvSpPr>
            <p:spPr>
              <a:xfrm>
                <a:off x="312840" y="431640"/>
                <a:ext cx="950760" cy="1293840"/>
              </a:xfrm>
              <a:custGeom>
                <a:avLst/>
                <a:gdLst/>
                <a:ahLst/>
                <a:rect l="l" t="t" r="r" b="b"/>
                <a:pathLst>
                  <a:path w="599" h="815">
                    <a:moveTo>
                      <a:pt x="299" y="0"/>
                    </a:moveTo>
                    <a:lnTo>
                      <a:pt x="0" y="407"/>
                    </a:lnTo>
                    <a:lnTo>
                      <a:pt x="299" y="814"/>
                    </a:lnTo>
                    <a:lnTo>
                      <a:pt x="598" y="407"/>
                    </a:lnTo>
                    <a:lnTo>
                      <a:pt x="299" y="0"/>
                    </a:lnTo>
                  </a:path>
                </a:pathLst>
              </a:custGeom>
              <a:gradFill rotWithShape="0">
                <a:gsLst>
                  <a:gs pos="0">
                    <a:srgbClr val="2a004e"/>
                  </a:gs>
                  <a:gs pos="100000">
                    <a:srgbClr val="500093"/>
                  </a:gs>
                </a:gsLst>
                <a:path path="rect">
                  <a:fillToRect l="50000" t="50000" r="50000" b="50000"/>
                </a:path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3" name=""/>
              <p:cNvGrpSpPr/>
              <p:nvPr/>
            </p:nvGrpSpPr>
            <p:grpSpPr>
              <a:xfrm>
                <a:off x="203040" y="276120"/>
                <a:ext cx="1170000" cy="801720"/>
                <a:chOff x="203040" y="276120"/>
                <a:chExt cx="1170000" cy="801720"/>
              </a:xfrm>
            </p:grpSpPr>
            <p:sp>
              <p:nvSpPr>
                <p:cNvPr id="4" name=""/>
                <p:cNvSpPr/>
                <p:nvPr/>
              </p:nvSpPr>
              <p:spPr>
                <a:xfrm>
                  <a:off x="787320" y="276120"/>
                  <a:ext cx="585720" cy="801720"/>
                </a:xfrm>
                <a:custGeom>
                  <a:avLst/>
                  <a:gdLst/>
                  <a:ahLst/>
                  <a:rect l="l" t="t" r="r" b="b"/>
                  <a:pathLst>
                    <a:path w="369" h="505">
                      <a:moveTo>
                        <a:pt x="0" y="100"/>
                      </a:moveTo>
                      <a:lnTo>
                        <a:pt x="0" y="0"/>
                      </a:lnTo>
                      <a:lnTo>
                        <a:pt x="368" y="504"/>
                      </a:lnTo>
                      <a:lnTo>
                        <a:pt x="295" y="504"/>
                      </a:lnTo>
                      <a:lnTo>
                        <a:pt x="0" y="100"/>
                      </a:lnTo>
                    </a:path>
                  </a:pathLst>
                </a:custGeom>
                <a:solidFill>
                  <a:srgbClr val="7500d7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" name=""/>
                <p:cNvSpPr/>
                <p:nvPr/>
              </p:nvSpPr>
              <p:spPr>
                <a:xfrm>
                  <a:off x="203040" y="276120"/>
                  <a:ext cx="586080" cy="801720"/>
                </a:xfrm>
                <a:custGeom>
                  <a:avLst/>
                  <a:gdLst/>
                  <a:ahLst/>
                  <a:rect l="l" t="t" r="r" b="b"/>
                  <a:pathLst>
                    <a:path w="369" h="505">
                      <a:moveTo>
                        <a:pt x="368" y="0"/>
                      </a:moveTo>
                      <a:lnTo>
                        <a:pt x="368" y="100"/>
                      </a:lnTo>
                      <a:lnTo>
                        <a:pt x="73" y="504"/>
                      </a:lnTo>
                      <a:lnTo>
                        <a:pt x="0" y="504"/>
                      </a:lnTo>
                      <a:lnTo>
                        <a:pt x="368" y="0"/>
                      </a:lnTo>
                    </a:path>
                  </a:pathLst>
                </a:custGeom>
                <a:solidFill>
                  <a:srgbClr val="7500d7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6" name=""/>
              <p:cNvGrpSpPr/>
              <p:nvPr/>
            </p:nvGrpSpPr>
            <p:grpSpPr>
              <a:xfrm>
                <a:off x="203040" y="1076400"/>
                <a:ext cx="1170000" cy="801720"/>
                <a:chOff x="203040" y="1076400"/>
                <a:chExt cx="1170000" cy="801720"/>
              </a:xfrm>
            </p:grpSpPr>
            <p:sp>
              <p:nvSpPr>
                <p:cNvPr id="7" name=""/>
                <p:cNvSpPr/>
                <p:nvPr/>
              </p:nvSpPr>
              <p:spPr>
                <a:xfrm>
                  <a:off x="787320" y="1076400"/>
                  <a:ext cx="585720" cy="801720"/>
                </a:xfrm>
                <a:custGeom>
                  <a:avLst/>
                  <a:gdLst/>
                  <a:ahLst/>
                  <a:rect l="l" t="t" r="r" b="b"/>
                  <a:pathLst>
                    <a:path w="369" h="505">
                      <a:moveTo>
                        <a:pt x="295" y="0"/>
                      </a:moveTo>
                      <a:lnTo>
                        <a:pt x="368" y="0"/>
                      </a:lnTo>
                      <a:lnTo>
                        <a:pt x="0" y="504"/>
                      </a:lnTo>
                      <a:lnTo>
                        <a:pt x="0" y="404"/>
                      </a:lnTo>
                      <a:lnTo>
                        <a:pt x="295" y="0"/>
                      </a:lnTo>
                    </a:path>
                  </a:pathLst>
                </a:custGeom>
                <a:solidFill>
                  <a:srgbClr val="2a004e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" name=""/>
                <p:cNvSpPr/>
                <p:nvPr/>
              </p:nvSpPr>
              <p:spPr>
                <a:xfrm>
                  <a:off x="203040" y="1076400"/>
                  <a:ext cx="586080" cy="801720"/>
                </a:xfrm>
                <a:custGeom>
                  <a:avLst/>
                  <a:gdLst/>
                  <a:ahLst/>
                  <a:rect l="l" t="t" r="r" b="b"/>
                  <a:pathLst>
                    <a:path w="369" h="505">
                      <a:moveTo>
                        <a:pt x="73" y="0"/>
                      </a:moveTo>
                      <a:lnTo>
                        <a:pt x="368" y="404"/>
                      </a:lnTo>
                      <a:lnTo>
                        <a:pt x="368" y="504"/>
                      </a:lnTo>
                      <a:lnTo>
                        <a:pt x="0" y="0"/>
                      </a:lnTo>
                      <a:lnTo>
                        <a:pt x="73" y="0"/>
                      </a:lnTo>
                    </a:path>
                  </a:pathLst>
                </a:custGeom>
                <a:solidFill>
                  <a:srgbClr val="2a004e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9" name=""/>
            <p:cNvGrpSpPr/>
            <p:nvPr/>
          </p:nvGrpSpPr>
          <p:grpSpPr>
            <a:xfrm>
              <a:off x="630360" y="334800"/>
              <a:ext cx="833400" cy="762120"/>
              <a:chOff x="630360" y="334800"/>
              <a:chExt cx="833400" cy="762120"/>
            </a:xfrm>
          </p:grpSpPr>
          <p:sp>
            <p:nvSpPr>
              <p:cNvPr id="10" name=""/>
              <p:cNvSpPr/>
              <p:nvPr/>
            </p:nvSpPr>
            <p:spPr>
              <a:xfrm>
                <a:off x="630360" y="334800"/>
                <a:ext cx="833400" cy="762120"/>
              </a:xfrm>
              <a:custGeom>
                <a:avLst/>
                <a:gdLst/>
                <a:ahLst/>
                <a:rect l="l" t="t" r="r" b="b"/>
                <a:pathLst>
                  <a:path w="525" h="480">
                    <a:moveTo>
                      <a:pt x="225" y="217"/>
                    </a:moveTo>
                    <a:lnTo>
                      <a:pt x="133" y="0"/>
                    </a:lnTo>
                    <a:lnTo>
                      <a:pt x="263" y="193"/>
                    </a:lnTo>
                    <a:lnTo>
                      <a:pt x="393" y="0"/>
                    </a:lnTo>
                    <a:lnTo>
                      <a:pt x="299" y="217"/>
                    </a:lnTo>
                    <a:lnTo>
                      <a:pt x="524" y="240"/>
                    </a:lnTo>
                    <a:lnTo>
                      <a:pt x="298" y="262"/>
                    </a:lnTo>
                    <a:lnTo>
                      <a:pt x="393" y="479"/>
                    </a:lnTo>
                    <a:lnTo>
                      <a:pt x="263" y="286"/>
                    </a:lnTo>
                    <a:lnTo>
                      <a:pt x="133" y="479"/>
                    </a:lnTo>
                    <a:lnTo>
                      <a:pt x="224" y="263"/>
                    </a:lnTo>
                    <a:lnTo>
                      <a:pt x="0" y="240"/>
                    </a:lnTo>
                    <a:lnTo>
                      <a:pt x="225" y="217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500093"/>
                  </a:gs>
                </a:gsLst>
                <a:path path="rect">
                  <a:fillToRect l="50000" t="50000" r="50000" b="50000"/>
                </a:path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744480" y="438120"/>
                <a:ext cx="606600" cy="555480"/>
              </a:xfrm>
              <a:custGeom>
                <a:avLst/>
                <a:gdLst/>
                <a:ahLst/>
                <a:rect l="l" t="t" r="r" b="b"/>
                <a:pathLst>
                  <a:path w="382" h="350">
                    <a:moveTo>
                      <a:pt x="153" y="153"/>
                    </a:moveTo>
                    <a:lnTo>
                      <a:pt x="95" y="0"/>
                    </a:lnTo>
                    <a:lnTo>
                      <a:pt x="191" y="128"/>
                    </a:lnTo>
                    <a:lnTo>
                      <a:pt x="284" y="0"/>
                    </a:lnTo>
                    <a:lnTo>
                      <a:pt x="227" y="153"/>
                    </a:lnTo>
                    <a:lnTo>
                      <a:pt x="381" y="175"/>
                    </a:lnTo>
                    <a:lnTo>
                      <a:pt x="226" y="196"/>
                    </a:lnTo>
                    <a:lnTo>
                      <a:pt x="284" y="349"/>
                    </a:lnTo>
                    <a:lnTo>
                      <a:pt x="191" y="221"/>
                    </a:lnTo>
                    <a:lnTo>
                      <a:pt x="95" y="349"/>
                    </a:lnTo>
                    <a:lnTo>
                      <a:pt x="152" y="198"/>
                    </a:lnTo>
                    <a:lnTo>
                      <a:pt x="0" y="175"/>
                    </a:lnTo>
                    <a:lnTo>
                      <a:pt x="153" y="153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7500d7"/>
                  </a:gs>
                </a:gsLst>
                <a:path path="rect">
                  <a:fillToRect l="50000" t="50000" r="50000" b="50000"/>
                </a:path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33400" y="452520"/>
                <a:ext cx="428760" cy="527040"/>
              </a:xfrm>
              <a:custGeom>
                <a:avLst/>
                <a:gdLst/>
                <a:ahLst/>
                <a:rect l="l" t="t" r="r" b="b"/>
                <a:pathLst>
                  <a:path w="270" h="332">
                    <a:moveTo>
                      <a:pt x="0" y="84"/>
                    </a:moveTo>
                    <a:lnTo>
                      <a:pt x="122" y="143"/>
                    </a:lnTo>
                    <a:lnTo>
                      <a:pt x="135" y="0"/>
                    </a:lnTo>
                    <a:lnTo>
                      <a:pt x="147" y="143"/>
                    </a:lnTo>
                    <a:lnTo>
                      <a:pt x="268" y="82"/>
                    </a:lnTo>
                    <a:lnTo>
                      <a:pt x="159" y="166"/>
                    </a:lnTo>
                    <a:lnTo>
                      <a:pt x="269" y="249"/>
                    </a:lnTo>
                    <a:lnTo>
                      <a:pt x="147" y="189"/>
                    </a:lnTo>
                    <a:lnTo>
                      <a:pt x="135" y="331"/>
                    </a:lnTo>
                    <a:lnTo>
                      <a:pt x="122" y="189"/>
                    </a:lnTo>
                    <a:lnTo>
                      <a:pt x="0" y="249"/>
                    </a:lnTo>
                    <a:lnTo>
                      <a:pt x="110" y="166"/>
                    </a:lnTo>
                    <a:lnTo>
                      <a:pt x="0" y="84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500093"/>
                  </a:gs>
                </a:gsLst>
                <a:path path="rect">
                  <a:fillToRect l="50000" t="50000" r="50000" b="50000"/>
                </a:path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993600" y="647640"/>
                <a:ext cx="108000" cy="135000"/>
              </a:xfrm>
              <a:custGeom>
                <a:avLst/>
                <a:gdLst/>
                <a:ahLst/>
                <a:rect l="l" t="t" r="r" b="b"/>
                <a:pathLst>
                  <a:path w="68" h="85">
                    <a:moveTo>
                      <a:pt x="0" y="20"/>
                    </a:moveTo>
                    <a:lnTo>
                      <a:pt x="27" y="30"/>
                    </a:lnTo>
                    <a:lnTo>
                      <a:pt x="33" y="0"/>
                    </a:lnTo>
                    <a:lnTo>
                      <a:pt x="39" y="30"/>
                    </a:lnTo>
                    <a:lnTo>
                      <a:pt x="67" y="20"/>
                    </a:lnTo>
                    <a:lnTo>
                      <a:pt x="45" y="42"/>
                    </a:lnTo>
                    <a:lnTo>
                      <a:pt x="67" y="62"/>
                    </a:lnTo>
                    <a:lnTo>
                      <a:pt x="39" y="52"/>
                    </a:lnTo>
                    <a:lnTo>
                      <a:pt x="33" y="84"/>
                    </a:lnTo>
                    <a:lnTo>
                      <a:pt x="27" y="52"/>
                    </a:lnTo>
                    <a:lnTo>
                      <a:pt x="0" y="62"/>
                    </a:lnTo>
                    <a:lnTo>
                      <a:pt x="21" y="42"/>
                    </a:lnTo>
                    <a:lnTo>
                      <a:pt x="0" y="20"/>
                    </a:lnTo>
                  </a:path>
                </a:pathLst>
              </a:custGeom>
              <a:solidFill>
                <a:srgbClr val="f9f9f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371240" y="475920"/>
            <a:ext cx="7086600" cy="127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00cccc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00cccc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cccc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cc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cc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3C702B3-971E-4F51-A709-A52F8D31B0E2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2a004e"/>
            </a:gs>
            <a:gs pos="50000">
              <a:srgbClr val="500093"/>
            </a:gs>
            <a:gs pos="100000">
              <a:srgbClr val="2a004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"/>
          <p:cNvGrpSpPr/>
          <p:nvPr/>
        </p:nvGrpSpPr>
        <p:grpSpPr>
          <a:xfrm>
            <a:off x="203040" y="276120"/>
            <a:ext cx="1260720" cy="1602000"/>
            <a:chOff x="203040" y="276120"/>
            <a:chExt cx="1260720" cy="1602000"/>
          </a:xfrm>
        </p:grpSpPr>
        <p:grpSp>
          <p:nvGrpSpPr>
            <p:cNvPr id="20" name=""/>
            <p:cNvGrpSpPr/>
            <p:nvPr/>
          </p:nvGrpSpPr>
          <p:grpSpPr>
            <a:xfrm>
              <a:off x="203040" y="276120"/>
              <a:ext cx="1170000" cy="1602000"/>
              <a:chOff x="203040" y="276120"/>
              <a:chExt cx="1170000" cy="1602000"/>
            </a:xfrm>
          </p:grpSpPr>
          <p:sp>
            <p:nvSpPr>
              <p:cNvPr id="2" name=""/>
              <p:cNvSpPr/>
              <p:nvPr/>
            </p:nvSpPr>
            <p:spPr>
              <a:xfrm>
                <a:off x="312840" y="431640"/>
                <a:ext cx="950760" cy="1293840"/>
              </a:xfrm>
              <a:custGeom>
                <a:avLst/>
                <a:gdLst/>
                <a:ahLst/>
                <a:rect l="l" t="t" r="r" b="b"/>
                <a:pathLst>
                  <a:path w="599" h="815">
                    <a:moveTo>
                      <a:pt x="299" y="0"/>
                    </a:moveTo>
                    <a:lnTo>
                      <a:pt x="0" y="407"/>
                    </a:lnTo>
                    <a:lnTo>
                      <a:pt x="299" y="814"/>
                    </a:lnTo>
                    <a:lnTo>
                      <a:pt x="598" y="407"/>
                    </a:lnTo>
                    <a:lnTo>
                      <a:pt x="299" y="0"/>
                    </a:lnTo>
                  </a:path>
                </a:pathLst>
              </a:custGeom>
              <a:gradFill rotWithShape="0">
                <a:gsLst>
                  <a:gs pos="0">
                    <a:srgbClr val="2a004e"/>
                  </a:gs>
                  <a:gs pos="100000">
                    <a:srgbClr val="500093"/>
                  </a:gs>
                </a:gsLst>
                <a:path path="rect">
                  <a:fillToRect l="50000" t="50000" r="50000" b="50000"/>
                </a:path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21" name=""/>
              <p:cNvGrpSpPr/>
              <p:nvPr/>
            </p:nvGrpSpPr>
            <p:grpSpPr>
              <a:xfrm>
                <a:off x="203040" y="276120"/>
                <a:ext cx="1170000" cy="801720"/>
                <a:chOff x="203040" y="276120"/>
                <a:chExt cx="1170000" cy="801720"/>
              </a:xfrm>
            </p:grpSpPr>
            <p:sp>
              <p:nvSpPr>
                <p:cNvPr id="4" name=""/>
                <p:cNvSpPr/>
                <p:nvPr/>
              </p:nvSpPr>
              <p:spPr>
                <a:xfrm>
                  <a:off x="787320" y="276120"/>
                  <a:ext cx="585720" cy="801720"/>
                </a:xfrm>
                <a:custGeom>
                  <a:avLst/>
                  <a:gdLst/>
                  <a:ahLst/>
                  <a:rect l="l" t="t" r="r" b="b"/>
                  <a:pathLst>
                    <a:path w="369" h="505">
                      <a:moveTo>
                        <a:pt x="0" y="100"/>
                      </a:moveTo>
                      <a:lnTo>
                        <a:pt x="0" y="0"/>
                      </a:lnTo>
                      <a:lnTo>
                        <a:pt x="368" y="504"/>
                      </a:lnTo>
                      <a:lnTo>
                        <a:pt x="295" y="504"/>
                      </a:lnTo>
                      <a:lnTo>
                        <a:pt x="0" y="100"/>
                      </a:lnTo>
                    </a:path>
                  </a:pathLst>
                </a:custGeom>
                <a:solidFill>
                  <a:srgbClr val="7500d7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" name=""/>
                <p:cNvSpPr/>
                <p:nvPr/>
              </p:nvSpPr>
              <p:spPr>
                <a:xfrm>
                  <a:off x="203040" y="276120"/>
                  <a:ext cx="586080" cy="801720"/>
                </a:xfrm>
                <a:custGeom>
                  <a:avLst/>
                  <a:gdLst/>
                  <a:ahLst/>
                  <a:rect l="l" t="t" r="r" b="b"/>
                  <a:pathLst>
                    <a:path w="369" h="505">
                      <a:moveTo>
                        <a:pt x="368" y="0"/>
                      </a:moveTo>
                      <a:lnTo>
                        <a:pt x="368" y="100"/>
                      </a:lnTo>
                      <a:lnTo>
                        <a:pt x="73" y="504"/>
                      </a:lnTo>
                      <a:lnTo>
                        <a:pt x="0" y="504"/>
                      </a:lnTo>
                      <a:lnTo>
                        <a:pt x="368" y="0"/>
                      </a:lnTo>
                    </a:path>
                  </a:pathLst>
                </a:custGeom>
                <a:solidFill>
                  <a:srgbClr val="7500d7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22" name=""/>
              <p:cNvGrpSpPr/>
              <p:nvPr/>
            </p:nvGrpSpPr>
            <p:grpSpPr>
              <a:xfrm>
                <a:off x="203040" y="1076400"/>
                <a:ext cx="1170000" cy="801720"/>
                <a:chOff x="203040" y="1076400"/>
                <a:chExt cx="1170000" cy="801720"/>
              </a:xfrm>
            </p:grpSpPr>
            <p:sp>
              <p:nvSpPr>
                <p:cNvPr id="7" name=""/>
                <p:cNvSpPr/>
                <p:nvPr/>
              </p:nvSpPr>
              <p:spPr>
                <a:xfrm>
                  <a:off x="787320" y="1076400"/>
                  <a:ext cx="585720" cy="801720"/>
                </a:xfrm>
                <a:custGeom>
                  <a:avLst/>
                  <a:gdLst/>
                  <a:ahLst/>
                  <a:rect l="l" t="t" r="r" b="b"/>
                  <a:pathLst>
                    <a:path w="369" h="505">
                      <a:moveTo>
                        <a:pt x="295" y="0"/>
                      </a:moveTo>
                      <a:lnTo>
                        <a:pt x="368" y="0"/>
                      </a:lnTo>
                      <a:lnTo>
                        <a:pt x="0" y="504"/>
                      </a:lnTo>
                      <a:lnTo>
                        <a:pt x="0" y="404"/>
                      </a:lnTo>
                      <a:lnTo>
                        <a:pt x="295" y="0"/>
                      </a:lnTo>
                    </a:path>
                  </a:pathLst>
                </a:custGeom>
                <a:solidFill>
                  <a:srgbClr val="2a004e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" name=""/>
                <p:cNvSpPr/>
                <p:nvPr/>
              </p:nvSpPr>
              <p:spPr>
                <a:xfrm>
                  <a:off x="203040" y="1076400"/>
                  <a:ext cx="586080" cy="801720"/>
                </a:xfrm>
                <a:custGeom>
                  <a:avLst/>
                  <a:gdLst/>
                  <a:ahLst/>
                  <a:rect l="l" t="t" r="r" b="b"/>
                  <a:pathLst>
                    <a:path w="369" h="505">
                      <a:moveTo>
                        <a:pt x="73" y="0"/>
                      </a:moveTo>
                      <a:lnTo>
                        <a:pt x="368" y="404"/>
                      </a:lnTo>
                      <a:lnTo>
                        <a:pt x="368" y="504"/>
                      </a:lnTo>
                      <a:lnTo>
                        <a:pt x="0" y="0"/>
                      </a:lnTo>
                      <a:lnTo>
                        <a:pt x="73" y="0"/>
                      </a:lnTo>
                    </a:path>
                  </a:pathLst>
                </a:custGeom>
                <a:solidFill>
                  <a:srgbClr val="2a004e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23" name=""/>
            <p:cNvGrpSpPr/>
            <p:nvPr/>
          </p:nvGrpSpPr>
          <p:grpSpPr>
            <a:xfrm>
              <a:off x="630360" y="334800"/>
              <a:ext cx="833400" cy="762120"/>
              <a:chOff x="630360" y="334800"/>
              <a:chExt cx="833400" cy="762120"/>
            </a:xfrm>
          </p:grpSpPr>
          <p:sp>
            <p:nvSpPr>
              <p:cNvPr id="10" name=""/>
              <p:cNvSpPr/>
              <p:nvPr/>
            </p:nvSpPr>
            <p:spPr>
              <a:xfrm>
                <a:off x="630360" y="334800"/>
                <a:ext cx="833400" cy="762120"/>
              </a:xfrm>
              <a:custGeom>
                <a:avLst/>
                <a:gdLst/>
                <a:ahLst/>
                <a:rect l="l" t="t" r="r" b="b"/>
                <a:pathLst>
                  <a:path w="525" h="480">
                    <a:moveTo>
                      <a:pt x="225" y="217"/>
                    </a:moveTo>
                    <a:lnTo>
                      <a:pt x="133" y="0"/>
                    </a:lnTo>
                    <a:lnTo>
                      <a:pt x="263" y="193"/>
                    </a:lnTo>
                    <a:lnTo>
                      <a:pt x="393" y="0"/>
                    </a:lnTo>
                    <a:lnTo>
                      <a:pt x="299" y="217"/>
                    </a:lnTo>
                    <a:lnTo>
                      <a:pt x="524" y="240"/>
                    </a:lnTo>
                    <a:lnTo>
                      <a:pt x="298" y="262"/>
                    </a:lnTo>
                    <a:lnTo>
                      <a:pt x="393" y="479"/>
                    </a:lnTo>
                    <a:lnTo>
                      <a:pt x="263" y="286"/>
                    </a:lnTo>
                    <a:lnTo>
                      <a:pt x="133" y="479"/>
                    </a:lnTo>
                    <a:lnTo>
                      <a:pt x="224" y="263"/>
                    </a:lnTo>
                    <a:lnTo>
                      <a:pt x="0" y="240"/>
                    </a:lnTo>
                    <a:lnTo>
                      <a:pt x="225" y="217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500093"/>
                  </a:gs>
                </a:gsLst>
                <a:path path="rect">
                  <a:fillToRect l="50000" t="50000" r="50000" b="50000"/>
                </a:path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744480" y="438120"/>
                <a:ext cx="606600" cy="555480"/>
              </a:xfrm>
              <a:custGeom>
                <a:avLst/>
                <a:gdLst/>
                <a:ahLst/>
                <a:rect l="l" t="t" r="r" b="b"/>
                <a:pathLst>
                  <a:path w="382" h="350">
                    <a:moveTo>
                      <a:pt x="153" y="153"/>
                    </a:moveTo>
                    <a:lnTo>
                      <a:pt x="95" y="0"/>
                    </a:lnTo>
                    <a:lnTo>
                      <a:pt x="191" y="128"/>
                    </a:lnTo>
                    <a:lnTo>
                      <a:pt x="284" y="0"/>
                    </a:lnTo>
                    <a:lnTo>
                      <a:pt x="227" y="153"/>
                    </a:lnTo>
                    <a:lnTo>
                      <a:pt x="381" y="175"/>
                    </a:lnTo>
                    <a:lnTo>
                      <a:pt x="226" y="196"/>
                    </a:lnTo>
                    <a:lnTo>
                      <a:pt x="284" y="349"/>
                    </a:lnTo>
                    <a:lnTo>
                      <a:pt x="191" y="221"/>
                    </a:lnTo>
                    <a:lnTo>
                      <a:pt x="95" y="349"/>
                    </a:lnTo>
                    <a:lnTo>
                      <a:pt x="152" y="198"/>
                    </a:lnTo>
                    <a:lnTo>
                      <a:pt x="0" y="175"/>
                    </a:lnTo>
                    <a:lnTo>
                      <a:pt x="153" y="153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7500d7"/>
                  </a:gs>
                </a:gsLst>
                <a:path path="rect">
                  <a:fillToRect l="50000" t="50000" r="50000" b="50000"/>
                </a:path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33400" y="452520"/>
                <a:ext cx="428760" cy="527040"/>
              </a:xfrm>
              <a:custGeom>
                <a:avLst/>
                <a:gdLst/>
                <a:ahLst/>
                <a:rect l="l" t="t" r="r" b="b"/>
                <a:pathLst>
                  <a:path w="270" h="332">
                    <a:moveTo>
                      <a:pt x="0" y="84"/>
                    </a:moveTo>
                    <a:lnTo>
                      <a:pt x="122" y="143"/>
                    </a:lnTo>
                    <a:lnTo>
                      <a:pt x="135" y="0"/>
                    </a:lnTo>
                    <a:lnTo>
                      <a:pt x="147" y="143"/>
                    </a:lnTo>
                    <a:lnTo>
                      <a:pt x="268" y="82"/>
                    </a:lnTo>
                    <a:lnTo>
                      <a:pt x="159" y="166"/>
                    </a:lnTo>
                    <a:lnTo>
                      <a:pt x="269" y="249"/>
                    </a:lnTo>
                    <a:lnTo>
                      <a:pt x="147" y="189"/>
                    </a:lnTo>
                    <a:lnTo>
                      <a:pt x="135" y="331"/>
                    </a:lnTo>
                    <a:lnTo>
                      <a:pt x="122" y="189"/>
                    </a:lnTo>
                    <a:lnTo>
                      <a:pt x="0" y="249"/>
                    </a:lnTo>
                    <a:lnTo>
                      <a:pt x="110" y="166"/>
                    </a:lnTo>
                    <a:lnTo>
                      <a:pt x="0" y="84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500093"/>
                  </a:gs>
                </a:gsLst>
                <a:path path="rect">
                  <a:fillToRect l="50000" t="50000" r="50000" b="50000"/>
                </a:path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993600" y="647640"/>
                <a:ext cx="108000" cy="135000"/>
              </a:xfrm>
              <a:custGeom>
                <a:avLst/>
                <a:gdLst/>
                <a:ahLst/>
                <a:rect l="l" t="t" r="r" b="b"/>
                <a:pathLst>
                  <a:path w="68" h="85">
                    <a:moveTo>
                      <a:pt x="0" y="20"/>
                    </a:moveTo>
                    <a:lnTo>
                      <a:pt x="27" y="30"/>
                    </a:lnTo>
                    <a:lnTo>
                      <a:pt x="33" y="0"/>
                    </a:lnTo>
                    <a:lnTo>
                      <a:pt x="39" y="30"/>
                    </a:lnTo>
                    <a:lnTo>
                      <a:pt x="67" y="20"/>
                    </a:lnTo>
                    <a:lnTo>
                      <a:pt x="45" y="42"/>
                    </a:lnTo>
                    <a:lnTo>
                      <a:pt x="67" y="62"/>
                    </a:lnTo>
                    <a:lnTo>
                      <a:pt x="39" y="52"/>
                    </a:lnTo>
                    <a:lnTo>
                      <a:pt x="33" y="84"/>
                    </a:lnTo>
                    <a:lnTo>
                      <a:pt x="27" y="52"/>
                    </a:lnTo>
                    <a:lnTo>
                      <a:pt x="0" y="62"/>
                    </a:lnTo>
                    <a:lnTo>
                      <a:pt x="21" y="42"/>
                    </a:lnTo>
                    <a:lnTo>
                      <a:pt x="0" y="20"/>
                    </a:lnTo>
                  </a:path>
                </a:pathLst>
              </a:custGeom>
              <a:solidFill>
                <a:srgbClr val="f9f9f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371240" y="475920"/>
            <a:ext cx="7086600" cy="127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00cccc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00cccc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cccc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cc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cc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27D0CFA-46BC-4BBC-B477-5DD5B37F930B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gradFill rotWithShape="0">
          <a:gsLst>
            <a:gs pos="0">
              <a:srgbClr val="2a004e"/>
            </a:gs>
            <a:gs pos="50000">
              <a:srgbClr val="500093"/>
            </a:gs>
            <a:gs pos="100000">
              <a:srgbClr val="2a004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"/>
          <p:cNvGrpSpPr/>
          <p:nvPr/>
        </p:nvGrpSpPr>
        <p:grpSpPr>
          <a:xfrm>
            <a:off x="203040" y="276120"/>
            <a:ext cx="1260720" cy="1602000"/>
            <a:chOff x="203040" y="276120"/>
            <a:chExt cx="1260720" cy="1602000"/>
          </a:xfrm>
        </p:grpSpPr>
        <p:grpSp>
          <p:nvGrpSpPr>
            <p:cNvPr id="30" name=""/>
            <p:cNvGrpSpPr/>
            <p:nvPr/>
          </p:nvGrpSpPr>
          <p:grpSpPr>
            <a:xfrm>
              <a:off x="203040" y="276120"/>
              <a:ext cx="1170000" cy="1602000"/>
              <a:chOff x="203040" y="276120"/>
              <a:chExt cx="1170000" cy="1602000"/>
            </a:xfrm>
          </p:grpSpPr>
          <p:sp>
            <p:nvSpPr>
              <p:cNvPr id="2" name=""/>
              <p:cNvSpPr/>
              <p:nvPr/>
            </p:nvSpPr>
            <p:spPr>
              <a:xfrm>
                <a:off x="312840" y="431640"/>
                <a:ext cx="950760" cy="1293840"/>
              </a:xfrm>
              <a:custGeom>
                <a:avLst/>
                <a:gdLst/>
                <a:ahLst/>
                <a:rect l="l" t="t" r="r" b="b"/>
                <a:pathLst>
                  <a:path w="599" h="815">
                    <a:moveTo>
                      <a:pt x="299" y="0"/>
                    </a:moveTo>
                    <a:lnTo>
                      <a:pt x="0" y="407"/>
                    </a:lnTo>
                    <a:lnTo>
                      <a:pt x="299" y="814"/>
                    </a:lnTo>
                    <a:lnTo>
                      <a:pt x="598" y="407"/>
                    </a:lnTo>
                    <a:lnTo>
                      <a:pt x="299" y="0"/>
                    </a:lnTo>
                  </a:path>
                </a:pathLst>
              </a:custGeom>
              <a:gradFill rotWithShape="0">
                <a:gsLst>
                  <a:gs pos="0">
                    <a:srgbClr val="2a004e"/>
                  </a:gs>
                  <a:gs pos="100000">
                    <a:srgbClr val="500093"/>
                  </a:gs>
                </a:gsLst>
                <a:path path="rect">
                  <a:fillToRect l="50000" t="50000" r="50000" b="50000"/>
                </a:path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31" name=""/>
              <p:cNvGrpSpPr/>
              <p:nvPr/>
            </p:nvGrpSpPr>
            <p:grpSpPr>
              <a:xfrm>
                <a:off x="203040" y="276120"/>
                <a:ext cx="1170000" cy="801720"/>
                <a:chOff x="203040" y="276120"/>
                <a:chExt cx="1170000" cy="801720"/>
              </a:xfrm>
            </p:grpSpPr>
            <p:sp>
              <p:nvSpPr>
                <p:cNvPr id="4" name=""/>
                <p:cNvSpPr/>
                <p:nvPr/>
              </p:nvSpPr>
              <p:spPr>
                <a:xfrm>
                  <a:off x="787320" y="276120"/>
                  <a:ext cx="585720" cy="801720"/>
                </a:xfrm>
                <a:custGeom>
                  <a:avLst/>
                  <a:gdLst/>
                  <a:ahLst/>
                  <a:rect l="l" t="t" r="r" b="b"/>
                  <a:pathLst>
                    <a:path w="369" h="505">
                      <a:moveTo>
                        <a:pt x="0" y="100"/>
                      </a:moveTo>
                      <a:lnTo>
                        <a:pt x="0" y="0"/>
                      </a:lnTo>
                      <a:lnTo>
                        <a:pt x="368" y="504"/>
                      </a:lnTo>
                      <a:lnTo>
                        <a:pt x="295" y="504"/>
                      </a:lnTo>
                      <a:lnTo>
                        <a:pt x="0" y="100"/>
                      </a:lnTo>
                    </a:path>
                  </a:pathLst>
                </a:custGeom>
                <a:solidFill>
                  <a:srgbClr val="7500d7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" name=""/>
                <p:cNvSpPr/>
                <p:nvPr/>
              </p:nvSpPr>
              <p:spPr>
                <a:xfrm>
                  <a:off x="203040" y="276120"/>
                  <a:ext cx="586080" cy="801720"/>
                </a:xfrm>
                <a:custGeom>
                  <a:avLst/>
                  <a:gdLst/>
                  <a:ahLst/>
                  <a:rect l="l" t="t" r="r" b="b"/>
                  <a:pathLst>
                    <a:path w="369" h="505">
                      <a:moveTo>
                        <a:pt x="368" y="0"/>
                      </a:moveTo>
                      <a:lnTo>
                        <a:pt x="368" y="100"/>
                      </a:lnTo>
                      <a:lnTo>
                        <a:pt x="73" y="504"/>
                      </a:lnTo>
                      <a:lnTo>
                        <a:pt x="0" y="504"/>
                      </a:lnTo>
                      <a:lnTo>
                        <a:pt x="368" y="0"/>
                      </a:lnTo>
                    </a:path>
                  </a:pathLst>
                </a:custGeom>
                <a:solidFill>
                  <a:srgbClr val="7500d7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32" name=""/>
              <p:cNvGrpSpPr/>
              <p:nvPr/>
            </p:nvGrpSpPr>
            <p:grpSpPr>
              <a:xfrm>
                <a:off x="203040" y="1076400"/>
                <a:ext cx="1170000" cy="801720"/>
                <a:chOff x="203040" y="1076400"/>
                <a:chExt cx="1170000" cy="801720"/>
              </a:xfrm>
            </p:grpSpPr>
            <p:sp>
              <p:nvSpPr>
                <p:cNvPr id="7" name=""/>
                <p:cNvSpPr/>
                <p:nvPr/>
              </p:nvSpPr>
              <p:spPr>
                <a:xfrm>
                  <a:off x="787320" y="1076400"/>
                  <a:ext cx="585720" cy="801720"/>
                </a:xfrm>
                <a:custGeom>
                  <a:avLst/>
                  <a:gdLst/>
                  <a:ahLst/>
                  <a:rect l="l" t="t" r="r" b="b"/>
                  <a:pathLst>
                    <a:path w="369" h="505">
                      <a:moveTo>
                        <a:pt x="295" y="0"/>
                      </a:moveTo>
                      <a:lnTo>
                        <a:pt x="368" y="0"/>
                      </a:lnTo>
                      <a:lnTo>
                        <a:pt x="0" y="504"/>
                      </a:lnTo>
                      <a:lnTo>
                        <a:pt x="0" y="404"/>
                      </a:lnTo>
                      <a:lnTo>
                        <a:pt x="295" y="0"/>
                      </a:lnTo>
                    </a:path>
                  </a:pathLst>
                </a:custGeom>
                <a:solidFill>
                  <a:srgbClr val="2a004e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" name=""/>
                <p:cNvSpPr/>
                <p:nvPr/>
              </p:nvSpPr>
              <p:spPr>
                <a:xfrm>
                  <a:off x="203040" y="1076400"/>
                  <a:ext cx="586080" cy="801720"/>
                </a:xfrm>
                <a:custGeom>
                  <a:avLst/>
                  <a:gdLst/>
                  <a:ahLst/>
                  <a:rect l="l" t="t" r="r" b="b"/>
                  <a:pathLst>
                    <a:path w="369" h="505">
                      <a:moveTo>
                        <a:pt x="73" y="0"/>
                      </a:moveTo>
                      <a:lnTo>
                        <a:pt x="368" y="404"/>
                      </a:lnTo>
                      <a:lnTo>
                        <a:pt x="368" y="504"/>
                      </a:lnTo>
                      <a:lnTo>
                        <a:pt x="0" y="0"/>
                      </a:lnTo>
                      <a:lnTo>
                        <a:pt x="73" y="0"/>
                      </a:lnTo>
                    </a:path>
                  </a:pathLst>
                </a:custGeom>
                <a:solidFill>
                  <a:srgbClr val="2a004e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33" name=""/>
            <p:cNvGrpSpPr/>
            <p:nvPr/>
          </p:nvGrpSpPr>
          <p:grpSpPr>
            <a:xfrm>
              <a:off x="630360" y="334800"/>
              <a:ext cx="833400" cy="762120"/>
              <a:chOff x="630360" y="334800"/>
              <a:chExt cx="833400" cy="762120"/>
            </a:xfrm>
          </p:grpSpPr>
          <p:sp>
            <p:nvSpPr>
              <p:cNvPr id="10" name=""/>
              <p:cNvSpPr/>
              <p:nvPr/>
            </p:nvSpPr>
            <p:spPr>
              <a:xfrm>
                <a:off x="630360" y="334800"/>
                <a:ext cx="833400" cy="762120"/>
              </a:xfrm>
              <a:custGeom>
                <a:avLst/>
                <a:gdLst/>
                <a:ahLst/>
                <a:rect l="l" t="t" r="r" b="b"/>
                <a:pathLst>
                  <a:path w="525" h="480">
                    <a:moveTo>
                      <a:pt x="225" y="217"/>
                    </a:moveTo>
                    <a:lnTo>
                      <a:pt x="133" y="0"/>
                    </a:lnTo>
                    <a:lnTo>
                      <a:pt x="263" y="193"/>
                    </a:lnTo>
                    <a:lnTo>
                      <a:pt x="393" y="0"/>
                    </a:lnTo>
                    <a:lnTo>
                      <a:pt x="299" y="217"/>
                    </a:lnTo>
                    <a:lnTo>
                      <a:pt x="524" y="240"/>
                    </a:lnTo>
                    <a:lnTo>
                      <a:pt x="298" y="262"/>
                    </a:lnTo>
                    <a:lnTo>
                      <a:pt x="393" y="479"/>
                    </a:lnTo>
                    <a:lnTo>
                      <a:pt x="263" y="286"/>
                    </a:lnTo>
                    <a:lnTo>
                      <a:pt x="133" y="479"/>
                    </a:lnTo>
                    <a:lnTo>
                      <a:pt x="224" y="263"/>
                    </a:lnTo>
                    <a:lnTo>
                      <a:pt x="0" y="240"/>
                    </a:lnTo>
                    <a:lnTo>
                      <a:pt x="225" y="217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500093"/>
                  </a:gs>
                </a:gsLst>
                <a:path path="rect">
                  <a:fillToRect l="50000" t="50000" r="50000" b="50000"/>
                </a:path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744480" y="438120"/>
                <a:ext cx="606600" cy="555480"/>
              </a:xfrm>
              <a:custGeom>
                <a:avLst/>
                <a:gdLst/>
                <a:ahLst/>
                <a:rect l="l" t="t" r="r" b="b"/>
                <a:pathLst>
                  <a:path w="382" h="350">
                    <a:moveTo>
                      <a:pt x="153" y="153"/>
                    </a:moveTo>
                    <a:lnTo>
                      <a:pt x="95" y="0"/>
                    </a:lnTo>
                    <a:lnTo>
                      <a:pt x="191" y="128"/>
                    </a:lnTo>
                    <a:lnTo>
                      <a:pt x="284" y="0"/>
                    </a:lnTo>
                    <a:lnTo>
                      <a:pt x="227" y="153"/>
                    </a:lnTo>
                    <a:lnTo>
                      <a:pt x="381" y="175"/>
                    </a:lnTo>
                    <a:lnTo>
                      <a:pt x="226" y="196"/>
                    </a:lnTo>
                    <a:lnTo>
                      <a:pt x="284" y="349"/>
                    </a:lnTo>
                    <a:lnTo>
                      <a:pt x="191" y="221"/>
                    </a:lnTo>
                    <a:lnTo>
                      <a:pt x="95" y="349"/>
                    </a:lnTo>
                    <a:lnTo>
                      <a:pt x="152" y="198"/>
                    </a:lnTo>
                    <a:lnTo>
                      <a:pt x="0" y="175"/>
                    </a:lnTo>
                    <a:lnTo>
                      <a:pt x="153" y="153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7500d7"/>
                  </a:gs>
                </a:gsLst>
                <a:path path="rect">
                  <a:fillToRect l="50000" t="50000" r="50000" b="50000"/>
                </a:path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33400" y="452520"/>
                <a:ext cx="428760" cy="527040"/>
              </a:xfrm>
              <a:custGeom>
                <a:avLst/>
                <a:gdLst/>
                <a:ahLst/>
                <a:rect l="l" t="t" r="r" b="b"/>
                <a:pathLst>
                  <a:path w="270" h="332">
                    <a:moveTo>
                      <a:pt x="0" y="84"/>
                    </a:moveTo>
                    <a:lnTo>
                      <a:pt x="122" y="143"/>
                    </a:lnTo>
                    <a:lnTo>
                      <a:pt x="135" y="0"/>
                    </a:lnTo>
                    <a:lnTo>
                      <a:pt x="147" y="143"/>
                    </a:lnTo>
                    <a:lnTo>
                      <a:pt x="268" y="82"/>
                    </a:lnTo>
                    <a:lnTo>
                      <a:pt x="159" y="166"/>
                    </a:lnTo>
                    <a:lnTo>
                      <a:pt x="269" y="249"/>
                    </a:lnTo>
                    <a:lnTo>
                      <a:pt x="147" y="189"/>
                    </a:lnTo>
                    <a:lnTo>
                      <a:pt x="135" y="331"/>
                    </a:lnTo>
                    <a:lnTo>
                      <a:pt x="122" y="189"/>
                    </a:lnTo>
                    <a:lnTo>
                      <a:pt x="0" y="249"/>
                    </a:lnTo>
                    <a:lnTo>
                      <a:pt x="110" y="166"/>
                    </a:lnTo>
                    <a:lnTo>
                      <a:pt x="0" y="84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500093"/>
                  </a:gs>
                </a:gsLst>
                <a:path path="rect">
                  <a:fillToRect l="50000" t="50000" r="50000" b="50000"/>
                </a:path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993600" y="647640"/>
                <a:ext cx="108000" cy="135000"/>
              </a:xfrm>
              <a:custGeom>
                <a:avLst/>
                <a:gdLst/>
                <a:ahLst/>
                <a:rect l="l" t="t" r="r" b="b"/>
                <a:pathLst>
                  <a:path w="68" h="85">
                    <a:moveTo>
                      <a:pt x="0" y="20"/>
                    </a:moveTo>
                    <a:lnTo>
                      <a:pt x="27" y="30"/>
                    </a:lnTo>
                    <a:lnTo>
                      <a:pt x="33" y="0"/>
                    </a:lnTo>
                    <a:lnTo>
                      <a:pt x="39" y="30"/>
                    </a:lnTo>
                    <a:lnTo>
                      <a:pt x="67" y="20"/>
                    </a:lnTo>
                    <a:lnTo>
                      <a:pt x="45" y="42"/>
                    </a:lnTo>
                    <a:lnTo>
                      <a:pt x="67" y="62"/>
                    </a:lnTo>
                    <a:lnTo>
                      <a:pt x="39" y="52"/>
                    </a:lnTo>
                    <a:lnTo>
                      <a:pt x="33" y="84"/>
                    </a:lnTo>
                    <a:lnTo>
                      <a:pt x="27" y="52"/>
                    </a:lnTo>
                    <a:lnTo>
                      <a:pt x="0" y="62"/>
                    </a:lnTo>
                    <a:lnTo>
                      <a:pt x="21" y="42"/>
                    </a:lnTo>
                    <a:lnTo>
                      <a:pt x="0" y="20"/>
                    </a:lnTo>
                  </a:path>
                </a:pathLst>
              </a:custGeom>
              <a:solidFill>
                <a:srgbClr val="f9f9f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371240" y="475920"/>
            <a:ext cx="7086600" cy="127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00cccc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00cccc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cccc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cc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cccc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72921B1-E5F6-4C16-8196-8C60CFDE468F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a004e"/>
            </a:gs>
            <a:gs pos="50000">
              <a:srgbClr val="500093"/>
            </a:gs>
            <a:gs pos="100000">
              <a:srgbClr val="2a004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"/>
          <p:cNvSpPr/>
          <p:nvPr/>
        </p:nvSpPr>
        <p:spPr>
          <a:xfrm>
            <a:off x="1373040" y="2666880"/>
            <a:ext cx="6400800" cy="17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 algn="ctr">
              <a:spcBef>
                <a:spcPts val="1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Load Profiling</a:t>
            </a:r>
            <a:endParaRPr b="0" lang="en-US" sz="5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a004e"/>
            </a:gs>
            <a:gs pos="50000">
              <a:srgbClr val="500093"/>
            </a:gs>
            <a:gs pos="100000">
              <a:srgbClr val="2a004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"/>
          <p:cNvSpPr/>
          <p:nvPr/>
        </p:nvSpPr>
        <p:spPr>
          <a:xfrm>
            <a:off x="2514600" y="594360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106668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marL="23328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Daily Estimation Process</a:t>
            </a:r>
            <a:endParaRPr b="0" i="1" lang="en-US" sz="4400" strike="noStrike" u="none">
              <a:solidFill>
                <a:srgbClr val="00cccc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087560" y="1666800"/>
            <a:ext cx="1919160" cy="862200"/>
          </a:xfrm>
          <a:prstGeom prst="roundRect">
            <a:avLst>
              <a:gd name="adj" fmla="val 12389"/>
            </a:avLst>
          </a:prstGeom>
          <a:solidFill>
            <a:srgbClr val="500093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2a004e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080" bIns="46080" anchor="ctr">
            <a:noAutofit/>
          </a:bodyPr>
          <a:p>
            <a:pPr algn="ctr">
              <a:lnSpc>
                <a:spcPts val="1599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CopprplGoth Bd BT"/>
              </a:rPr>
              <a:t>Customer Characteristics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3621240" y="1666800"/>
            <a:ext cx="1919160" cy="862200"/>
          </a:xfrm>
          <a:prstGeom prst="roundRect">
            <a:avLst>
              <a:gd name="adj" fmla="val 12389"/>
            </a:avLst>
          </a:prstGeom>
          <a:solidFill>
            <a:srgbClr val="500093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2a004e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080" bIns="46080" anchor="ctr">
            <a:noAutofit/>
          </a:bodyPr>
          <a:p>
            <a:pPr algn="ctr">
              <a:lnSpc>
                <a:spcPts val="1599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CopprplGoth Bd BT"/>
              </a:rPr>
              <a:t>Load Profiles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273720" y="1666800"/>
            <a:ext cx="1919520" cy="862200"/>
          </a:xfrm>
          <a:prstGeom prst="roundRect">
            <a:avLst>
              <a:gd name="adj" fmla="val 12389"/>
            </a:avLst>
          </a:prstGeom>
          <a:solidFill>
            <a:srgbClr val="500093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2a004e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080" bIns="46080" anchor="ctr">
            <a:noAutofit/>
          </a:bodyPr>
          <a:p>
            <a:pPr algn="ctr">
              <a:lnSpc>
                <a:spcPts val="1599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CopprplGoth Bd BT"/>
              </a:rPr>
              <a:t>System Data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1087560" y="3551400"/>
            <a:ext cx="1919160" cy="861840"/>
          </a:xfrm>
          <a:prstGeom prst="roundRect">
            <a:avLst>
              <a:gd name="adj" fmla="val 12389"/>
            </a:avLst>
          </a:prstGeom>
          <a:solidFill>
            <a:srgbClr val="500093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2a004e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080" bIns="46080" anchor="ctr">
            <a:noAutofit/>
          </a:bodyPr>
          <a:p>
            <a:pPr algn="ctr">
              <a:lnSpc>
                <a:spcPts val="1599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CopprplGoth Bd BT"/>
              </a:rPr>
              <a:t>Telemetered Customer Data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3621240" y="3551400"/>
            <a:ext cx="1919160" cy="861840"/>
          </a:xfrm>
          <a:prstGeom prst="roundRect">
            <a:avLst>
              <a:gd name="adj" fmla="val 12389"/>
            </a:avLst>
          </a:prstGeom>
          <a:solidFill>
            <a:srgbClr val="500093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2a004e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080" bIns="46080" anchor="ctr">
            <a:noAutofit/>
          </a:bodyPr>
          <a:p>
            <a:pPr algn="ctr">
              <a:lnSpc>
                <a:spcPts val="1599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CopprplGoth Bd BT"/>
              </a:rPr>
              <a:t>Daily Load Estimation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621240" y="5384880"/>
            <a:ext cx="1919160" cy="861840"/>
          </a:xfrm>
          <a:prstGeom prst="roundRect">
            <a:avLst>
              <a:gd name="adj" fmla="val 12389"/>
            </a:avLst>
          </a:prstGeom>
          <a:solidFill>
            <a:srgbClr val="500093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2a004e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080" bIns="46080" anchor="ctr">
            <a:noAutofit/>
          </a:bodyPr>
          <a:p>
            <a:pPr algn="ctr">
              <a:lnSpc>
                <a:spcPts val="1599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CopprplGoth Bd BT"/>
              </a:rPr>
              <a:t>Report to ISO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2263680" y="2816280"/>
            <a:ext cx="1139760" cy="468360"/>
          </a:xfrm>
          <a:prstGeom prst="line">
            <a:avLst/>
          </a:prstGeom>
          <a:ln w="25560">
            <a:solidFill>
              <a:srgbClr val="ffffff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 flipH="1">
            <a:off x="5444640" y="2816280"/>
            <a:ext cx="1778040" cy="468360"/>
          </a:xfrm>
          <a:prstGeom prst="line">
            <a:avLst/>
          </a:prstGeom>
          <a:ln w="25560">
            <a:solidFill>
              <a:srgbClr val="ffffff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4579920" y="2828880"/>
            <a:ext cx="0" cy="455760"/>
          </a:xfrm>
          <a:prstGeom prst="line">
            <a:avLst/>
          </a:prstGeom>
          <a:ln w="25560">
            <a:solidFill>
              <a:srgbClr val="ffffff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4579920" y="4741920"/>
            <a:ext cx="0" cy="455400"/>
          </a:xfrm>
          <a:prstGeom prst="line">
            <a:avLst/>
          </a:prstGeom>
          <a:ln w="25560">
            <a:solidFill>
              <a:srgbClr val="ffffff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049560" y="3962520"/>
            <a:ext cx="531720" cy="0"/>
          </a:xfrm>
          <a:prstGeom prst="line">
            <a:avLst/>
          </a:prstGeom>
          <a:ln w="25560">
            <a:solidFill>
              <a:srgbClr val="ffffff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6273720" y="3556080"/>
            <a:ext cx="1919520" cy="861840"/>
          </a:xfrm>
          <a:prstGeom prst="roundRect">
            <a:avLst>
              <a:gd name="adj" fmla="val 12389"/>
            </a:avLst>
          </a:prstGeom>
          <a:solidFill>
            <a:srgbClr val="500093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2a004e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080" bIns="46080" anchor="ctr">
            <a:noAutofit/>
          </a:bodyPr>
          <a:p>
            <a:pPr algn="ctr">
              <a:lnSpc>
                <a:spcPts val="1599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CopprplGoth Bd BT"/>
              </a:rPr>
              <a:t>Non-PTF Losses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 flipH="1">
            <a:off x="5586120" y="3976560"/>
            <a:ext cx="703080" cy="0"/>
          </a:xfrm>
          <a:prstGeom prst="line">
            <a:avLst/>
          </a:prstGeom>
          <a:ln w="25560">
            <a:solidFill>
              <a:srgbClr val="ffffff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a004e"/>
            </a:gs>
            <a:gs pos="50000">
              <a:srgbClr val="500093"/>
            </a:gs>
            <a:gs pos="100000">
              <a:srgbClr val="2a004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1371240" y="475920"/>
            <a:ext cx="7086600" cy="127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200" strike="noStrike" u="none">
                <a:solidFill>
                  <a:srgbClr val="00cccc"/>
                </a:solidFill>
                <a:effectLst/>
                <a:uFillTx/>
                <a:latin typeface="Times New Roman"/>
              </a:rPr>
              <a:t>Daily Estimation Steps</a:t>
            </a:r>
            <a:endParaRPr b="0" i="1" lang="en-US" sz="4200" strike="noStrike" u="none">
              <a:solidFill>
                <a:srgbClr val="00cccc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/>
          </p:nvPr>
        </p:nvSpPr>
        <p:spPr>
          <a:xfrm>
            <a:off x="1066680" y="205704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Collect telemetered data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Select appropriate average load shapes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Adjust shapes for customer usage levels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Add non-ptf losses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Reconcile total estimates to delivered loads  (allocate residual)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a004e"/>
            </a:gs>
            <a:gs pos="50000">
              <a:srgbClr val="500093"/>
            </a:gs>
            <a:gs pos="100000">
              <a:srgbClr val="2a004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1371240" y="475920"/>
            <a:ext cx="7086600" cy="127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200" strike="noStrike" u="none">
                <a:solidFill>
                  <a:srgbClr val="00cccc"/>
                </a:solidFill>
                <a:effectLst/>
                <a:uFillTx/>
                <a:latin typeface="Times New Roman"/>
              </a:rPr>
              <a:t>Load Shape Development</a:t>
            </a:r>
            <a:endParaRPr b="0" i="1" lang="en-US" sz="4200" strike="noStrike" u="none">
              <a:solidFill>
                <a:srgbClr val="00cccc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1066680" y="205704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Customer segment load profiles are developed using historic load research samples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Samples have been designed to meet accuracy requirements established by DTE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a004e"/>
            </a:gs>
            <a:gs pos="50000">
              <a:srgbClr val="500093"/>
            </a:gs>
            <a:gs pos="100000">
              <a:srgbClr val="2a004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1371240" y="475920"/>
            <a:ext cx="7086600" cy="127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200" strike="noStrike" u="none">
                <a:solidFill>
                  <a:srgbClr val="00cccc"/>
                </a:solidFill>
                <a:effectLst/>
                <a:uFillTx/>
                <a:latin typeface="Times New Roman"/>
              </a:rPr>
              <a:t>Load Shape Development Cont...</a:t>
            </a:r>
            <a:endParaRPr b="0" i="1" lang="en-US" sz="4200" strike="noStrike" u="none">
              <a:solidFill>
                <a:srgbClr val="00cccc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Historic Average Day Type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Historic Proxy Day Match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Customer segment average load shapes provided by each Utility on it’s web site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a004e"/>
            </a:gs>
            <a:gs pos="50000">
              <a:srgbClr val="500093"/>
            </a:gs>
            <a:gs pos="100000">
              <a:srgbClr val="2a004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990720" y="380520"/>
            <a:ext cx="81532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300" strike="noStrike" u="none">
                <a:solidFill>
                  <a:srgbClr val="00cccc"/>
                </a:solidFill>
                <a:effectLst/>
                <a:uFillTx/>
                <a:latin typeface="Times New Roman"/>
              </a:rPr>
              <a:t>Loss Adjustments</a:t>
            </a:r>
            <a:endParaRPr b="0" i="1" lang="en-US" sz="4300" strike="noStrike" u="none">
              <a:solidFill>
                <a:srgbClr val="00cccc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/>
          </p:nvPr>
        </p:nvSpPr>
        <p:spPr>
          <a:xfrm>
            <a:off x="990720" y="16765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Non-PTF Losses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Fixed average factors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Determined and allocated by Host Participant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PTF Losses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Determined and allocated by ISO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a004e"/>
            </a:gs>
            <a:gs pos="50000">
              <a:srgbClr val="500093"/>
            </a:gs>
            <a:gs pos="100000">
              <a:srgbClr val="2a004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"/>
          <p:cNvSpPr/>
          <p:nvPr/>
        </p:nvSpPr>
        <p:spPr>
          <a:xfrm>
            <a:off x="2666880" y="609588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685440" y="456840"/>
            <a:ext cx="8381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marL="23328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Monthly Reconciliation Process</a:t>
            </a:r>
            <a:endParaRPr b="0" i="1" lang="en-US" sz="4400" strike="noStrike" u="none">
              <a:solidFill>
                <a:srgbClr val="00cccc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1239840" y="1819440"/>
            <a:ext cx="1919160" cy="861840"/>
          </a:xfrm>
          <a:prstGeom prst="roundRect">
            <a:avLst>
              <a:gd name="adj" fmla="val 12389"/>
            </a:avLst>
          </a:prstGeom>
          <a:solidFill>
            <a:srgbClr val="500093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2a004e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080" bIns="46080" anchor="ctr">
            <a:noAutofit/>
          </a:bodyPr>
          <a:p>
            <a:pPr algn="ctr">
              <a:lnSpc>
                <a:spcPts val="1599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CopprplGoth Bd BT"/>
              </a:rPr>
              <a:t>Daily Estimates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773520" y="1819440"/>
            <a:ext cx="1919160" cy="861840"/>
          </a:xfrm>
          <a:prstGeom prst="roundRect">
            <a:avLst>
              <a:gd name="adj" fmla="val 12389"/>
            </a:avLst>
          </a:prstGeom>
          <a:solidFill>
            <a:srgbClr val="500093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2a004e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080" bIns="46080" anchor="ctr">
            <a:noAutofit/>
          </a:bodyPr>
          <a:p>
            <a:pPr algn="ctr">
              <a:lnSpc>
                <a:spcPts val="1599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CopprplGoth Bd BT"/>
              </a:rPr>
              <a:t>Customer Interval Data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6426360" y="1819440"/>
            <a:ext cx="1919160" cy="861840"/>
          </a:xfrm>
          <a:prstGeom prst="roundRect">
            <a:avLst>
              <a:gd name="adj" fmla="val 12389"/>
            </a:avLst>
          </a:prstGeom>
          <a:solidFill>
            <a:srgbClr val="500093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2a004e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080" bIns="46080" anchor="ctr">
            <a:noAutofit/>
          </a:bodyPr>
          <a:p>
            <a:pPr algn="ctr">
              <a:lnSpc>
                <a:spcPts val="1599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CopprplGoth Bd BT"/>
              </a:rPr>
              <a:t>Monthly Meter Readings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773520" y="3627360"/>
            <a:ext cx="1919160" cy="862200"/>
          </a:xfrm>
          <a:prstGeom prst="roundRect">
            <a:avLst>
              <a:gd name="adj" fmla="val 12389"/>
            </a:avLst>
          </a:prstGeom>
          <a:solidFill>
            <a:srgbClr val="500093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2a004e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080" bIns="46080" anchor="ctr">
            <a:noAutofit/>
          </a:bodyPr>
          <a:p>
            <a:pPr algn="ctr">
              <a:lnSpc>
                <a:spcPts val="1599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CopprplGoth Bd BT"/>
              </a:rPr>
              <a:t>Monthly Reconciliation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773520" y="5384880"/>
            <a:ext cx="1919160" cy="861840"/>
          </a:xfrm>
          <a:prstGeom prst="roundRect">
            <a:avLst>
              <a:gd name="adj" fmla="val 12389"/>
            </a:avLst>
          </a:prstGeom>
          <a:solidFill>
            <a:srgbClr val="500093"/>
          </a:solidFill>
          <a:ln w="12600">
            <a:solidFill>
              <a:srgbClr val="ffffff"/>
            </a:solidFill>
            <a:miter/>
          </a:ln>
          <a:effectLst>
            <a:outerShdw dist="71785" dir="2700000" blurRad="0" rotWithShape="0">
              <a:srgbClr val="2a004e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46080" bIns="46080" anchor="ctr">
            <a:noAutofit/>
          </a:bodyPr>
          <a:p>
            <a:pPr algn="ctr">
              <a:lnSpc>
                <a:spcPts val="1599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CopprplGoth Bd BT"/>
              </a:rPr>
              <a:t>ISO Adjustment to Participant Billing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416320" y="2968560"/>
            <a:ext cx="1139760" cy="468360"/>
          </a:xfrm>
          <a:prstGeom prst="line">
            <a:avLst/>
          </a:prstGeom>
          <a:ln w="25560">
            <a:solidFill>
              <a:srgbClr val="ffffff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 flipH="1">
            <a:off x="5597280" y="2968560"/>
            <a:ext cx="1778040" cy="468360"/>
          </a:xfrm>
          <a:prstGeom prst="line">
            <a:avLst/>
          </a:prstGeom>
          <a:ln w="25560">
            <a:solidFill>
              <a:srgbClr val="ffffff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4732200" y="2981160"/>
            <a:ext cx="0" cy="455760"/>
          </a:xfrm>
          <a:prstGeom prst="line">
            <a:avLst/>
          </a:prstGeom>
          <a:ln w="25560">
            <a:solidFill>
              <a:srgbClr val="ffffff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4732200" y="4741920"/>
            <a:ext cx="0" cy="455400"/>
          </a:xfrm>
          <a:prstGeom prst="line">
            <a:avLst/>
          </a:prstGeom>
          <a:ln w="25560">
            <a:solidFill>
              <a:srgbClr val="ffffff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a004e"/>
            </a:gs>
            <a:gs pos="50000">
              <a:srgbClr val="500093"/>
            </a:gs>
            <a:gs pos="100000">
              <a:srgbClr val="2a004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1371240" y="475920"/>
            <a:ext cx="7086600" cy="127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00cccc"/>
                </a:solidFill>
                <a:effectLst/>
                <a:uFillTx/>
                <a:latin typeface="Times New Roman"/>
              </a:rPr>
              <a:t>Results</a:t>
            </a:r>
            <a:endParaRPr b="0" i="1" lang="en-US" sz="4400" strike="noStrike" u="none">
              <a:solidFill>
                <a:srgbClr val="00cccc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Hourly Participant loads are reported to ISO-NE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ISO-NE performs Market Settlement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Revised monthly values are reported to ISO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Monthly adjustments are applied as adjustments to the Energy Market at the average ECP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a004e"/>
            </a:gs>
            <a:gs pos="50000">
              <a:srgbClr val="500093"/>
            </a:gs>
            <a:gs pos="100000">
              <a:srgbClr val="2a004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1371240" y="475920"/>
            <a:ext cx="7086600" cy="127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00cccc"/>
                </a:solidFill>
                <a:effectLst/>
                <a:uFillTx/>
                <a:latin typeface="Times New Roman"/>
              </a:rPr>
              <a:t>Results Comparison: Points to Note</a:t>
            </a:r>
            <a:endParaRPr b="0" i="1" lang="en-US" sz="4400" strike="noStrike" u="none">
              <a:solidFill>
                <a:srgbClr val="00cccc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Customer meter usage reflects consumption during billing cycle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Supplier hourly loads reflect non-ptf losses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ISO billing reflects sum of  hourly values for calendar month, plus PTF losses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a004e"/>
            </a:gs>
            <a:gs pos="50000">
              <a:srgbClr val="500093"/>
            </a:gs>
            <a:gs pos="100000">
              <a:srgbClr val="2a004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1218960" y="2228760"/>
            <a:ext cx="7086600" cy="1276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00cccc"/>
                </a:solidFill>
                <a:effectLst/>
                <a:uFillTx/>
                <a:latin typeface="Times New Roman"/>
              </a:rPr>
              <a:t>QUESTIONS?</a:t>
            </a:r>
            <a:endParaRPr b="0" i="1" lang="en-US" sz="4400" strike="noStrike" u="none">
              <a:solidFill>
                <a:srgbClr val="00cc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a004e"/>
            </a:gs>
            <a:gs pos="50000">
              <a:srgbClr val="500093"/>
            </a:gs>
            <a:gs pos="100000">
              <a:srgbClr val="2a004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371240" y="475920"/>
            <a:ext cx="7086600" cy="127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00cccc"/>
                </a:solidFill>
                <a:effectLst/>
                <a:uFillTx/>
                <a:latin typeface="Times New Roman"/>
              </a:rPr>
              <a:t>Objectives</a:t>
            </a:r>
            <a:endParaRPr b="0" i="1" lang="en-US" sz="4400" strike="noStrike" u="none">
              <a:solidFill>
                <a:srgbClr val="00cccc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What is load profiling?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Why is load profiling necessary?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What are the load profiling business requirements?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How do the Distribution Companies’ load profiling systems work?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a004e"/>
            </a:gs>
            <a:gs pos="50000">
              <a:srgbClr val="500093"/>
            </a:gs>
            <a:gs pos="100000">
              <a:srgbClr val="2a004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371240" y="475920"/>
            <a:ext cx="7086600" cy="127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00cccc"/>
                </a:solidFill>
                <a:effectLst/>
                <a:uFillTx/>
                <a:latin typeface="Times New Roman"/>
              </a:rPr>
              <a:t>What is load profiling?</a:t>
            </a:r>
            <a:endParaRPr b="0" i="1" lang="en-US" sz="4400" strike="noStrike" u="none">
              <a:solidFill>
                <a:srgbClr val="00cccc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Load profiling is the methodology used to determine customer hourly loads where hourly interval data is not available on a next day basis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a004e"/>
            </a:gs>
            <a:gs pos="50000">
              <a:srgbClr val="500093"/>
            </a:gs>
            <a:gs pos="100000">
              <a:srgbClr val="2a004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636560" y="1917720"/>
            <a:ext cx="7278840" cy="4170240"/>
          </a:xfrm>
          <a:prstGeom prst="rect">
            <a:avLst/>
          </a:prstGeom>
          <a:solidFill>
            <a:srgbClr val="ffffff"/>
          </a:solidFill>
          <a:ln w="25560">
            <a:solidFill>
              <a:srgbClr val="37617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69520" y="533520"/>
            <a:ext cx="8574120" cy="1157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marL="23328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Traditional Model:</a:t>
            </a:r>
            <a:br>
              <a:rPr sz="4000"/>
            </a:br>
            <a:r>
              <a:rPr b="0" i="1" lang="en-US" sz="4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Vertically Integrated Utility</a:t>
            </a:r>
            <a:endParaRPr b="0" i="1" lang="en-US" sz="4000" strike="noStrike" u="none">
              <a:solidFill>
                <a:srgbClr val="00cccc"/>
              </a:solidFill>
              <a:effectLst/>
              <a:uFillTx/>
              <a:latin typeface="Times New Roman"/>
            </a:endParaRPr>
          </a:p>
        </p:txBody>
      </p:sp>
      <p:pic>
        <p:nvPicPr>
          <p:cNvPr id="55" name="" descr=""/>
          <p:cNvPicPr/>
          <p:nvPr/>
        </p:nvPicPr>
        <p:blipFill>
          <a:blip r:embed="rId1"/>
          <a:stretch/>
        </p:blipFill>
        <p:spPr>
          <a:xfrm>
            <a:off x="1731960" y="1973160"/>
            <a:ext cx="7248600" cy="3656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6" name=""/>
          <p:cNvSpPr/>
          <p:nvPr/>
        </p:nvSpPr>
        <p:spPr>
          <a:xfrm>
            <a:off x="2921040" y="2754360"/>
            <a:ext cx="399960" cy="187200"/>
          </a:xfrm>
          <a:prstGeom prst="roundRect">
            <a:avLst>
              <a:gd name="adj" fmla="val 12389"/>
            </a:avLst>
          </a:prstGeom>
          <a:gradFill rotWithShape="0">
            <a:gsLst>
              <a:gs pos="0">
                <a:srgbClr val="fefefe"/>
              </a:gs>
              <a:gs pos="100000">
                <a:srgbClr val="256286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989520" y="3049560"/>
            <a:ext cx="398160" cy="189000"/>
          </a:xfrm>
          <a:prstGeom prst="roundRect">
            <a:avLst>
              <a:gd name="adj" fmla="val 12389"/>
            </a:avLst>
          </a:prstGeom>
          <a:gradFill rotWithShape="0">
            <a:gsLst>
              <a:gs pos="0">
                <a:srgbClr val="fefefe"/>
              </a:gs>
              <a:gs pos="100000">
                <a:srgbClr val="256286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233880" y="3403440"/>
            <a:ext cx="398160" cy="187560"/>
          </a:xfrm>
          <a:prstGeom prst="roundRect">
            <a:avLst>
              <a:gd name="adj" fmla="val 12389"/>
            </a:avLst>
          </a:prstGeom>
          <a:gradFill rotWithShape="0">
            <a:gsLst>
              <a:gs pos="0">
                <a:srgbClr val="fefefe"/>
              </a:gs>
              <a:gs pos="100000">
                <a:srgbClr val="256286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273400" y="3537000"/>
            <a:ext cx="398520" cy="187200"/>
          </a:xfrm>
          <a:prstGeom prst="roundRect">
            <a:avLst>
              <a:gd name="adj" fmla="val 12389"/>
            </a:avLst>
          </a:prstGeom>
          <a:gradFill rotWithShape="0">
            <a:gsLst>
              <a:gs pos="0">
                <a:srgbClr val="fefefe"/>
              </a:gs>
              <a:gs pos="100000">
                <a:srgbClr val="256286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409840" y="4205160"/>
            <a:ext cx="399960" cy="189000"/>
          </a:xfrm>
          <a:prstGeom prst="roundRect">
            <a:avLst>
              <a:gd name="adj" fmla="val 12389"/>
            </a:avLst>
          </a:prstGeom>
          <a:gradFill rotWithShape="0">
            <a:gsLst>
              <a:gs pos="0">
                <a:srgbClr val="fefefe"/>
              </a:gs>
              <a:gs pos="100000">
                <a:srgbClr val="256286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822400" y="4473720"/>
            <a:ext cx="398520" cy="187200"/>
          </a:xfrm>
          <a:prstGeom prst="roundRect">
            <a:avLst>
              <a:gd name="adj" fmla="val 12389"/>
            </a:avLst>
          </a:prstGeom>
          <a:gradFill rotWithShape="0">
            <a:gsLst>
              <a:gs pos="0">
                <a:srgbClr val="fefefe"/>
              </a:gs>
              <a:gs pos="100000">
                <a:srgbClr val="256286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097080" y="3938760"/>
            <a:ext cx="398520" cy="187200"/>
          </a:xfrm>
          <a:prstGeom prst="roundRect">
            <a:avLst>
              <a:gd name="adj" fmla="val 12389"/>
            </a:avLst>
          </a:prstGeom>
          <a:gradFill rotWithShape="0">
            <a:gsLst>
              <a:gs pos="0">
                <a:srgbClr val="fefefe"/>
              </a:gs>
              <a:gs pos="100000">
                <a:srgbClr val="256286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576600" y="4875120"/>
            <a:ext cx="399960" cy="187560"/>
          </a:xfrm>
          <a:prstGeom prst="roundRect">
            <a:avLst>
              <a:gd name="adj" fmla="val 12389"/>
            </a:avLst>
          </a:prstGeom>
          <a:gradFill rotWithShape="0">
            <a:gsLst>
              <a:gs pos="0">
                <a:srgbClr val="fefefe"/>
              </a:gs>
              <a:gs pos="100000">
                <a:srgbClr val="256286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538520" y="4941720"/>
            <a:ext cx="398520" cy="187560"/>
          </a:xfrm>
          <a:prstGeom prst="roundRect">
            <a:avLst>
              <a:gd name="adj" fmla="val 12389"/>
            </a:avLst>
          </a:prstGeom>
          <a:gradFill rotWithShape="0">
            <a:gsLst>
              <a:gs pos="0">
                <a:srgbClr val="fefefe"/>
              </a:gs>
              <a:gs pos="100000">
                <a:srgbClr val="256286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468680" y="4406760"/>
            <a:ext cx="400320" cy="187560"/>
          </a:xfrm>
          <a:prstGeom prst="roundRect">
            <a:avLst>
              <a:gd name="adj" fmla="val 12389"/>
            </a:avLst>
          </a:prstGeom>
          <a:gradFill rotWithShape="0">
            <a:gsLst>
              <a:gs pos="0">
                <a:srgbClr val="fefefe"/>
              </a:gs>
              <a:gs pos="100000">
                <a:srgbClr val="256286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851280" y="4005360"/>
            <a:ext cx="399960" cy="187200"/>
          </a:xfrm>
          <a:prstGeom prst="roundRect">
            <a:avLst>
              <a:gd name="adj" fmla="val 12389"/>
            </a:avLst>
          </a:prstGeom>
          <a:gradFill rotWithShape="0">
            <a:gsLst>
              <a:gs pos="0">
                <a:srgbClr val="fefefe"/>
              </a:gs>
              <a:gs pos="100000">
                <a:srgbClr val="256286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361120" y="3403440"/>
            <a:ext cx="399960" cy="187560"/>
          </a:xfrm>
          <a:prstGeom prst="roundRect">
            <a:avLst>
              <a:gd name="adj" fmla="val 12389"/>
            </a:avLst>
          </a:prstGeom>
          <a:gradFill rotWithShape="0">
            <a:gsLst>
              <a:gs pos="0">
                <a:srgbClr val="fefefe"/>
              </a:gs>
              <a:gs pos="100000">
                <a:srgbClr val="256286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635800" y="3871800"/>
            <a:ext cx="399960" cy="187560"/>
          </a:xfrm>
          <a:prstGeom prst="roundRect">
            <a:avLst>
              <a:gd name="adj" fmla="val 12389"/>
            </a:avLst>
          </a:prstGeom>
          <a:gradFill rotWithShape="0">
            <a:gsLst>
              <a:gs pos="0">
                <a:srgbClr val="fefefe"/>
              </a:gs>
              <a:gs pos="100000">
                <a:srgbClr val="256286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859360" y="3043080"/>
            <a:ext cx="741600" cy="255600"/>
          </a:xfrm>
          <a:prstGeom prst="ellipse">
            <a:avLst/>
          </a:prstGeom>
          <a:gradFill rotWithShape="0">
            <a:gsLst>
              <a:gs pos="0">
                <a:srgbClr val="fefefe"/>
              </a:gs>
              <a:gs pos="100000">
                <a:srgbClr val="6c3e65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738760" y="2386080"/>
            <a:ext cx="1031760" cy="62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ts val="1397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2a004e"/>
                </a:solidFill>
                <a:effectLst/>
                <a:uFillTx/>
                <a:latin typeface="OrigGarmnd BT"/>
              </a:rPr>
              <a:t>Delivery Point Meter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533760" y="3300480"/>
            <a:ext cx="1282680" cy="62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ts val="1397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2a004e"/>
                </a:solidFill>
                <a:effectLst/>
                <a:uFillTx/>
                <a:latin typeface="OrigGarmnd BT"/>
              </a:rPr>
              <a:t>Retail distribution area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059240" y="3139920"/>
            <a:ext cx="96912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CopprplGoth Bd BT"/>
              </a:rPr>
              <a:t>GENCo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a004e"/>
            </a:gs>
            <a:gs pos="50000">
              <a:srgbClr val="500093"/>
            </a:gs>
            <a:gs pos="100000">
              <a:srgbClr val="2a004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636560" y="1917720"/>
            <a:ext cx="7278840" cy="4170240"/>
          </a:xfrm>
          <a:prstGeom prst="rect">
            <a:avLst/>
          </a:prstGeom>
          <a:solidFill>
            <a:srgbClr val="ffffff"/>
          </a:solidFill>
          <a:ln w="25560">
            <a:solidFill>
              <a:srgbClr val="37617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407960" y="490680"/>
            <a:ext cx="7772400" cy="1157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marL="23328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Restructured Model:</a:t>
            </a:r>
            <a:br>
              <a:rPr sz="4400"/>
            </a:br>
            <a:r>
              <a:rPr b="0" i="1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Competitive Electric Supply</a:t>
            </a:r>
            <a:endParaRPr b="0" i="1" lang="en-US" sz="4400" strike="noStrike" u="none">
              <a:solidFill>
                <a:srgbClr val="00cccc"/>
              </a:solidFill>
              <a:effectLst/>
              <a:uFillTx/>
              <a:latin typeface="Times New Roman"/>
            </a:endParaRPr>
          </a:p>
        </p:txBody>
      </p:sp>
      <p:pic>
        <p:nvPicPr>
          <p:cNvPr id="76" name="" descr=""/>
          <p:cNvPicPr/>
          <p:nvPr/>
        </p:nvPicPr>
        <p:blipFill>
          <a:blip r:embed="rId1"/>
          <a:stretch/>
        </p:blipFill>
        <p:spPr>
          <a:xfrm>
            <a:off x="1582560" y="2117880"/>
            <a:ext cx="7189920" cy="3992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7" name=""/>
          <p:cNvSpPr/>
          <p:nvPr/>
        </p:nvSpPr>
        <p:spPr>
          <a:xfrm>
            <a:off x="2746440" y="3075120"/>
            <a:ext cx="353880" cy="198360"/>
          </a:xfrm>
          <a:prstGeom prst="roundRect">
            <a:avLst>
              <a:gd name="adj" fmla="val 12389"/>
            </a:avLst>
          </a:prstGeom>
          <a:noFill/>
          <a:ln w="25560">
            <a:solidFill>
              <a:srgbClr val="2a004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594240" y="3308400"/>
            <a:ext cx="350640" cy="196920"/>
          </a:xfrm>
          <a:prstGeom prst="ellipse">
            <a:avLst/>
          </a:prstGeom>
          <a:noFill/>
          <a:ln w="25560">
            <a:solidFill>
              <a:srgbClr val="2a004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963880" y="3706920"/>
            <a:ext cx="352440" cy="195120"/>
          </a:xfrm>
          <a:prstGeom prst="roundRect">
            <a:avLst>
              <a:gd name="adj" fmla="val 12389"/>
            </a:avLst>
          </a:prstGeom>
          <a:noFill/>
          <a:ln w="25560">
            <a:solidFill>
              <a:srgbClr val="2a004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108160" y="3852720"/>
            <a:ext cx="353880" cy="196920"/>
          </a:xfrm>
          <a:prstGeom prst="triangle">
            <a:avLst>
              <a:gd name="adj" fmla="val 49884"/>
            </a:avLst>
          </a:prstGeom>
          <a:noFill/>
          <a:ln w="25560">
            <a:solidFill>
              <a:srgbClr val="2a004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8720" bIns="1872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306520" y="4556160"/>
            <a:ext cx="354240" cy="196920"/>
          </a:xfrm>
          <a:prstGeom prst="roundRect">
            <a:avLst>
              <a:gd name="adj" fmla="val 12389"/>
            </a:avLst>
          </a:prstGeom>
          <a:noFill/>
          <a:ln w="25560">
            <a:solidFill>
              <a:srgbClr val="2a004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612880" y="4853160"/>
            <a:ext cx="352440" cy="195120"/>
          </a:xfrm>
          <a:prstGeom prst="ellipse">
            <a:avLst/>
          </a:prstGeom>
          <a:noFill/>
          <a:ln w="25560">
            <a:solidFill>
              <a:srgbClr val="2a004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927520" y="4260960"/>
            <a:ext cx="352080" cy="195120"/>
          </a:xfrm>
          <a:prstGeom prst="triangle">
            <a:avLst>
              <a:gd name="adj" fmla="val 49884"/>
            </a:avLst>
          </a:prstGeom>
          <a:noFill/>
          <a:ln w="25560">
            <a:solidFill>
              <a:srgbClr val="2a004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8360" bIns="18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305160" y="5222880"/>
            <a:ext cx="353880" cy="196920"/>
          </a:xfrm>
          <a:prstGeom prst="triangle">
            <a:avLst>
              <a:gd name="adj" fmla="val 49884"/>
            </a:avLst>
          </a:prstGeom>
          <a:noFill/>
          <a:ln w="25560">
            <a:solidFill>
              <a:srgbClr val="2a004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8720" bIns="1872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062240" y="5297400"/>
            <a:ext cx="352440" cy="195480"/>
          </a:xfrm>
          <a:prstGeom prst="ellipse">
            <a:avLst/>
          </a:prstGeom>
          <a:noFill/>
          <a:ln w="25560">
            <a:solidFill>
              <a:srgbClr val="2a004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998880" y="4853160"/>
            <a:ext cx="352440" cy="195120"/>
          </a:xfrm>
          <a:prstGeom prst="roundRect">
            <a:avLst>
              <a:gd name="adj" fmla="val 12389"/>
            </a:avLst>
          </a:prstGeom>
          <a:noFill/>
          <a:ln w="25560">
            <a:solidFill>
              <a:srgbClr val="2a004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494160" y="4481640"/>
            <a:ext cx="353880" cy="198360"/>
          </a:xfrm>
          <a:prstGeom prst="ellipse">
            <a:avLst/>
          </a:prstGeom>
          <a:noFill/>
          <a:ln w="25560">
            <a:solidFill>
              <a:srgbClr val="2a004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756320" y="3743280"/>
            <a:ext cx="350640" cy="195480"/>
          </a:xfrm>
          <a:prstGeom prst="ellipse">
            <a:avLst/>
          </a:prstGeom>
          <a:noFill/>
          <a:ln w="25560">
            <a:solidFill>
              <a:srgbClr val="2a004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943520" y="4186080"/>
            <a:ext cx="353880" cy="196920"/>
          </a:xfrm>
          <a:prstGeom prst="triangle">
            <a:avLst>
              <a:gd name="adj" fmla="val 49884"/>
            </a:avLst>
          </a:prstGeom>
          <a:noFill/>
          <a:ln w="25560">
            <a:solidFill>
              <a:srgbClr val="2a004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8720" bIns="1872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267000" y="3670200"/>
            <a:ext cx="1068480" cy="54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ts val="1199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2a004e"/>
                </a:solidFill>
                <a:effectLst/>
                <a:uFillTx/>
                <a:latin typeface="OrigGarmnd BT"/>
              </a:rPr>
              <a:t>Retail distribution area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043600" y="2768760"/>
            <a:ext cx="860400" cy="54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ts val="1199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2a004e"/>
                </a:solidFill>
                <a:effectLst/>
                <a:uFillTx/>
                <a:latin typeface="OrigGarmnd BT"/>
              </a:rPr>
              <a:t>Delivery point meter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965920" y="4859280"/>
            <a:ext cx="1296720" cy="390600"/>
          </a:xfrm>
          <a:prstGeom prst="triangle">
            <a:avLst>
              <a:gd name="adj" fmla="val 49884"/>
            </a:avLst>
          </a:prstGeom>
          <a:noFill/>
          <a:ln w="25560">
            <a:solidFill>
              <a:srgbClr val="2a004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ts val="1199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2a004e"/>
                </a:solidFill>
                <a:effectLst/>
                <a:uFillTx/>
                <a:latin typeface="OrigGarmnd BT"/>
              </a:rPr>
              <a:t>Supplier B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965920" y="3600360"/>
            <a:ext cx="1296720" cy="392040"/>
          </a:xfrm>
          <a:prstGeom prst="ellipse">
            <a:avLst/>
          </a:prstGeom>
          <a:noFill/>
          <a:ln w="25560">
            <a:solidFill>
              <a:srgbClr val="2a004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ts val="1199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2a004e"/>
                </a:solidFill>
                <a:effectLst/>
                <a:uFillTx/>
                <a:latin typeface="OrigGarmnd BT"/>
              </a:rPr>
              <a:t>Supplier A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965920" y="2268360"/>
            <a:ext cx="1296720" cy="392400"/>
          </a:xfrm>
          <a:prstGeom prst="rect">
            <a:avLst/>
          </a:prstGeom>
          <a:noFill/>
          <a:ln w="25560">
            <a:solidFill>
              <a:srgbClr val="2a004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ts val="1199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2a004e"/>
                </a:solidFill>
                <a:effectLst/>
                <a:uFillTx/>
                <a:latin typeface="OrigGarmnd BT"/>
              </a:rPr>
              <a:t>Std Offer Supply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7390440" y="2519280"/>
            <a:ext cx="51948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CopprplGoth Bd BT"/>
              </a:rPr>
              <a:t>123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7418520" y="3502080"/>
            <a:ext cx="57564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CopprplGoth Bd BT"/>
              </a:rPr>
              <a:t>XYZ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7407360" y="4454640"/>
            <a:ext cx="59832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CopprplGoth Bd BT"/>
              </a:rPr>
              <a:t>ABC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7401960" y="5433840"/>
            <a:ext cx="63180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CopprplGoth Bd BT"/>
              </a:rPr>
              <a:t>NUG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H="1" flipV="1">
            <a:off x="6965640" y="5056200"/>
            <a:ext cx="587160" cy="573120"/>
          </a:xfrm>
          <a:prstGeom prst="line">
            <a:avLst/>
          </a:prstGeom>
          <a:ln w="25560">
            <a:solidFill>
              <a:srgbClr val="1e7847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 flipH="1" flipV="1">
            <a:off x="5427720" y="3448080"/>
            <a:ext cx="984240" cy="1549440"/>
          </a:xfrm>
          <a:prstGeom prst="line">
            <a:avLst/>
          </a:prstGeom>
          <a:ln w="25560">
            <a:solidFill>
              <a:srgbClr val="1e7847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H="1">
            <a:off x="7009920" y="4800600"/>
            <a:ext cx="561960" cy="228600"/>
          </a:xfrm>
          <a:prstGeom prst="line">
            <a:avLst/>
          </a:prstGeom>
          <a:ln w="25560">
            <a:solidFill>
              <a:srgbClr val="1e7847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H="1">
            <a:off x="7118280" y="3755880"/>
            <a:ext cx="479520" cy="5040"/>
          </a:xfrm>
          <a:prstGeom prst="line">
            <a:avLst/>
          </a:prstGeom>
          <a:ln w="25560">
            <a:solidFill>
              <a:srgbClr val="1e7847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flipH="1">
            <a:off x="7092720" y="3051000"/>
            <a:ext cx="487080" cy="486000"/>
          </a:xfrm>
          <a:prstGeom prst="line">
            <a:avLst/>
          </a:prstGeom>
          <a:ln w="25560">
            <a:solidFill>
              <a:srgbClr val="1e7847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H="1" flipV="1">
            <a:off x="7116480" y="2431800"/>
            <a:ext cx="463320" cy="501480"/>
          </a:xfrm>
          <a:prstGeom prst="line">
            <a:avLst/>
          </a:prstGeom>
          <a:ln w="25560">
            <a:solidFill>
              <a:srgbClr val="1e7847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H="1" flipV="1">
            <a:off x="5486040" y="3428640"/>
            <a:ext cx="638280" cy="422280"/>
          </a:xfrm>
          <a:prstGeom prst="line">
            <a:avLst/>
          </a:prstGeom>
          <a:ln w="25560">
            <a:solidFill>
              <a:srgbClr val="1e7847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H="1">
            <a:off x="5486040" y="2835360"/>
            <a:ext cx="1011240" cy="593640"/>
          </a:xfrm>
          <a:prstGeom prst="line">
            <a:avLst/>
          </a:prstGeom>
          <a:ln w="25560">
            <a:solidFill>
              <a:srgbClr val="1e7847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5143680" y="3365640"/>
            <a:ext cx="547560" cy="284040"/>
          </a:xfrm>
          <a:prstGeom prst="star5">
            <a:avLst/>
          </a:prstGeom>
          <a:gradFill rotWithShape="0">
            <a:gsLst>
              <a:gs pos="0">
                <a:srgbClr val="fefefe"/>
              </a:gs>
              <a:gs pos="100000">
                <a:srgbClr val="593353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6026040" y="2292480"/>
            <a:ext cx="1206720" cy="29196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a004e"/>
            </a:gs>
            <a:gs pos="50000">
              <a:srgbClr val="500093"/>
            </a:gs>
            <a:gs pos="100000">
              <a:srgbClr val="2a004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1371240" y="475920"/>
            <a:ext cx="7086600" cy="127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00cccc"/>
                </a:solidFill>
                <a:effectLst/>
                <a:uFillTx/>
                <a:latin typeface="Times New Roman"/>
              </a:rPr>
              <a:t>Why is Load Profiling Necessary?</a:t>
            </a:r>
            <a:endParaRPr b="0" i="1" lang="en-US" sz="4400" strike="noStrike" u="none">
              <a:solidFill>
                <a:srgbClr val="00cccc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Hourly loads are used in ISO Market Settlement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Hourly loads must be reported to ISO-NE by 1300 hours of the second business day. 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Therefore,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Actual hourly interval data are used for customers with telephone access interval recorders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Load profiling is used for customers without telephone access interval recorders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a004e"/>
            </a:gs>
            <a:gs pos="50000">
              <a:srgbClr val="500093"/>
            </a:gs>
            <a:gs pos="100000">
              <a:srgbClr val="2a004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1379520" y="525600"/>
            <a:ext cx="6851520" cy="1226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marL="23328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Alternative Methods of Developing Supplier Loads</a:t>
            </a:r>
            <a:endParaRPr b="0" i="1" lang="en-US" sz="4400" strike="noStrike" u="none">
              <a:solidFill>
                <a:srgbClr val="00cccc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062080" y="1677960"/>
            <a:ext cx="6181920" cy="3754440"/>
          </a:xfrm>
          <a:prstGeom prst="rect">
            <a:avLst/>
          </a:prstGeom>
          <a:solidFill>
            <a:srgbClr val="d0d5d4"/>
          </a:solidFill>
          <a:ln w="0">
            <a:noFill/>
          </a:ln>
          <a:effectLst>
            <a:outerShdw dist="107932" dir="2700000" blurRad="0" rotWithShape="0">
              <a:srgbClr val="2a004e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151600" y="2077920"/>
            <a:ext cx="0" cy="3424320"/>
          </a:xfrm>
          <a:prstGeom prst="line">
            <a:avLst/>
          </a:prstGeom>
          <a:ln w="25560">
            <a:solidFill>
              <a:srgbClr val="e6ddc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236680" y="3782880"/>
            <a:ext cx="5846760" cy="0"/>
          </a:xfrm>
          <a:prstGeom prst="line">
            <a:avLst/>
          </a:prstGeom>
          <a:ln w="25560">
            <a:solidFill>
              <a:srgbClr val="e6ddc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V="1">
            <a:off x="1554120" y="2025360"/>
            <a:ext cx="0" cy="3475080"/>
          </a:xfrm>
          <a:prstGeom prst="line">
            <a:avLst/>
          </a:prstGeom>
          <a:ln w="25560">
            <a:solidFill>
              <a:srgbClr val="053155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506680" y="6064200"/>
            <a:ext cx="4398840" cy="0"/>
          </a:xfrm>
          <a:prstGeom prst="line">
            <a:avLst/>
          </a:prstGeom>
          <a:ln w="25560">
            <a:solidFill>
              <a:srgbClr val="053155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 useBgFill="1">
        <p:nvSpPr>
          <p:cNvPr id="118" name=""/>
          <p:cNvSpPr/>
          <p:nvPr/>
        </p:nvSpPr>
        <p:spPr>
          <a:xfrm>
            <a:off x="1920240" y="5851440"/>
            <a:ext cx="1312560" cy="3632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ffffff"/>
                </a:solidFill>
                <a:effectLst/>
                <a:uFillTx/>
                <a:latin typeface="OrigGarmnd BT"/>
              </a:rPr>
              <a:t>Acceptable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 useBgFill="1">
        <p:nvSpPr>
          <p:cNvPr id="119" name=""/>
          <p:cNvSpPr/>
          <p:nvPr/>
        </p:nvSpPr>
        <p:spPr>
          <a:xfrm>
            <a:off x="4396680" y="5805360"/>
            <a:ext cx="1434960" cy="45468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CopprplGoth Bd BT"/>
              </a:rPr>
              <a:t>Precision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097400" y="5759280"/>
            <a:ext cx="1198080" cy="54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ts val="18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ffffff"/>
                </a:solidFill>
                <a:effectLst/>
                <a:uFillTx/>
                <a:latin typeface="OrigGarmnd BT"/>
              </a:rPr>
              <a:t>Maximum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ts val="18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ffffff"/>
                </a:solidFill>
                <a:effectLst/>
                <a:uFillTx/>
                <a:latin typeface="OrigGarmnd BT"/>
              </a:rPr>
              <a:t>Attainable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109160" y="5315040"/>
            <a:ext cx="80424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ffffff"/>
                </a:solidFill>
                <a:effectLst/>
                <a:uFillTx/>
                <a:latin typeface="OrigGarmnd BT"/>
              </a:rPr>
              <a:t>Lower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1128240" y="1805040"/>
            <a:ext cx="85500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ffffff"/>
                </a:solidFill>
                <a:effectLst/>
                <a:uFillTx/>
                <a:latin typeface="OrigGarmnd BT"/>
              </a:rPr>
              <a:t>Higher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 useBgFill="1">
        <p:nvSpPr>
          <p:cNvPr id="123" name=""/>
          <p:cNvSpPr/>
          <p:nvPr/>
        </p:nvSpPr>
        <p:spPr>
          <a:xfrm>
            <a:off x="1061280" y="3517920"/>
            <a:ext cx="808200" cy="45468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CopprplGoth Bd BT"/>
              </a:rPr>
              <a:t>Cost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2287440" y="5149800"/>
            <a:ext cx="139680" cy="149400"/>
          </a:xfrm>
          <a:prstGeom prst="ellipse">
            <a:avLst/>
          </a:prstGeom>
          <a:solidFill>
            <a:srgbClr val="053155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946760" y="3635280"/>
            <a:ext cx="139680" cy="149400"/>
          </a:xfrm>
          <a:prstGeom prst="ellipse">
            <a:avLst/>
          </a:prstGeom>
          <a:solidFill>
            <a:srgbClr val="053155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388280" y="1968480"/>
            <a:ext cx="139680" cy="149400"/>
          </a:xfrm>
          <a:prstGeom prst="ellipse">
            <a:avLst/>
          </a:prstGeom>
          <a:solidFill>
            <a:srgbClr val="053155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361240" y="5072040"/>
            <a:ext cx="1702440" cy="29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2a004e"/>
                </a:solidFill>
                <a:effectLst/>
                <a:uFillTx/>
                <a:latin typeface="OrigGarmnd BT"/>
              </a:rPr>
              <a:t>100% Estimation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120280" y="3556080"/>
            <a:ext cx="1059840" cy="50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2a004e"/>
                </a:solidFill>
                <a:effectLst/>
                <a:uFillTx/>
                <a:latin typeface="OrigGarmnd BT"/>
              </a:rPr>
              <a:t>Upstream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2a004e"/>
                </a:solidFill>
                <a:effectLst/>
                <a:uFillTx/>
                <a:latin typeface="OrigGarmnd BT"/>
              </a:rPr>
              <a:t>Metering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6958440" y="2327400"/>
            <a:ext cx="1364400" cy="50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2a004e"/>
                </a:solidFill>
                <a:effectLst/>
                <a:uFillTx/>
                <a:latin typeface="OrigGarmnd BT"/>
              </a:rPr>
              <a:t>100%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2a004e"/>
                </a:solidFill>
                <a:effectLst/>
                <a:uFillTx/>
                <a:latin typeface="OrigGarmnd BT"/>
              </a:rPr>
              <a:t>Telemetering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8275680" y="3398760"/>
            <a:ext cx="898560" cy="38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a004e"/>
            </a:gs>
            <a:gs pos="50000">
              <a:srgbClr val="500093"/>
            </a:gs>
            <a:gs pos="100000">
              <a:srgbClr val="2a004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1371240" y="475920"/>
            <a:ext cx="7086600" cy="127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00cccc"/>
                </a:solidFill>
                <a:effectLst/>
                <a:uFillTx/>
                <a:latin typeface="Times New Roman"/>
              </a:rPr>
              <a:t>ISO-NE Requirements</a:t>
            </a:r>
            <a:endParaRPr b="0" i="1" lang="en-US" sz="4400" strike="noStrike" u="none">
              <a:solidFill>
                <a:srgbClr val="00cccc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838080" y="1600200"/>
            <a:ext cx="8229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Participant establishes a Load Asset for each Node where they serve load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Non-Participant supplier must contract with a pool participant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Host Participant reports Participant hourly loads to ISO-NE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Host Participant reports revised monthly values to ISO-NE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2a004e"/>
            </a:gs>
            <a:gs pos="50000">
              <a:srgbClr val="500093"/>
            </a:gs>
            <a:gs pos="100000">
              <a:srgbClr val="2a004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838080" y="53352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00cccc"/>
                </a:solidFill>
                <a:effectLst/>
                <a:uFillTx/>
                <a:latin typeface="Times New Roman"/>
              </a:rPr>
              <a:t>ISO Load Asset Initiation</a:t>
            </a:r>
            <a:endParaRPr b="0" i="1" lang="en-US" sz="4400" strike="noStrike" u="none">
              <a:solidFill>
                <a:srgbClr val="00cccc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990720" y="1371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Market Rule &amp; Procedure #20, Appendix I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cccc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Supplier Information Required by Host Distribution Company: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Copy of Load Asset Registration Form/Letter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Estimated Maximum Capacity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Load Asset Effective Date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Supplier’s Name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Load Asset Number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Contact’s Name/Telephone Number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Other data required by the DisCo contracts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1995-06-17T21:01:02Z</dcterms:created>
  <dc:creator>Northeast Utilities</dc:creator>
  <dc:description/>
  <dc:language>en-US</dc:language>
  <cp:lastModifiedBy>Marilyn Alvarado</cp:lastModifiedBy>
  <cp:lastPrinted>2000-04-25T17:56:20Z</cp:lastPrinted>
  <dcterms:modified xsi:type="dcterms:W3CDTF">2001-04-03T18:37:26Z</dcterms:modified>
  <cp:revision>33</cp:revision>
  <dc:subject/>
  <dc:title>No Slide Title</dc:title>
</cp:coreProperties>
</file>