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s/slide1.xml" ContentType="application/vnd.openxmlformats-officedocument.presentationml.slide+xml"/>
  <Override PartName="/ppt/slides/_rels/slide4.xml.rels" ContentType="application/vnd.openxmlformats-package.relationships+xml"/>
  <Override PartName="/ppt/slides/_rels/slide3.xml.rels" ContentType="application/vnd.openxmlformats-package.relationships+xml"/>
  <Override PartName="/ppt/slides/_rels/slide2.xml.rels" ContentType="application/vnd.openxmlformats-package.relationships+xml"/>
  <Override PartName="/ppt/slides/_rels/slide1.xml.rels" ContentType="application/vnd.openxmlformats-package.relationships+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_rels/presentation.xml.rels" ContentType="application/vnd.openxmlformats-package.relationships+xml"/>
  <Override PartName="/ppt/media/image1.wmf" ContentType="image/x-wmf"/>
  <Override PartName="/ppt/media/image2.png" ContentType="image/png"/>
  <Override PartName="/ppt/media/image3.wmf" ContentType="image/x-wmf"/>
  <Override PartName="/ppt/media/image4.wmf" ContentType="image/x-wmf"/>
  <Override PartName="/ppt/embeddings/oleObject1.bin" ContentType="application/vnd.openxmlformats-officedocument.oleObject"/>
  <Override PartName="/ppt/embeddings/oleObject1.docx" ContentType="application/vnd.openxmlformats-officedocument.wordprocessingml.document"/>
  <Override PartName="/ppt/embeddings/oleObject2.bin" ContentType="application/vnd.openxmlformats-officedocument.oleObject"/>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Lst>
  <p:sldSz cx="9144000" cy="6858000"/>
  <p:notesSz cx="7088188" cy="9053513"/>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Default">
    <p:spTree>
      <p:nvGrpSpPr>
        <p:cNvPr id="1" name=""/>
        <p:cNvGrpSpPr/>
        <p:nvPr/>
      </p:nvGrpSpPr>
      <p:grpSpPr>
        <a:xfrm>
          <a:off x="0" y="0"/>
          <a:ext cx="0" cy="0"/>
          <a:chOff x="0" y="0"/>
          <a:chExt cx="0" cy="0"/>
        </a:xfrm>
      </p:grpSpPr>
      <p:sp>
        <p:nvSpPr>
          <p:cNvPr id="5"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Times New Roman"/>
            </a:endParaRPr>
          </a:p>
        </p:txBody>
      </p:sp>
      <p:sp>
        <p:nvSpPr>
          <p:cNvPr id="6" name="PlaceHolder 2"/>
          <p:cNvSpPr>
            <a:spLocks noGrp="1"/>
          </p:cNvSpPr>
          <p:nvPr>
            <p:ph/>
          </p:nvPr>
        </p:nvSpPr>
        <p:spPr>
          <a:xfrm>
            <a:off x="685800" y="1981080"/>
            <a:ext cx="3792600" cy="4114800"/>
          </a:xfrm>
          <a:prstGeom prst="rect">
            <a:avLst/>
          </a:prstGeom>
          <a:noFill/>
          <a:ln w="0">
            <a:noFill/>
          </a:ln>
        </p:spPr>
        <p:txBody>
          <a:bodyPr lIns="90000" rIns="90000" tIns="46800" bIns="46800" anchor="t">
            <a:normAutofit/>
          </a:bodyPr>
          <a:p>
            <a:pPr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
        <p:nvSpPr>
          <p:cNvPr id="7" name="PlaceHolder 3"/>
          <p:cNvSpPr>
            <a:spLocks noGrp="1"/>
          </p:cNvSpPr>
          <p:nvPr>
            <p:ph/>
          </p:nvPr>
        </p:nvSpPr>
        <p:spPr>
          <a:xfrm>
            <a:off x="4668480" y="1981080"/>
            <a:ext cx="3792600" cy="4114800"/>
          </a:xfrm>
          <a:prstGeom prst="rect">
            <a:avLst/>
          </a:prstGeom>
          <a:noFill/>
          <a:ln w="0">
            <a:noFill/>
          </a:ln>
        </p:spPr>
        <p:txBody>
          <a:bodyPr lIns="90000" rIns="90000" tIns="46800" bIns="46800" anchor="t">
            <a:normAutofit/>
          </a:bodyPr>
          <a:p>
            <a:pPr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
        <p:nvSpPr>
          <p:cNvPr id="5" name="PlaceHolder 4"/>
          <p:cNvSpPr>
            <a:spLocks noGrp="1"/>
          </p:cNvSpPr>
          <p:nvPr>
            <p:ph type="ftr" idx="2"/>
          </p:nvPr>
        </p:nvSpPr>
        <p:spPr/>
        <p:txBody>
          <a:bodyPr/>
          <a:p>
            <a:r>
              <a:t>Footer</a:t>
            </a:r>
          </a:p>
        </p:txBody>
      </p:sp>
      <p:sp>
        <p:nvSpPr>
          <p:cNvPr id="6" name="PlaceHolder 5"/>
          <p:cNvSpPr>
            <a:spLocks noGrp="1"/>
          </p:cNvSpPr>
          <p:nvPr>
            <p:ph type="sldNum" idx="3"/>
          </p:nvPr>
        </p:nvSpPr>
        <p:spPr/>
        <p:txBody>
          <a:bodyPr/>
          <a:p>
            <a:fld id="{912B6A7B-F9AB-4D90-A97E-1BBB4F17AEEE}" type="slidenum">
              <a:t>&lt;#&gt;</a:t>
            </a:fld>
          </a:p>
        </p:txBody>
      </p:sp>
      <p:sp>
        <p:nvSpPr>
          <p:cNvPr id="7" name="PlaceHolder 6"/>
          <p:cNvSpPr>
            <a:spLocks noGrp="1"/>
          </p:cNvSpPr>
          <p:nvPr>
            <p:ph type="dt" idx="1"/>
          </p:nvPr>
        </p:nvSpPr>
        <p:spPr/>
        <p:txBody>
          <a:bodyPr/>
          <a:p>
            <a:r>
              <a:rPr lang="en-US"/>
              <a:t/>
            </a: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spTree>
      <p:nvGrpSpPr>
        <p:cNvPr id="1" name=""/>
        <p:cNvGrpSpPr/>
        <p:nvPr/>
      </p:nvGrpSpPr>
      <p:grpSpPr>
        <a:xfrm>
          <a:off x="0" y="0"/>
          <a:ext cx="0" cy="0"/>
          <a:chOff x="0" y="0"/>
          <a:chExt cx="0" cy="0"/>
        </a:xfrm>
      </p:grpSpPr>
      <p:sp>
        <p:nvSpPr>
          <p:cNvPr id="2" name="PlaceHolder 1"/>
          <p:cNvSpPr>
            <a:spLocks noGrp="1"/>
          </p:cNvSpPr>
          <p:nvPr>
            <p:ph type="ftr" idx="2"/>
          </p:nvPr>
        </p:nvSpPr>
        <p:spPr/>
        <p:txBody>
          <a:bodyPr/>
          <a:p>
            <a:r>
              <a:t>Footer</a:t>
            </a:r>
          </a:p>
        </p:txBody>
      </p:sp>
      <p:sp>
        <p:nvSpPr>
          <p:cNvPr id="3" name="PlaceHolder 2"/>
          <p:cNvSpPr>
            <a:spLocks noGrp="1"/>
          </p:cNvSpPr>
          <p:nvPr>
            <p:ph type="sldNum" idx="3"/>
          </p:nvPr>
        </p:nvSpPr>
        <p:spPr/>
        <p:txBody>
          <a:bodyPr/>
          <a:p>
            <a:fld id="{60FD9271-2DD2-4576-8370-ACC1F07B0BF4}" type="slidenum">
              <a:t>&lt;#&gt;</a:t>
            </a:fld>
          </a:p>
        </p:txBody>
      </p:sp>
      <p:sp>
        <p:nvSpPr>
          <p:cNvPr id="4" name="PlaceHolder 3"/>
          <p:cNvSpPr>
            <a:spLocks noGrp="1"/>
          </p:cNvSpPr>
          <p:nvPr>
            <p:ph type="dt" idx="1"/>
          </p:nvPr>
        </p:nvSpPr>
        <p:spPr/>
        <p:txBody>
          <a:bodyPr/>
          <a:p>
            <a:r>
              <a:rPr lang="en-US"/>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Click to edit the title text format</a:t>
            </a:r>
            <a:endParaRPr b="0" lang="en-US" sz="4400" strike="noStrike" u="none">
              <a:solidFill>
                <a:srgbClr val="000000"/>
              </a:solidFill>
              <a:effectLst/>
              <a:uFillTx/>
              <a:latin typeface="Times New Roman"/>
            </a:endParaRPr>
          </a:p>
        </p:txBody>
      </p:sp>
      <p:sp>
        <p:nvSpPr>
          <p:cNvPr id="1" name="PlaceHolder 2"/>
          <p:cNvSpPr>
            <a:spLocks noGrp="1"/>
          </p:cNvSpPr>
          <p:nvPr>
            <p:ph type="body"/>
          </p:nvPr>
        </p:nvSpPr>
        <p:spPr>
          <a:xfrm>
            <a:off x="685800" y="1981080"/>
            <a:ext cx="7772400" cy="4114800"/>
          </a:xfrm>
          <a:prstGeom prst="rect">
            <a:avLst/>
          </a:prstGeom>
          <a:noFill/>
          <a:ln w="0">
            <a:noFill/>
          </a:ln>
        </p:spPr>
        <p:txBody>
          <a:bodyPr lIns="90000" rIns="90000" tIns="46800" bIns="46800" anchor="t">
            <a:normAutofit lnSpcReduction="9999"/>
          </a:bodyPr>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Click to edit the outline text format</a:t>
            </a:r>
            <a:endParaRPr b="0" lang="en-US" sz="3200" strike="noStrike" u="none">
              <a:solidFill>
                <a:srgbClr val="000000"/>
              </a:solidFill>
              <a:effectLst/>
              <a:uFillTx/>
              <a:latin typeface="Times New Roman"/>
            </a:endParaRPr>
          </a:p>
          <a:p>
            <a:pPr lvl="1" marL="743040" indent="-28584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Second Outline Level</a:t>
            </a:r>
            <a:endParaRPr b="0" lang="en-US" sz="3200" strike="noStrike" u="none">
              <a:solidFill>
                <a:srgbClr val="000000"/>
              </a:solidFill>
              <a:effectLst/>
              <a:uFillTx/>
              <a:latin typeface="Times New Roman"/>
            </a:endParaRPr>
          </a:p>
          <a:p>
            <a:pPr lvl="2" marL="11430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Third Outline Level</a:t>
            </a:r>
            <a:endParaRPr b="0" lang="en-US" sz="3200" strike="noStrike" u="none">
              <a:solidFill>
                <a:srgbClr val="000000"/>
              </a:solidFill>
              <a:effectLst/>
              <a:uFillTx/>
              <a:latin typeface="Times New Roman"/>
            </a:endParaRPr>
          </a:p>
          <a:p>
            <a:pPr lvl="3" marL="16002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Fourth Outline Level</a:t>
            </a:r>
            <a:endParaRPr b="0" lang="en-US" sz="3200" strike="noStrike" u="none">
              <a:solidFill>
                <a:srgbClr val="000000"/>
              </a:solidFill>
              <a:effectLst/>
              <a:uFillTx/>
              <a:latin typeface="Times New Roman"/>
            </a:endParaRPr>
          </a:p>
          <a:p>
            <a:pPr lvl="4"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Fifth Outline Level</a:t>
            </a:r>
            <a:endParaRPr b="0" lang="en-US" sz="3200" strike="noStrike" u="none">
              <a:solidFill>
                <a:srgbClr val="000000"/>
              </a:solidFill>
              <a:effectLst/>
              <a:uFillTx/>
              <a:latin typeface="Times New Roman"/>
            </a:endParaRPr>
          </a:p>
          <a:p>
            <a:pPr lvl="5"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Sixth Outline Level</a:t>
            </a:r>
            <a:endParaRPr b="0" lang="en-US" sz="3200" strike="noStrike" u="none">
              <a:solidFill>
                <a:srgbClr val="000000"/>
              </a:solidFill>
              <a:effectLst/>
              <a:uFillTx/>
              <a:latin typeface="Times New Roman"/>
            </a:endParaRPr>
          </a:p>
          <a:p>
            <a:pPr lvl="6"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Seventh Outline Level</a:t>
            </a:r>
            <a:endParaRPr b="0" lang="en-US" sz="3200" strike="noStrike" u="none">
              <a:solidFill>
                <a:srgbClr val="000000"/>
              </a:solidFill>
              <a:effectLst/>
              <a:uFillTx/>
              <a:latin typeface="Times New Roman"/>
            </a:endParaRPr>
          </a:p>
        </p:txBody>
      </p:sp>
      <p:sp>
        <p:nvSpPr>
          <p:cNvPr id="2" name="PlaceHolder 3"/>
          <p:cNvSpPr>
            <a:spLocks noGrp="1"/>
          </p:cNvSpPr>
          <p:nvPr>
            <p:ph type="dt" idx="1"/>
          </p:nvPr>
        </p:nvSpPr>
        <p:spPr>
          <a:xfrm>
            <a:off x="685800" y="6248520"/>
            <a:ext cx="1905120" cy="457200"/>
          </a:xfrm>
          <a:prstGeom prst="rect">
            <a:avLst/>
          </a:prstGeom>
          <a:noFill/>
          <a:ln w="0">
            <a:noFill/>
          </a:ln>
        </p:spPr>
        <p:txBody>
          <a:bodyPr lIns="90000" rIns="90000" tIns="46800" bIns="46800" anchor="t">
            <a:noAutofit/>
          </a:bodyPr>
          <a:lstStyle>
            <a:lvl1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&lt;date/time&gt;</a:t>
            </a:r>
            <a:endParaRPr b="0" lang="en-US" sz="1400" strike="noStrike" u="none">
              <a:solidFill>
                <a:srgbClr val="000000"/>
              </a:solidFill>
              <a:effectLst/>
              <a:uFillTx/>
              <a:latin typeface="Times New Roman"/>
            </a:endParaRPr>
          </a:p>
        </p:txBody>
      </p:sp>
      <p:sp>
        <p:nvSpPr>
          <p:cNvPr id="3" name="PlaceHolder 4"/>
          <p:cNvSpPr>
            <a:spLocks noGrp="1"/>
          </p:cNvSpPr>
          <p:nvPr>
            <p:ph type="ftr" idx="2"/>
          </p:nvPr>
        </p:nvSpPr>
        <p:spPr>
          <a:xfrm>
            <a:off x="3124080" y="6248520"/>
            <a:ext cx="2895840" cy="457200"/>
          </a:xfrm>
          <a:prstGeom prst="rect">
            <a:avLst/>
          </a:prstGeom>
          <a:noFill/>
          <a:ln w="0">
            <a:noFill/>
          </a:ln>
        </p:spPr>
        <p:txBody>
          <a:bodyPr lIns="90000" rIns="90000" tIns="46800" bIns="46800" anchor="t">
            <a:noAutofit/>
          </a:bodyPr>
          <a:lstStyle>
            <a:lvl1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&lt;footer&gt;</a:t>
            </a:r>
            <a:endParaRPr b="0" lang="en-US" sz="1400" strike="noStrike" u="none">
              <a:solidFill>
                <a:srgbClr val="000000"/>
              </a:solidFill>
              <a:effectLst/>
              <a:uFillTx/>
              <a:latin typeface="Times New Roman"/>
            </a:endParaRPr>
          </a:p>
        </p:txBody>
      </p:sp>
      <p:sp>
        <p:nvSpPr>
          <p:cNvPr id="4" name="PlaceHolder 5"/>
          <p:cNvSpPr>
            <a:spLocks noGrp="1"/>
          </p:cNvSpPr>
          <p:nvPr>
            <p:ph type="sldNum" idx="3"/>
          </p:nvPr>
        </p:nvSpPr>
        <p:spPr>
          <a:xfrm>
            <a:off x="6553080" y="6248520"/>
            <a:ext cx="1905120" cy="457200"/>
          </a:xfrm>
          <a:prstGeom prst="rect">
            <a:avLst/>
          </a:prstGeom>
          <a:noFill/>
          <a:ln w="0">
            <a:noFill/>
          </a:ln>
        </p:spPr>
        <p:txBody>
          <a:bodyPr lIns="90000" rIns="90000" tIns="46800" bIns="46800" anchor="t">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C3AE91A7-7A8B-4F01-BD21-40C1D59FB270}" type="slidenum">
              <a:rPr b="0" lang="en-US" sz="1400" strike="noStrike" u="none">
                <a:solidFill>
                  <a:srgbClr val="000000"/>
                </a:solidFill>
                <a:effectLst/>
                <a:uFillTx/>
                <a:latin typeface="Times New Roman"/>
              </a:rPr>
              <a:t>&lt;number&gt;</a:t>
            </a:fld>
            <a:endParaRPr b="0" lang="en-US" sz="1400" strike="noStrike" u="none">
              <a:solidFill>
                <a:srgbClr val="000000"/>
              </a:solidFill>
              <a:effectLst/>
              <a:uFillTx/>
              <a:latin typeface="Times New Roman"/>
            </a:endParaRPr>
          </a:p>
        </p:txBody>
      </p:sp>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s/_rels/slide1.xml.rels><?xml version="1.0" encoding="UTF-8"?>
<Relationships xmlns="http://schemas.openxmlformats.org/package/2006/relationships"><Relationship Id="rId1" Type="http://schemas.openxmlformats.org/officeDocument/2006/relationships/image" Target="../media/image1.wmf"/><Relationship Id="rId2" Type="http://schemas.openxmlformats.org/officeDocument/2006/relationships/oleObject" Target="../embeddings/oleObject1.bin"/><Relationship Id="rId3" Type="http://schemas.openxmlformats.org/officeDocument/2006/relationships/image" Target="../media/image2.png"/><Relationship Id="rId4" Type="http://schemas.openxmlformats.org/officeDocument/2006/relationships/slideLayout" Target="../slideLayouts/slideLayout2.xml"/>
</Relationships>
</file>

<file path=ppt/slides/_rels/slide2.xml.rels><?xml version="1.0" encoding="UTF-8"?>
<Relationships xmlns="http://schemas.openxmlformats.org/package/2006/relationships"><Relationship Id="rId1" Type="http://schemas.openxmlformats.org/officeDocument/2006/relationships/image" Target="../media/image1.wmf"/><Relationship Id="rId2" Type="http://schemas.openxmlformats.org/officeDocument/2006/relationships/oleObject" Target="../embeddings/oleObject1.bin"/><Relationship Id="rId3" Type="http://schemas.openxmlformats.org/officeDocument/2006/relationships/image" Target="../media/image2.png"/><Relationship Id="rId4" Type="http://schemas.openxmlformats.org/officeDocument/2006/relationships/slideLayout" Target="../slideLayouts/slideLayout2.xml"/>
</Relationships>
</file>

<file path=ppt/slides/_rels/slide3.xml.rels><?xml version="1.0" encoding="UTF-8"?>
<Relationships xmlns="http://schemas.openxmlformats.org/package/2006/relationships"><Relationship Id="rId1" Type="http://schemas.openxmlformats.org/officeDocument/2006/relationships/package" Target="../embeddings/oleObject1.docx"/><Relationship Id="rId2" Type="http://schemas.openxmlformats.org/officeDocument/2006/relationships/image" Target="../media/image3.wmf"/><Relationship Id="rId3" Type="http://schemas.openxmlformats.org/officeDocument/2006/relationships/image" Target="../media/image1.wmf"/><Relationship Id="rId4" Type="http://schemas.openxmlformats.org/officeDocument/2006/relationships/oleObject" Target="../embeddings/oleObject2.bin"/><Relationship Id="rId5" Type="http://schemas.openxmlformats.org/officeDocument/2006/relationships/image" Target="../media/image2.png"/><Relationship Id="rId6" Type="http://schemas.openxmlformats.org/officeDocument/2006/relationships/slideLayout" Target="../slideLayouts/slideLayout1.xml"/>
</Relationships>
</file>

<file path=ppt/slides/_rels/slide4.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4.wmf"/><Relationship Id="rId3" Type="http://schemas.openxmlformats.org/officeDocument/2006/relationships/slideLayout" Target="../slideLayouts/slideLayout2.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8" name=""/>
          <p:cNvSpPr/>
          <p:nvPr/>
        </p:nvSpPr>
        <p:spPr>
          <a:xfrm>
            <a:off x="2962800" y="1752480"/>
            <a:ext cx="3019680" cy="2561760"/>
          </a:xfrm>
          <a:prstGeom prst="rect">
            <a:avLst/>
          </a:prstGeom>
          <a:noFill/>
          <a:ln w="0">
            <a:noFill/>
          </a:ln>
        </p:spPr>
        <p:style>
          <a:lnRef idx="0"/>
          <a:fillRef idx="0"/>
          <a:effectRef idx="0"/>
          <a:fontRef idx="minor"/>
        </p:style>
        <p:txBody>
          <a:bodyPr wrap="none" lIns="92160" rIns="92160" tIns="46080" bIns="4608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5400" strike="noStrike" u="none">
                <a:solidFill>
                  <a:srgbClr val="000000"/>
                </a:solidFill>
                <a:effectLst/>
                <a:uFillTx/>
                <a:latin typeface="Book Antiqua"/>
              </a:rPr>
              <a:t>MAPS</a:t>
            </a:r>
            <a:endParaRPr b="0" lang="en-US" sz="5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Book Antiqua"/>
              </a:rPr>
              <a:t>Report Date- June 2, 2000</a:t>
            </a:r>
            <a:endParaRPr b="0" lang="en-US" sz="2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p:txBody>
      </p:sp>
      <p:sp>
        <p:nvSpPr>
          <p:cNvPr id="9" name=""/>
          <p:cNvSpPr/>
          <p:nvPr/>
        </p:nvSpPr>
        <p:spPr>
          <a:xfrm>
            <a:off x="3240" y="1371600"/>
            <a:ext cx="9140760" cy="0"/>
          </a:xfrm>
          <a:prstGeom prst="line">
            <a:avLst/>
          </a:prstGeom>
          <a:ln w="7632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0" name=""/>
          <p:cNvSpPr/>
          <p:nvPr/>
        </p:nvSpPr>
        <p:spPr>
          <a:xfrm>
            <a:off x="15840" y="982800"/>
            <a:ext cx="9128160" cy="0"/>
          </a:xfrm>
          <a:prstGeom prst="line">
            <a:avLst/>
          </a:prstGeom>
          <a:ln w="57240">
            <a:solidFill>
              <a:srgbClr val="0033cc"/>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1" name=""/>
          <p:cNvSpPr/>
          <p:nvPr/>
        </p:nvSpPr>
        <p:spPr>
          <a:xfrm>
            <a:off x="3352320" y="5029200"/>
            <a:ext cx="2471040" cy="641160"/>
          </a:xfrm>
          <a:prstGeom prst="rect">
            <a:avLst/>
          </a:prstGeom>
          <a:noFill/>
          <a:ln w="0">
            <a:noFill/>
          </a:ln>
        </p:spPr>
        <p:style>
          <a:lnRef idx="0"/>
          <a:fillRef idx="0"/>
          <a:effectRef idx="0"/>
          <a:fontRef idx="minor"/>
        </p:style>
        <p:txBody>
          <a:bodyPr wrap="none" lIns="92160" rIns="92160" tIns="46080" bIns="4608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3600" strike="noStrike" u="none">
                <a:solidFill>
                  <a:srgbClr val="808080"/>
                </a:solidFill>
                <a:effectLst/>
                <a:uFillTx/>
                <a:latin typeface="Times New Roman"/>
              </a:rPr>
              <a:t>Confidential</a:t>
            </a:r>
            <a:endParaRPr b="0" lang="en-US" sz="3600" strike="noStrike" u="none">
              <a:solidFill>
                <a:srgbClr val="000000"/>
              </a:solidFill>
              <a:effectLst/>
              <a:uFillTx/>
              <a:latin typeface="Times New Roman"/>
            </a:endParaRPr>
          </a:p>
        </p:txBody>
      </p:sp>
      <p:sp>
        <p:nvSpPr>
          <p:cNvPr id="12" name=""/>
          <p:cNvSpPr/>
          <p:nvPr/>
        </p:nvSpPr>
        <p:spPr>
          <a:xfrm>
            <a:off x="2600280" y="6548400"/>
            <a:ext cx="4022640" cy="0"/>
          </a:xfrm>
          <a:prstGeom prst="line">
            <a:avLst/>
          </a:prstGeom>
          <a:ln w="57240">
            <a:solidFill>
              <a:srgbClr val="0033cc"/>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pic>
        <p:nvPicPr>
          <p:cNvPr id="13" name="" descr=""/>
          <p:cNvPicPr/>
          <p:nvPr/>
        </p:nvPicPr>
        <p:blipFill>
          <a:blip r:embed="rId1"/>
          <a:stretch/>
        </p:blipFill>
        <p:spPr>
          <a:xfrm>
            <a:off x="6815160" y="6257880"/>
            <a:ext cx="2060640" cy="588960"/>
          </a:xfrm>
          <a:prstGeom prst="rect">
            <a:avLst/>
          </a:prstGeom>
          <a:noFill/>
          <a:ln w="0">
            <a:noFill/>
          </a:ln>
        </p:spPr>
      </p:pic>
      <p:graphicFrame>
        <p:nvGraphicFramePr>
          <p:cNvPr id="14" name=""/>
          <p:cNvGraphicFramePr/>
          <p:nvPr/>
        </p:nvGraphicFramePr>
        <p:xfrm>
          <a:off x="0" y="6114960"/>
          <a:ext cx="2695680" cy="743040"/>
        </p:xfrm>
        <a:graphic>
          <a:graphicData uri="http://schemas.openxmlformats.org/presentationml/2006/ole">
            <p:oleObj r:id="rId2" spid="">
              <p:embed/>
              <p:pic>
                <p:nvPicPr>
                  <p:cNvPr id="15" name="" descr=""/>
                  <p:cNvPicPr/>
                  <p:nvPr/>
                </p:nvPicPr>
                <p:blipFill>
                  <a:blip r:embed="rId3"/>
                  <a:stretch/>
                </p:blipFill>
                <p:spPr>
                  <a:xfrm>
                    <a:off x="0" y="6114960"/>
                    <a:ext cx="2695680" cy="743040"/>
                  </a:xfrm>
                  <a:prstGeom prst="rect">
                    <a:avLst/>
                  </a:prstGeom>
                  <a:noFill/>
                  <a:ln w="0">
                    <a:noFill/>
                  </a:ln>
                </p:spPr>
              </p:pic>
            </p:oleObj>
          </a:graphicData>
        </a:graphic>
      </p:graphicFrame>
      <p:sp>
        <p:nvSpPr>
          <p:cNvPr id="16" name=""/>
          <p:cNvSpPr/>
          <p:nvPr/>
        </p:nvSpPr>
        <p:spPr>
          <a:xfrm>
            <a:off x="6020640" y="457200"/>
            <a:ext cx="2838240" cy="459720"/>
          </a:xfrm>
          <a:prstGeom prst="rect">
            <a:avLst/>
          </a:prstGeom>
          <a:noFill/>
          <a:ln w="0">
            <a:noFill/>
          </a:ln>
        </p:spPr>
        <p:style>
          <a:lnRef idx="0"/>
          <a:fillRef idx="0"/>
          <a:effectRef idx="0"/>
          <a:fontRef idx="minor"/>
        </p:style>
        <p:txBody>
          <a:bodyPr wrap="none" lIns="90000" rIns="90000" tIns="46800" bIns="46800" anchor="t">
            <a:sp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Enron North America</a:t>
            </a: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7" name=""/>
          <p:cNvSpPr/>
          <p:nvPr/>
        </p:nvSpPr>
        <p:spPr>
          <a:xfrm>
            <a:off x="914400" y="1143000"/>
            <a:ext cx="7696080" cy="457200"/>
          </a:xfrm>
          <a:prstGeom prst="rect">
            <a:avLst/>
          </a:prstGeom>
          <a:noFill/>
          <a:ln w="0">
            <a:noFill/>
          </a:ln>
        </p:spPr>
        <p:style>
          <a:lnRef idx="0"/>
          <a:fillRef idx="0"/>
          <a:effectRef idx="0"/>
          <a:fontRef idx="minor"/>
        </p:style>
        <p:txBody>
          <a:bodyPr lIns="90000" rIns="90000" tIns="46800" bIns="46800" anchor="t">
            <a:spAutoFit/>
          </a:bodyPr>
          <a:p>
            <a:pPr>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18" name=""/>
          <p:cNvSpPr/>
          <p:nvPr/>
        </p:nvSpPr>
        <p:spPr>
          <a:xfrm>
            <a:off x="380880" y="1438200"/>
            <a:ext cx="8534520" cy="4572000"/>
          </a:xfrm>
          <a:prstGeom prst="rect">
            <a:avLst/>
          </a:prstGeom>
          <a:solidFill>
            <a:srgbClr val="ffffff"/>
          </a:solidFill>
          <a:ln w="12600">
            <a:solidFill>
              <a:srgbClr val="3333cc"/>
            </a:solidFill>
            <a:miter/>
          </a:ln>
          <a:effectLst>
            <a:outerShdw dist="17819" dir="2700000" blurRad="0" rotWithShape="0">
              <a:srgbClr val="000000"/>
            </a:outerShdw>
          </a:effectLst>
        </p:spPr>
        <p:style>
          <a:lnRef idx="0"/>
          <a:fillRef idx="0"/>
          <a:effectRef idx="0"/>
          <a:fontRef idx="minor"/>
        </p:style>
        <p:txBody>
          <a:bodyPr lIns="92160" rIns="92160" tIns="46080" bIns="4608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Book Antiqua"/>
              </a:rPr>
              <a:t>Project Objective:</a:t>
            </a:r>
            <a:endParaRPr b="0" lang="en-US" sz="13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Book Antiqua"/>
              </a:rPr>
              <a:t> </a:t>
            </a: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Book Antiqua"/>
              </a:rPr>
              <a:t>Our review was designed to identify and test key policies, procedures, and controls related to 1) the use of MAPS by appropriate parties, 2) the insurance of timely, complete and accurate data capture, 3) key calculations, interfaces, and data validation checks and their sufficiency to preserve data integrity, and 4) the protection of critical data from unauthorized modification and misuse.</a:t>
            </a:r>
            <a:endParaRPr b="0" lang="en-US" sz="16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Book Antiqua"/>
              </a:rPr>
              <a:t>	</a:t>
            </a:r>
            <a:r>
              <a:rPr b="1" lang="en-US" sz="1300" strike="noStrike" u="none">
                <a:solidFill>
                  <a:srgbClr val="000000"/>
                </a:solidFill>
                <a:effectLst/>
                <a:uFillTx/>
                <a:latin typeface="Book Antiqua"/>
              </a:rPr>
              <a:t>AA Team Members:</a:t>
            </a:r>
            <a:r>
              <a:rPr b="1" lang="en-US" sz="1300" strike="noStrike" u="none">
                <a:solidFill>
                  <a:srgbClr val="000000"/>
                </a:solidFill>
                <a:effectLst/>
                <a:uFillTx/>
                <a:latin typeface="Book Antiqua"/>
              </a:rPr>
              <a:t>	</a:t>
            </a:r>
            <a:r>
              <a:rPr b="1" lang="en-US" sz="1300" strike="noStrike" u="none">
                <a:solidFill>
                  <a:srgbClr val="000000"/>
                </a:solidFill>
                <a:effectLst/>
                <a:uFillTx/>
                <a:latin typeface="Book Antiqua"/>
              </a:rPr>
              <a:t>	</a:t>
            </a:r>
            <a:r>
              <a:rPr b="1" lang="en-US" sz="1300" strike="noStrike" u="none">
                <a:solidFill>
                  <a:srgbClr val="000000"/>
                </a:solidFill>
                <a:effectLst/>
                <a:uFillTx/>
                <a:latin typeface="Book Antiqua"/>
              </a:rPr>
              <a:t>	</a:t>
            </a:r>
            <a:r>
              <a:rPr b="1" lang="en-US" sz="1300" strike="noStrike" u="none">
                <a:solidFill>
                  <a:srgbClr val="000000"/>
                </a:solidFill>
                <a:effectLst/>
                <a:uFillTx/>
                <a:latin typeface="Book Antiqua"/>
              </a:rPr>
              <a:t>Enron Team Members:</a:t>
            </a:r>
            <a:endParaRPr b="0" lang="en-US" sz="13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Tom Bauer</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Andrea Reed</a:t>
            </a:r>
            <a:endParaRPr b="0" lang="en-US" sz="13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Michael Schultz </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L’Sheryl Hudson</a:t>
            </a:r>
            <a:endParaRPr b="0" lang="en-US" sz="13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Patricia Grutzmacher </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Carol Marshall</a:t>
            </a:r>
            <a:endParaRPr b="0" lang="en-US" sz="13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Andrew Schuleman </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Maria LeBeau</a:t>
            </a:r>
            <a:endParaRPr b="0" lang="en-US" sz="13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Cindy Davis </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Michael Galvan</a:t>
            </a:r>
            <a:endParaRPr b="0" lang="en-US" sz="13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Russ Bouwhuis </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Christine Dinh</a:t>
            </a:r>
            <a:endParaRPr b="0" lang="en-US" sz="13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Carrie Applewhite </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Monica Reasoner</a:t>
            </a:r>
            <a:endParaRPr b="0" lang="en-US" sz="13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Mark Austin </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Cindy Hudler</a:t>
            </a:r>
            <a:endParaRPr b="0" lang="en-US" sz="13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Qi Mu</a:t>
            </a:r>
            <a:endParaRPr b="0" lang="en-US" sz="13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David Fontana</a:t>
            </a:r>
            <a:endParaRPr b="0" lang="en-US" sz="13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Adarsh Vakharia</a:t>
            </a:r>
            <a:endParaRPr b="0" lang="en-US" sz="13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endParaRPr b="0" lang="en-US" sz="1400" strike="noStrike" u="none">
              <a:solidFill>
                <a:srgbClr val="000000"/>
              </a:solidFill>
              <a:effectLst/>
              <a:uFillTx/>
              <a:latin typeface="Times New Roman"/>
            </a:endParaRPr>
          </a:p>
        </p:txBody>
      </p:sp>
      <p:sp>
        <p:nvSpPr>
          <p:cNvPr id="19" name=""/>
          <p:cNvSpPr/>
          <p:nvPr/>
        </p:nvSpPr>
        <p:spPr>
          <a:xfrm>
            <a:off x="838080" y="304920"/>
            <a:ext cx="8305920" cy="914400"/>
          </a:xfrm>
          <a:prstGeom prst="rect">
            <a:avLst/>
          </a:prstGeom>
          <a:noFill/>
          <a:ln w="0">
            <a:noFill/>
          </a:ln>
        </p:spPr>
        <p:style>
          <a:lnRef idx="0"/>
          <a:fillRef idx="0"/>
          <a:effectRef idx="0"/>
          <a:fontRef idx="minor"/>
        </p:style>
        <p:txBody>
          <a:bodyPr lIns="92160" rIns="92160" tIns="46080" bIns="4608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MAPS</a:t>
            </a:r>
            <a:br>
              <a:rPr sz="4000"/>
            </a:br>
            <a:endParaRPr b="0" lang="en-US" sz="4000" strike="noStrike" u="none">
              <a:solidFill>
                <a:srgbClr val="000000"/>
              </a:solidFill>
              <a:effectLst/>
              <a:uFillTx/>
              <a:latin typeface="Times New Roman"/>
            </a:endParaRPr>
          </a:p>
        </p:txBody>
      </p:sp>
      <p:sp>
        <p:nvSpPr>
          <p:cNvPr id="20" name=""/>
          <p:cNvSpPr/>
          <p:nvPr/>
        </p:nvSpPr>
        <p:spPr>
          <a:xfrm>
            <a:off x="15840" y="982800"/>
            <a:ext cx="9128160" cy="0"/>
          </a:xfrm>
          <a:prstGeom prst="line">
            <a:avLst/>
          </a:prstGeom>
          <a:ln w="57240">
            <a:solidFill>
              <a:srgbClr val="0033cc"/>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pic>
        <p:nvPicPr>
          <p:cNvPr id="21" name="" descr=""/>
          <p:cNvPicPr/>
          <p:nvPr/>
        </p:nvPicPr>
        <p:blipFill>
          <a:blip r:embed="rId1"/>
          <a:stretch/>
        </p:blipFill>
        <p:spPr>
          <a:xfrm>
            <a:off x="6815160" y="6257880"/>
            <a:ext cx="2060640" cy="588960"/>
          </a:xfrm>
          <a:prstGeom prst="rect">
            <a:avLst/>
          </a:prstGeom>
          <a:noFill/>
          <a:ln w="0">
            <a:noFill/>
          </a:ln>
        </p:spPr>
      </p:pic>
      <p:sp>
        <p:nvSpPr>
          <p:cNvPr id="22" name=""/>
          <p:cNvSpPr/>
          <p:nvPr/>
        </p:nvSpPr>
        <p:spPr>
          <a:xfrm>
            <a:off x="2600280" y="6548400"/>
            <a:ext cx="4022640" cy="0"/>
          </a:xfrm>
          <a:prstGeom prst="line">
            <a:avLst/>
          </a:prstGeom>
          <a:ln w="57240">
            <a:solidFill>
              <a:srgbClr val="0033cc"/>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graphicFrame>
        <p:nvGraphicFramePr>
          <p:cNvPr id="23" name=""/>
          <p:cNvGraphicFramePr/>
          <p:nvPr/>
        </p:nvGraphicFramePr>
        <p:xfrm>
          <a:off x="0" y="6113520"/>
          <a:ext cx="2695680" cy="743040"/>
        </p:xfrm>
        <a:graphic>
          <a:graphicData uri="http://schemas.openxmlformats.org/presentationml/2006/ole">
            <p:oleObj r:id="rId2" spid="">
              <p:embed/>
              <p:pic>
                <p:nvPicPr>
                  <p:cNvPr id="24" name="" descr=""/>
                  <p:cNvPicPr/>
                  <p:nvPr/>
                </p:nvPicPr>
                <p:blipFill>
                  <a:blip r:embed="rId3"/>
                  <a:stretch/>
                </p:blipFill>
                <p:spPr>
                  <a:xfrm>
                    <a:off x="0" y="6113520"/>
                    <a:ext cx="2695680" cy="743040"/>
                  </a:xfrm>
                  <a:prstGeom prst="rect">
                    <a:avLst/>
                  </a:prstGeom>
                  <a:noFill/>
                  <a:ln w="0">
                    <a:noFill/>
                  </a:ln>
                </p:spPr>
              </p:pic>
            </p:oleObj>
          </a:graphicData>
        </a:graphic>
      </p:graphicFrame>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5" name=""/>
          <p:cNvSpPr/>
          <p:nvPr/>
        </p:nvSpPr>
        <p:spPr>
          <a:xfrm>
            <a:off x="838080" y="304920"/>
            <a:ext cx="8305920" cy="914400"/>
          </a:xfrm>
          <a:prstGeom prst="rect">
            <a:avLst/>
          </a:prstGeom>
          <a:noFill/>
          <a:ln w="0">
            <a:noFill/>
          </a:ln>
        </p:spPr>
        <p:style>
          <a:lnRef idx="0"/>
          <a:fillRef idx="0"/>
          <a:effectRef idx="0"/>
          <a:fontRef idx="minor"/>
        </p:style>
        <p:txBody>
          <a:bodyPr lIns="92160" rIns="92160" tIns="46080" bIns="4608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MAPS Observations </a:t>
            </a:r>
            <a:endParaRPr b="0" lang="en-US" sz="4000" strike="noStrike" u="none">
              <a:solidFill>
                <a:srgbClr val="000000"/>
              </a:solidFill>
              <a:effectLst/>
              <a:uFillTx/>
              <a:latin typeface="Times New Roman"/>
            </a:endParaRPr>
          </a:p>
        </p:txBody>
      </p:sp>
      <p:graphicFrame>
        <p:nvGraphicFramePr>
          <p:cNvPr id="26" name=""/>
          <p:cNvGraphicFramePr/>
          <p:nvPr/>
        </p:nvGraphicFramePr>
        <p:xfrm>
          <a:off x="444600" y="1650960"/>
          <a:ext cx="8267760" cy="6883560"/>
        </p:xfrm>
        <a:graphic>
          <a:graphicData uri="http://schemas.openxmlformats.org/presentationml/2006/ole">
            <p:oleObj progId="Word.Document.12" r:id="rId1" spid="">
              <p:embed/>
              <p:pic>
                <p:nvPicPr>
                  <p:cNvPr id="27" name="" descr=""/>
                  <p:cNvPicPr/>
                  <p:nvPr/>
                </p:nvPicPr>
                <p:blipFill>
                  <a:blip r:embed="rId2"/>
                  <a:stretch/>
                </p:blipFill>
                <p:spPr>
                  <a:xfrm>
                    <a:off x="444600" y="1650960"/>
                    <a:ext cx="8267760" cy="6883560"/>
                  </a:xfrm>
                  <a:prstGeom prst="rect">
                    <a:avLst/>
                  </a:prstGeom>
                  <a:noFill/>
                  <a:ln w="0">
                    <a:noFill/>
                  </a:ln>
                </p:spPr>
              </p:pic>
            </p:oleObj>
          </a:graphicData>
        </a:graphic>
      </p:graphicFrame>
      <p:sp>
        <p:nvSpPr>
          <p:cNvPr id="28" name=""/>
          <p:cNvSpPr/>
          <p:nvPr/>
        </p:nvSpPr>
        <p:spPr>
          <a:xfrm>
            <a:off x="0" y="1371600"/>
            <a:ext cx="9144000" cy="3240"/>
          </a:xfrm>
          <a:prstGeom prst="line">
            <a:avLst/>
          </a:prstGeom>
          <a:ln w="57240">
            <a:solidFill>
              <a:srgbClr val="0033cc"/>
            </a:solidFill>
            <a:miter/>
          </a:ln>
        </p:spPr>
        <p:style>
          <a:lnRef idx="0"/>
          <a:fillRef idx="0"/>
          <a:effectRef idx="0"/>
          <a:fontRef idx="minor"/>
        </p:style>
        <p:txBody>
          <a:bodyPr lIns="90000" rIns="90000" tIns="-43560" bIns="-43560" anchor="ctr">
            <a:noAutofit/>
          </a:bodyPr>
          <a:p>
            <a:endParaRPr b="0" lang="en-US" sz="2400" strike="noStrike" u="none">
              <a:solidFill>
                <a:srgbClr val="000000"/>
              </a:solidFill>
              <a:effectLst/>
              <a:uFillTx/>
              <a:latin typeface="Times New Roman"/>
            </a:endParaRPr>
          </a:p>
        </p:txBody>
      </p:sp>
      <p:sp>
        <p:nvSpPr>
          <p:cNvPr id="29" name=""/>
          <p:cNvSpPr/>
          <p:nvPr/>
        </p:nvSpPr>
        <p:spPr>
          <a:xfrm>
            <a:off x="2600280" y="6548400"/>
            <a:ext cx="4022640" cy="0"/>
          </a:xfrm>
          <a:prstGeom prst="line">
            <a:avLst/>
          </a:prstGeom>
          <a:ln w="57240">
            <a:solidFill>
              <a:srgbClr val="0033cc"/>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pic>
        <p:nvPicPr>
          <p:cNvPr id="30" name="" descr=""/>
          <p:cNvPicPr/>
          <p:nvPr/>
        </p:nvPicPr>
        <p:blipFill>
          <a:blip r:embed="rId3"/>
          <a:stretch/>
        </p:blipFill>
        <p:spPr>
          <a:xfrm>
            <a:off x="6815160" y="6257880"/>
            <a:ext cx="2060640" cy="588960"/>
          </a:xfrm>
          <a:prstGeom prst="rect">
            <a:avLst/>
          </a:prstGeom>
          <a:noFill/>
          <a:ln w="0">
            <a:noFill/>
          </a:ln>
        </p:spPr>
      </p:pic>
      <p:graphicFrame>
        <p:nvGraphicFramePr>
          <p:cNvPr id="31" name=""/>
          <p:cNvGraphicFramePr/>
          <p:nvPr/>
        </p:nvGraphicFramePr>
        <p:xfrm>
          <a:off x="0" y="6114960"/>
          <a:ext cx="2695680" cy="743040"/>
        </p:xfrm>
        <a:graphic>
          <a:graphicData uri="http://schemas.openxmlformats.org/presentationml/2006/ole">
            <p:oleObj r:id="rId4" spid="">
              <p:embed/>
              <p:pic>
                <p:nvPicPr>
                  <p:cNvPr id="32" name="" descr=""/>
                  <p:cNvPicPr/>
                  <p:nvPr/>
                </p:nvPicPr>
                <p:blipFill>
                  <a:blip r:embed="rId5"/>
                  <a:stretch/>
                </p:blipFill>
                <p:spPr>
                  <a:xfrm>
                    <a:off x="0" y="6114960"/>
                    <a:ext cx="2695680" cy="743040"/>
                  </a:xfrm>
                  <a:prstGeom prst="rect">
                    <a:avLst/>
                  </a:prstGeom>
                  <a:noFill/>
                  <a:ln w="0">
                    <a:noFill/>
                  </a:ln>
                </p:spPr>
              </p:pic>
            </p:oleObj>
          </a:graphicData>
        </a:graphic>
      </p:graphicFrame>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3" name=""/>
          <p:cNvSpPr/>
          <p:nvPr/>
        </p:nvSpPr>
        <p:spPr>
          <a:xfrm>
            <a:off x="527040" y="1066680"/>
            <a:ext cx="8305920" cy="0"/>
          </a:xfrm>
          <a:prstGeom prst="line">
            <a:avLst/>
          </a:prstGeom>
          <a:ln w="57240">
            <a:solidFill>
              <a:srgbClr val="0033cc"/>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4" name=""/>
          <p:cNvSpPr/>
          <p:nvPr/>
        </p:nvSpPr>
        <p:spPr>
          <a:xfrm>
            <a:off x="0" y="685800"/>
            <a:ext cx="8908920" cy="304920"/>
          </a:xfrm>
          <a:prstGeom prst="rect">
            <a:avLst/>
          </a:prstGeom>
          <a:noFill/>
          <a:ln w="0">
            <a:noFill/>
          </a:ln>
        </p:spPr>
        <p:style>
          <a:lnRef idx="0"/>
          <a:fillRef idx="0"/>
          <a:effectRef idx="0"/>
          <a:fontRef idx="minor"/>
        </p:style>
        <p:txBody>
          <a:bodyPr lIns="92160" rIns="92160" tIns="46080" bIns="4608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MAPS </a:t>
            </a:r>
            <a:br>
              <a:rPr sz="4000"/>
            </a:br>
            <a:endParaRPr b="0" lang="en-US" sz="4000" strike="noStrike" u="none">
              <a:solidFill>
                <a:srgbClr val="000000"/>
              </a:solidFill>
              <a:effectLst/>
              <a:uFillTx/>
              <a:latin typeface="Times New Roman"/>
            </a:endParaRPr>
          </a:p>
        </p:txBody>
      </p:sp>
      <p:graphicFrame>
        <p:nvGraphicFramePr>
          <p:cNvPr id="35" name=""/>
          <p:cNvGraphicFramePr/>
          <p:nvPr/>
        </p:nvGraphicFramePr>
        <p:xfrm>
          <a:off x="685800" y="1219320"/>
          <a:ext cx="8128080" cy="5410080"/>
        </p:xfrm>
        <a:graphic>
          <a:graphicData uri="http://schemas.openxmlformats.org/presentationml/2006/ole">
            <p:oleObj r:id="rId1" spid="">
              <p:embed/>
              <p:pic>
                <p:nvPicPr>
                  <p:cNvPr id="36" name="" descr=""/>
                  <p:cNvPicPr/>
                  <p:nvPr/>
                </p:nvPicPr>
                <p:blipFill>
                  <a:blip r:embed="rId2"/>
                  <a:stretch/>
                </p:blipFill>
                <p:spPr>
                  <a:xfrm>
                    <a:off x="685800" y="1219320"/>
                    <a:ext cx="8128080" cy="5410080"/>
                  </a:xfrm>
                  <a:prstGeom prst="rect">
                    <a:avLst/>
                  </a:prstGeom>
                  <a:noFill/>
                  <a:ln w="0">
                    <a:noFill/>
                  </a:ln>
                </p:spPr>
              </p:pic>
            </p:oleObj>
          </a:graphicData>
        </a:graphic>
      </p:graphicFrame>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1851</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2000-05-16T17:15:27Z</dcterms:created>
  <dc:creator>Arthur Andersen</dc:creator>
  <dc:description/>
  <dc:language>en-US</dc:language>
  <cp:lastModifiedBy>Arthur Andersen</cp:lastModifiedBy>
  <cp:lastPrinted>2000-06-02T15:38:22Z</cp:lastPrinted>
  <dcterms:modified xsi:type="dcterms:W3CDTF">2000-08-17T10:46:03Z</dcterms:modified>
  <cp:revision>83</cp:revision>
  <dc:subject/>
  <dc:title>No Slide Title</dc:title>
</cp:coreProperties>
</file>