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jpeg" ContentType="image/jpeg"/>
  <Override PartName="/ppt/media/image4.png" ContentType="image/png"/>
  <Override PartName="/ppt/media/image5.jpeg" ContentType="image/jpeg"/>
  <Override PartName="/ppt/media/image6.jpeg" ContentType="image/jpeg"/>
  <Override PartName="/ppt/media/image8.wmf" ContentType="image/x-wmf"/>
  <Override PartName="/ppt/media/image11.jpeg" ContentType="image/jpeg"/>
  <Override PartName="/ppt/media/image12.wmf" ContentType="image/x-wmf"/>
  <Override PartName="/ppt/media/image7.wmf" ContentType="image/x-wmf"/>
  <Override PartName="/ppt/media/image9.wmf" ContentType="image/x-wmf"/>
  <Override PartName="/ppt/media/image10.wmf" ContentType="image/x-wmf"/>
  <Override PartName="/ppt/embeddings/oleObject1.xlsx" ContentType="application/vnd.openxmlformats-officedocument.spreadsheetml.sheet"/>
  <Override PartName="/ppt/embeddings/oleObject2.xlsx" ContentType="application/vnd.openxmlformats-officedocument.spreadsheetml.sheet"/>
  <Override PartName="/ppt/embeddings/oleObject3.xlsx" ContentType="application/vnd.openxmlformats-officedocument.spreadsheetml.sheet"/>
  <Override PartName="/ppt/embeddings/oleObject4.xlsx" ContentType="application/vnd.openxmlformats-officedocument.spreadsheetml.shee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Times New Roman"/>
            </a:endParaRPr>
          </a:p>
        </p:txBody>
      </p:sp>
      <p:sp>
        <p:nvSpPr>
          <p:cNvPr id="5" name="PlaceHolder 2"/>
          <p:cNvSpPr>
            <a:spLocks noGrp="1"/>
          </p:cNvSpPr>
          <p:nvPr>
            <p:ph/>
          </p:nvPr>
        </p:nvSpPr>
        <p:spPr>
          <a:xfrm>
            <a:off x="609480" y="1828800"/>
            <a:ext cx="7848720" cy="45720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Times New Roman"/>
            </a:endParaRPr>
          </a:p>
        </p:txBody>
      </p:sp>
      <p:sp>
        <p:nvSpPr>
          <p:cNvPr id="8" name="PlaceHolder 2"/>
          <p:cNvSpPr>
            <a:spLocks noGrp="1"/>
          </p:cNvSpPr>
          <p:nvPr>
            <p:ph type="subTitle"/>
          </p:nvPr>
        </p:nvSpPr>
        <p:spPr>
          <a:xfrm>
            <a:off x="609480" y="1828800"/>
            <a:ext cx="7848720" cy="45720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hyperlink" Target="file:///" TargetMode="External"/><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Click to edit the title text format</a:t>
            </a:r>
            <a:endParaRPr b="1"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609480" y="1828800"/>
            <a:ext cx="7848720" cy="4572000"/>
          </a:xfrm>
          <a:prstGeom prst="rect">
            <a:avLst/>
          </a:prstGeom>
          <a:noFill/>
          <a:ln w="0">
            <a:noFill/>
          </a:ln>
        </p:spPr>
        <p:txBody>
          <a:bodyPr lIns="90000" rIns="90000" tIns="46800" bIns="46800" anchor="t">
            <a:normAutofit/>
          </a:bodyPr>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to edit the outline text format</a:t>
            </a:r>
            <a:endParaRPr b="0" lang="en-US" sz="2400" strike="noStrike" u="none">
              <a:solidFill>
                <a:srgbClr val="000000"/>
              </a:solidFill>
              <a:effectLst/>
              <a:uFillTx/>
              <a:latin typeface="Times New Roman"/>
            </a:endParaRPr>
          </a:p>
          <a:p>
            <a:pPr lvl="1" marL="743040" indent="-285840">
              <a:spcBef>
                <a:spcPts val="6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Fourth Outline Level</a:t>
            </a:r>
            <a:endParaRPr b="0" lang="en-US" sz="2400" strike="noStrike" u="none">
              <a:solidFill>
                <a:srgbClr val="000000"/>
              </a:solidFill>
              <a:effectLst/>
              <a:uFillTx/>
              <a:latin typeface="Times New Roman"/>
            </a:endParaRPr>
          </a:p>
          <a:p>
            <a:pPr lvl="4"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Fifth Outline Level</a:t>
            </a:r>
            <a:endParaRPr b="0" lang="en-US" sz="2400" strike="noStrike" u="none">
              <a:solidFill>
                <a:srgbClr val="000000"/>
              </a:solidFill>
              <a:effectLst/>
              <a:uFillTx/>
              <a:latin typeface="Times New Roman"/>
            </a:endParaRPr>
          </a:p>
          <a:p>
            <a:pPr lvl="5"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Sixth Outline Level</a:t>
            </a:r>
            <a:endParaRPr b="0" lang="en-US" sz="2400" strike="noStrike" u="none">
              <a:solidFill>
                <a:srgbClr val="000000"/>
              </a:solidFill>
              <a:effectLst/>
              <a:uFillTx/>
              <a:latin typeface="Times New Roman"/>
            </a:endParaRPr>
          </a:p>
          <a:p>
            <a:pPr lvl="6"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Seventh Outline Level</a:t>
            </a:r>
            <a:endParaRPr b="0" lang="en-US" sz="2400" strike="noStrike" u="none">
              <a:solidFill>
                <a:srgbClr val="000000"/>
              </a:solidFill>
              <a:effectLst/>
              <a:uFillTx/>
              <a:latin typeface="Times New Roman"/>
            </a:endParaRPr>
          </a:p>
        </p:txBody>
      </p:sp>
      <p:sp>
        <p:nvSpPr>
          <p:cNvPr id="2" name=""/>
          <p:cNvSpPr/>
          <p:nvPr/>
        </p:nvSpPr>
        <p:spPr>
          <a:xfrm>
            <a:off x="304920" y="1523880"/>
            <a:ext cx="8535960" cy="114480"/>
          </a:xfrm>
          <a:prstGeom prst="rect">
            <a:avLst/>
          </a:prstGeom>
          <a:gradFill rotWithShape="0">
            <a:gsLst>
              <a:gs pos="0">
                <a:srgbClr val="0066ff"/>
              </a:gs>
              <a:gs pos="100000">
                <a:srgbClr val="000080"/>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3" name="fullcolorlogo" descr="">
            <a:hlinkClick r:id="rId2"/>
          </p:cNvPr>
          <p:cNvPicPr/>
          <p:nvPr/>
        </p:nvPicPr>
        <p:blipFill>
          <a:blip r:embed="rId3"/>
          <a:stretch/>
        </p:blipFill>
        <p:spPr>
          <a:xfrm>
            <a:off x="8381880" y="6019920"/>
            <a:ext cx="628920" cy="66348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jpeg"/><Relationship Id="rId3" Type="http://schemas.openxmlformats.org/officeDocument/2006/relationships/image" Target="../media/image4.png"/><Relationship Id="rId4" Type="http://schemas.openxmlformats.org/officeDocument/2006/relationships/image" Target="../media/image5.jpeg"/><Relationship Id="rId5" Type="http://schemas.openxmlformats.org/officeDocument/2006/relationships/image" Target="../media/image6.jpeg"/><Relationship Id="rId6"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hyperlink" Target="file:///" TargetMode="External"/><Relationship Id="rId3" Type="http://schemas.openxmlformats.org/officeDocument/2006/relationships/image" Target="../media/image1.png"/><Relationship Id="rId4"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image" Target="../media/image11.jpeg"/><Relationship Id="rId4"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hyperlink" Target="file:///" TargetMode="External"/><Relationship Id="rId3" Type="http://schemas.openxmlformats.org/officeDocument/2006/relationships/image" Target="../media/image1.png"/><Relationship Id="rId4"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image" Target="../media/image11.jpeg"/><Relationship Id="rId4"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hyperlink" Target="file:///" TargetMode="External"/><Relationship Id="rId3" Type="http://schemas.openxmlformats.org/officeDocument/2006/relationships/image" Target="../media/image1.png"/><Relationship Id="rId4" Type="http://schemas.openxmlformats.org/officeDocument/2006/relationships/hyperlink" Target="file:///" TargetMode="External"/><Relationship Id="rId5" Type="http://schemas.openxmlformats.org/officeDocument/2006/relationships/image" Target="../media/image1.png"/><Relationship Id="rId6"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hyperlink" Target="file:///" TargetMode="External"/><Relationship Id="rId3" Type="http://schemas.openxmlformats.org/officeDocument/2006/relationships/image" Target="../media/image1.png"/><Relationship Id="rId4"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package" Target="../embeddings/oleObject2.xlsx"/><Relationship Id="rId4" Type="http://schemas.openxmlformats.org/officeDocument/2006/relationships/image" Target="../media/image8.wmf"/><Relationship Id="rId5" Type="http://schemas.openxmlformats.org/officeDocument/2006/relationships/package" Target="../embeddings/oleObject3.xlsx"/><Relationship Id="rId6" Type="http://schemas.openxmlformats.org/officeDocument/2006/relationships/image" Target="../media/image9.wmf"/><Relationship Id="rId7" Type="http://schemas.openxmlformats.org/officeDocument/2006/relationships/package" Target="../embeddings/oleObject4.xlsx"/><Relationship Id="rId8" Type="http://schemas.openxmlformats.org/officeDocument/2006/relationships/image" Target="../media/image10.wmf"/><Relationship Id="rId9"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hyperlink" Target="file:///" TargetMode="External"/><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hyperlink" Target="file:///" TargetMode="External"/><Relationship Id="rId3" Type="http://schemas.openxmlformats.org/officeDocument/2006/relationships/image" Target="../media/image1.png"/><Relationship Id="rId4"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image" Target="../media/image11.jpeg"/><Relationship Id="rId4"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1676520" y="533520"/>
            <a:ext cx="7086600" cy="5790960"/>
          </a:xfrm>
          <a:custGeom>
            <a:avLst/>
            <a:gdLst/>
            <a:ahLst/>
            <a:rect l="l" t="t" r="r" b="b"/>
            <a:pathLst>
              <a:path w="1179" h="3612">
                <a:moveTo>
                  <a:pt x="16" y="0"/>
                </a:moveTo>
                <a:lnTo>
                  <a:pt x="1179" y="0"/>
                </a:lnTo>
                <a:lnTo>
                  <a:pt x="1176" y="3612"/>
                </a:lnTo>
                <a:lnTo>
                  <a:pt x="0" y="3612"/>
                </a:lnTo>
              </a:path>
            </a:pathLst>
          </a:custGeom>
          <a:noFill/>
          <a:ln w="54000">
            <a:solidFill>
              <a:srgbClr val="008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0" name=""/>
          <p:cNvSpPr/>
          <p:nvPr/>
        </p:nvSpPr>
        <p:spPr>
          <a:xfrm>
            <a:off x="-42840" y="476280"/>
            <a:ext cx="1760400" cy="5799240"/>
          </a:xfrm>
          <a:custGeom>
            <a:avLst/>
            <a:gdLst/>
            <a:ahLst/>
            <a:rect l="l" t="t" r="r" b="b"/>
            <a:pathLst>
              <a:path w="1179" h="3612">
                <a:moveTo>
                  <a:pt x="16" y="0"/>
                </a:moveTo>
                <a:lnTo>
                  <a:pt x="1179" y="0"/>
                </a:lnTo>
                <a:lnTo>
                  <a:pt x="1176" y="3612"/>
                </a:lnTo>
                <a:lnTo>
                  <a:pt x="0" y="3612"/>
                </a:lnTo>
              </a:path>
            </a:pathLst>
          </a:custGeom>
          <a:noFill/>
          <a:ln w="54000">
            <a:solidFill>
              <a:srgbClr val="008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0" y="463680"/>
            <a:ext cx="1717560" cy="5930640"/>
          </a:xfrm>
          <a:prstGeom prst="rect">
            <a:avLst/>
          </a:prstGeom>
          <a:gradFill rotWithShape="0">
            <a:gsLst>
              <a:gs pos="0">
                <a:srgbClr val="007500"/>
              </a:gs>
              <a:gs pos="50000">
                <a:srgbClr val="00ff00"/>
              </a:gs>
              <a:gs pos="100000">
                <a:srgbClr val="0075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2209680" y="3276720"/>
            <a:ext cx="5257800" cy="519120"/>
          </a:xfrm>
          <a:prstGeom prst="rect">
            <a:avLst/>
          </a:prstGeom>
          <a:noFill/>
          <a:ln w="0">
            <a:noFill/>
          </a:ln>
        </p:spPr>
        <p:style>
          <a:lnRef idx="0"/>
          <a:fillRef idx="0"/>
          <a:effectRef idx="0"/>
          <a:fontRef idx="minor"/>
        </p:style>
        <p:txBody>
          <a:bodyPr lIns="90000" rIns="90000" tIns="46800" bIns="46800" anchor="t">
            <a:spAutoFit/>
          </a:bodyPr>
          <a:p>
            <a:pP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3" name="" descr=""/>
          <p:cNvPicPr/>
          <p:nvPr/>
        </p:nvPicPr>
        <p:blipFill>
          <a:blip r:embed="rId1"/>
          <a:stretch/>
        </p:blipFill>
        <p:spPr>
          <a:xfrm>
            <a:off x="7696080" y="838080"/>
            <a:ext cx="838440" cy="838440"/>
          </a:xfrm>
          <a:prstGeom prst="rect">
            <a:avLst/>
          </a:prstGeom>
          <a:noFill/>
          <a:ln w="0">
            <a:noFill/>
          </a:ln>
        </p:spPr>
      </p:pic>
      <p:pic>
        <p:nvPicPr>
          <p:cNvPr id="14" name="Y003" descr=""/>
          <p:cNvPicPr/>
          <p:nvPr/>
        </p:nvPicPr>
        <p:blipFill>
          <a:blip r:embed="rId2"/>
          <a:stretch/>
        </p:blipFill>
        <p:spPr>
          <a:xfrm>
            <a:off x="57240" y="663480"/>
            <a:ext cx="1727280" cy="1463760"/>
          </a:xfrm>
          <a:prstGeom prst="rect">
            <a:avLst/>
          </a:prstGeom>
          <a:noFill/>
          <a:ln w="0">
            <a:noFill/>
          </a:ln>
          <a:effectLst>
            <a:outerShdw dist="73964" dir="1863564" blurRad="0" rotWithShape="0">
              <a:srgbClr val="000000"/>
            </a:outerShdw>
          </a:effectLst>
        </p:spPr>
      </p:pic>
      <p:sp>
        <p:nvSpPr>
          <p:cNvPr id="15" name=""/>
          <p:cNvSpPr/>
          <p:nvPr/>
        </p:nvSpPr>
        <p:spPr>
          <a:xfrm>
            <a:off x="-1440" y="115920"/>
            <a:ext cx="8905680" cy="6783480"/>
          </a:xfrm>
          <a:custGeom>
            <a:avLst/>
            <a:gdLst/>
            <a:ahLst/>
            <a:rect l="l" t="t" r="r" b="b"/>
            <a:pathLst>
              <a:path w="1191" h="4400">
                <a:moveTo>
                  <a:pt x="0" y="0"/>
                </a:moveTo>
                <a:lnTo>
                  <a:pt x="1191" y="0"/>
                </a:lnTo>
                <a:lnTo>
                  <a:pt x="1191" y="4400"/>
                </a:lnTo>
              </a:path>
            </a:pathLst>
          </a:cu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0" y="685800"/>
            <a:ext cx="8893080" cy="5791320"/>
          </a:xfrm>
          <a:custGeom>
            <a:avLst/>
            <a:gdLst/>
            <a:ahLst/>
            <a:rect l="l" t="t" r="r" b="b"/>
            <a:pathLst>
              <a:path w="5602" h="3665">
                <a:moveTo>
                  <a:pt x="1100" y="1"/>
                </a:moveTo>
                <a:lnTo>
                  <a:pt x="5602" y="0"/>
                </a:lnTo>
                <a:lnTo>
                  <a:pt x="5590" y="3653"/>
                </a:lnTo>
                <a:lnTo>
                  <a:pt x="0" y="3665"/>
                </a:lnTo>
              </a:path>
            </a:pathLst>
          </a:custGeom>
          <a:noFill/>
          <a:ln w="54000">
            <a:solidFill>
              <a:srgbClr val="008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pic>
        <p:nvPicPr>
          <p:cNvPr id="17" name="" descr=""/>
          <p:cNvPicPr/>
          <p:nvPr/>
        </p:nvPicPr>
        <p:blipFill>
          <a:blip r:embed="rId3"/>
          <a:stretch/>
        </p:blipFill>
        <p:spPr>
          <a:xfrm>
            <a:off x="0" y="3276720"/>
            <a:ext cx="1752480" cy="1447560"/>
          </a:xfrm>
          <a:prstGeom prst="rect">
            <a:avLst/>
          </a:prstGeom>
          <a:noFill/>
          <a:ln w="0">
            <a:noFill/>
          </a:ln>
          <a:effectLst>
            <a:outerShdw dist="89604" dir="2700000" blurRad="0" rotWithShape="0">
              <a:srgbClr val="000000"/>
            </a:outerShdw>
          </a:effectLst>
        </p:spPr>
      </p:pic>
      <p:pic>
        <p:nvPicPr>
          <p:cNvPr id="18" name="plant" descr=""/>
          <p:cNvPicPr/>
          <p:nvPr/>
        </p:nvPicPr>
        <p:blipFill>
          <a:blip r:embed="rId4"/>
          <a:stretch/>
        </p:blipFill>
        <p:spPr>
          <a:xfrm>
            <a:off x="152280" y="1981080"/>
            <a:ext cx="1744920" cy="1597320"/>
          </a:xfrm>
          <a:prstGeom prst="rect">
            <a:avLst/>
          </a:prstGeom>
          <a:noFill/>
          <a:ln w="0">
            <a:noFill/>
          </a:ln>
          <a:effectLst>
            <a:outerShdw dist="89604" dir="2700000" blurRad="0" rotWithShape="0">
              <a:srgbClr val="000000"/>
            </a:outerShdw>
          </a:effectLst>
        </p:spPr>
      </p:pic>
      <p:pic>
        <p:nvPicPr>
          <p:cNvPr id="19" name="pedricktown" descr=""/>
          <p:cNvPicPr/>
          <p:nvPr/>
        </p:nvPicPr>
        <p:blipFill>
          <a:blip r:embed="rId5"/>
          <a:stretch/>
        </p:blipFill>
        <p:spPr>
          <a:xfrm>
            <a:off x="76320" y="4724280"/>
            <a:ext cx="1752480" cy="1521000"/>
          </a:xfrm>
          <a:prstGeom prst="rect">
            <a:avLst/>
          </a:prstGeom>
          <a:noFill/>
          <a:ln w="0">
            <a:noFill/>
          </a:ln>
          <a:effectLst>
            <a:outerShdw dist="89604" dir="2700000" blurRad="0" rotWithShape="0">
              <a:srgbClr val="000000"/>
            </a:outerShdw>
          </a:effectLst>
        </p:spPr>
      </p:pic>
      <p:sp>
        <p:nvSpPr>
          <p:cNvPr id="20" name=""/>
          <p:cNvSpPr/>
          <p:nvPr/>
        </p:nvSpPr>
        <p:spPr>
          <a:xfrm>
            <a:off x="2057400" y="2819520"/>
            <a:ext cx="6172200" cy="2176560"/>
          </a:xfrm>
          <a:prstGeom prst="rect">
            <a:avLst/>
          </a:prstGeom>
          <a:noFill/>
          <a:ln w="0">
            <a:noFill/>
          </a:ln>
        </p:spPr>
        <p:style>
          <a:lnRef idx="0"/>
          <a:fillRef idx="0"/>
          <a:effectRef idx="0"/>
          <a:fontRef idx="minor"/>
        </p:style>
        <p:txBody>
          <a:bodyPr lIns="90000" rIns="90000" tIns="46800" bIns="46800" anchor="t">
            <a:spAutoFit/>
          </a:bodyPr>
          <a:p>
            <a:pPr algn="ctr">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 To Generate or           Not to Generate </a:t>
            </a:r>
            <a:endParaRPr b="0" lang="en-US" sz="4400" strike="noStrike" u="none">
              <a:solidFill>
                <a:srgbClr val="000000"/>
              </a:solidFill>
              <a:effectLst/>
              <a:uFillTx/>
              <a:latin typeface="Times New Roman"/>
            </a:endParaRPr>
          </a:p>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Forward Markets and Hedging</a:t>
            </a:r>
            <a:endParaRPr b="0" lang="en-US" sz="3200" strike="noStrike" u="none">
              <a:solidFill>
                <a:srgbClr val="000000"/>
              </a:solidFill>
              <a:effectLst/>
              <a:uFillTx/>
              <a:latin typeface="Times New Roman"/>
            </a:endParaRPr>
          </a:p>
        </p:txBody>
      </p:sp>
      <p:sp>
        <p:nvSpPr>
          <p:cNvPr id="21" name=""/>
          <p:cNvSpPr/>
          <p:nvPr/>
        </p:nvSpPr>
        <p:spPr>
          <a:xfrm>
            <a:off x="3963960" y="5486400"/>
            <a:ext cx="1831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July 11, 2001</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p:nvPr/>
        </p:nvSpPr>
        <p:spPr>
          <a:xfrm>
            <a:off x="1905120" y="152280"/>
            <a:ext cx="510516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PlaceHolder 1"/>
          <p:cNvSpPr>
            <a:spLocks noGrp="1"/>
          </p:cNvSpPr>
          <p:nvPr>
            <p:ph/>
          </p:nvPr>
        </p:nvSpPr>
        <p:spPr>
          <a:xfrm>
            <a:off x="-360" y="2209680"/>
            <a:ext cx="3467160" cy="3810240"/>
          </a:xfrm>
          <a:prstGeom prst="rect">
            <a:avLst/>
          </a:prstGeom>
          <a:noFill/>
          <a:ln w="0">
            <a:noFill/>
          </a:ln>
        </p:spPr>
        <p:txBody>
          <a:bodyPr lIns="91440" rIns="91440" tIns="45720" bIns="45720" anchor="t">
            <a:normAutofit/>
          </a:bodyPr>
          <a:p>
            <a:pPr marL="343080" indent="-343080">
              <a:spcBef>
                <a:spcPts val="45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ea typeface="Times New Roman"/>
              </a:rPr>
              <a:t>Characteristics:</a:t>
            </a:r>
            <a:endParaRPr b="0" lang="en-US" sz="1800" strike="noStrike" u="none">
              <a:solidFill>
                <a:srgbClr val="000000"/>
              </a:solidFill>
              <a:effectLst/>
              <a:uFillTx/>
              <a:latin typeface="Times New Roman"/>
            </a:endParaRPr>
          </a:p>
          <a:p>
            <a:pPr lvl="1" marL="743040" indent="-285840">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ea typeface="Times New Roman"/>
              </a:rPr>
              <a:t>Provides 100% protection from a fall in prices below   the strike.</a:t>
            </a:r>
            <a:endParaRPr b="0" lang="en-US" sz="1800" strike="noStrike" u="none">
              <a:solidFill>
                <a:srgbClr val="000000"/>
              </a:solidFill>
              <a:effectLst/>
              <a:uFillTx/>
              <a:latin typeface="Times New Roman"/>
            </a:endParaRPr>
          </a:p>
          <a:p>
            <a:pPr lvl="1" marL="743040" indent="-285840">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ea typeface="Times New Roman"/>
              </a:rPr>
              <a:t>Fee to purchase option  </a:t>
            </a:r>
            <a:endParaRPr b="0" lang="en-US" sz="1800" strike="noStrike" u="none">
              <a:solidFill>
                <a:srgbClr val="000000"/>
              </a:solidFill>
              <a:effectLst/>
              <a:uFillTx/>
              <a:latin typeface="Times New Roman"/>
            </a:endParaRPr>
          </a:p>
          <a:p>
            <a:pPr lvl="1" marL="743040" indent="-285840">
              <a:spcBef>
                <a:spcPts val="45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ea typeface="Times New Roman"/>
              </a:rPr>
              <a:t>Guarantees worst case scenario and still maintain potential to benefit from high price environments            </a:t>
            </a: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94" name="PlaceHolder 2"/>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Floor</a:t>
            </a:r>
            <a:endParaRPr b="1" lang="en-US" sz="2800" strike="noStrike" u="none">
              <a:solidFill>
                <a:srgbClr val="000000"/>
              </a:solidFill>
              <a:effectLst/>
              <a:uFillTx/>
              <a:latin typeface="Times New Roman"/>
            </a:endParaRPr>
          </a:p>
        </p:txBody>
      </p:sp>
      <p:sp>
        <p:nvSpPr>
          <p:cNvPr id="95" name=""/>
          <p:cNvSpPr/>
          <p:nvPr/>
        </p:nvSpPr>
        <p:spPr>
          <a:xfrm>
            <a:off x="4211640" y="2627280"/>
            <a:ext cx="987480" cy="463680"/>
          </a:xfrm>
          <a:prstGeom prst="roundRect">
            <a:avLst>
              <a:gd name="adj" fmla="val 16667"/>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4229280" y="2619360"/>
            <a:ext cx="9903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400" strike="noStrike" u="none">
                <a:solidFill>
                  <a:srgbClr val="000000"/>
                </a:solidFill>
                <a:effectLst/>
                <a:uFillTx/>
                <a:latin typeface="Arial"/>
              </a:rPr>
              <a:t>Upfront Fee</a:t>
            </a:r>
            <a:endParaRPr b="0" lang="en-US" sz="1400" strike="noStrike" u="none">
              <a:solidFill>
                <a:srgbClr val="000000"/>
              </a:solidFill>
              <a:effectLst/>
              <a:uFillTx/>
              <a:latin typeface="Times New Roman"/>
            </a:endParaRPr>
          </a:p>
        </p:txBody>
      </p:sp>
      <p:sp>
        <p:nvSpPr>
          <p:cNvPr id="97" name=""/>
          <p:cNvSpPr/>
          <p:nvPr/>
        </p:nvSpPr>
        <p:spPr>
          <a:xfrm>
            <a:off x="6019920" y="4419720"/>
            <a:ext cx="2438280" cy="1133280"/>
          </a:xfrm>
          <a:prstGeom prst="wedgeRoundRectCallout">
            <a:avLst>
              <a:gd name="adj1" fmla="val -44856"/>
              <a:gd name="adj2" fmla="val -97620"/>
              <a:gd name="adj3" fmla="val 16667"/>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When market price &lt; strike,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buys energy (physical) at strike, or pays generator the difference between strike and market (financial).</a:t>
            </a:r>
            <a:endParaRPr b="0" lang="en-US" sz="1200" strike="noStrike" u="none">
              <a:solidFill>
                <a:srgbClr val="000000"/>
              </a:solidFill>
              <a:effectLst/>
              <a:uFillTx/>
              <a:latin typeface="Times New Roman"/>
            </a:endParaRPr>
          </a:p>
        </p:txBody>
      </p:sp>
      <p:pic>
        <p:nvPicPr>
          <p:cNvPr id="98" name="fullcolorlogo" descr="">
            <a:hlinkClick r:id="rId2"/>
          </p:cNvPr>
          <p:cNvPicPr/>
          <p:nvPr/>
        </p:nvPicPr>
        <p:blipFill>
          <a:blip r:embed="rId3"/>
          <a:stretch/>
        </p:blipFill>
        <p:spPr>
          <a:xfrm>
            <a:off x="6958080" y="3333600"/>
            <a:ext cx="628560" cy="663840"/>
          </a:xfrm>
          <a:prstGeom prst="rect">
            <a:avLst/>
          </a:prstGeom>
          <a:noFill/>
          <a:ln w="0">
            <a:noFill/>
          </a:ln>
        </p:spPr>
      </p:pic>
      <p:sp>
        <p:nvSpPr>
          <p:cNvPr id="99" name=""/>
          <p:cNvSpPr/>
          <p:nvPr/>
        </p:nvSpPr>
        <p:spPr>
          <a:xfrm>
            <a:off x="3711600" y="4264200"/>
            <a:ext cx="13143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Energy</a:t>
            </a:r>
            <a:endParaRPr b="0" lang="en-US" sz="1200" strike="noStrike" u="none">
              <a:solidFill>
                <a:srgbClr val="000000"/>
              </a:solidFill>
              <a:effectLst/>
              <a:uFillTx/>
              <a:latin typeface="Times New Roman"/>
            </a:endParaRPr>
          </a:p>
        </p:txBody>
      </p:sp>
      <p:sp>
        <p:nvSpPr>
          <p:cNvPr id="100" name=""/>
          <p:cNvSpPr/>
          <p:nvPr/>
        </p:nvSpPr>
        <p:spPr>
          <a:xfrm>
            <a:off x="5070600" y="4092480"/>
            <a:ext cx="11397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Floating Market Price (Index)</a:t>
            </a:r>
            <a:endParaRPr b="0" lang="en-US" sz="1200" strike="noStrike" u="none">
              <a:solidFill>
                <a:srgbClr val="000000"/>
              </a:solidFill>
              <a:effectLst/>
              <a:uFillTx/>
              <a:latin typeface="Times New Roman"/>
            </a:endParaRPr>
          </a:p>
        </p:txBody>
      </p:sp>
      <p:sp>
        <p:nvSpPr>
          <p:cNvPr id="101" name=""/>
          <p:cNvSpPr/>
          <p:nvPr/>
        </p:nvSpPr>
        <p:spPr>
          <a:xfrm>
            <a:off x="4948200" y="2581200"/>
            <a:ext cx="2954520" cy="611280"/>
          </a:xfrm>
          <a:custGeom>
            <a:avLst/>
            <a:gdLst>
              <a:gd name="textAreaLeft" fmla="*/ 565200 w 2954520"/>
              <a:gd name="textAreaRight" fmla="*/ 2023920 w 2954520"/>
              <a:gd name="textAreaTop" fmla="*/ 81720 h 611280"/>
              <a:gd name="textAreaBottom" fmla="*/ 529560 h 61128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8264" hR="21600" stAng="10800000" swAng="5400000"/>
                <a:lnTo>
                  <a:pt x="10666" y="0"/>
                </a:lnTo>
                <a:arcTo wR="8264" hR="21600" stAng="-5400000" swAng="2835437"/>
                <a:lnTo>
                  <a:pt x="21127" y="14400"/>
                </a:lnTo>
                <a:lnTo>
                  <a:pt x="17728" y="21600"/>
                </a:lnTo>
                <a:lnTo>
                  <a:pt x="13383" y="14400"/>
                </a:lnTo>
                <a:lnTo>
                  <a:pt x="16054" y="14400"/>
                </a:lnTo>
                <a:arcTo wR="8264" hR="21600" stAng="-2564563" swAng="-2642444"/>
                <a:lnTo>
                  <a:pt x="9465" y="229"/>
                </a:lnTo>
                <a:arcTo wR="8264" hR="21600" stAng="-5592993" swAng="-5207007"/>
                <a:close/>
              </a:path>
              <a:path fill="darkenLess" w="21600" h="21600">
                <a:moveTo>
                  <a:pt x="0" y="21600"/>
                </a:moveTo>
                <a:arcTo wR="8264" hR="21600" stAng="10800000" swAng="5400000"/>
                <a:lnTo>
                  <a:pt x="8264" y="0"/>
                </a:lnTo>
                <a:arcTo wR="8264" hR="21600" stAng="-5400000" swAng="192993"/>
                <a:lnTo>
                  <a:pt x="9465" y="229"/>
                </a:lnTo>
                <a:arcTo wR="8264" hR="21600" stAng="-5592993" swAng="-5207007"/>
                <a:close/>
              </a:path>
            </a:pathLst>
          </a:custGeom>
          <a:gradFill rotWithShape="0">
            <a:gsLst>
              <a:gs pos="0">
                <a:srgbClr val="ffffff"/>
              </a:gs>
              <a:gs pos="100000">
                <a:srgbClr val="66ccff"/>
              </a:gs>
            </a:gsLst>
            <a:path path="rect">
              <a:fillToRect l="50000" t="50000" r="50000" b="50000"/>
            </a:path>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4148280" y="3205080"/>
            <a:ext cx="1398600" cy="711360"/>
          </a:xfrm>
          <a:prstGeom prst="roundRect">
            <a:avLst>
              <a:gd name="adj" fmla="val 16667"/>
            </a:avLst>
          </a:prstGeom>
          <a:gradFill rotWithShape="0">
            <a:gsLst>
              <a:gs pos="0">
                <a:srgbClr val="ffffff"/>
              </a:gs>
              <a:gs pos="100000">
                <a:srgbClr val="b60000"/>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Generator</a:t>
            </a:r>
            <a:endParaRPr b="0" lang="en-US" sz="2400" strike="noStrike" u="none">
              <a:solidFill>
                <a:srgbClr val="000000"/>
              </a:solidFill>
              <a:effectLst/>
              <a:uFillTx/>
              <a:latin typeface="Times New Roman"/>
            </a:endParaRPr>
          </a:p>
        </p:txBody>
      </p:sp>
      <p:sp>
        <p:nvSpPr>
          <p:cNvPr id="103" name=""/>
          <p:cNvSpPr/>
          <p:nvPr/>
        </p:nvSpPr>
        <p:spPr>
          <a:xfrm>
            <a:off x="4187880" y="4795920"/>
            <a:ext cx="1182600" cy="668160"/>
          </a:xfrm>
          <a:prstGeom prst="roundRect">
            <a:avLst>
              <a:gd name="adj" fmla="val 16667"/>
            </a:avLst>
          </a:prstGeom>
          <a:gradFill rotWithShape="0">
            <a:gsLst>
              <a:gs pos="0">
                <a:srgbClr val="ffffff"/>
              </a:gs>
              <a:gs pos="100000">
                <a:srgbClr val="3366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Pool</a:t>
            </a:r>
            <a:endParaRPr b="0" lang="en-US" sz="2400" strike="noStrike" u="none">
              <a:solidFill>
                <a:srgbClr val="000000"/>
              </a:solidFill>
              <a:effectLst/>
              <a:uFillTx/>
              <a:latin typeface="Times New Roman"/>
            </a:endParaRPr>
          </a:p>
        </p:txBody>
      </p:sp>
      <p:sp>
        <p:nvSpPr>
          <p:cNvPr id="104" name=""/>
          <p:cNvSpPr/>
          <p:nvPr/>
        </p:nvSpPr>
        <p:spPr>
          <a:xfrm flipH="1">
            <a:off x="5587200" y="3602160"/>
            <a:ext cx="1155960" cy="352440"/>
          </a:xfrm>
          <a:custGeom>
            <a:avLst/>
            <a:gdLst>
              <a:gd name="textAreaLeft" fmla="*/ 180360 w 1155960"/>
              <a:gd name="textAreaRight" fmla="*/ 1011600 w 1155960"/>
              <a:gd name="textAreaTop" fmla="*/ 88200 h 352440"/>
              <a:gd name="textAreaBottom" fmla="*/ 264600 h 35244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fffff"/>
              </a:gs>
              <a:gs pos="100000">
                <a:srgbClr val="99cc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rot="16200000">
            <a:off x="4560120" y="4202280"/>
            <a:ext cx="812520" cy="316080"/>
          </a:xfrm>
          <a:custGeom>
            <a:avLst/>
            <a:gdLst>
              <a:gd name="textAreaLeft" fmla="*/ 126720 w 812520"/>
              <a:gd name="textAreaRight" fmla="*/ 711000 w 812520"/>
              <a:gd name="textAreaTop" fmla="*/ 78840 h 316080"/>
              <a:gd name="textAreaBottom" fmla="*/ 237240 h 3160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efefe"/>
              </a:gs>
              <a:gs pos="100000">
                <a:srgbClr val="ccec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rot="5400000">
            <a:off x="4091400" y="4245840"/>
            <a:ext cx="765000" cy="274680"/>
          </a:xfrm>
          <a:custGeom>
            <a:avLst/>
            <a:gdLst>
              <a:gd name="textAreaLeft" fmla="*/ 119520 w 765000"/>
              <a:gd name="textAreaRight" fmla="*/ 669600 w 765000"/>
              <a:gd name="textAreaTop" fmla="*/ 68760 h 274680"/>
              <a:gd name="textAreaBottom" fmla="*/ 206280 h 2746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efefe"/>
              </a:gs>
              <a:gs pos="100000">
                <a:srgbClr val="ffcc00"/>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6753240" y="3200400"/>
            <a:ext cx="1166760" cy="9000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08" name=""/>
          <p:cNvGraphicFramePr/>
          <p:nvPr/>
        </p:nvGraphicFramePr>
        <p:xfrm>
          <a:off x="609480" y="2362320"/>
          <a:ext cx="4572000" cy="3809880"/>
        </p:xfrm>
        <a:graphic>
          <a:graphicData uri="http://schemas.openxmlformats.org/presentationml/2006/ole">
            <p:oleObj progId="Excel.Sheet.12" r:id="rId1" spid="">
              <p:embed/>
              <p:pic>
                <p:nvPicPr>
                  <p:cNvPr id="109" name="" descr=""/>
                  <p:cNvPicPr/>
                  <p:nvPr/>
                </p:nvPicPr>
                <p:blipFill>
                  <a:blip r:embed="rId2"/>
                  <a:stretch/>
                </p:blipFill>
                <p:spPr>
                  <a:xfrm>
                    <a:off x="609480" y="2362320"/>
                    <a:ext cx="4572000" cy="3809880"/>
                  </a:xfrm>
                  <a:prstGeom prst="rect">
                    <a:avLst/>
                  </a:prstGeom>
                  <a:noFill/>
                  <a:ln w="0">
                    <a:noFill/>
                  </a:ln>
                </p:spPr>
              </p:pic>
            </p:oleObj>
          </a:graphicData>
        </a:graphic>
      </p:graphicFrame>
      <p:sp>
        <p:nvSpPr>
          <p:cNvPr id="110" name=""/>
          <p:cNvSpPr/>
          <p:nvPr/>
        </p:nvSpPr>
        <p:spPr>
          <a:xfrm flipV="1">
            <a:off x="2590920" y="3352680"/>
            <a:ext cx="2438280" cy="106704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1143000" y="4419720"/>
            <a:ext cx="1447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1828800" y="5715000"/>
            <a:ext cx="2209680" cy="3074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Market           Cap  </a:t>
            </a:r>
            <a:endParaRPr b="0" lang="en-US" sz="1400" strike="noStrike" u="none">
              <a:solidFill>
                <a:srgbClr val="000000"/>
              </a:solidFill>
              <a:effectLst/>
              <a:uFillTx/>
              <a:latin typeface="Times New Roman"/>
            </a:endParaRPr>
          </a:p>
        </p:txBody>
      </p:sp>
      <p:sp>
        <p:nvSpPr>
          <p:cNvPr id="113" name=""/>
          <p:cNvSpPr/>
          <p:nvPr/>
        </p:nvSpPr>
        <p:spPr>
          <a:xfrm>
            <a:off x="1905120" y="5867280"/>
            <a:ext cx="304560" cy="0"/>
          </a:xfrm>
          <a:prstGeom prst="line">
            <a:avLst/>
          </a:prstGeom>
          <a:ln w="381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2971800" y="5867280"/>
            <a:ext cx="304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2438280" y="4800600"/>
            <a:ext cx="182880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buys energy at strike (physical) or pays Generator</a:t>
            </a:r>
            <a:endParaRPr b="0" lang="en-US" sz="1200" strike="noStrike" u="none">
              <a:solidFill>
                <a:srgbClr val="000000"/>
              </a:solidFill>
              <a:effectLst/>
              <a:uFillTx/>
              <a:latin typeface="Times New Roman"/>
            </a:endParaRPr>
          </a:p>
        </p:txBody>
      </p:sp>
      <p:sp>
        <p:nvSpPr>
          <p:cNvPr id="116" name=""/>
          <p:cNvSpPr/>
          <p:nvPr/>
        </p:nvSpPr>
        <p:spPr>
          <a:xfrm>
            <a:off x="2971800" y="2971800"/>
            <a:ext cx="191304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Generator receives Market Price</a:t>
            </a:r>
            <a:endParaRPr b="0" lang="en-US" sz="1200" strike="noStrike" u="none">
              <a:solidFill>
                <a:srgbClr val="000000"/>
              </a:solidFill>
              <a:effectLst/>
              <a:uFillTx/>
              <a:latin typeface="Times New Roman"/>
            </a:endParaRPr>
          </a:p>
        </p:txBody>
      </p:sp>
      <p:sp>
        <p:nvSpPr>
          <p:cNvPr id="117" name=""/>
          <p:cNvSpPr/>
          <p:nvPr/>
        </p:nvSpPr>
        <p:spPr>
          <a:xfrm flipH="1" flipV="1">
            <a:off x="1523520" y="4572000"/>
            <a:ext cx="838440" cy="533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3505320" y="3429000"/>
            <a:ext cx="2286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119" name=""/>
          <p:cNvGraphicFramePr/>
          <p:nvPr/>
        </p:nvGraphicFramePr>
        <p:xfrm>
          <a:off x="5486400" y="2666880"/>
          <a:ext cx="3201840" cy="2900520"/>
        </p:xfrm>
        <a:graphic>
          <a:graphicData uri="http://schemas.openxmlformats.org/drawingml/2006/table">
            <a:tbl>
              <a:tblPr/>
              <a:tblGrid>
                <a:gridCol w="1676160"/>
                <a:gridCol w="304920"/>
                <a:gridCol w="304920"/>
                <a:gridCol w="304560"/>
                <a:gridCol w="304920"/>
                <a:gridCol w="306360"/>
              </a:tblGrid>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Market View</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gridSpan="5">
                  <a:txBody>
                    <a:bodyPr lIns="90000" rIns="90000" tIns="46800" bIns="46800" anchor="t">
                      <a:no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Inferior      Superior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3300"/>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84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Neutral</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44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0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Volatile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33cc"/>
                    </a:solidFill>
                  </a:tcPr>
                </a:tc>
              </a:tr>
            </a:tbl>
          </a:graphicData>
        </a:graphic>
      </p:graphicFrame>
      <p:sp>
        <p:nvSpPr>
          <p:cNvPr id="120" name=""/>
          <p:cNvSpPr/>
          <p:nvPr/>
        </p:nvSpPr>
        <p:spPr>
          <a:xfrm>
            <a:off x="304920" y="1447920"/>
            <a:ext cx="8610480" cy="1096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914400">
              <a:lnSpc>
                <a:spcPct val="100000"/>
              </a:lnSpc>
              <a:spcBef>
                <a:spcPts val="451"/>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3300"/>
                </a:solidFill>
                <a:effectLst/>
                <a:uFillTx/>
                <a:latin typeface="Times New Roman"/>
              </a:rPr>
              <a:t>	</a:t>
            </a:r>
            <a:r>
              <a:rPr b="1" lang="en-US" sz="1800" strike="noStrike" u="sng">
                <a:solidFill>
                  <a:srgbClr val="000000"/>
                </a:solidFill>
                <a:effectLst/>
                <a:uFillTx/>
                <a:latin typeface="Times New Roman"/>
              </a:rPr>
              <a:t>Hedge Payout</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sng">
                <a:solidFill>
                  <a:srgbClr val="000000"/>
                </a:solidFill>
                <a:effectLst/>
                <a:uFillTx/>
                <a:latin typeface="Times New Roman"/>
              </a:rPr>
              <a:t>Hedge Performance</a:t>
            </a:r>
            <a:endParaRPr b="0" lang="en-US" sz="1800" strike="noStrike" u="none">
              <a:solidFill>
                <a:srgbClr val="000000"/>
              </a:solidFill>
              <a:effectLst/>
              <a:uFillTx/>
              <a:latin typeface="Times New Roman"/>
            </a:endParaRPr>
          </a:p>
        </p:txBody>
      </p:sp>
      <p:sp>
        <p:nvSpPr>
          <p:cNvPr id="121" name=""/>
          <p:cNvSpPr txBox="1"/>
          <p:nvPr/>
        </p:nvSpPr>
        <p:spPr>
          <a:xfrm>
            <a:off x="2308680" y="395640"/>
            <a:ext cx="4526640" cy="808200"/>
          </a:xfrm>
          <a:prstGeom prst="rect">
            <a:avLst/>
          </a:prstGeom>
          <a:blipFill rotWithShape="0">
            <a:blip r:embed="rId3"/>
            <a:tile tx="0" ty="0" sx="100000" sy="100000" algn="ctr"/>
          </a:blipFill>
          <a:ln w="9360">
            <a:solidFill>
              <a:srgbClr val="000000"/>
            </a:solidFill>
            <a:miter/>
          </a:ln>
        </p:spPr>
        <p:txBody>
          <a:bodyPr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Floor</a:t>
            </a:r>
            <a:endParaRPr b="1"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
          <p:cNvSpPr/>
          <p:nvPr/>
        </p:nvSpPr>
        <p:spPr>
          <a:xfrm>
            <a:off x="1905120" y="152280"/>
            <a:ext cx="510516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0" y="1600200"/>
            <a:ext cx="3809880" cy="44956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Times New Roman"/>
            </a:endParaRPr>
          </a:p>
          <a:p>
            <a:pPr marL="343080" indent="-343080">
              <a:lnSpc>
                <a:spcPct val="90000"/>
              </a:lnSpc>
              <a:spcBef>
                <a:spcPts val="1250"/>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ea typeface="Times New Roman"/>
              </a:rPr>
              <a:t>Characteristics</a:t>
            </a:r>
            <a:r>
              <a:rPr b="1" lang="en-US" sz="2000" strike="noStrike" u="none">
                <a:solidFill>
                  <a:srgbClr val="000000"/>
                </a:solidFill>
                <a:effectLst/>
                <a:uFillTx/>
                <a:latin typeface="Times New Roman"/>
                <a:ea typeface="Times New Roman"/>
              </a:rPr>
              <a:t>:</a:t>
            </a:r>
            <a:endParaRPr b="0" lang="en-US" sz="2000" strike="noStrike" u="none">
              <a:solidFill>
                <a:srgbClr val="000000"/>
              </a:solidFill>
              <a:effectLst/>
              <a:uFillTx/>
              <a:latin typeface="Times New Roman"/>
            </a:endParaRPr>
          </a:p>
          <a:p>
            <a:pPr lvl="1" marL="743040" indent="-285840">
              <a:lnSpc>
                <a:spcPct val="90000"/>
              </a:lnSpc>
              <a:spcBef>
                <a:spcPts val="1250"/>
              </a:spcBef>
              <a:buClr>
                <a:srgbClr val="ff33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ea typeface="Times New Roman"/>
              </a:rPr>
              <a:t>Designates a specific price range within which a generator will sell its power.</a:t>
            </a:r>
            <a:endParaRPr b="0" lang="en-US" sz="2000" strike="noStrike" u="none">
              <a:solidFill>
                <a:srgbClr val="000000"/>
              </a:solidFill>
              <a:effectLst/>
              <a:uFillTx/>
              <a:latin typeface="Times New Roman"/>
            </a:endParaRPr>
          </a:p>
          <a:p>
            <a:pPr lvl="1" marL="743040" indent="-285840">
              <a:lnSpc>
                <a:spcPct val="90000"/>
              </a:lnSpc>
              <a:spcBef>
                <a:spcPts val="1250"/>
              </a:spcBef>
              <a:buClr>
                <a:srgbClr val="ff33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ea typeface="Times New Roman"/>
              </a:rPr>
              <a:t>Provides a hedge against adverse price move at the lower band. </a:t>
            </a:r>
            <a:endParaRPr b="0" lang="en-US" sz="2000" strike="noStrike" u="none">
              <a:solidFill>
                <a:srgbClr val="000000"/>
              </a:solidFill>
              <a:effectLst/>
              <a:uFillTx/>
              <a:latin typeface="Times New Roman"/>
            </a:endParaRPr>
          </a:p>
          <a:p>
            <a:pPr lvl="1" marL="743040" indent="-285840">
              <a:lnSpc>
                <a:spcPct val="90000"/>
              </a:lnSpc>
              <a:spcBef>
                <a:spcPts val="1250"/>
              </a:spcBef>
              <a:buClr>
                <a:srgbClr val="ff33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ea typeface="Times New Roman"/>
              </a:rPr>
              <a:t>Receives 100% of a price increase to the upper band.</a:t>
            </a:r>
            <a:endParaRPr b="0" lang="en-US" sz="2000" strike="noStrike" u="none">
              <a:solidFill>
                <a:srgbClr val="000000"/>
              </a:solidFill>
              <a:effectLst/>
              <a:uFillTx/>
              <a:latin typeface="Times New Roman"/>
            </a:endParaRPr>
          </a:p>
          <a:p>
            <a:pPr marL="343080" indent="-343080">
              <a:lnSpc>
                <a:spcPct val="90000"/>
              </a:lnSpc>
              <a:spcBef>
                <a:spcPts val="1250"/>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24" name="PlaceHolder 1"/>
          <p:cNvSpPr>
            <a:spLocks noGrp="1"/>
          </p:cNvSpPr>
          <p:nvPr>
            <p:ph type="title"/>
          </p:nvPr>
        </p:nvSpPr>
        <p:spPr>
          <a:xfrm>
            <a:off x="685800" y="-360"/>
            <a:ext cx="7772400" cy="15238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Collar:</a:t>
            </a:r>
            <a:endParaRPr b="1" lang="en-US" sz="2800" strike="noStrike" u="none">
              <a:solidFill>
                <a:srgbClr val="000000"/>
              </a:solidFill>
              <a:effectLst/>
              <a:uFillTx/>
              <a:latin typeface="Times New Roman"/>
            </a:endParaRPr>
          </a:p>
        </p:txBody>
      </p:sp>
      <p:sp>
        <p:nvSpPr>
          <p:cNvPr id="125" name=""/>
          <p:cNvSpPr/>
          <p:nvPr/>
        </p:nvSpPr>
        <p:spPr>
          <a:xfrm>
            <a:off x="5505480" y="3583080"/>
            <a:ext cx="19270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Market Price in          Excess of Upper Band</a:t>
            </a:r>
            <a:endParaRPr b="0" lang="en-US" sz="1200" strike="noStrike" u="none">
              <a:solidFill>
                <a:srgbClr val="000000"/>
              </a:solidFill>
              <a:effectLst/>
              <a:uFillTx/>
              <a:latin typeface="Times New Roman"/>
            </a:endParaRPr>
          </a:p>
        </p:txBody>
      </p:sp>
      <p:sp>
        <p:nvSpPr>
          <p:cNvPr id="126" name=""/>
          <p:cNvSpPr/>
          <p:nvPr/>
        </p:nvSpPr>
        <p:spPr>
          <a:xfrm>
            <a:off x="3809880" y="3962520"/>
            <a:ext cx="7621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a:t>
            </a:r>
            <a:endParaRPr b="0" lang="en-US" sz="1200" strike="noStrike" u="none">
              <a:solidFill>
                <a:srgbClr val="000000"/>
              </a:solidFill>
              <a:effectLst/>
              <a:uFillTx/>
              <a:latin typeface="Times New Roman"/>
            </a:endParaRPr>
          </a:p>
        </p:txBody>
      </p:sp>
      <p:sp>
        <p:nvSpPr>
          <p:cNvPr id="127" name=""/>
          <p:cNvSpPr/>
          <p:nvPr/>
        </p:nvSpPr>
        <p:spPr>
          <a:xfrm>
            <a:off x="5048280" y="4040280"/>
            <a:ext cx="1147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 Price (Index)</a:t>
            </a:r>
            <a:endParaRPr b="0" lang="en-US" sz="1200" strike="noStrike" u="none">
              <a:solidFill>
                <a:srgbClr val="000000"/>
              </a:solidFill>
              <a:effectLst/>
              <a:uFillTx/>
              <a:latin typeface="Times New Roman"/>
            </a:endParaRPr>
          </a:p>
        </p:txBody>
      </p:sp>
      <p:pic>
        <p:nvPicPr>
          <p:cNvPr id="128" name="fullcolorlogo" descr="">
            <a:hlinkClick r:id="rId2"/>
          </p:cNvPr>
          <p:cNvPicPr/>
          <p:nvPr/>
        </p:nvPicPr>
        <p:blipFill>
          <a:blip r:embed="rId3"/>
          <a:stretch/>
        </p:blipFill>
        <p:spPr>
          <a:xfrm>
            <a:off x="7715160" y="2820960"/>
            <a:ext cx="708120" cy="747720"/>
          </a:xfrm>
          <a:prstGeom prst="rect">
            <a:avLst/>
          </a:prstGeom>
          <a:noFill/>
          <a:ln w="0">
            <a:noFill/>
          </a:ln>
        </p:spPr>
      </p:pic>
      <p:sp>
        <p:nvSpPr>
          <p:cNvPr id="129" name=""/>
          <p:cNvSpPr/>
          <p:nvPr/>
        </p:nvSpPr>
        <p:spPr>
          <a:xfrm>
            <a:off x="5657760" y="2592360"/>
            <a:ext cx="19414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 Price shortfall      of  Lower Band</a:t>
            </a:r>
            <a:endParaRPr b="0" lang="en-US" sz="1200" strike="noStrike" u="none">
              <a:solidFill>
                <a:srgbClr val="000000"/>
              </a:solidFill>
              <a:effectLst/>
              <a:uFillTx/>
              <a:latin typeface="Times New Roman"/>
            </a:endParaRPr>
          </a:p>
        </p:txBody>
      </p:sp>
      <p:sp>
        <p:nvSpPr>
          <p:cNvPr id="130" name=""/>
          <p:cNvSpPr/>
          <p:nvPr/>
        </p:nvSpPr>
        <p:spPr>
          <a:xfrm>
            <a:off x="4057560" y="4649760"/>
            <a:ext cx="1452600" cy="784080"/>
          </a:xfrm>
          <a:prstGeom prst="roundRect">
            <a:avLst>
              <a:gd name="adj" fmla="val 16667"/>
            </a:avLst>
          </a:prstGeom>
          <a:gradFill rotWithShape="0">
            <a:gsLst>
              <a:gs pos="0">
                <a:srgbClr val="ffffff"/>
              </a:gs>
              <a:gs pos="100000">
                <a:srgbClr val="3366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Pool</a:t>
            </a:r>
            <a:endParaRPr b="0" lang="en-US" sz="2400" strike="noStrike" u="none">
              <a:solidFill>
                <a:srgbClr val="000000"/>
              </a:solidFill>
              <a:effectLst/>
              <a:uFillTx/>
              <a:latin typeface="Times New Roman"/>
            </a:endParaRPr>
          </a:p>
        </p:txBody>
      </p:sp>
      <p:sp>
        <p:nvSpPr>
          <p:cNvPr id="131" name=""/>
          <p:cNvSpPr/>
          <p:nvPr/>
        </p:nvSpPr>
        <p:spPr>
          <a:xfrm>
            <a:off x="3981600" y="2820960"/>
            <a:ext cx="1662120" cy="857160"/>
          </a:xfrm>
          <a:prstGeom prst="roundRect">
            <a:avLst>
              <a:gd name="adj" fmla="val 16667"/>
            </a:avLst>
          </a:prstGeom>
          <a:gradFill rotWithShape="0">
            <a:gsLst>
              <a:gs pos="0">
                <a:srgbClr val="ffffff"/>
              </a:gs>
              <a:gs pos="100000">
                <a:srgbClr val="b60000"/>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Generator</a:t>
            </a:r>
            <a:endParaRPr b="0" lang="en-US" sz="2400" strike="noStrike" u="none">
              <a:solidFill>
                <a:srgbClr val="000000"/>
              </a:solidFill>
              <a:effectLst/>
              <a:uFillTx/>
              <a:latin typeface="Times New Roman"/>
            </a:endParaRPr>
          </a:p>
        </p:txBody>
      </p:sp>
      <p:sp>
        <p:nvSpPr>
          <p:cNvPr id="132" name=""/>
          <p:cNvSpPr/>
          <p:nvPr/>
        </p:nvSpPr>
        <p:spPr>
          <a:xfrm>
            <a:off x="7238880" y="2743200"/>
            <a:ext cx="1543320" cy="93492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3" name=""/>
          <p:cNvSpPr/>
          <p:nvPr/>
        </p:nvSpPr>
        <p:spPr>
          <a:xfrm flipH="1">
            <a:off x="5637240" y="3027240"/>
            <a:ext cx="1503360" cy="250920"/>
          </a:xfrm>
          <a:custGeom>
            <a:avLst/>
            <a:gdLst>
              <a:gd name="textAreaLeft" fmla="*/ 234720 w 1503360"/>
              <a:gd name="textAreaRight" fmla="*/ 1315440 w 1503360"/>
              <a:gd name="textAreaTop" fmla="*/ 62640 h 250920"/>
              <a:gd name="textAreaBottom" fmla="*/ 188280 h 25092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fffff"/>
              </a:gs>
              <a:gs pos="100000">
                <a:srgbClr val="99cc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flipH="1" rot="10800000">
            <a:off x="5672160" y="3331800"/>
            <a:ext cx="1503360" cy="250920"/>
          </a:xfrm>
          <a:custGeom>
            <a:avLst/>
            <a:gdLst>
              <a:gd name="textAreaLeft" fmla="*/ 234720 w 1503360"/>
              <a:gd name="textAreaRight" fmla="*/ 1315440 w 1503360"/>
              <a:gd name="textAreaTop" fmla="*/ 62640 h 250920"/>
              <a:gd name="textAreaBottom" fmla="*/ 188280 h 25092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fffff"/>
              </a:gs>
              <a:gs pos="100000">
                <a:srgbClr val="99cc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rot="16200000">
            <a:off x="4511520" y="4042800"/>
            <a:ext cx="871560" cy="255600"/>
          </a:xfrm>
          <a:custGeom>
            <a:avLst/>
            <a:gdLst>
              <a:gd name="textAreaLeft" fmla="*/ 136080 w 871560"/>
              <a:gd name="textAreaRight" fmla="*/ 762840 w 871560"/>
              <a:gd name="textAreaTop" fmla="*/ 63720 h 255600"/>
              <a:gd name="textAreaBottom" fmla="*/ 191880 h 25560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99ccff"/>
              </a:gs>
              <a:gs pos="100000">
                <a:srgbClr val="bdddfe"/>
              </a:gs>
            </a:gsLst>
            <a:path path="rect">
              <a:fillToRect l="50000" t="50000" r="50000" b="50000"/>
            </a:path>
          </a:gradFill>
          <a:ln w="9360">
            <a:solidFill>
              <a:srgbClr val="000000"/>
            </a:solidFill>
            <a:miter/>
          </a:ln>
        </p:spPr>
        <p:style>
          <a:lnRef idx="0"/>
          <a:fillRef idx="0"/>
          <a:effectRef idx="0"/>
          <a:fontRef idx="minor"/>
        </p:style>
        <p:txBody>
          <a:bodyPr wrap="none" lIns="46800" rIns="46800" tIns="90000" bIns="90000" anchor="ctr" anchorCtr="1" vert="eaVe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6" name=""/>
          <p:cNvSpPr/>
          <p:nvPr/>
        </p:nvSpPr>
        <p:spPr>
          <a:xfrm rot="5400000">
            <a:off x="4133520" y="4039920"/>
            <a:ext cx="838080" cy="228600"/>
          </a:xfrm>
          <a:custGeom>
            <a:avLst/>
            <a:gdLst>
              <a:gd name="textAreaLeft" fmla="*/ 130680 w 838080"/>
              <a:gd name="textAreaRight" fmla="*/ 733320 w 838080"/>
              <a:gd name="textAreaTop" fmla="*/ 57240 h 228600"/>
              <a:gd name="textAreaBottom" fmla="*/ 171720 h 22860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37" name=""/>
          <p:cNvGraphicFramePr/>
          <p:nvPr/>
        </p:nvGraphicFramePr>
        <p:xfrm>
          <a:off x="533520" y="2362320"/>
          <a:ext cx="4572000" cy="3809880"/>
        </p:xfrm>
        <a:graphic>
          <a:graphicData uri="http://schemas.openxmlformats.org/presentationml/2006/ole">
            <p:oleObj progId="Excel.Sheet.12" r:id="rId1" spid="">
              <p:embed/>
              <p:pic>
                <p:nvPicPr>
                  <p:cNvPr id="138" name="" descr=""/>
                  <p:cNvPicPr/>
                  <p:nvPr/>
                </p:nvPicPr>
                <p:blipFill>
                  <a:blip r:embed="rId2"/>
                  <a:stretch/>
                </p:blipFill>
                <p:spPr>
                  <a:xfrm>
                    <a:off x="533520" y="2362320"/>
                    <a:ext cx="4572000" cy="3809880"/>
                  </a:xfrm>
                  <a:prstGeom prst="rect">
                    <a:avLst/>
                  </a:prstGeom>
                  <a:noFill/>
                  <a:ln w="0">
                    <a:noFill/>
                  </a:ln>
                </p:spPr>
              </p:pic>
            </p:oleObj>
          </a:graphicData>
        </a:graphic>
      </p:graphicFrame>
      <p:sp>
        <p:nvSpPr>
          <p:cNvPr id="139" name=""/>
          <p:cNvSpPr/>
          <p:nvPr/>
        </p:nvSpPr>
        <p:spPr>
          <a:xfrm>
            <a:off x="1066680" y="4495680"/>
            <a:ext cx="114300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3429000" y="3962520"/>
            <a:ext cx="152388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flipV="1">
            <a:off x="2209680" y="3962160"/>
            <a:ext cx="1219320" cy="53316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1752480" y="5867280"/>
            <a:ext cx="2210040" cy="3074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Market           Collar  </a:t>
            </a:r>
            <a:endParaRPr b="0" lang="en-US" sz="1400" strike="noStrike" u="none">
              <a:solidFill>
                <a:srgbClr val="000000"/>
              </a:solidFill>
              <a:effectLst/>
              <a:uFillTx/>
              <a:latin typeface="Times New Roman"/>
            </a:endParaRPr>
          </a:p>
        </p:txBody>
      </p:sp>
      <p:sp>
        <p:nvSpPr>
          <p:cNvPr id="143" name=""/>
          <p:cNvSpPr/>
          <p:nvPr/>
        </p:nvSpPr>
        <p:spPr>
          <a:xfrm>
            <a:off x="1828800" y="6019920"/>
            <a:ext cx="304920" cy="0"/>
          </a:xfrm>
          <a:prstGeom prst="line">
            <a:avLst/>
          </a:prstGeom>
          <a:ln w="381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2895480" y="6019920"/>
            <a:ext cx="304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2743200" y="3276720"/>
            <a:ext cx="13716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Generator  pays Enron</a:t>
            </a:r>
            <a:endParaRPr b="0" lang="en-US" sz="1200" strike="noStrike" u="none">
              <a:solidFill>
                <a:srgbClr val="000000"/>
              </a:solidFill>
              <a:effectLst/>
              <a:uFillTx/>
              <a:latin typeface="Times New Roman"/>
            </a:endParaRPr>
          </a:p>
        </p:txBody>
      </p:sp>
      <p:sp>
        <p:nvSpPr>
          <p:cNvPr id="146" name=""/>
          <p:cNvSpPr/>
          <p:nvPr/>
        </p:nvSpPr>
        <p:spPr>
          <a:xfrm>
            <a:off x="1371600" y="4952880"/>
            <a:ext cx="13716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pays generator</a:t>
            </a:r>
            <a:endParaRPr b="0" lang="en-US" sz="1200" strike="noStrike" u="none">
              <a:solidFill>
                <a:srgbClr val="000000"/>
              </a:solidFill>
              <a:effectLst/>
              <a:uFillTx/>
              <a:latin typeface="Times New Roman"/>
            </a:endParaRPr>
          </a:p>
        </p:txBody>
      </p:sp>
      <p:sp>
        <p:nvSpPr>
          <p:cNvPr id="147" name=""/>
          <p:cNvSpPr/>
          <p:nvPr/>
        </p:nvSpPr>
        <p:spPr>
          <a:xfrm>
            <a:off x="2743200" y="4648320"/>
            <a:ext cx="175248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Generator Receives Market Price</a:t>
            </a:r>
            <a:endParaRPr b="0" lang="en-US" sz="1200" strike="noStrike" u="none">
              <a:solidFill>
                <a:srgbClr val="000000"/>
              </a:solidFill>
              <a:effectLst/>
              <a:uFillTx/>
              <a:latin typeface="Times New Roman"/>
            </a:endParaRPr>
          </a:p>
        </p:txBody>
      </p:sp>
      <p:sp>
        <p:nvSpPr>
          <p:cNvPr id="148" name=""/>
          <p:cNvSpPr/>
          <p:nvPr/>
        </p:nvSpPr>
        <p:spPr>
          <a:xfrm flipH="1" flipV="1">
            <a:off x="1371600" y="4572000"/>
            <a:ext cx="45720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flipH="1" flipV="1">
            <a:off x="2971800" y="4191120"/>
            <a:ext cx="4572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3733920" y="3505320"/>
            <a:ext cx="83808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151" name=""/>
          <p:cNvGraphicFramePr/>
          <p:nvPr/>
        </p:nvGraphicFramePr>
        <p:xfrm>
          <a:off x="5486400" y="2590920"/>
          <a:ext cx="3276720" cy="2933640"/>
        </p:xfrm>
        <a:graphic>
          <a:graphicData uri="http://schemas.openxmlformats.org/drawingml/2006/table">
            <a:tbl>
              <a:tblPr/>
              <a:tblGrid>
                <a:gridCol w="1752480"/>
                <a:gridCol w="304920"/>
                <a:gridCol w="304920"/>
                <a:gridCol w="304560"/>
                <a:gridCol w="304920"/>
                <a:gridCol w="304920"/>
              </a:tblGrid>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Market View</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gridSpan="5">
                  <a:txBody>
                    <a:bodyPr lIns="90000" rIns="90000" tIns="46800" bIns="46800" anchor="t">
                      <a:no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Inferior    Superior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2624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3333cc"/>
                    </a:solidFill>
                  </a:tcPr>
                </a:tc>
              </a:tr>
              <a:tr h="4402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Neutral</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56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4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Volatile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52" name=""/>
          <p:cNvSpPr/>
          <p:nvPr/>
        </p:nvSpPr>
        <p:spPr>
          <a:xfrm>
            <a:off x="304920" y="1447920"/>
            <a:ext cx="8610480" cy="1096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914400">
              <a:lnSpc>
                <a:spcPct val="100000"/>
              </a:lnSpc>
              <a:spcBef>
                <a:spcPts val="451"/>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3300"/>
                </a:solidFill>
                <a:effectLst/>
                <a:uFillTx/>
                <a:latin typeface="Times New Roman"/>
              </a:rPr>
              <a:t>	</a:t>
            </a:r>
            <a:r>
              <a:rPr b="1" lang="en-US" sz="1800" strike="noStrike" u="sng">
                <a:solidFill>
                  <a:srgbClr val="000000"/>
                </a:solidFill>
                <a:effectLst/>
                <a:uFillTx/>
                <a:latin typeface="Times New Roman"/>
              </a:rPr>
              <a:t>Hedge Payout</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sng">
                <a:solidFill>
                  <a:srgbClr val="000000"/>
                </a:solidFill>
                <a:effectLst/>
                <a:uFillTx/>
                <a:latin typeface="Times New Roman"/>
              </a:rPr>
              <a:t>Hedge Performance</a:t>
            </a:r>
            <a:endParaRPr b="0" lang="en-US" sz="1800" strike="noStrike" u="none">
              <a:solidFill>
                <a:srgbClr val="000000"/>
              </a:solidFill>
              <a:effectLst/>
              <a:uFillTx/>
              <a:latin typeface="Times New Roman"/>
            </a:endParaRPr>
          </a:p>
        </p:txBody>
      </p:sp>
      <p:sp>
        <p:nvSpPr>
          <p:cNvPr id="153" name=""/>
          <p:cNvSpPr/>
          <p:nvPr/>
        </p:nvSpPr>
        <p:spPr>
          <a:xfrm>
            <a:off x="1066680" y="3962520"/>
            <a:ext cx="2362320" cy="0"/>
          </a:xfrm>
          <a:prstGeom prst="line">
            <a:avLst/>
          </a:prstGeom>
          <a:ln w="38160">
            <a:solidFill>
              <a:srgbClr val="ff0000"/>
            </a:solidFill>
            <a:prstDash val="sys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2286000" y="4495680"/>
            <a:ext cx="2666880" cy="0"/>
          </a:xfrm>
          <a:prstGeom prst="line">
            <a:avLst/>
          </a:prstGeom>
          <a:ln w="38160">
            <a:solidFill>
              <a:srgbClr val="ff0000"/>
            </a:solidFill>
            <a:prstDash val="sys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txBox="1"/>
          <p:nvPr/>
        </p:nvSpPr>
        <p:spPr>
          <a:xfrm>
            <a:off x="2254680" y="319320"/>
            <a:ext cx="4634640" cy="808200"/>
          </a:xfrm>
          <a:prstGeom prst="rect">
            <a:avLst/>
          </a:prstGeom>
          <a:blipFill rotWithShape="0">
            <a:blip r:embed="rId3"/>
            <a:tile tx="0" ty="0" sx="100000" sy="100000" algn="ctr"/>
          </a:blipFill>
          <a:ln w="9360">
            <a:solidFill>
              <a:srgbClr val="000000"/>
            </a:solidFill>
            <a:miter/>
          </a:ln>
        </p:spPr>
        <p:txBody>
          <a:bodyPr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Collar</a:t>
            </a:r>
            <a:endParaRPr b="1"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6" name=""/>
          <p:cNvSpPr/>
          <p:nvPr/>
        </p:nvSpPr>
        <p:spPr>
          <a:xfrm>
            <a:off x="1828800" y="152280"/>
            <a:ext cx="510552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PlaceHolder 1"/>
          <p:cNvSpPr>
            <a:spLocks noGrp="1"/>
          </p:cNvSpPr>
          <p:nvPr>
            <p:ph type="title"/>
          </p:nvPr>
        </p:nvSpPr>
        <p:spPr>
          <a:xfrm>
            <a:off x="685440" y="-360"/>
            <a:ext cx="7620120" cy="15238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Spark Spread Swap</a:t>
            </a:r>
            <a:endParaRPr b="1" lang="en-US" sz="2800" strike="noStrike" u="none">
              <a:solidFill>
                <a:srgbClr val="000000"/>
              </a:solidFill>
              <a:effectLst/>
              <a:uFillTx/>
              <a:latin typeface="Times New Roman"/>
            </a:endParaRPr>
          </a:p>
        </p:txBody>
      </p:sp>
      <p:sp>
        <p:nvSpPr>
          <p:cNvPr id="158" name=""/>
          <p:cNvSpPr/>
          <p:nvPr/>
        </p:nvSpPr>
        <p:spPr>
          <a:xfrm>
            <a:off x="0" y="990720"/>
            <a:ext cx="7848720" cy="457200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9" name=""/>
          <p:cNvSpPr/>
          <p:nvPr/>
        </p:nvSpPr>
        <p:spPr>
          <a:xfrm>
            <a:off x="533520" y="4724280"/>
            <a:ext cx="7619760" cy="239364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499"/>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Characteristics</a:t>
            </a:r>
            <a:endParaRPr b="0" lang="en-US" sz="2000" strike="noStrike" u="none">
              <a:solidFill>
                <a:srgbClr val="000000"/>
              </a:solidFill>
              <a:effectLst/>
              <a:uFillTx/>
              <a:latin typeface="Times New Roman"/>
            </a:endParaRPr>
          </a:p>
          <a:p>
            <a:pPr lvl="1" marL="457200">
              <a:lnSpc>
                <a:spcPct val="90000"/>
              </a:lnSpc>
              <a:spcBef>
                <a:spcPts val="499"/>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Lock into margin between fuel cost and power sales price</a:t>
            </a:r>
            <a:endParaRPr b="0" lang="en-US" sz="2000" strike="noStrike" u="none">
              <a:solidFill>
                <a:srgbClr val="000000"/>
              </a:solidFill>
              <a:effectLst/>
              <a:uFillTx/>
              <a:latin typeface="Times New Roman"/>
            </a:endParaRPr>
          </a:p>
          <a:p>
            <a:pPr lvl="1" marL="457200">
              <a:lnSpc>
                <a:spcPct val="90000"/>
              </a:lnSpc>
              <a:spcBef>
                <a:spcPts val="499"/>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Volume of gas and power match as determined by heat rate</a:t>
            </a:r>
            <a:endParaRPr b="0" lang="en-US" sz="2000" strike="noStrike" u="none">
              <a:solidFill>
                <a:srgbClr val="000000"/>
              </a:solidFill>
              <a:effectLst/>
              <a:uFillTx/>
              <a:latin typeface="Times New Roman"/>
            </a:endParaRPr>
          </a:p>
          <a:p>
            <a:pPr lvl="1" marL="457200">
              <a:lnSpc>
                <a:spcPct val="90000"/>
              </a:lnSpc>
              <a:spcBef>
                <a:spcPts val="499"/>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Can be consolidated into a cross commodity swap where the generator pays the power index and receives the natural gas index plus the spark spread</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60" name=""/>
          <p:cNvSpPr/>
          <p:nvPr/>
        </p:nvSpPr>
        <p:spPr>
          <a:xfrm>
            <a:off x="3657600" y="3429000"/>
            <a:ext cx="7621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PJM</a:t>
            </a:r>
            <a:endParaRPr b="0" lang="en-US" sz="1200" strike="noStrike" u="none">
              <a:solidFill>
                <a:srgbClr val="000000"/>
              </a:solidFill>
              <a:effectLst/>
              <a:uFillTx/>
              <a:latin typeface="Times New Roman"/>
            </a:endParaRPr>
          </a:p>
        </p:txBody>
      </p:sp>
      <p:sp>
        <p:nvSpPr>
          <p:cNvPr id="161" name=""/>
          <p:cNvSpPr/>
          <p:nvPr/>
        </p:nvSpPr>
        <p:spPr>
          <a:xfrm>
            <a:off x="3505320" y="2590920"/>
            <a:ext cx="1206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Fixed Price($40)</a:t>
            </a:r>
            <a:endParaRPr b="0" lang="en-US" sz="1200" strike="noStrike" u="none">
              <a:solidFill>
                <a:srgbClr val="000000"/>
              </a:solidFill>
              <a:effectLst/>
              <a:uFillTx/>
              <a:latin typeface="Times New Roman"/>
            </a:endParaRPr>
          </a:p>
        </p:txBody>
      </p:sp>
      <p:sp>
        <p:nvSpPr>
          <p:cNvPr id="162" name=""/>
          <p:cNvSpPr/>
          <p:nvPr/>
        </p:nvSpPr>
        <p:spPr>
          <a:xfrm>
            <a:off x="3200400" y="3733920"/>
            <a:ext cx="6984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PJM</a:t>
            </a:r>
            <a:endParaRPr b="0" lang="en-US" sz="1200" strike="noStrike" u="none">
              <a:solidFill>
                <a:srgbClr val="000000"/>
              </a:solidFill>
              <a:effectLst/>
              <a:uFillTx/>
              <a:latin typeface="Times New Roman"/>
            </a:endParaRPr>
          </a:p>
        </p:txBody>
      </p:sp>
      <p:sp>
        <p:nvSpPr>
          <p:cNvPr id="163" name=""/>
          <p:cNvSpPr/>
          <p:nvPr/>
        </p:nvSpPr>
        <p:spPr>
          <a:xfrm>
            <a:off x="1981080" y="3809880"/>
            <a:ext cx="801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a:t>
            </a:r>
            <a:endParaRPr b="0" lang="en-US" sz="1200" strike="noStrike" u="none">
              <a:solidFill>
                <a:srgbClr val="000000"/>
              </a:solidFill>
              <a:effectLst/>
              <a:uFillTx/>
              <a:latin typeface="Times New Roman"/>
            </a:endParaRPr>
          </a:p>
        </p:txBody>
      </p:sp>
      <p:sp>
        <p:nvSpPr>
          <p:cNvPr id="164" name=""/>
          <p:cNvSpPr/>
          <p:nvPr/>
        </p:nvSpPr>
        <p:spPr>
          <a:xfrm>
            <a:off x="2286000" y="2971800"/>
            <a:ext cx="1255680" cy="574560"/>
          </a:xfrm>
          <a:prstGeom prst="roundRect">
            <a:avLst>
              <a:gd name="adj" fmla="val 16667"/>
            </a:avLst>
          </a:prstGeom>
          <a:gradFill rotWithShape="0">
            <a:gsLst>
              <a:gs pos="0">
                <a:srgbClr val="ffffff"/>
              </a:gs>
              <a:gs pos="100000">
                <a:srgbClr val="b60000"/>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Generator</a:t>
            </a:r>
            <a:endParaRPr b="0" lang="en-US" sz="2000" strike="noStrike" u="none">
              <a:solidFill>
                <a:srgbClr val="000000"/>
              </a:solidFill>
              <a:effectLst/>
              <a:uFillTx/>
              <a:latin typeface="Times New Roman"/>
            </a:endParaRPr>
          </a:p>
        </p:txBody>
      </p:sp>
      <p:sp>
        <p:nvSpPr>
          <p:cNvPr id="165" name=""/>
          <p:cNvSpPr/>
          <p:nvPr/>
        </p:nvSpPr>
        <p:spPr>
          <a:xfrm>
            <a:off x="2362320" y="4267080"/>
            <a:ext cx="1066680" cy="457200"/>
          </a:xfrm>
          <a:prstGeom prst="roundRect">
            <a:avLst>
              <a:gd name="adj" fmla="val 16667"/>
            </a:avLst>
          </a:prstGeom>
          <a:gradFill rotWithShape="0">
            <a:gsLst>
              <a:gs pos="0">
                <a:srgbClr val="ffffff"/>
              </a:gs>
              <a:gs pos="100000">
                <a:srgbClr val="3366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Pool</a:t>
            </a:r>
            <a:endParaRPr b="0" lang="en-US" sz="2400" strike="noStrike" u="none">
              <a:solidFill>
                <a:srgbClr val="000000"/>
              </a:solidFill>
              <a:effectLst/>
              <a:uFillTx/>
              <a:latin typeface="Times New Roman"/>
            </a:endParaRPr>
          </a:p>
        </p:txBody>
      </p:sp>
      <p:pic>
        <p:nvPicPr>
          <p:cNvPr id="166" name="fullcolorlogo" descr="">
            <a:hlinkClick r:id="rId2"/>
          </p:cNvPr>
          <p:cNvPicPr/>
          <p:nvPr/>
        </p:nvPicPr>
        <p:blipFill>
          <a:blip r:embed="rId3"/>
          <a:stretch/>
        </p:blipFill>
        <p:spPr>
          <a:xfrm>
            <a:off x="4724280" y="2895480"/>
            <a:ext cx="443160" cy="457200"/>
          </a:xfrm>
          <a:prstGeom prst="rect">
            <a:avLst/>
          </a:prstGeom>
          <a:noFill/>
          <a:ln w="0">
            <a:noFill/>
          </a:ln>
        </p:spPr>
      </p:pic>
      <p:sp>
        <p:nvSpPr>
          <p:cNvPr id="167" name=""/>
          <p:cNvSpPr/>
          <p:nvPr/>
        </p:nvSpPr>
        <p:spPr>
          <a:xfrm>
            <a:off x="4495680" y="2895480"/>
            <a:ext cx="1067040" cy="7416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8" name=""/>
          <p:cNvSpPr/>
          <p:nvPr/>
        </p:nvSpPr>
        <p:spPr>
          <a:xfrm rot="16200000">
            <a:off x="2857320" y="3771720"/>
            <a:ext cx="533520" cy="152280"/>
          </a:xfrm>
          <a:custGeom>
            <a:avLst/>
            <a:gdLst>
              <a:gd name="textAreaLeft" fmla="*/ 83160 w 533520"/>
              <a:gd name="textAreaRight" fmla="*/ 466920 w 533520"/>
              <a:gd name="textAreaTop" fmla="*/ 38160 h 152280"/>
              <a:gd name="textAreaBottom" fmla="*/ 114480 h 1522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ff66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69" name=""/>
          <p:cNvSpPr/>
          <p:nvPr/>
        </p:nvSpPr>
        <p:spPr>
          <a:xfrm rot="5400000">
            <a:off x="2399760" y="3771720"/>
            <a:ext cx="533520" cy="152280"/>
          </a:xfrm>
          <a:custGeom>
            <a:avLst/>
            <a:gdLst>
              <a:gd name="textAreaLeft" fmla="*/ 83160 w 533520"/>
              <a:gd name="textAreaRight" fmla="*/ 466920 w 533520"/>
              <a:gd name="textAreaTop" fmla="*/ 38160 h 152280"/>
              <a:gd name="textAreaBottom" fmla="*/ 114480 h 1522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efefa"/>
              </a:gs>
              <a:gs pos="100000">
                <a:srgbClr val="ffff99"/>
              </a:gs>
            </a:gsLst>
            <a:path path="rect">
              <a:fillToRect l="50000" t="50000" r="50000" b="50000"/>
            </a:path>
          </a:gra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70" name=""/>
          <p:cNvSpPr/>
          <p:nvPr/>
        </p:nvSpPr>
        <p:spPr>
          <a:xfrm flipH="1">
            <a:off x="3580560" y="3048120"/>
            <a:ext cx="838440" cy="152280"/>
          </a:xfrm>
          <a:custGeom>
            <a:avLst/>
            <a:gdLst>
              <a:gd name="textAreaLeft" fmla="*/ 130680 w 838440"/>
              <a:gd name="textAreaRight" fmla="*/ 733320 w 838440"/>
              <a:gd name="textAreaTop" fmla="*/ 38160 h 152280"/>
              <a:gd name="textAreaBottom" fmla="*/ 114480 h 1522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fffff"/>
              </a:gs>
              <a:gs pos="100000">
                <a:srgbClr val="99ccff"/>
              </a:gs>
            </a:gsLst>
            <a:path path="rect">
              <a:fillToRect l="50000" t="50000" r="50000" b="50000"/>
            </a:path>
          </a:gra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71" name=""/>
          <p:cNvSpPr/>
          <p:nvPr/>
        </p:nvSpPr>
        <p:spPr>
          <a:xfrm flipH="1" rot="10800000">
            <a:off x="3581280" y="3276360"/>
            <a:ext cx="914400" cy="152280"/>
          </a:xfrm>
          <a:custGeom>
            <a:avLst/>
            <a:gdLst>
              <a:gd name="textAreaLeft" fmla="*/ 142920 w 914400"/>
              <a:gd name="textAreaRight" fmla="*/ 800280 w 914400"/>
              <a:gd name="textAreaTop" fmla="*/ 38160 h 152280"/>
              <a:gd name="textAreaBottom" fmla="*/ 114480 h 1522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ff66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72" name=""/>
          <p:cNvSpPr/>
          <p:nvPr/>
        </p:nvSpPr>
        <p:spPr>
          <a:xfrm>
            <a:off x="2362320" y="1676520"/>
            <a:ext cx="1066680" cy="685800"/>
          </a:xfrm>
          <a:prstGeom prst="roundRect">
            <a:avLst>
              <a:gd name="adj" fmla="val 16667"/>
            </a:avLst>
          </a:prstGeom>
          <a:gradFill rotWithShape="0">
            <a:gsLst>
              <a:gs pos="0">
                <a:srgbClr val="ffffff"/>
              </a:gs>
              <a:gs pos="100000">
                <a:srgbClr val="3366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Supplier</a:t>
            </a:r>
            <a:endParaRPr b="0" lang="en-US" sz="2000" strike="noStrike" u="none">
              <a:solidFill>
                <a:srgbClr val="000000"/>
              </a:solidFill>
              <a:effectLst/>
              <a:uFillTx/>
              <a:latin typeface="Times New Roman"/>
            </a:endParaRPr>
          </a:p>
        </p:txBody>
      </p:sp>
      <p:sp>
        <p:nvSpPr>
          <p:cNvPr id="173" name=""/>
          <p:cNvSpPr/>
          <p:nvPr/>
        </p:nvSpPr>
        <p:spPr>
          <a:xfrm rot="5400000">
            <a:off x="2857320" y="2552760"/>
            <a:ext cx="533160" cy="152280"/>
          </a:xfrm>
          <a:custGeom>
            <a:avLst/>
            <a:gdLst>
              <a:gd name="textAreaLeft" fmla="*/ 83160 w 533160"/>
              <a:gd name="textAreaRight" fmla="*/ 466560 w 533160"/>
              <a:gd name="textAreaTop" fmla="*/ 38160 h 152280"/>
              <a:gd name="textAreaBottom" fmla="*/ 114480 h 1522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efefa"/>
              </a:gs>
              <a:gs pos="100000">
                <a:srgbClr val="ffff99"/>
              </a:gs>
            </a:gsLst>
            <a:path path="rect">
              <a:fillToRect l="50000" t="50000" r="50000" b="50000"/>
            </a:path>
          </a:gra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74" name=""/>
          <p:cNvSpPr/>
          <p:nvPr/>
        </p:nvSpPr>
        <p:spPr>
          <a:xfrm rot="16200000">
            <a:off x="2400480" y="2552400"/>
            <a:ext cx="533160" cy="152280"/>
          </a:xfrm>
          <a:custGeom>
            <a:avLst/>
            <a:gdLst>
              <a:gd name="textAreaLeft" fmla="*/ 83160 w 533160"/>
              <a:gd name="textAreaRight" fmla="*/ 466560 w 533160"/>
              <a:gd name="textAreaTop" fmla="*/ 38160 h 152280"/>
              <a:gd name="textAreaBottom" fmla="*/ 114480 h 1522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00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75" name=""/>
          <p:cNvSpPr/>
          <p:nvPr/>
        </p:nvSpPr>
        <p:spPr>
          <a:xfrm>
            <a:off x="3124080" y="251460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a:t>
            </a:r>
            <a:endParaRPr b="0" lang="en-US" sz="1200" strike="noStrike" u="none">
              <a:solidFill>
                <a:srgbClr val="000000"/>
              </a:solidFill>
              <a:effectLst/>
              <a:uFillTx/>
              <a:latin typeface="Times New Roman"/>
            </a:endParaRPr>
          </a:p>
        </p:txBody>
      </p:sp>
      <p:sp>
        <p:nvSpPr>
          <p:cNvPr id="176" name=""/>
          <p:cNvSpPr/>
          <p:nvPr/>
        </p:nvSpPr>
        <p:spPr>
          <a:xfrm>
            <a:off x="1905120" y="2438280"/>
            <a:ext cx="1143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Appalachian Index</a:t>
            </a:r>
            <a:endParaRPr b="0" lang="en-US" sz="1200" strike="noStrike" u="none">
              <a:solidFill>
                <a:srgbClr val="000000"/>
              </a:solidFill>
              <a:effectLst/>
              <a:uFillTx/>
              <a:latin typeface="Times New Roman"/>
            </a:endParaRPr>
          </a:p>
        </p:txBody>
      </p:sp>
      <p:pic>
        <p:nvPicPr>
          <p:cNvPr id="177" name="fullcolorlogo" descr="">
            <a:hlinkClick r:id="rId4"/>
          </p:cNvPr>
          <p:cNvPicPr/>
          <p:nvPr/>
        </p:nvPicPr>
        <p:blipFill>
          <a:blip r:embed="rId5"/>
          <a:stretch/>
        </p:blipFill>
        <p:spPr>
          <a:xfrm>
            <a:off x="533520" y="2971800"/>
            <a:ext cx="433440" cy="457200"/>
          </a:xfrm>
          <a:prstGeom prst="rect">
            <a:avLst/>
          </a:prstGeom>
          <a:noFill/>
          <a:ln w="0">
            <a:noFill/>
          </a:ln>
        </p:spPr>
      </p:pic>
      <p:sp>
        <p:nvSpPr>
          <p:cNvPr id="178" name=""/>
          <p:cNvSpPr/>
          <p:nvPr/>
        </p:nvSpPr>
        <p:spPr>
          <a:xfrm>
            <a:off x="304920" y="2971800"/>
            <a:ext cx="1066680" cy="74124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9" name=""/>
          <p:cNvSpPr/>
          <p:nvPr/>
        </p:nvSpPr>
        <p:spPr>
          <a:xfrm flipH="1">
            <a:off x="1371600" y="3352680"/>
            <a:ext cx="838080" cy="152640"/>
          </a:xfrm>
          <a:custGeom>
            <a:avLst/>
            <a:gdLst>
              <a:gd name="textAreaLeft" fmla="*/ 130680 w 838080"/>
              <a:gd name="textAreaRight" fmla="*/ 733320 w 838080"/>
              <a:gd name="textAreaTop" fmla="*/ 38160 h 152640"/>
              <a:gd name="textAreaBottom" fmla="*/ 114480 h 15264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fffff"/>
              </a:gs>
              <a:gs pos="100000">
                <a:srgbClr val="99ccff"/>
              </a:gs>
            </a:gsLst>
            <a:path path="rect">
              <a:fillToRect l="50000" t="50000" r="50000" b="50000"/>
            </a:path>
          </a:gra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80" name=""/>
          <p:cNvSpPr/>
          <p:nvPr/>
        </p:nvSpPr>
        <p:spPr>
          <a:xfrm flipH="1" rot="10800000">
            <a:off x="1371600" y="3124080"/>
            <a:ext cx="914400" cy="152640"/>
          </a:xfrm>
          <a:custGeom>
            <a:avLst/>
            <a:gdLst>
              <a:gd name="textAreaLeft" fmla="*/ 142920 w 914400"/>
              <a:gd name="textAreaRight" fmla="*/ 800280 w 914400"/>
              <a:gd name="textAreaTop" fmla="*/ 38160 h 152640"/>
              <a:gd name="textAreaBottom" fmla="*/ 114480 h 15264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00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81" name=""/>
          <p:cNvSpPr/>
          <p:nvPr/>
        </p:nvSpPr>
        <p:spPr>
          <a:xfrm>
            <a:off x="1297080" y="3505320"/>
            <a:ext cx="10360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Fixed Price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($35)</a:t>
            </a:r>
            <a:endParaRPr b="0" lang="en-US" sz="1200" strike="noStrike" u="none">
              <a:solidFill>
                <a:srgbClr val="000000"/>
              </a:solidFill>
              <a:effectLst/>
              <a:uFillTx/>
              <a:latin typeface="Times New Roman"/>
            </a:endParaRPr>
          </a:p>
        </p:txBody>
      </p:sp>
      <p:sp>
        <p:nvSpPr>
          <p:cNvPr id="182" name=""/>
          <p:cNvSpPr/>
          <p:nvPr/>
        </p:nvSpPr>
        <p:spPr>
          <a:xfrm>
            <a:off x="4556520" y="3287880"/>
            <a:ext cx="10771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Power Swap</a:t>
            </a:r>
            <a:endParaRPr b="0" lang="en-US" sz="1400" strike="noStrike" u="none">
              <a:solidFill>
                <a:srgbClr val="000000"/>
              </a:solidFill>
              <a:effectLst/>
              <a:uFillTx/>
              <a:latin typeface="Times New Roman"/>
            </a:endParaRPr>
          </a:p>
        </p:txBody>
      </p:sp>
      <p:sp>
        <p:nvSpPr>
          <p:cNvPr id="183" name=""/>
          <p:cNvSpPr/>
          <p:nvPr/>
        </p:nvSpPr>
        <p:spPr>
          <a:xfrm>
            <a:off x="290160" y="3363840"/>
            <a:ext cx="89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Gas Swap</a:t>
            </a:r>
            <a:endParaRPr b="0" lang="en-US" sz="1400" strike="noStrike" u="none">
              <a:solidFill>
                <a:srgbClr val="000000"/>
              </a:solidFill>
              <a:effectLst/>
              <a:uFillTx/>
              <a:latin typeface="Times New Roman"/>
            </a:endParaRPr>
          </a:p>
        </p:txBody>
      </p:sp>
      <p:sp>
        <p:nvSpPr>
          <p:cNvPr id="184" name=""/>
          <p:cNvSpPr/>
          <p:nvPr/>
        </p:nvSpPr>
        <p:spPr>
          <a:xfrm>
            <a:off x="5622840" y="1763640"/>
            <a:ext cx="2917800" cy="11613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Heat rate = 10MMBtu/Whr</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Gas swap = $3.50/MMBtu=$35/MWh</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Power swap=$40/MWh</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Locks in the difference between</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gas and power of $5/MWh</a:t>
            </a:r>
            <a:endParaRPr b="0" lang="en-US" sz="1400" strike="noStrike" u="none">
              <a:solidFill>
                <a:srgbClr val="000000"/>
              </a:solidFill>
              <a:effectLst/>
              <a:uFillTx/>
              <a:latin typeface="Times New Roman"/>
            </a:endParaRPr>
          </a:p>
        </p:txBody>
      </p:sp>
      <p:sp>
        <p:nvSpPr>
          <p:cNvPr id="185" name=""/>
          <p:cNvSpPr/>
          <p:nvPr/>
        </p:nvSpPr>
        <p:spPr>
          <a:xfrm>
            <a:off x="1295280" y="2743200"/>
            <a:ext cx="1143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Appalachian Index</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6" name=""/>
          <p:cNvSpPr/>
          <p:nvPr/>
        </p:nvSpPr>
        <p:spPr>
          <a:xfrm>
            <a:off x="1828800" y="152280"/>
            <a:ext cx="510552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7" name="PlaceHolder 1"/>
          <p:cNvSpPr>
            <a:spLocks noGrp="1"/>
          </p:cNvSpPr>
          <p:nvPr>
            <p:ph type="title"/>
          </p:nvPr>
        </p:nvSpPr>
        <p:spPr>
          <a:xfrm>
            <a:off x="685440" y="-360"/>
            <a:ext cx="7620120" cy="15238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Spark Spread Swap</a:t>
            </a:r>
            <a:endParaRPr b="1" lang="en-US" sz="2800" strike="noStrike" u="none">
              <a:solidFill>
                <a:srgbClr val="000000"/>
              </a:solidFill>
              <a:effectLst/>
              <a:uFillTx/>
              <a:latin typeface="Times New Roman"/>
            </a:endParaRPr>
          </a:p>
        </p:txBody>
      </p:sp>
      <p:sp>
        <p:nvSpPr>
          <p:cNvPr id="188" name=""/>
          <p:cNvSpPr/>
          <p:nvPr/>
        </p:nvSpPr>
        <p:spPr>
          <a:xfrm>
            <a:off x="0" y="990720"/>
            <a:ext cx="7848720" cy="457200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9" name=""/>
          <p:cNvSpPr/>
          <p:nvPr/>
        </p:nvSpPr>
        <p:spPr>
          <a:xfrm>
            <a:off x="533520" y="5105520"/>
            <a:ext cx="7619760" cy="16876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457200">
              <a:lnSpc>
                <a:spcPct val="90000"/>
              </a:lnSpc>
              <a:spcBef>
                <a:spcPts val="499"/>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Times New Roman"/>
              </a:rPr>
              <a:t>Can be structured as a tolling arrangement, where gas costs, power revenues, O&amp;M, and overhead are taken into consideration, and the plant is “leased”, and a capacity payment is received.</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90" name=""/>
          <p:cNvSpPr/>
          <p:nvPr/>
        </p:nvSpPr>
        <p:spPr>
          <a:xfrm>
            <a:off x="4419720" y="3886200"/>
            <a:ext cx="6984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PJM</a:t>
            </a:r>
            <a:endParaRPr b="0" lang="en-US" sz="1200" strike="noStrike" u="none">
              <a:solidFill>
                <a:srgbClr val="000000"/>
              </a:solidFill>
              <a:effectLst/>
              <a:uFillTx/>
              <a:latin typeface="Times New Roman"/>
            </a:endParaRPr>
          </a:p>
        </p:txBody>
      </p:sp>
      <p:sp>
        <p:nvSpPr>
          <p:cNvPr id="191" name=""/>
          <p:cNvSpPr/>
          <p:nvPr/>
        </p:nvSpPr>
        <p:spPr>
          <a:xfrm>
            <a:off x="3200400" y="3962520"/>
            <a:ext cx="801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a:t>
            </a:r>
            <a:endParaRPr b="0" lang="en-US" sz="1200" strike="noStrike" u="none">
              <a:solidFill>
                <a:srgbClr val="000000"/>
              </a:solidFill>
              <a:effectLst/>
              <a:uFillTx/>
              <a:latin typeface="Times New Roman"/>
            </a:endParaRPr>
          </a:p>
        </p:txBody>
      </p:sp>
      <p:sp>
        <p:nvSpPr>
          <p:cNvPr id="192" name=""/>
          <p:cNvSpPr/>
          <p:nvPr/>
        </p:nvSpPr>
        <p:spPr>
          <a:xfrm>
            <a:off x="3505320" y="3124080"/>
            <a:ext cx="1255680" cy="574920"/>
          </a:xfrm>
          <a:prstGeom prst="roundRect">
            <a:avLst>
              <a:gd name="adj" fmla="val 16667"/>
            </a:avLst>
          </a:prstGeom>
          <a:gradFill rotWithShape="0">
            <a:gsLst>
              <a:gs pos="0">
                <a:srgbClr val="ffffff"/>
              </a:gs>
              <a:gs pos="100000">
                <a:srgbClr val="b60000"/>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Generator</a:t>
            </a:r>
            <a:endParaRPr b="0" lang="en-US" sz="2000" strike="noStrike" u="none">
              <a:solidFill>
                <a:srgbClr val="000000"/>
              </a:solidFill>
              <a:effectLst/>
              <a:uFillTx/>
              <a:latin typeface="Times New Roman"/>
            </a:endParaRPr>
          </a:p>
        </p:txBody>
      </p:sp>
      <p:sp>
        <p:nvSpPr>
          <p:cNvPr id="193" name=""/>
          <p:cNvSpPr/>
          <p:nvPr/>
        </p:nvSpPr>
        <p:spPr>
          <a:xfrm>
            <a:off x="3581280" y="4419720"/>
            <a:ext cx="1067040" cy="457200"/>
          </a:xfrm>
          <a:prstGeom prst="roundRect">
            <a:avLst>
              <a:gd name="adj" fmla="val 16667"/>
            </a:avLst>
          </a:prstGeom>
          <a:gradFill rotWithShape="0">
            <a:gsLst>
              <a:gs pos="0">
                <a:srgbClr val="ffffff"/>
              </a:gs>
              <a:gs pos="100000">
                <a:srgbClr val="3366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Pool</a:t>
            </a:r>
            <a:endParaRPr b="0" lang="en-US" sz="2400" strike="noStrike" u="none">
              <a:solidFill>
                <a:srgbClr val="000000"/>
              </a:solidFill>
              <a:effectLst/>
              <a:uFillTx/>
              <a:latin typeface="Times New Roman"/>
            </a:endParaRPr>
          </a:p>
        </p:txBody>
      </p:sp>
      <p:sp>
        <p:nvSpPr>
          <p:cNvPr id="194" name=""/>
          <p:cNvSpPr/>
          <p:nvPr/>
        </p:nvSpPr>
        <p:spPr>
          <a:xfrm rot="16200000">
            <a:off x="4076640" y="3923640"/>
            <a:ext cx="533160" cy="152640"/>
          </a:xfrm>
          <a:custGeom>
            <a:avLst/>
            <a:gdLst>
              <a:gd name="textAreaLeft" fmla="*/ 83160 w 533160"/>
              <a:gd name="textAreaRight" fmla="*/ 466560 w 533160"/>
              <a:gd name="textAreaTop" fmla="*/ 38160 h 152640"/>
              <a:gd name="textAreaBottom" fmla="*/ 114480 h 15264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ff66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95" name=""/>
          <p:cNvSpPr/>
          <p:nvPr/>
        </p:nvSpPr>
        <p:spPr>
          <a:xfrm rot="5400000">
            <a:off x="3619440" y="3924000"/>
            <a:ext cx="533160" cy="152640"/>
          </a:xfrm>
          <a:custGeom>
            <a:avLst/>
            <a:gdLst>
              <a:gd name="textAreaLeft" fmla="*/ 83160 w 533160"/>
              <a:gd name="textAreaRight" fmla="*/ 466560 w 533160"/>
              <a:gd name="textAreaTop" fmla="*/ 38160 h 152640"/>
              <a:gd name="textAreaBottom" fmla="*/ 114480 h 15264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efefa"/>
              </a:gs>
              <a:gs pos="100000">
                <a:srgbClr val="ffff99"/>
              </a:gs>
            </a:gsLst>
            <a:path path="rect">
              <a:fillToRect l="50000" t="50000" r="50000" b="50000"/>
            </a:path>
          </a:gra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96" name=""/>
          <p:cNvSpPr/>
          <p:nvPr/>
        </p:nvSpPr>
        <p:spPr>
          <a:xfrm>
            <a:off x="3581280" y="1828800"/>
            <a:ext cx="1067040" cy="685800"/>
          </a:xfrm>
          <a:prstGeom prst="roundRect">
            <a:avLst>
              <a:gd name="adj" fmla="val 16667"/>
            </a:avLst>
          </a:prstGeom>
          <a:gradFill rotWithShape="0">
            <a:gsLst>
              <a:gs pos="0">
                <a:srgbClr val="ffffff"/>
              </a:gs>
              <a:gs pos="100000">
                <a:srgbClr val="3366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Supplier</a:t>
            </a:r>
            <a:endParaRPr b="0" lang="en-US" sz="2000" strike="noStrike" u="none">
              <a:solidFill>
                <a:srgbClr val="000000"/>
              </a:solidFill>
              <a:effectLst/>
              <a:uFillTx/>
              <a:latin typeface="Times New Roman"/>
            </a:endParaRPr>
          </a:p>
        </p:txBody>
      </p:sp>
      <p:sp>
        <p:nvSpPr>
          <p:cNvPr id="197" name=""/>
          <p:cNvSpPr/>
          <p:nvPr/>
        </p:nvSpPr>
        <p:spPr>
          <a:xfrm rot="5400000">
            <a:off x="4076640" y="2705040"/>
            <a:ext cx="533520" cy="152640"/>
          </a:xfrm>
          <a:custGeom>
            <a:avLst/>
            <a:gdLst>
              <a:gd name="textAreaLeft" fmla="*/ 83160 w 533520"/>
              <a:gd name="textAreaRight" fmla="*/ 466920 w 533520"/>
              <a:gd name="textAreaTop" fmla="*/ 38160 h 152640"/>
              <a:gd name="textAreaBottom" fmla="*/ 114480 h 15264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efefa"/>
              </a:gs>
              <a:gs pos="100000">
                <a:srgbClr val="ffff99"/>
              </a:gs>
            </a:gsLst>
            <a:path path="rect">
              <a:fillToRect l="50000" t="50000" r="50000" b="50000"/>
            </a:path>
          </a:gra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98" name=""/>
          <p:cNvSpPr/>
          <p:nvPr/>
        </p:nvSpPr>
        <p:spPr>
          <a:xfrm rot="16200000">
            <a:off x="3619440" y="2705040"/>
            <a:ext cx="533520" cy="152640"/>
          </a:xfrm>
          <a:custGeom>
            <a:avLst/>
            <a:gdLst>
              <a:gd name="textAreaLeft" fmla="*/ 83160 w 533520"/>
              <a:gd name="textAreaRight" fmla="*/ 466920 w 533520"/>
              <a:gd name="textAreaTop" fmla="*/ 38160 h 152640"/>
              <a:gd name="textAreaBottom" fmla="*/ 114480 h 15264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00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99" name=""/>
          <p:cNvSpPr/>
          <p:nvPr/>
        </p:nvSpPr>
        <p:spPr>
          <a:xfrm>
            <a:off x="4343400" y="266688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a:t>
            </a:r>
            <a:endParaRPr b="0" lang="en-US" sz="1200" strike="noStrike" u="none">
              <a:solidFill>
                <a:srgbClr val="000000"/>
              </a:solidFill>
              <a:effectLst/>
              <a:uFillTx/>
              <a:latin typeface="Times New Roman"/>
            </a:endParaRPr>
          </a:p>
        </p:txBody>
      </p:sp>
      <p:sp>
        <p:nvSpPr>
          <p:cNvPr id="200" name=""/>
          <p:cNvSpPr/>
          <p:nvPr/>
        </p:nvSpPr>
        <p:spPr>
          <a:xfrm>
            <a:off x="3124080" y="2590920"/>
            <a:ext cx="1143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Appalachian Index</a:t>
            </a:r>
            <a:endParaRPr b="0" lang="en-US" sz="1200" strike="noStrike" u="none">
              <a:solidFill>
                <a:srgbClr val="000000"/>
              </a:solidFill>
              <a:effectLst/>
              <a:uFillTx/>
              <a:latin typeface="Times New Roman"/>
            </a:endParaRPr>
          </a:p>
        </p:txBody>
      </p:sp>
      <p:pic>
        <p:nvPicPr>
          <p:cNvPr id="201" name="fullcolorlogo" descr="">
            <a:hlinkClick r:id="rId2"/>
          </p:cNvPr>
          <p:cNvPicPr/>
          <p:nvPr/>
        </p:nvPicPr>
        <p:blipFill>
          <a:blip r:embed="rId3"/>
          <a:stretch/>
        </p:blipFill>
        <p:spPr>
          <a:xfrm>
            <a:off x="1752480" y="3124080"/>
            <a:ext cx="433440" cy="457200"/>
          </a:xfrm>
          <a:prstGeom prst="rect">
            <a:avLst/>
          </a:prstGeom>
          <a:noFill/>
          <a:ln w="0">
            <a:noFill/>
          </a:ln>
        </p:spPr>
      </p:pic>
      <p:sp>
        <p:nvSpPr>
          <p:cNvPr id="202" name=""/>
          <p:cNvSpPr/>
          <p:nvPr/>
        </p:nvSpPr>
        <p:spPr>
          <a:xfrm>
            <a:off x="1523880" y="3124080"/>
            <a:ext cx="1067040" cy="9144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3" name=""/>
          <p:cNvSpPr/>
          <p:nvPr/>
        </p:nvSpPr>
        <p:spPr>
          <a:xfrm flipH="1">
            <a:off x="2590920" y="3505320"/>
            <a:ext cx="838080" cy="152280"/>
          </a:xfrm>
          <a:custGeom>
            <a:avLst/>
            <a:gdLst>
              <a:gd name="textAreaLeft" fmla="*/ 130680 w 838080"/>
              <a:gd name="textAreaRight" fmla="*/ 733320 w 838080"/>
              <a:gd name="textAreaTop" fmla="*/ 38160 h 152280"/>
              <a:gd name="textAreaBottom" fmla="*/ 114480 h 1522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fffff"/>
              </a:gs>
              <a:gs pos="100000">
                <a:srgbClr val="99ccff"/>
              </a:gs>
            </a:gsLst>
            <a:path path="rect">
              <a:fillToRect l="50000" t="50000" r="50000" b="50000"/>
            </a:path>
          </a:gra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04" name=""/>
          <p:cNvSpPr/>
          <p:nvPr/>
        </p:nvSpPr>
        <p:spPr>
          <a:xfrm flipH="1" rot="10800000">
            <a:off x="2590920" y="3276360"/>
            <a:ext cx="914400" cy="152280"/>
          </a:xfrm>
          <a:custGeom>
            <a:avLst/>
            <a:gdLst>
              <a:gd name="textAreaLeft" fmla="*/ 142920 w 914400"/>
              <a:gd name="textAreaRight" fmla="*/ 800280 w 914400"/>
              <a:gd name="textAreaTop" fmla="*/ 38160 h 152280"/>
              <a:gd name="textAreaBottom" fmla="*/ 114480 h 15228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00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05" name=""/>
          <p:cNvSpPr/>
          <p:nvPr/>
        </p:nvSpPr>
        <p:spPr>
          <a:xfrm>
            <a:off x="2516400" y="3657600"/>
            <a:ext cx="756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PJM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$5MWh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06" name=""/>
          <p:cNvSpPr/>
          <p:nvPr/>
        </p:nvSpPr>
        <p:spPr>
          <a:xfrm>
            <a:off x="1508040" y="3516480"/>
            <a:ext cx="113652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Spark Spread</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Swap</a:t>
            </a:r>
            <a:endParaRPr b="0" lang="en-US" sz="1400" strike="noStrike" u="none">
              <a:solidFill>
                <a:srgbClr val="000000"/>
              </a:solidFill>
              <a:effectLst/>
              <a:uFillTx/>
              <a:latin typeface="Times New Roman"/>
            </a:endParaRPr>
          </a:p>
        </p:txBody>
      </p:sp>
      <p:sp>
        <p:nvSpPr>
          <p:cNvPr id="207" name=""/>
          <p:cNvSpPr/>
          <p:nvPr/>
        </p:nvSpPr>
        <p:spPr>
          <a:xfrm>
            <a:off x="5622840" y="1763640"/>
            <a:ext cx="2917800" cy="11613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Heat rate = 10MMBtu/Whr</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Gas swap = $3.50/MMBtu=$35/MWh</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Power swap=$40/MWh</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Locks in the difference between</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gas and power of $5/MWh</a:t>
            </a:r>
            <a:endParaRPr b="0" lang="en-US" sz="1400" strike="noStrike" u="none">
              <a:solidFill>
                <a:srgbClr val="000000"/>
              </a:solidFill>
              <a:effectLst/>
              <a:uFillTx/>
              <a:latin typeface="Times New Roman"/>
            </a:endParaRPr>
          </a:p>
        </p:txBody>
      </p:sp>
      <p:sp>
        <p:nvSpPr>
          <p:cNvPr id="208" name=""/>
          <p:cNvSpPr/>
          <p:nvPr/>
        </p:nvSpPr>
        <p:spPr>
          <a:xfrm>
            <a:off x="2514600" y="2895480"/>
            <a:ext cx="1143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Appalachian Index</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9" name="PlaceHolder 1"/>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To Generate or Not to Generate</a:t>
            </a:r>
            <a:endParaRPr b="1" lang="en-US" sz="2800" strike="noStrike" u="none">
              <a:solidFill>
                <a:srgbClr val="000000"/>
              </a:solidFill>
              <a:effectLst/>
              <a:uFillTx/>
              <a:latin typeface="Times New Roman"/>
            </a:endParaRPr>
          </a:p>
        </p:txBody>
      </p:sp>
      <p:sp>
        <p:nvSpPr>
          <p:cNvPr id="210" name="PlaceHolder 2"/>
          <p:cNvSpPr>
            <a:spLocks noGrp="1"/>
          </p:cNvSpPr>
          <p:nvPr>
            <p:ph/>
          </p:nvPr>
        </p:nvSpPr>
        <p:spPr>
          <a:xfrm>
            <a:off x="685440" y="1828800"/>
            <a:ext cx="8001000" cy="4648320"/>
          </a:xfrm>
          <a:prstGeom prst="rect">
            <a:avLst/>
          </a:prstGeom>
          <a:noFill/>
          <a:ln w="0">
            <a:noFill/>
          </a:ln>
        </p:spPr>
        <p:txBody>
          <a:bodyPr lIns="90000" rIns="90000" tIns="46800" bIns="46800" anchor="t">
            <a:normAutofit/>
          </a:bodyPr>
          <a:p>
            <a:pPr marL="343080" indent="-343080">
              <a:spcBef>
                <a:spcPts val="601"/>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Use spark spreads to determine when implied heat rate in market prices drop below the heat rate of the generator, thus being more effective to shut down generator and buy power</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spcBef>
                <a:spcPts val="6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Pool’s clearing price forecast at $30MWh</a:t>
            </a:r>
            <a:endParaRPr b="0" lang="en-US" sz="2400" strike="noStrike" u="none">
              <a:solidFill>
                <a:srgbClr val="000000"/>
              </a:solidFill>
              <a:effectLst/>
              <a:uFillTx/>
              <a:latin typeface="Times New Roman"/>
            </a:endParaRPr>
          </a:p>
          <a:p>
            <a:pPr lvl="1" marL="743040" indent="-285840">
              <a:spcBef>
                <a:spcPts val="6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Natural Gas marginal fuel at $2.50</a:t>
            </a:r>
            <a:endParaRPr b="0" lang="en-US" sz="2400" strike="noStrike" u="none">
              <a:solidFill>
                <a:srgbClr val="000000"/>
              </a:solidFill>
              <a:effectLst/>
              <a:uFillTx/>
              <a:latin typeface="Times New Roman"/>
            </a:endParaRPr>
          </a:p>
          <a:p>
            <a:pPr lvl="1" marL="743040" indent="-285840">
              <a:spcBef>
                <a:spcPts val="601"/>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Market heat rate 30/2.50 = 12,000</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1" name="PlaceHolder 1"/>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To Generate or Not to Generate</a:t>
            </a:r>
            <a:endParaRPr b="1" lang="en-US" sz="2800" strike="noStrike" u="none">
              <a:solidFill>
                <a:srgbClr val="000000"/>
              </a:solidFill>
              <a:effectLst/>
              <a:uFillTx/>
              <a:latin typeface="Times New Roman"/>
            </a:endParaRPr>
          </a:p>
        </p:txBody>
      </p:sp>
      <p:graphicFrame>
        <p:nvGraphicFramePr>
          <p:cNvPr id="212" name=""/>
          <p:cNvGraphicFramePr/>
          <p:nvPr/>
        </p:nvGraphicFramePr>
        <p:xfrm>
          <a:off x="1447920" y="1752480"/>
          <a:ext cx="6095880" cy="4945320"/>
        </p:xfrm>
        <a:graphic>
          <a:graphicData uri="http://schemas.openxmlformats.org/drawingml/2006/table">
            <a:tbl>
              <a:tblPr/>
              <a:tblGrid>
                <a:gridCol w="2031840"/>
                <a:gridCol w="2032200"/>
                <a:gridCol w="2031840"/>
              </a:tblGrid>
              <a:tr h="4050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COAL</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6699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GAS</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669900"/>
                    </a:solidFill>
                  </a:tcPr>
                </a:tc>
              </a:tr>
              <a:tr h="4050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Heat Rate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99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10,659</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12,000</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50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Fuel Cost</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99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$2.20/MMBtu</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$2.50/MMBtu</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50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Fuel Cost/MWh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99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$23.45</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$30.00</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50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Spark Spread</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99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$6.55/MWh</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$0.00/MWh</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7038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Variable Costs</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99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$2.00/MWh [1200 heat rate]</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$1.00/MWh   [600 heat rate]</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7038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Spark Spread adjusted by VC</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99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$4.55/MWh</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$&lt;1.00&gt;/MWh</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50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Fixed Costs</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99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$3.00/MWh</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$1.50/MWh</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50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Net Profit</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99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$1.55/MWh</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$&lt;2.50&gt;/MWh</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70380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Generate? </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99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10,659&lt;10,800 YES</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12,000&gt;11,400  NO</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To Generate or Not to Generate</a:t>
            </a:r>
            <a:endParaRPr b="1" lang="en-US" sz="2800" strike="noStrike" u="none">
              <a:solidFill>
                <a:srgbClr val="000000"/>
              </a:solidFill>
              <a:effectLst/>
              <a:uFillTx/>
              <a:latin typeface="Times New Roman"/>
            </a:endParaRPr>
          </a:p>
        </p:txBody>
      </p:sp>
      <p:sp>
        <p:nvSpPr>
          <p:cNvPr id="23" name="PlaceHolder 2"/>
          <p:cNvSpPr>
            <a:spLocks noGrp="1"/>
          </p:cNvSpPr>
          <p:nvPr>
            <p:ph/>
          </p:nvPr>
        </p:nvSpPr>
        <p:spPr>
          <a:xfrm>
            <a:off x="761760" y="2209680"/>
            <a:ext cx="8001000" cy="4648320"/>
          </a:xfrm>
          <a:prstGeom prst="rect">
            <a:avLst/>
          </a:prstGeom>
          <a:noFill/>
          <a:ln w="0">
            <a:noFill/>
          </a:ln>
        </p:spPr>
        <p:txBody>
          <a:bodyPr lIns="90000" rIns="90000" tIns="46800" bIns="46800" anchor="t">
            <a:normAutofit/>
          </a:bodyPr>
          <a:p>
            <a:pPr marL="343080" indent="-343080">
              <a:spcBef>
                <a:spcPts val="700"/>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Build it?</a:t>
            </a: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Run It?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To Generate or Not to Generate…Build It?</a:t>
            </a:r>
            <a:endParaRPr b="1" lang="en-US" sz="2800" strike="noStrike" u="none">
              <a:solidFill>
                <a:srgbClr val="000000"/>
              </a:solidFill>
              <a:effectLst/>
              <a:uFillTx/>
              <a:latin typeface="Times New Roman"/>
            </a:endParaRPr>
          </a:p>
        </p:txBody>
      </p:sp>
      <p:graphicFrame>
        <p:nvGraphicFramePr>
          <p:cNvPr id="25" name=""/>
          <p:cNvGraphicFramePr/>
          <p:nvPr/>
        </p:nvGraphicFramePr>
        <p:xfrm>
          <a:off x="2362320" y="1752480"/>
          <a:ext cx="6400800" cy="4267440"/>
        </p:xfrm>
        <a:graphic>
          <a:graphicData uri="http://schemas.openxmlformats.org/drawingml/2006/table">
            <a:tbl>
              <a:tblPr/>
              <a:tblGrid>
                <a:gridCol w="3240000"/>
                <a:gridCol w="3160800"/>
              </a:tblGrid>
              <a:tr h="626760">
                <a:tc>
                  <a:txBody>
                    <a:bodyPr lIns="90000" rIns="90000" tIns="46800" bIns="46800" anchor="t">
                      <a:noAutofit/>
                    </a:bodyPr>
                    <a:p>
                      <a:pP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Times New Roman"/>
                        </a:rPr>
                        <a:t>Incentives</a:t>
                      </a:r>
                      <a:endParaRPr b="0" lang="en-US" sz="2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gradFill rotWithShape="0">
                      <a:gsLst>
                        <a:gs pos="0">
                          <a:srgbClr val="008000"/>
                        </a:gs>
                        <a:gs pos="100000">
                          <a:srgbClr val="003b00"/>
                        </a:gs>
                      </a:gsLst>
                      <a:lin ang="5400000"/>
                    </a:gradFill>
                  </a:tcPr>
                </a:tc>
                <a:tc>
                  <a:txBody>
                    <a:bodyPr lIns="90000" rIns="90000" tIns="46800" bIns="46800" anchor="t">
                      <a:noAutofit/>
                    </a:bodyPr>
                    <a:p>
                      <a:pP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Times New Roman"/>
                        </a:rPr>
                        <a:t>Disincentives</a:t>
                      </a:r>
                      <a:endParaRPr b="0" lang="en-US" sz="2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gradFill rotWithShape="0">
                      <a:gsLst>
                        <a:gs pos="0">
                          <a:srgbClr val="008000"/>
                        </a:gs>
                        <a:gs pos="100000">
                          <a:srgbClr val="003b00"/>
                        </a:gs>
                      </a:gsLst>
                      <a:lin ang="5400000"/>
                    </a:gra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High Prices</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cff188"/>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Low Prices</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cff188"/>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Cover Capital Costs</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cff188"/>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Price Caps</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cff188"/>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Known Profit Margin</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cff188"/>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Unknown build economics</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cff188"/>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0fdcb"/>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Market Influence</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0fdcb"/>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Confidence in market</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0fdcb"/>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Market Manipulation</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0fdcb"/>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0fdcb"/>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Regulatory Risk</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0fdcb"/>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Liquid Market</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bfef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Illiquid Market</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bfef0"/>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Quick siting/permitting</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bfef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Long lag time</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bfef0"/>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Relaxed environmental </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bfef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Restrictive Environmental</a:t>
                      </a:r>
                      <a:endParaRPr b="0" lang="en-US" sz="2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bfef0"/>
                    </a:solidFill>
                  </a:tcPr>
                </a:tc>
              </a:tr>
            </a:tbl>
          </a:graphicData>
        </a:graphic>
      </p:graphicFrame>
      <p:sp>
        <p:nvSpPr>
          <p:cNvPr id="26" name=""/>
          <p:cNvSpPr/>
          <p:nvPr/>
        </p:nvSpPr>
        <p:spPr>
          <a:xfrm>
            <a:off x="304920" y="2743200"/>
            <a:ext cx="132696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6600"/>
                </a:solidFill>
                <a:effectLst/>
                <a:uFillTx/>
                <a:latin typeface="Times New Roman"/>
              </a:rPr>
              <a:t>Profitable/</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6600"/>
                </a:solidFill>
                <a:effectLst/>
                <a:uFillTx/>
                <a:latin typeface="Times New Roman"/>
              </a:rPr>
              <a:t>Economical</a:t>
            </a:r>
            <a:endParaRPr b="0" lang="en-US" sz="1800" strike="noStrike" u="none">
              <a:solidFill>
                <a:srgbClr val="000000"/>
              </a:solidFill>
              <a:effectLst/>
              <a:uFillTx/>
              <a:latin typeface="Times New Roman"/>
            </a:endParaRPr>
          </a:p>
        </p:txBody>
      </p:sp>
      <p:sp>
        <p:nvSpPr>
          <p:cNvPr id="27" name=""/>
          <p:cNvSpPr/>
          <p:nvPr/>
        </p:nvSpPr>
        <p:spPr>
          <a:xfrm>
            <a:off x="1676520" y="2590920"/>
            <a:ext cx="0" cy="838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1676520" y="3809880"/>
            <a:ext cx="0" cy="83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1676520" y="5029200"/>
            <a:ext cx="0" cy="838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1676520" y="25909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1676520" y="342900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1676520" y="380988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1676520" y="46483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1676520" y="502920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1676520" y="586728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533520" y="5334120"/>
            <a:ext cx="99036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6600"/>
                </a:solidFill>
                <a:effectLst/>
                <a:uFillTx/>
                <a:latin typeface="Times New Roman"/>
              </a:rPr>
              <a:t>Other</a:t>
            </a:r>
            <a:endParaRPr b="0" lang="en-US" sz="1800" strike="noStrike" u="none">
              <a:solidFill>
                <a:srgbClr val="000000"/>
              </a:solidFill>
              <a:effectLst/>
              <a:uFillTx/>
              <a:latin typeface="Times New Roman"/>
            </a:endParaRPr>
          </a:p>
        </p:txBody>
      </p:sp>
      <p:sp>
        <p:nvSpPr>
          <p:cNvPr id="37" name=""/>
          <p:cNvSpPr/>
          <p:nvPr/>
        </p:nvSpPr>
        <p:spPr>
          <a:xfrm>
            <a:off x="609480" y="4114800"/>
            <a:ext cx="68580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6600"/>
                </a:solidFill>
                <a:effectLst/>
                <a:uFillTx/>
                <a:latin typeface="Times New Roman"/>
              </a:rPr>
              <a:t>Risk</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To Generate or Not to Generate</a:t>
            </a:r>
            <a:endParaRPr b="1" lang="en-US" sz="2800" strike="noStrike" u="none">
              <a:solidFill>
                <a:srgbClr val="000000"/>
              </a:solidFill>
              <a:effectLst/>
              <a:uFillTx/>
              <a:latin typeface="Times New Roman"/>
            </a:endParaRPr>
          </a:p>
        </p:txBody>
      </p:sp>
      <p:sp>
        <p:nvSpPr>
          <p:cNvPr id="39" name="PlaceHolder 2"/>
          <p:cNvSpPr>
            <a:spLocks noGrp="1"/>
          </p:cNvSpPr>
          <p:nvPr>
            <p:ph/>
          </p:nvPr>
        </p:nvSpPr>
        <p:spPr>
          <a:xfrm>
            <a:off x="685440" y="1828800"/>
            <a:ext cx="8001000" cy="4648320"/>
          </a:xfrm>
          <a:prstGeom prst="rect">
            <a:avLst/>
          </a:prstGeom>
          <a:noFill/>
          <a:ln w="0">
            <a:noFill/>
          </a:ln>
        </p:spPr>
        <p:txBody>
          <a:bodyPr lIns="90000" rIns="90000" tIns="46800" bIns="46800" anchor="t">
            <a:normAutofit/>
          </a:bodyPr>
          <a:p>
            <a:pPr marL="343080" indent="-343080">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Economics of power generation are governed by the relationship between fuel prices and power prices.  Other items to consider in total profitability:</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Operations and Maintenance</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Emissions costs</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Start up Costs</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Financing costs</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Overhead</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Ancillary revenues</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Efficiency (Heat Rate)</a:t>
            </a:r>
            <a:endParaRPr b="0" lang="en-US" sz="2000" strike="noStrike" u="none">
              <a:solidFill>
                <a:srgbClr val="000000"/>
              </a:solidFill>
              <a:effectLst/>
              <a:uFillTx/>
              <a:latin typeface="Times New Roman"/>
            </a:endParaRPr>
          </a:p>
          <a:p>
            <a:pPr marL="343080" indent="-343080">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Spark Spread = Gross operating margin of a generator</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Power Price per MWh – Fuel Price per MWh</a:t>
            </a: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38052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Generation: To Build or Not to Build</a:t>
            </a:r>
            <a:endParaRPr b="1" lang="en-US" sz="2800" strike="noStrike" u="none">
              <a:solidFill>
                <a:srgbClr val="000000"/>
              </a:solidFill>
              <a:effectLst/>
              <a:uFillTx/>
              <a:latin typeface="Times New Roman"/>
            </a:endParaRPr>
          </a:p>
        </p:txBody>
      </p:sp>
      <p:sp>
        <p:nvSpPr>
          <p:cNvPr id="41" name="PlaceHolder 2"/>
          <p:cNvSpPr>
            <a:spLocks noGrp="1"/>
          </p:cNvSpPr>
          <p:nvPr>
            <p:ph/>
          </p:nvPr>
        </p:nvSpPr>
        <p:spPr>
          <a:xfrm>
            <a:off x="-360" y="1828800"/>
            <a:ext cx="8001000" cy="4648320"/>
          </a:xfrm>
          <a:prstGeom prst="rect">
            <a:avLst/>
          </a:prstGeom>
          <a:noFill/>
          <a:ln w="0">
            <a:noFill/>
          </a:ln>
        </p:spPr>
        <p:txBody>
          <a:bodyPr lIns="90000" rIns="90000" tIns="46800" bIns="46800" anchor="t">
            <a:normAutofit/>
          </a:bodyPr>
          <a:p>
            <a:pPr marL="343080" indent="-343080">
              <a:spcBef>
                <a:spcPts val="499"/>
              </a:spcBef>
              <a:buClr>
                <a:srgbClr val="0066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Forward Market role in decision to build</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Planning tool.  Sends a price signal in time for generation to be built</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Price Transparency. Comfort that transactions are at fair market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prices with any buyers and sellers transacting at given price points.</a:t>
            </a:r>
            <a:endParaRPr b="0" lang="en-US" sz="2000" strike="noStrike" u="none">
              <a:solidFill>
                <a:srgbClr val="000000"/>
              </a:solidFill>
              <a:effectLst/>
              <a:uFillTx/>
              <a:latin typeface="Times New Roman"/>
            </a:endParaRPr>
          </a:p>
          <a:p>
            <a:pPr lvl="1" marL="743040" indent="-285840">
              <a:spcBef>
                <a:spcPts val="499"/>
              </a:spcBef>
              <a:buClr>
                <a:srgbClr val="ff0000"/>
              </a:buClr>
              <a:buSzPct val="1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Enables hedging:</a:t>
            </a:r>
            <a:endParaRPr b="0" lang="en-US" sz="2000" strike="noStrike" u="none">
              <a:solidFill>
                <a:srgbClr val="000000"/>
              </a:solidFill>
              <a:effectLst/>
              <a:uFillTx/>
              <a:latin typeface="Times New Roman"/>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1143000" indent="-228600">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Protect against price exposure</a:t>
            </a: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lvl="2" marL="1143000" indent="-228600">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Lock in profit margins</a:t>
            </a:r>
            <a:endParaRPr b="0" lang="en-US" sz="1800" strike="noStrike" u="none">
              <a:solidFill>
                <a:srgbClr val="000000"/>
              </a:solidFill>
              <a:effectLst/>
              <a:uFillTx/>
              <a:latin typeface="Times New Roman"/>
            </a:endParaRPr>
          </a:p>
          <a:p>
            <a:pPr lvl="2" marL="1143000" indent="-228600">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Increase financial flexibility</a:t>
            </a:r>
            <a:endParaRPr b="0" lang="en-US" sz="1800" strike="noStrike" u="none">
              <a:solidFill>
                <a:srgbClr val="000000"/>
              </a:solidFill>
              <a:effectLst/>
              <a:uFillTx/>
              <a:latin typeface="Times New Roman"/>
            </a:endParaRPr>
          </a:p>
          <a:p>
            <a:pPr lvl="2" marL="1143000" indent="-228600">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Lower cost of capital</a:t>
            </a:r>
            <a:endParaRPr b="0" lang="en-US" sz="1800" strike="noStrike" u="none">
              <a:solidFill>
                <a:srgbClr val="000000"/>
              </a:solidFill>
              <a:effectLst/>
              <a:uFillTx/>
              <a:latin typeface="Times New Roman"/>
            </a:endParaRPr>
          </a:p>
          <a:p>
            <a:pPr lvl="2" marL="1143000" indent="-228600">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Price certainty for growth strategy</a:t>
            </a:r>
            <a:endParaRPr b="0" lang="en-US" sz="1800" strike="noStrike" u="none">
              <a:solidFill>
                <a:srgbClr val="000000"/>
              </a:solidFill>
              <a:effectLst/>
              <a:uFillTx/>
              <a:latin typeface="Times New Roman"/>
            </a:endParaRPr>
          </a:p>
        </p:txBody>
      </p:sp>
      <p:sp>
        <p:nvSpPr>
          <p:cNvPr id="42" name=""/>
          <p:cNvSpPr/>
          <p:nvPr/>
        </p:nvSpPr>
        <p:spPr>
          <a:xfrm>
            <a:off x="4724280" y="4038480"/>
            <a:ext cx="3733920" cy="2454480"/>
          </a:xfrm>
          <a:prstGeom prst="rect">
            <a:avLst/>
          </a:prstGeom>
          <a:noFill/>
          <a:ln w="0">
            <a:noFill/>
          </a:ln>
        </p:spPr>
        <p:style>
          <a:lnRef idx="0"/>
          <a:fillRef idx="0"/>
          <a:effectRef idx="0"/>
          <a:fontRef idx="minor"/>
        </p:style>
        <p:txBody>
          <a:bodyPr lIns="90000" rIns="90000" tIns="46800" bIns="46800" anchor="t">
            <a:spAutoFit/>
          </a:bodyPr>
          <a:p>
            <a:pPr>
              <a:spcBef>
                <a:spcPts val="1125"/>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Disaster Insurance</a:t>
            </a:r>
            <a:endParaRPr b="0" lang="en-US" sz="1800" strike="noStrike" u="none">
              <a:solidFill>
                <a:srgbClr val="000000"/>
              </a:solidFill>
              <a:effectLst/>
              <a:uFillTx/>
              <a:latin typeface="Times New Roman"/>
            </a:endParaRPr>
          </a:p>
          <a:p>
            <a:pPr>
              <a:spcBef>
                <a:spcPts val="1125"/>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Meet budget/earning expectations</a:t>
            </a:r>
            <a:endParaRPr b="0" lang="en-US" sz="1800" strike="noStrike" u="none">
              <a:solidFill>
                <a:srgbClr val="000000"/>
              </a:solidFill>
              <a:effectLst/>
              <a:uFillTx/>
              <a:latin typeface="Times New Roman"/>
            </a:endParaRPr>
          </a:p>
          <a:p>
            <a:pPr>
              <a:spcBef>
                <a:spcPts val="1125"/>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Equalize cash-flows</a:t>
            </a:r>
            <a:endParaRPr b="0" lang="en-US" sz="1800" strike="noStrike" u="none">
              <a:solidFill>
                <a:srgbClr val="000000"/>
              </a:solidFill>
              <a:effectLst/>
              <a:uFillTx/>
              <a:latin typeface="Times New Roman"/>
            </a:endParaRPr>
          </a:p>
          <a:p>
            <a:pPr>
              <a:spcBef>
                <a:spcPts val="1125"/>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Ensure financial health</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3" name=""/>
          <p:cNvGraphicFramePr/>
          <p:nvPr/>
        </p:nvGraphicFramePr>
        <p:xfrm>
          <a:off x="0" y="1587600"/>
          <a:ext cx="4578480" cy="2001600"/>
        </p:xfrm>
        <a:graphic>
          <a:graphicData uri="http://schemas.openxmlformats.org/presentationml/2006/ole">
            <p:oleObj progId="Excel.Sheet.12" r:id="rId1" spid="">
              <p:embed/>
              <p:pic>
                <p:nvPicPr>
                  <p:cNvPr id="44" name="" descr=""/>
                  <p:cNvPicPr/>
                  <p:nvPr/>
                </p:nvPicPr>
                <p:blipFill>
                  <a:blip r:embed="rId2"/>
                  <a:stretch/>
                </p:blipFill>
                <p:spPr>
                  <a:xfrm>
                    <a:off x="0" y="1587600"/>
                    <a:ext cx="4578480" cy="2001600"/>
                  </a:xfrm>
                  <a:prstGeom prst="rect">
                    <a:avLst/>
                  </a:prstGeom>
                  <a:noFill/>
                  <a:ln w="0">
                    <a:noFill/>
                  </a:ln>
                </p:spPr>
              </p:pic>
            </p:oleObj>
          </a:graphicData>
        </a:graphic>
      </p:graphicFrame>
      <p:sp>
        <p:nvSpPr>
          <p:cNvPr id="45" name="PlaceHolder 1"/>
          <p:cNvSpPr>
            <a:spLocks noGrp="1"/>
          </p:cNvSpPr>
          <p:nvPr>
            <p:ph type="title"/>
          </p:nvPr>
        </p:nvSpPr>
        <p:spPr>
          <a:xfrm>
            <a:off x="685800" y="6858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Electricity Prices $/MWh April 2000- June 2001</a:t>
            </a:r>
            <a:endParaRPr b="1" lang="en-US" sz="2800" strike="noStrike" u="none">
              <a:solidFill>
                <a:srgbClr val="000000"/>
              </a:solidFill>
              <a:effectLst/>
              <a:uFillTx/>
              <a:latin typeface="Times New Roman"/>
            </a:endParaRPr>
          </a:p>
        </p:txBody>
      </p:sp>
      <p:graphicFrame>
        <p:nvGraphicFramePr>
          <p:cNvPr id="46" name=""/>
          <p:cNvGraphicFramePr/>
          <p:nvPr/>
        </p:nvGraphicFramePr>
        <p:xfrm>
          <a:off x="0" y="3778200"/>
          <a:ext cx="4578480" cy="2114640"/>
        </p:xfrm>
        <a:graphic>
          <a:graphicData uri="http://schemas.openxmlformats.org/presentationml/2006/ole">
            <p:oleObj progId="Excel.Sheet.12" r:id="rId3" spid="">
              <p:embed/>
              <p:pic>
                <p:nvPicPr>
                  <p:cNvPr id="47" name="" descr=""/>
                  <p:cNvPicPr/>
                  <p:nvPr/>
                </p:nvPicPr>
                <p:blipFill>
                  <a:blip r:embed="rId4"/>
                  <a:stretch/>
                </p:blipFill>
                <p:spPr>
                  <a:xfrm>
                    <a:off x="0" y="3778200"/>
                    <a:ext cx="4578480" cy="2114640"/>
                  </a:xfrm>
                  <a:prstGeom prst="rect">
                    <a:avLst/>
                  </a:prstGeom>
                  <a:noFill/>
                  <a:ln w="0">
                    <a:noFill/>
                  </a:ln>
                </p:spPr>
              </p:pic>
            </p:oleObj>
          </a:graphicData>
        </a:graphic>
      </p:graphicFrame>
      <p:graphicFrame>
        <p:nvGraphicFramePr>
          <p:cNvPr id="48" name=""/>
          <p:cNvGraphicFramePr/>
          <p:nvPr/>
        </p:nvGraphicFramePr>
        <p:xfrm>
          <a:off x="4578480" y="3816360"/>
          <a:ext cx="4349520" cy="2048040"/>
        </p:xfrm>
        <a:graphic>
          <a:graphicData uri="http://schemas.openxmlformats.org/presentationml/2006/ole">
            <p:oleObj progId="Excel.Sheet.12" r:id="rId5" spid="">
              <p:embed/>
              <p:pic>
                <p:nvPicPr>
                  <p:cNvPr id="49" name="" descr=""/>
                  <p:cNvPicPr/>
                  <p:nvPr/>
                </p:nvPicPr>
                <p:blipFill>
                  <a:blip r:embed="rId6"/>
                  <a:stretch/>
                </p:blipFill>
                <p:spPr>
                  <a:xfrm>
                    <a:off x="4578480" y="3816360"/>
                    <a:ext cx="4349520" cy="2048040"/>
                  </a:xfrm>
                  <a:prstGeom prst="rect">
                    <a:avLst/>
                  </a:prstGeom>
                  <a:noFill/>
                  <a:ln w="0">
                    <a:noFill/>
                  </a:ln>
                </p:spPr>
              </p:pic>
            </p:oleObj>
          </a:graphicData>
        </a:graphic>
      </p:graphicFrame>
      <p:graphicFrame>
        <p:nvGraphicFramePr>
          <p:cNvPr id="50" name=""/>
          <p:cNvGraphicFramePr/>
          <p:nvPr/>
        </p:nvGraphicFramePr>
        <p:xfrm>
          <a:off x="4578480" y="1495440"/>
          <a:ext cx="4349520" cy="2074680"/>
        </p:xfrm>
        <a:graphic>
          <a:graphicData uri="http://schemas.openxmlformats.org/presentationml/2006/ole">
            <p:oleObj progId="Excel.Sheet.12" r:id="rId7" spid="">
              <p:embed/>
              <p:pic>
                <p:nvPicPr>
                  <p:cNvPr id="51" name="" descr=""/>
                  <p:cNvPicPr/>
                  <p:nvPr/>
                </p:nvPicPr>
                <p:blipFill>
                  <a:blip r:embed="rId8"/>
                  <a:stretch/>
                </p:blipFill>
                <p:spPr>
                  <a:xfrm>
                    <a:off x="4578480" y="1495440"/>
                    <a:ext cx="4349520" cy="2074680"/>
                  </a:xfrm>
                  <a:prstGeom prst="rect">
                    <a:avLst/>
                  </a:prstGeom>
                  <a:noFill/>
                  <a:ln w="0">
                    <a:noFill/>
                  </a:ln>
                </p:spPr>
              </p:pic>
            </p:oleObj>
          </a:graphicData>
        </a:graphic>
      </p:graphicFrame>
      <p:sp>
        <p:nvSpPr>
          <p:cNvPr id="52" name=""/>
          <p:cNvSpPr/>
          <p:nvPr/>
        </p:nvSpPr>
        <p:spPr>
          <a:xfrm>
            <a:off x="654120" y="1319040"/>
            <a:ext cx="33303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Cinergy Prices (Firm On-Peak) – 4/00-6/01</a:t>
            </a:r>
            <a:endParaRPr b="0" lang="en-US" sz="1200" strike="noStrike" u="none">
              <a:solidFill>
                <a:srgbClr val="000000"/>
              </a:solidFill>
              <a:effectLst/>
              <a:uFillTx/>
              <a:latin typeface="Times New Roman"/>
            </a:endParaRPr>
          </a:p>
        </p:txBody>
      </p:sp>
      <p:sp>
        <p:nvSpPr>
          <p:cNvPr id="53" name=""/>
          <p:cNvSpPr/>
          <p:nvPr/>
        </p:nvSpPr>
        <p:spPr>
          <a:xfrm>
            <a:off x="4753080" y="1311120"/>
            <a:ext cx="4201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California-Oregon Prices (Firm On-Peak) – 4/00-6/01</a:t>
            </a:r>
            <a:endParaRPr b="0" lang="en-US" sz="1200" strike="noStrike" u="none">
              <a:solidFill>
                <a:srgbClr val="000000"/>
              </a:solidFill>
              <a:effectLst/>
              <a:uFillTx/>
              <a:latin typeface="Times New Roman"/>
            </a:endParaRPr>
          </a:p>
        </p:txBody>
      </p:sp>
      <p:sp>
        <p:nvSpPr>
          <p:cNvPr id="54" name=""/>
          <p:cNvSpPr/>
          <p:nvPr/>
        </p:nvSpPr>
        <p:spPr>
          <a:xfrm>
            <a:off x="573120" y="3678120"/>
            <a:ext cx="3330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Entergy Prices (Firm On-Peak) – 4/00-6/01</a:t>
            </a:r>
            <a:endParaRPr b="0" lang="en-US" sz="1200" strike="noStrike" u="none">
              <a:solidFill>
                <a:srgbClr val="000000"/>
              </a:solidFill>
              <a:effectLst/>
              <a:uFillTx/>
              <a:latin typeface="Times New Roman"/>
            </a:endParaRPr>
          </a:p>
        </p:txBody>
      </p:sp>
      <p:sp>
        <p:nvSpPr>
          <p:cNvPr id="55" name=""/>
          <p:cNvSpPr/>
          <p:nvPr/>
        </p:nvSpPr>
        <p:spPr>
          <a:xfrm>
            <a:off x="5087880" y="3645000"/>
            <a:ext cx="36943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NY Zone J Prices (Firm On-Peak) – 11/00-6/01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6" name=""/>
          <p:cNvSpPr/>
          <p:nvPr/>
        </p:nvSpPr>
        <p:spPr>
          <a:xfrm>
            <a:off x="762120" y="2057400"/>
            <a:ext cx="7772400" cy="1676520"/>
          </a:xfrm>
          <a:prstGeom prst="rect">
            <a:avLst/>
          </a:prstGeom>
          <a:gradFill rotWithShape="0">
            <a:gsLst>
              <a:gs pos="0">
                <a:srgbClr val="0066ff"/>
              </a:gs>
              <a:gs pos="100000">
                <a:srgbClr val="3333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914400" y="2209680"/>
            <a:ext cx="7467480" cy="1371600"/>
          </a:xfrm>
          <a:prstGeom prst="rect">
            <a:avLst/>
          </a:prstGeom>
          <a:gradFill rotWithShape="0">
            <a:gsLst>
              <a:gs pos="0">
                <a:srgbClr val="ccccff"/>
              </a:gs>
              <a:gs pos="50000">
                <a:srgbClr val="ffffff"/>
              </a:gs>
              <a:gs pos="100000">
                <a:srgbClr val="cccc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533520" y="2666880"/>
            <a:ext cx="81532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9" name=""/>
          <p:cNvSpPr/>
          <p:nvPr/>
        </p:nvSpPr>
        <p:spPr>
          <a:xfrm>
            <a:off x="2209680" y="2590920"/>
            <a:ext cx="4953240" cy="581760"/>
          </a:xfrm>
          <a:prstGeom prst="rect">
            <a:avLst/>
          </a:prstGeom>
          <a:noFill/>
          <a:ln w="0">
            <a:noFill/>
          </a:ln>
        </p:spPr>
        <p:style>
          <a:lnRef idx="0"/>
          <a:fillRef idx="0"/>
          <a:effectRef idx="0"/>
          <a:fontRef idx="minor"/>
        </p:style>
        <p:txBody>
          <a:bodyPr lIns="90000" rIns="90000" tIns="46800" bIns="46800" anchor="t">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Hedging Instruments</a:t>
            </a:r>
            <a:endParaRPr b="0" lang="en-US" sz="3200" strike="noStrike" u="none">
              <a:solidFill>
                <a:srgbClr val="000000"/>
              </a:solidFill>
              <a:effectLst/>
              <a:uFillTx/>
              <a:latin typeface="Times New Roman"/>
            </a:endParaRPr>
          </a:p>
        </p:txBody>
      </p:sp>
      <p:pic>
        <p:nvPicPr>
          <p:cNvPr id="60" name="fullcolorlogo" descr="">
            <a:hlinkClick r:id="rId1"/>
          </p:cNvPr>
          <p:cNvPicPr/>
          <p:nvPr/>
        </p:nvPicPr>
        <p:blipFill>
          <a:blip r:embed="rId2"/>
          <a:stretch/>
        </p:blipFill>
        <p:spPr>
          <a:xfrm>
            <a:off x="8381880" y="6019920"/>
            <a:ext cx="628920" cy="66348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1828800" y="152280"/>
            <a:ext cx="5105520" cy="1219320"/>
          </a:xfrm>
          <a:prstGeom prst="ellipse">
            <a:avLst/>
          </a:prstGeom>
          <a:blipFill rotWithShape="0">
            <a:blip r:embed="rId1"/>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PlaceHolder 1"/>
          <p:cNvSpPr>
            <a:spLocks noGrp="1"/>
          </p:cNvSpPr>
          <p:nvPr>
            <p:ph type="title"/>
          </p:nvPr>
        </p:nvSpPr>
        <p:spPr>
          <a:xfrm>
            <a:off x="685440" y="-360"/>
            <a:ext cx="7620120" cy="15238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Swap</a:t>
            </a:r>
            <a:endParaRPr b="1" lang="en-US" sz="2800" strike="noStrike" u="none">
              <a:solidFill>
                <a:srgbClr val="000000"/>
              </a:solidFill>
              <a:effectLst/>
              <a:uFillTx/>
              <a:latin typeface="Times New Roman"/>
            </a:endParaRPr>
          </a:p>
        </p:txBody>
      </p:sp>
      <p:sp>
        <p:nvSpPr>
          <p:cNvPr id="63" name=""/>
          <p:cNvSpPr/>
          <p:nvPr/>
        </p:nvSpPr>
        <p:spPr>
          <a:xfrm>
            <a:off x="0" y="990720"/>
            <a:ext cx="7848720" cy="457200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4" name=""/>
          <p:cNvSpPr/>
          <p:nvPr/>
        </p:nvSpPr>
        <p:spPr>
          <a:xfrm>
            <a:off x="685800" y="4724280"/>
            <a:ext cx="7620120" cy="20340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400"/>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Characteristics:</a:t>
            </a:r>
            <a:endParaRPr b="0" lang="en-US" sz="1600" strike="noStrike" u="none">
              <a:solidFill>
                <a:srgbClr val="000000"/>
              </a:solidFill>
              <a:effectLst/>
              <a:uFillTx/>
              <a:latin typeface="Times New Roman"/>
            </a:endParaRPr>
          </a:p>
          <a:p>
            <a:pPr lvl="1" marL="457200">
              <a:lnSpc>
                <a:spcPct val="90000"/>
              </a:lnSpc>
              <a:spcBef>
                <a:spcPts val="400"/>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Provides 100% protection against price risk exposure</a:t>
            </a:r>
            <a:endParaRPr b="0" lang="en-US" sz="1600" strike="noStrike" u="none">
              <a:solidFill>
                <a:srgbClr val="000000"/>
              </a:solidFill>
              <a:effectLst/>
              <a:uFillTx/>
              <a:latin typeface="Times New Roman"/>
            </a:endParaRPr>
          </a:p>
          <a:p>
            <a:pPr lvl="1" marL="457200">
              <a:lnSpc>
                <a:spcPct val="90000"/>
              </a:lnSpc>
              <a:spcBef>
                <a:spcPts val="400"/>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Allows a generator to convert an unknown (floating) price to a known fixed price</a:t>
            </a:r>
            <a:endParaRPr b="0" lang="en-US" sz="1600" strike="noStrike" u="none">
              <a:solidFill>
                <a:srgbClr val="000000"/>
              </a:solidFill>
              <a:effectLst/>
              <a:uFillTx/>
              <a:latin typeface="Times New Roman"/>
            </a:endParaRPr>
          </a:p>
          <a:p>
            <a:pPr lvl="1" marL="457200">
              <a:lnSpc>
                <a:spcPct val="90000"/>
              </a:lnSpc>
              <a:spcBef>
                <a:spcPts val="400"/>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 Cost</a:t>
            </a:r>
            <a:endParaRPr b="0" lang="en-US" sz="1600" strike="noStrike" u="none">
              <a:solidFill>
                <a:srgbClr val="000000"/>
              </a:solidFill>
              <a:effectLst/>
              <a:uFillTx/>
              <a:latin typeface="Times New Roman"/>
            </a:endParaRPr>
          </a:p>
          <a:p>
            <a:pPr lvl="1" marL="457200">
              <a:lnSpc>
                <a:spcPct val="90000"/>
              </a:lnSpc>
              <a:spcBef>
                <a:spcPts val="400"/>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 benefit if price moves in your favor</a:t>
            </a:r>
            <a:endParaRPr b="0" lang="en-US" sz="1600" strike="noStrike" u="none">
              <a:solidFill>
                <a:srgbClr val="000000"/>
              </a:solidFill>
              <a:effectLst/>
              <a:uFillTx/>
              <a:latin typeface="Times New Roman"/>
            </a:endParaRPr>
          </a:p>
          <a:p>
            <a:pPr lvl="1" marL="457200">
              <a:lnSpc>
                <a:spcPct val="90000"/>
              </a:lnSpc>
              <a:spcBef>
                <a:spcPts val="400"/>
              </a:spcBef>
              <a:buClr>
                <a:srgbClr val="ff3300"/>
              </a:buClr>
              <a:buSzPct val="12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Can maintain existing physical arrangements</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5" name=""/>
          <p:cNvSpPr/>
          <p:nvPr/>
        </p:nvSpPr>
        <p:spPr>
          <a:xfrm>
            <a:off x="3903840" y="2811600"/>
            <a:ext cx="12477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 Price</a:t>
            </a:r>
            <a:endParaRPr b="0" lang="en-US" sz="1200" strike="noStrike" u="none">
              <a:solidFill>
                <a:srgbClr val="000000"/>
              </a:solidFill>
              <a:effectLst/>
              <a:uFillTx/>
              <a:latin typeface="Times New Roman"/>
            </a:endParaRPr>
          </a:p>
        </p:txBody>
      </p:sp>
      <p:sp>
        <p:nvSpPr>
          <p:cNvPr id="66" name=""/>
          <p:cNvSpPr/>
          <p:nvPr/>
        </p:nvSpPr>
        <p:spPr>
          <a:xfrm>
            <a:off x="3849840" y="1808280"/>
            <a:ext cx="12063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Fixed Price</a:t>
            </a:r>
            <a:endParaRPr b="0" lang="en-US" sz="1200" strike="noStrike" u="none">
              <a:solidFill>
                <a:srgbClr val="000000"/>
              </a:solidFill>
              <a:effectLst/>
              <a:uFillTx/>
              <a:latin typeface="Times New Roman"/>
            </a:endParaRPr>
          </a:p>
        </p:txBody>
      </p:sp>
      <p:sp>
        <p:nvSpPr>
          <p:cNvPr id="67" name=""/>
          <p:cNvSpPr/>
          <p:nvPr/>
        </p:nvSpPr>
        <p:spPr>
          <a:xfrm>
            <a:off x="3484440" y="3102120"/>
            <a:ext cx="6987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 Price (Index</a:t>
            </a: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68" name=""/>
          <p:cNvSpPr/>
          <p:nvPr/>
        </p:nvSpPr>
        <p:spPr>
          <a:xfrm>
            <a:off x="1960560" y="3173400"/>
            <a:ext cx="801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a:t>
            </a:r>
            <a:endParaRPr b="0" lang="en-US" sz="1200" strike="noStrike" u="none">
              <a:solidFill>
                <a:srgbClr val="000000"/>
              </a:solidFill>
              <a:effectLst/>
              <a:uFillTx/>
              <a:latin typeface="Times New Roman"/>
            </a:endParaRPr>
          </a:p>
        </p:txBody>
      </p:sp>
      <p:sp>
        <p:nvSpPr>
          <p:cNvPr id="69" name=""/>
          <p:cNvSpPr/>
          <p:nvPr/>
        </p:nvSpPr>
        <p:spPr>
          <a:xfrm>
            <a:off x="2286000" y="2057400"/>
            <a:ext cx="1495440" cy="711360"/>
          </a:xfrm>
          <a:prstGeom prst="roundRect">
            <a:avLst>
              <a:gd name="adj" fmla="val 16667"/>
            </a:avLst>
          </a:prstGeom>
          <a:gradFill rotWithShape="0">
            <a:gsLst>
              <a:gs pos="0">
                <a:srgbClr val="ffffff"/>
              </a:gs>
              <a:gs pos="100000">
                <a:srgbClr val="b60000"/>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Generator</a:t>
            </a:r>
            <a:endParaRPr b="0" lang="en-US" sz="2400" strike="noStrike" u="none">
              <a:solidFill>
                <a:srgbClr val="000000"/>
              </a:solidFill>
              <a:effectLst/>
              <a:uFillTx/>
              <a:latin typeface="Times New Roman"/>
            </a:endParaRPr>
          </a:p>
        </p:txBody>
      </p:sp>
      <p:sp>
        <p:nvSpPr>
          <p:cNvPr id="70" name=""/>
          <p:cNvSpPr/>
          <p:nvPr/>
        </p:nvSpPr>
        <p:spPr>
          <a:xfrm>
            <a:off x="2444760" y="3781440"/>
            <a:ext cx="1306440" cy="668160"/>
          </a:xfrm>
          <a:prstGeom prst="roundRect">
            <a:avLst>
              <a:gd name="adj" fmla="val 16667"/>
            </a:avLst>
          </a:prstGeom>
          <a:gradFill rotWithShape="0">
            <a:gsLst>
              <a:gs pos="0">
                <a:srgbClr val="ffffff"/>
              </a:gs>
              <a:gs pos="100000">
                <a:srgbClr val="3366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Pool</a:t>
            </a:r>
            <a:endParaRPr b="0" lang="en-US" sz="2400" strike="noStrike" u="none">
              <a:solidFill>
                <a:srgbClr val="000000"/>
              </a:solidFill>
              <a:effectLst/>
              <a:uFillTx/>
              <a:latin typeface="Times New Roman"/>
            </a:endParaRPr>
          </a:p>
        </p:txBody>
      </p:sp>
      <p:pic>
        <p:nvPicPr>
          <p:cNvPr id="71" name="fullcolorlogo" descr="">
            <a:hlinkClick r:id="rId2"/>
          </p:cNvPr>
          <p:cNvPicPr/>
          <p:nvPr/>
        </p:nvPicPr>
        <p:blipFill>
          <a:blip r:embed="rId3"/>
          <a:stretch/>
        </p:blipFill>
        <p:spPr>
          <a:xfrm>
            <a:off x="5383080" y="2100240"/>
            <a:ext cx="642960" cy="663480"/>
          </a:xfrm>
          <a:prstGeom prst="rect">
            <a:avLst/>
          </a:prstGeom>
          <a:noFill/>
          <a:ln w="0">
            <a:noFill/>
          </a:ln>
        </p:spPr>
      </p:pic>
      <p:sp>
        <p:nvSpPr>
          <p:cNvPr id="72" name=""/>
          <p:cNvSpPr/>
          <p:nvPr/>
        </p:nvSpPr>
        <p:spPr>
          <a:xfrm>
            <a:off x="5106960" y="2057400"/>
            <a:ext cx="1268280" cy="74124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3" name=""/>
          <p:cNvSpPr/>
          <p:nvPr/>
        </p:nvSpPr>
        <p:spPr>
          <a:xfrm rot="16200000">
            <a:off x="2867040" y="3122280"/>
            <a:ext cx="927000" cy="298440"/>
          </a:xfrm>
          <a:custGeom>
            <a:avLst/>
            <a:gdLst>
              <a:gd name="textAreaLeft" fmla="*/ 144720 w 927000"/>
              <a:gd name="textAreaRight" fmla="*/ 811440 w 927000"/>
              <a:gd name="textAreaTop" fmla="*/ 74520 h 298440"/>
              <a:gd name="textAreaBottom" fmla="*/ 223920 h 29844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efefe"/>
              </a:gs>
              <a:gs pos="100000">
                <a:srgbClr val="ccec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rot="5400000">
            <a:off x="2358000" y="3143880"/>
            <a:ext cx="893880" cy="288720"/>
          </a:xfrm>
          <a:custGeom>
            <a:avLst/>
            <a:gdLst>
              <a:gd name="textAreaLeft" fmla="*/ 139680 w 893880"/>
              <a:gd name="textAreaRight" fmla="*/ 782280 w 893880"/>
              <a:gd name="textAreaTop" fmla="*/ 72000 h 288720"/>
              <a:gd name="textAreaBottom" fmla="*/ 216720 h 28872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efefa"/>
              </a:gs>
              <a:gs pos="100000">
                <a:srgbClr val="ffff99"/>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flipH="1">
            <a:off x="3822840" y="2100240"/>
            <a:ext cx="1139760" cy="293760"/>
          </a:xfrm>
          <a:custGeom>
            <a:avLst/>
            <a:gdLst>
              <a:gd name="textAreaLeft" fmla="*/ 178200 w 1139760"/>
              <a:gd name="textAreaRight" fmla="*/ 997920 w 1139760"/>
              <a:gd name="textAreaTop" fmla="*/ 73440 h 293760"/>
              <a:gd name="textAreaBottom" fmla="*/ 220320 h 29376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fffff"/>
              </a:gs>
              <a:gs pos="100000">
                <a:srgbClr val="99cc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flipH="1" rot="10800000">
            <a:off x="3846600" y="2403000"/>
            <a:ext cx="1257120" cy="352440"/>
          </a:xfrm>
          <a:custGeom>
            <a:avLst/>
            <a:gdLst>
              <a:gd name="textAreaLeft" fmla="*/ 196560 w 1257120"/>
              <a:gd name="textAreaRight" fmla="*/ 1100520 w 1257120"/>
              <a:gd name="textAreaTop" fmla="*/ 88200 h 352440"/>
              <a:gd name="textAreaBottom" fmla="*/ 264600 h 35244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gradFill rotWithShape="0">
            <a:gsLst>
              <a:gs pos="0">
                <a:srgbClr val="ffffff"/>
              </a:gs>
              <a:gs pos="100000">
                <a:srgbClr val="99ccff"/>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
          <p:cNvSpPr/>
          <p:nvPr/>
        </p:nvSpPr>
        <p:spPr>
          <a:xfrm>
            <a:off x="228600" y="1295280"/>
            <a:ext cx="8610480" cy="1096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914400">
              <a:lnSpc>
                <a:spcPct val="100000"/>
              </a:lnSpc>
              <a:spcBef>
                <a:spcPts val="451"/>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3300"/>
                </a:solidFill>
                <a:effectLst/>
                <a:uFillTx/>
                <a:latin typeface="Times New Roman"/>
              </a:rPr>
              <a:t>	</a:t>
            </a:r>
            <a:r>
              <a:rPr b="1" lang="en-US" sz="1800" strike="noStrike" u="sng">
                <a:solidFill>
                  <a:srgbClr val="000000"/>
                </a:solidFill>
                <a:effectLst/>
                <a:uFillTx/>
                <a:latin typeface="Times New Roman"/>
              </a:rPr>
              <a:t>Hedge Payout</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sng">
                <a:solidFill>
                  <a:srgbClr val="000000"/>
                </a:solidFill>
                <a:effectLst/>
                <a:uFillTx/>
                <a:latin typeface="Times New Roman"/>
              </a:rPr>
              <a:t>Hedge Performance</a:t>
            </a:r>
            <a:endParaRPr b="0" lang="en-US" sz="1800" strike="noStrike" u="none">
              <a:solidFill>
                <a:srgbClr val="000000"/>
              </a:solidFill>
              <a:effectLst/>
              <a:uFillTx/>
              <a:latin typeface="Times New Roman"/>
            </a:endParaRPr>
          </a:p>
        </p:txBody>
      </p:sp>
      <p:graphicFrame>
        <p:nvGraphicFramePr>
          <p:cNvPr id="78" name=""/>
          <p:cNvGraphicFramePr/>
          <p:nvPr/>
        </p:nvGraphicFramePr>
        <p:xfrm>
          <a:off x="533520" y="2362320"/>
          <a:ext cx="4572000" cy="3809880"/>
        </p:xfrm>
        <a:graphic>
          <a:graphicData uri="http://schemas.openxmlformats.org/presentationml/2006/ole">
            <p:oleObj progId="Excel.Sheet.12" r:id="rId1" spid="">
              <p:embed/>
              <p:pic>
                <p:nvPicPr>
                  <p:cNvPr id="79" name="" descr=""/>
                  <p:cNvPicPr/>
                  <p:nvPr/>
                </p:nvPicPr>
                <p:blipFill>
                  <a:blip r:embed="rId2"/>
                  <a:stretch/>
                </p:blipFill>
                <p:spPr>
                  <a:xfrm>
                    <a:off x="533520" y="2362320"/>
                    <a:ext cx="4572000" cy="3809880"/>
                  </a:xfrm>
                  <a:prstGeom prst="rect">
                    <a:avLst/>
                  </a:prstGeom>
                  <a:noFill/>
                  <a:ln w="0">
                    <a:noFill/>
                  </a:ln>
                </p:spPr>
              </p:pic>
            </p:oleObj>
          </a:graphicData>
        </a:graphic>
      </p:graphicFrame>
      <p:sp>
        <p:nvSpPr>
          <p:cNvPr id="80" name=""/>
          <p:cNvSpPr/>
          <p:nvPr/>
        </p:nvSpPr>
        <p:spPr>
          <a:xfrm>
            <a:off x="990720" y="4267080"/>
            <a:ext cx="388620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1676520" y="5638680"/>
            <a:ext cx="2209680" cy="3074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Market           Swap  </a:t>
            </a:r>
            <a:endParaRPr b="0" lang="en-US" sz="1400" strike="noStrike" u="none">
              <a:solidFill>
                <a:srgbClr val="000000"/>
              </a:solidFill>
              <a:effectLst/>
              <a:uFillTx/>
              <a:latin typeface="Times New Roman"/>
            </a:endParaRPr>
          </a:p>
        </p:txBody>
      </p:sp>
      <p:sp>
        <p:nvSpPr>
          <p:cNvPr id="82" name=""/>
          <p:cNvSpPr/>
          <p:nvPr/>
        </p:nvSpPr>
        <p:spPr>
          <a:xfrm>
            <a:off x="1752480" y="5791320"/>
            <a:ext cx="304920" cy="0"/>
          </a:xfrm>
          <a:prstGeom prst="line">
            <a:avLst/>
          </a:prstGeom>
          <a:ln w="3816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2819520" y="5791320"/>
            <a:ext cx="30456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1676520" y="5029200"/>
            <a:ext cx="129528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pays Generator</a:t>
            </a:r>
            <a:endParaRPr b="0" lang="en-US" sz="1200" strike="noStrike" u="none">
              <a:solidFill>
                <a:srgbClr val="000000"/>
              </a:solidFill>
              <a:effectLst/>
              <a:uFillTx/>
              <a:latin typeface="Times New Roman"/>
            </a:endParaRPr>
          </a:p>
        </p:txBody>
      </p:sp>
      <p:sp>
        <p:nvSpPr>
          <p:cNvPr id="85" name=""/>
          <p:cNvSpPr/>
          <p:nvPr/>
        </p:nvSpPr>
        <p:spPr>
          <a:xfrm>
            <a:off x="2895480" y="3200400"/>
            <a:ext cx="152424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Generator  pays Enron</a:t>
            </a:r>
            <a:endParaRPr b="0" lang="en-US" sz="1200" strike="noStrike" u="none">
              <a:solidFill>
                <a:srgbClr val="000000"/>
              </a:solidFill>
              <a:effectLst/>
              <a:uFillTx/>
              <a:latin typeface="Times New Roman"/>
            </a:endParaRPr>
          </a:p>
        </p:txBody>
      </p:sp>
      <p:sp>
        <p:nvSpPr>
          <p:cNvPr id="86" name=""/>
          <p:cNvSpPr/>
          <p:nvPr/>
        </p:nvSpPr>
        <p:spPr>
          <a:xfrm flipH="1" flipV="1">
            <a:off x="1295280" y="4419360"/>
            <a:ext cx="45720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3505320" y="3505320"/>
            <a:ext cx="533160" cy="609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88" name=""/>
          <p:cNvGraphicFramePr/>
          <p:nvPr/>
        </p:nvGraphicFramePr>
        <p:xfrm>
          <a:off x="5486400" y="2514600"/>
          <a:ext cx="3200400" cy="2900520"/>
        </p:xfrm>
        <a:graphic>
          <a:graphicData uri="http://schemas.openxmlformats.org/drawingml/2006/table">
            <a:tbl>
              <a:tblPr/>
              <a:tblGrid>
                <a:gridCol w="1676520"/>
                <a:gridCol w="304920"/>
                <a:gridCol w="304560"/>
                <a:gridCol w="304920"/>
                <a:gridCol w="304920"/>
                <a:gridCol w="304560"/>
              </a:tblGrid>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Market View</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gridSpan="5">
                  <a:txBody>
                    <a:bodyPr lIns="90000" rIns="90000" tIns="46800" bIns="46800" anchor="t">
                      <a:no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Inferior      Superior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33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3300"/>
                    </a:solid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Bearish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33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84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Neutral</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0080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8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44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Very Bullish</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cc00"/>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33080">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Volatile</a:t>
                      </a:r>
                      <a:endParaRPr b="0" lang="en-US" sz="2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33cc"/>
                    </a:solid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89" name="PlaceHolder 1"/>
          <p:cNvSpPr>
            <a:spLocks noGrp="1"/>
          </p:cNvSpPr>
          <p:nvPr>
            <p:ph type="title"/>
          </p:nvPr>
        </p:nvSpPr>
        <p:spPr>
          <a:xfrm>
            <a:off x="685800" y="30456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Swap</a:t>
            </a:r>
            <a:endParaRPr b="1" lang="en-US" sz="2800" strike="noStrike" u="none">
              <a:solidFill>
                <a:srgbClr val="000000"/>
              </a:solidFill>
              <a:effectLst/>
              <a:uFillTx/>
              <a:latin typeface="Times New Roman"/>
            </a:endParaRPr>
          </a:p>
        </p:txBody>
      </p:sp>
      <p:sp>
        <p:nvSpPr>
          <p:cNvPr id="90" name=""/>
          <p:cNvSpPr/>
          <p:nvPr/>
        </p:nvSpPr>
        <p:spPr>
          <a:xfrm>
            <a:off x="1828800" y="152280"/>
            <a:ext cx="5105520" cy="1219320"/>
          </a:xfrm>
          <a:prstGeom prst="ellipse">
            <a:avLst/>
          </a:prstGeom>
          <a:blipFill rotWithShape="0">
            <a:blip r:embed="rId3"/>
            <a:srcRect/>
            <a:tile tx="0" ty="0" sx="100000" sy="100000" algn="ctr"/>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685800" y="0"/>
            <a:ext cx="7620120" cy="15238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ea typeface="Times New Roman"/>
              </a:rPr>
              <a:t>Swap</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7812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2001-01-05T15:40:14Z</dcterms:created>
  <dc:creator>jstewart</dc:creator>
  <dc:description/>
  <dc:language>en-US</dc:language>
  <cp:lastModifiedBy>Janelle Scheuer</cp:lastModifiedBy>
  <cp:lastPrinted>2001-03-15T17:14:33Z</cp:lastPrinted>
  <dcterms:modified xsi:type="dcterms:W3CDTF">2001-07-11T00:39:14Z</dcterms:modified>
  <cp:revision>99</cp:revision>
  <dc:subject/>
  <dc:title>I.  Primary Goals</dc:title>
</cp:coreProperties>
</file>