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slide13.xml" ContentType="application/vnd.openxmlformats-officedocument.presentationml.slide+xml"/>
  <Override PartName="/ppt/slides/slide14.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_rels/presentation.xml.rels" ContentType="application/vnd.openxmlformats-package.relationships+xml"/>
  <Override PartName="/ppt/embeddings/oleObject1.xlsx" ContentType="application/vnd.openxmlformats-officedocument.spreadsheetml.sheet"/>
  <Override PartName="/ppt/media/image1.wmf" ContentType="image/x-wmf"/>
  <Override PartName="/ppt/media/image2.wmf" ContentType="image/x-wmf"/>
  <Override PartName="/ppt/media/image3.wmf" ContentType="image/x-wmf"/>
  <Override PartName="/ppt/media/image4.wmf" ContentType="image/x-wmf"/>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685800" y="0"/>
            <a:ext cx="7772400" cy="9144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4000" strike="noStrike" u="none">
              <a:solidFill>
                <a:srgbClr val="ffff66"/>
              </a:solidFill>
              <a:effectLst/>
              <a:uFillTx/>
              <a:latin typeface="Times New Roman"/>
            </a:endParaRPr>
          </a:p>
        </p:txBody>
      </p:sp>
      <p:sp>
        <p:nvSpPr>
          <p:cNvPr id="7" name="PlaceHolder 2"/>
          <p:cNvSpPr>
            <a:spLocks noGrp="1"/>
          </p:cNvSpPr>
          <p:nvPr>
            <p:ph/>
          </p:nvPr>
        </p:nvSpPr>
        <p:spPr>
          <a:xfrm>
            <a:off x="685800" y="1143000"/>
            <a:ext cx="7772400" cy="4648320"/>
          </a:xfrm>
          <a:prstGeom prst="rect">
            <a:avLst/>
          </a:prstGeom>
          <a:noFill/>
          <a:ln w="0">
            <a:noFill/>
          </a:ln>
        </p:spPr>
        <p:txBody>
          <a:bodyPr lIns="90000" rIns="90000" tIns="46800" bIns="4680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66"/>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34B3F302-B027-4C47-B785-D43CB8E720ED}"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685800" y="0"/>
            <a:ext cx="7772400" cy="9144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4000" strike="noStrike" u="none">
              <a:solidFill>
                <a:srgbClr val="ffff66"/>
              </a:solidFill>
              <a:effectLst/>
              <a:uFillTx/>
              <a:latin typeface="Times New Roman"/>
            </a:endParaRPr>
          </a:p>
        </p:txBody>
      </p:sp>
      <p:sp>
        <p:nvSpPr>
          <p:cNvPr id="9" name="PlaceHolder 2"/>
          <p:cNvSpPr>
            <a:spLocks noGrp="1"/>
          </p:cNvSpPr>
          <p:nvPr>
            <p:ph type="subTitle"/>
          </p:nvPr>
        </p:nvSpPr>
        <p:spPr>
          <a:xfrm>
            <a:off x="685800" y="1143000"/>
            <a:ext cx="7772400" cy="4648320"/>
          </a:xfrm>
          <a:prstGeom prst="rect">
            <a:avLst/>
          </a:prstGeom>
          <a:noFill/>
          <a:ln w="0">
            <a:noFill/>
          </a:ln>
        </p:spPr>
        <p:txBody>
          <a:bodyPr lIns="0" rIns="0" tIns="0" bIns="0" anchor="ctr">
            <a:spAutoFit/>
          </a:bodyPr>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66"/>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E5341DE9-8348-4629-B230-C11B6763C0EB}"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333333"/>
            </a:gs>
            <a:gs pos="100000">
              <a:srgbClr val="292929"/>
            </a:gs>
          </a:gsLst>
          <a:lin ang="13500000"/>
        </a:gra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0"/>
            <a:ext cx="7772400" cy="914400"/>
          </a:xfrm>
          <a:prstGeom prst="rect">
            <a:avLst/>
          </a:prstGeom>
          <a:noFill/>
          <a:ln w="0">
            <a:noFill/>
          </a:ln>
          <a:effectLst>
            <a:outerShdw dist="17819" dir="2700000" blurRad="0" rotWithShape="0">
              <a:srgbClr val="ff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66"/>
                </a:solidFill>
                <a:effectLst/>
                <a:uFillTx/>
                <a:latin typeface="Times New Roman"/>
              </a:rPr>
              <a:t>Click to edit the title text format</a:t>
            </a:r>
            <a:endParaRPr b="1" lang="en-US" sz="4000" strike="noStrike" u="none">
              <a:solidFill>
                <a:srgbClr val="ffff66"/>
              </a:solidFill>
              <a:effectLst/>
              <a:uFillTx/>
              <a:latin typeface="Times New Roman"/>
            </a:endParaRPr>
          </a:p>
        </p:txBody>
      </p:sp>
      <p:sp>
        <p:nvSpPr>
          <p:cNvPr id="1" name="PlaceHolder 2"/>
          <p:cNvSpPr>
            <a:spLocks noGrp="1"/>
          </p:cNvSpPr>
          <p:nvPr>
            <p:ph type="body"/>
          </p:nvPr>
        </p:nvSpPr>
        <p:spPr>
          <a:xfrm>
            <a:off x="685800" y="1143000"/>
            <a:ext cx="7772400" cy="4648320"/>
          </a:xfrm>
          <a:prstGeom prst="rect">
            <a:avLst/>
          </a:prstGeom>
          <a:noFill/>
          <a:ln w="0">
            <a:noFill/>
          </a:ln>
        </p:spPr>
        <p:txBody>
          <a:bodyPr lIns="90000" rIns="90000" tIns="46800" bIns="46800" anchor="t">
            <a:normAutofit/>
          </a:bodyPr>
          <a:p>
            <a:pPr marL="343080" indent="-343080">
              <a:spcBef>
                <a:spcPts val="601"/>
              </a:spcBef>
              <a:buClr>
                <a:srgbClr val="ff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66"/>
                </a:solidFill>
                <a:effectLst/>
                <a:uFillTx/>
                <a:latin typeface="Times New Roman"/>
              </a:rPr>
              <a:t>Click to edit the outline text format</a:t>
            </a:r>
            <a:endParaRPr b="0" lang="en-US" sz="2400" strike="noStrike" u="none">
              <a:solidFill>
                <a:srgbClr val="ffff66"/>
              </a:solidFill>
              <a:effectLst/>
              <a:uFillTx/>
              <a:latin typeface="Times New Roman"/>
            </a:endParaRPr>
          </a:p>
          <a:p>
            <a:pPr lvl="1" marL="743040" indent="-285840">
              <a:spcBef>
                <a:spcPts val="601"/>
              </a:spcBef>
              <a:buClr>
                <a:srgbClr val="ff0000"/>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66"/>
                </a:solidFill>
                <a:effectLst/>
                <a:uFillTx/>
                <a:latin typeface="Times New Roman"/>
              </a:rPr>
              <a:t>Second Outline Level</a:t>
            </a:r>
            <a:endParaRPr b="0" lang="en-US" sz="2400" strike="noStrike" u="none">
              <a:solidFill>
                <a:srgbClr val="ffff66"/>
              </a:solidFill>
              <a:effectLst/>
              <a:uFillTx/>
              <a:latin typeface="Times New Roman"/>
            </a:endParaRPr>
          </a:p>
          <a:p>
            <a:pPr lvl="2" marL="1143000" indent="-228600">
              <a:spcBef>
                <a:spcPts val="601"/>
              </a:spcBef>
              <a:buClr>
                <a:srgbClr val="ff0000"/>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66"/>
                </a:solidFill>
                <a:effectLst/>
                <a:uFillTx/>
                <a:latin typeface="Times New Roman"/>
              </a:rPr>
              <a:t>Third Outline Level</a:t>
            </a:r>
            <a:endParaRPr b="0" lang="en-US" sz="2400" strike="noStrike" u="none">
              <a:solidFill>
                <a:srgbClr val="ffff66"/>
              </a:solidFill>
              <a:effectLst/>
              <a:uFillTx/>
              <a:latin typeface="Times New Roman"/>
            </a:endParaRPr>
          </a:p>
          <a:p>
            <a:pPr lvl="3" marL="1600200" indent="-228600">
              <a:spcBef>
                <a:spcPts val="601"/>
              </a:spcBef>
              <a:buClr>
                <a:srgbClr val="ff0000"/>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66"/>
                </a:solidFill>
                <a:effectLst/>
                <a:uFillTx/>
                <a:latin typeface="Times New Roman"/>
              </a:rPr>
              <a:t>Fourth Outline Level</a:t>
            </a:r>
            <a:endParaRPr b="0" lang="en-US" sz="2400" strike="noStrike" u="none">
              <a:solidFill>
                <a:srgbClr val="ffff66"/>
              </a:solidFill>
              <a:effectLst/>
              <a:uFillTx/>
              <a:latin typeface="Times New Roman"/>
            </a:endParaRPr>
          </a:p>
          <a:p>
            <a:pPr lvl="4" marL="2057400" indent="-228600">
              <a:spcBef>
                <a:spcPts val="601"/>
              </a:spcBef>
              <a:buClr>
                <a:srgbClr val="ff0000"/>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66"/>
                </a:solidFill>
                <a:effectLst/>
                <a:uFillTx/>
                <a:latin typeface="Times New Roman"/>
              </a:rPr>
              <a:t>Fifth Outline Level</a:t>
            </a:r>
            <a:endParaRPr b="0" lang="en-US" sz="2400" strike="noStrike" u="none">
              <a:solidFill>
                <a:srgbClr val="ffff66"/>
              </a:solidFill>
              <a:effectLst/>
              <a:uFillTx/>
              <a:latin typeface="Times New Roman"/>
            </a:endParaRPr>
          </a:p>
          <a:p>
            <a:pPr lvl="5" marL="2057400" indent="-228600">
              <a:spcBef>
                <a:spcPts val="601"/>
              </a:spcBef>
              <a:buClr>
                <a:srgbClr val="000000"/>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66"/>
                </a:solidFill>
                <a:effectLst/>
                <a:uFillTx/>
                <a:latin typeface="Times New Roman"/>
              </a:rPr>
              <a:t>Sixth Outline Level</a:t>
            </a:r>
            <a:endParaRPr b="0" lang="en-US" sz="2400" strike="noStrike" u="none">
              <a:solidFill>
                <a:srgbClr val="ffff66"/>
              </a:solidFill>
              <a:effectLst/>
              <a:uFillTx/>
              <a:latin typeface="Times New Roman"/>
            </a:endParaRPr>
          </a:p>
          <a:p>
            <a:pPr lvl="6" marL="2057400" indent="-228600">
              <a:spcBef>
                <a:spcPts val="601"/>
              </a:spcBef>
              <a:buClr>
                <a:srgbClr val="000000"/>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66"/>
                </a:solidFill>
                <a:effectLst/>
                <a:uFillTx/>
                <a:latin typeface="Times New Roman"/>
              </a:rPr>
              <a:t>Seventh Outline Level</a:t>
            </a:r>
            <a:endParaRPr b="0" lang="en-US" sz="2400" strike="noStrike" u="none">
              <a:solidFill>
                <a:srgbClr val="ffff66"/>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66"/>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66"/>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93408885-3B9C-40E2-8E09-6534919A92C3}"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5" name=""/>
          <p:cNvSpPr/>
          <p:nvPr/>
        </p:nvSpPr>
        <p:spPr>
          <a:xfrm>
            <a:off x="0" y="914400"/>
            <a:ext cx="9144000" cy="0"/>
          </a:xfrm>
          <a:prstGeom prst="line">
            <a:avLst/>
          </a:prstGeom>
          <a:ln w="5724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wmf"/><Relationship Id="rId3"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wmf"/><Relationship Id="rId3"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3.wmf"/><Relationship Id="rId3"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4.wmf"/><Relationship Id="rId3"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333333"/>
            </a:gs>
            <a:gs pos="100000">
              <a:srgbClr val="292929"/>
            </a:gs>
          </a:gsLst>
          <a:lin ang="13500000"/>
        </a:gradFill>
      </p:bgPr>
    </p:bg>
    <p:spTree>
      <p:nvGrpSpPr>
        <p:cNvPr id="1" name=""/>
        <p:cNvGrpSpPr/>
        <p:nvPr/>
      </p:nvGrpSpPr>
      <p:grpSpPr>
        <a:xfrm>
          <a:off x="0" y="0"/>
          <a:ext cx="0" cy="0"/>
          <a:chOff x="0" y="0"/>
          <a:chExt cx="0" cy="0"/>
        </a:xfrm>
      </p:grpSpPr>
      <p:sp>
        <p:nvSpPr>
          <p:cNvPr id="10" name="PlaceHolder 1"/>
          <p:cNvSpPr>
            <a:spLocks noGrp="1"/>
          </p:cNvSpPr>
          <p:nvPr>
            <p:ph type="title"/>
          </p:nvPr>
        </p:nvSpPr>
        <p:spPr>
          <a:xfrm>
            <a:off x="685800" y="2437920"/>
            <a:ext cx="7772400" cy="1143000"/>
          </a:xfrm>
          <a:prstGeom prst="rect">
            <a:avLst/>
          </a:prstGeom>
          <a:noFill/>
          <a:ln w="0">
            <a:noFill/>
          </a:ln>
          <a:effectLst>
            <a:outerShdw dist="17819" dir="2700000" blurRad="0" rotWithShape="0">
              <a:srgbClr val="ff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0" strike="noStrike" u="none">
                <a:solidFill>
                  <a:srgbClr val="ffff66"/>
                </a:solidFill>
                <a:effectLst/>
                <a:uFillTx/>
                <a:latin typeface="Times New Roman"/>
              </a:rPr>
              <a:t>Middle East</a:t>
            </a:r>
            <a:endParaRPr b="1" lang="en-US" sz="8000" strike="noStrike" u="none">
              <a:solidFill>
                <a:srgbClr val="ffff66"/>
              </a:solidFill>
              <a:effectLst/>
              <a:uFillTx/>
              <a:latin typeface="Times New Roman"/>
            </a:endParaRPr>
          </a:p>
        </p:txBody>
      </p:sp>
      <p:sp>
        <p:nvSpPr>
          <p:cNvPr id="11" name="PlaceHolder 2"/>
          <p:cNvSpPr>
            <a:spLocks noGrp="1"/>
          </p:cNvSpPr>
          <p:nvPr>
            <p:ph type="subTitle"/>
          </p:nvPr>
        </p:nvSpPr>
        <p:spPr>
          <a:xfrm>
            <a:off x="1371600" y="4343400"/>
            <a:ext cx="6400800" cy="1295280"/>
          </a:xfrm>
          <a:prstGeom prst="rect">
            <a:avLst/>
          </a:prstGeom>
          <a:noFill/>
          <a:ln w="0">
            <a:noFill/>
          </a:ln>
          <a:effectLst>
            <a:outerShdw dist="17819" dir="2700000" blurRad="0" rotWithShape="0">
              <a:srgbClr val="ff0000"/>
            </a:outerShdw>
          </a:effectLst>
        </p:spPr>
        <p:txBody>
          <a:bodyPr lIns="90000" rIns="90000" tIns="46800" bIns="46800" anchor="t">
            <a:noAutofit/>
          </a:bodyPr>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66"/>
              </a:solidFill>
              <a:effectLst/>
              <a:uFillTx/>
              <a:latin typeface="Times New Roman"/>
            </a:endParaRPr>
          </a:p>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66"/>
                </a:solidFill>
                <a:effectLst/>
                <a:uFillTx/>
                <a:latin typeface="Times New Roman"/>
              </a:rPr>
              <a:t>Alhamd Alkhayat</a:t>
            </a:r>
            <a:endParaRPr b="0" lang="en-US" sz="2400" strike="noStrike" u="none">
              <a:solidFill>
                <a:srgbClr val="ffff66"/>
              </a:solidFill>
              <a:effectLst/>
              <a:uFillTx/>
              <a:latin typeface="Times New Roman"/>
            </a:endParaRPr>
          </a:p>
        </p:txBody>
      </p:sp>
      <p:sp useBgFill="1">
        <p:nvSpPr>
          <p:cNvPr id="12" name=""/>
          <p:cNvSpPr/>
          <p:nvPr/>
        </p:nvSpPr>
        <p:spPr>
          <a:xfrm>
            <a:off x="0" y="838080"/>
            <a:ext cx="9448920" cy="381240"/>
          </a:xfrm>
          <a:prstGeom prst="rect">
            <a:avLst/>
          </a:prstGeom>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 name=""/>
          <p:cNvSpPr/>
          <p:nvPr/>
        </p:nvSpPr>
        <p:spPr>
          <a:xfrm>
            <a:off x="1843200" y="941400"/>
            <a:ext cx="5377680" cy="825480"/>
          </a:xfrm>
          <a:prstGeom prst="rect">
            <a:avLst/>
          </a:prstGeom>
          <a:noFill/>
          <a:ln w="0">
            <a:noFill/>
          </a:ln>
          <a:effectLst>
            <a:outerShdw dist="17819" dir="2700000" blurRad="0" rotWithShape="0">
              <a:srgbClr val="ff0000"/>
            </a:outerShdw>
          </a:effectLst>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ffff66"/>
                </a:solidFill>
                <a:effectLst/>
                <a:uFillTx/>
                <a:latin typeface="Times New Roman"/>
              </a:rPr>
              <a:t>Internet Connectivity</a:t>
            </a:r>
            <a:endParaRPr b="0" lang="en-US" sz="4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333333"/>
            </a:gs>
            <a:gs pos="100000">
              <a:srgbClr val="292929"/>
            </a:gs>
          </a:gsLst>
          <a:lin ang="13500000"/>
        </a:grad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685800" y="0"/>
            <a:ext cx="7772400" cy="914400"/>
          </a:xfrm>
          <a:prstGeom prst="rect">
            <a:avLst/>
          </a:prstGeom>
          <a:noFill/>
          <a:ln w="0">
            <a:noFill/>
          </a:ln>
          <a:effectLst>
            <a:outerShdw dist="17819" dir="2700000" blurRad="0" rotWithShape="0">
              <a:srgbClr val="ff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66"/>
                </a:solidFill>
                <a:effectLst/>
                <a:uFillTx/>
                <a:latin typeface="Times New Roman"/>
              </a:rPr>
              <a:t>Infrastructure</a:t>
            </a:r>
            <a:endParaRPr b="1" lang="en-US" sz="4000" strike="noStrike" u="none">
              <a:solidFill>
                <a:srgbClr val="ffff66"/>
              </a:solidFill>
              <a:effectLst/>
              <a:uFillTx/>
              <a:latin typeface="Times New Roman"/>
            </a:endParaRPr>
          </a:p>
        </p:txBody>
      </p:sp>
      <p:sp>
        <p:nvSpPr>
          <p:cNvPr id="40" name="PlaceHolder 2"/>
          <p:cNvSpPr>
            <a:spLocks noGrp="1"/>
          </p:cNvSpPr>
          <p:nvPr>
            <p:ph/>
          </p:nvPr>
        </p:nvSpPr>
        <p:spPr>
          <a:xfrm>
            <a:off x="685800" y="1143000"/>
            <a:ext cx="7772400" cy="4648320"/>
          </a:xfrm>
          <a:prstGeom prst="rect">
            <a:avLst/>
          </a:prstGeom>
          <a:noFill/>
          <a:ln w="0">
            <a:noFill/>
          </a:ln>
        </p:spPr>
        <p:txBody>
          <a:bodyPr lIns="90000" rIns="90000" tIns="46800" bIns="46800" anchor="t">
            <a:normAutofit/>
          </a:bodyPr>
          <a:p>
            <a:pPr marL="343080" indent="-343080">
              <a:spcBef>
                <a:spcPts val="601"/>
              </a:spcBef>
              <a:buClr>
                <a:srgbClr val="ff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66"/>
                </a:solidFill>
                <a:effectLst/>
                <a:uFillTx/>
                <a:latin typeface="Times New Roman"/>
              </a:rPr>
              <a:t>Dark Fiber</a:t>
            </a:r>
            <a:endParaRPr b="0" lang="en-US" sz="2400" strike="noStrike" u="none">
              <a:solidFill>
                <a:srgbClr val="ffff66"/>
              </a:solidFill>
              <a:effectLst/>
              <a:uFillTx/>
              <a:latin typeface="Times New Roman"/>
            </a:endParaRPr>
          </a:p>
          <a:p>
            <a:pPr lvl="1" marL="461880" indent="-46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66"/>
                </a:solidFill>
                <a:effectLst/>
                <a:uFillTx/>
                <a:latin typeface="Times New Roman"/>
              </a:rPr>
              <a:t>Laying down fiber optic cable and leasing/managing it either independently or through a JV with local Government Telecom is very attractive.  The region’s largely antiquated telecom infrastructure as well as a booming need for bandwidth--as discussed earlier--create a strong demand function for the product.  Our experience in San Juan, and our initial target numbers for Muscat’s Fiber Build substantiate the economics.  San Juan Fiber’s NPV = USD 50 Million.</a:t>
            </a:r>
            <a:endParaRPr b="0" lang="en-US" sz="1600" strike="noStrike" u="none">
              <a:solidFill>
                <a:srgbClr val="ffff66"/>
              </a:solidFill>
              <a:effectLst/>
              <a:uFillTx/>
              <a:latin typeface="Times New Roman"/>
            </a:endParaRPr>
          </a:p>
          <a:p>
            <a:pPr marL="343080" indent="-343080">
              <a:spcBef>
                <a:spcPts val="601"/>
              </a:spcBef>
              <a:buClr>
                <a:srgbClr val="ff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66"/>
                </a:solidFill>
                <a:effectLst/>
                <a:uFillTx/>
                <a:latin typeface="Times New Roman"/>
              </a:rPr>
              <a:t>Amalgamating ISPs</a:t>
            </a:r>
            <a:endParaRPr b="0" lang="en-US" sz="2400" strike="noStrike" u="none">
              <a:solidFill>
                <a:srgbClr val="ffff66"/>
              </a:solidFill>
              <a:effectLst/>
              <a:uFillTx/>
              <a:latin typeface="Times New Roman"/>
            </a:endParaRPr>
          </a:p>
          <a:p>
            <a:pPr lvl="1" marL="461880" indent="-46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66"/>
                </a:solidFill>
                <a:effectLst/>
                <a:uFillTx/>
                <a:latin typeface="Times New Roman"/>
              </a:rPr>
              <a:t>The haphazard growth in the Middle East internet sector, and the lack of central planning has resulted in hundreds of inefficient internet service providers.  Cairo has over 80 ISPs and less than 200,000 subscribers.  Economies of scale as well as technological upgrades play favorably for companies that will amalgamate ISPs.</a:t>
            </a:r>
            <a:endParaRPr b="0" lang="en-US" sz="1600" strike="noStrike" u="none">
              <a:solidFill>
                <a:srgbClr val="ffff66"/>
              </a:solidFill>
              <a:effectLst/>
              <a:uFillTx/>
              <a:latin typeface="Times New Roman"/>
            </a:endParaRPr>
          </a:p>
          <a:p>
            <a:pPr marL="343080" indent="-343080">
              <a:spcBef>
                <a:spcPts val="601"/>
              </a:spcBef>
              <a:buClr>
                <a:srgbClr val="ff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66"/>
                </a:solidFill>
                <a:effectLst/>
                <a:uFillTx/>
                <a:latin typeface="Times New Roman"/>
              </a:rPr>
              <a:t>Web Hosting</a:t>
            </a:r>
            <a:endParaRPr b="0" lang="en-US" sz="2400" strike="noStrike" u="none">
              <a:solidFill>
                <a:srgbClr val="ffff66"/>
              </a:solidFill>
              <a:effectLst/>
              <a:uFillTx/>
              <a:latin typeface="Times New Roman"/>
            </a:endParaRPr>
          </a:p>
          <a:p>
            <a:pPr lvl="1" marL="461880" indent="-46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66"/>
                </a:solidFill>
                <a:effectLst/>
                <a:uFillTx/>
                <a:latin typeface="Times New Roman"/>
              </a:rPr>
              <a:t>Providing basic web hosting services</a:t>
            </a:r>
            <a:endParaRPr b="0" lang="en-US" sz="1600" strike="noStrike" u="none">
              <a:solidFill>
                <a:srgbClr val="ffff66"/>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333333"/>
            </a:gs>
            <a:gs pos="100000">
              <a:srgbClr val="292929"/>
            </a:gs>
          </a:gsLst>
          <a:lin ang="13500000"/>
        </a:gra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685800" y="0"/>
            <a:ext cx="7772400" cy="914400"/>
          </a:xfrm>
          <a:prstGeom prst="rect">
            <a:avLst/>
          </a:prstGeom>
          <a:noFill/>
          <a:ln w="0">
            <a:noFill/>
          </a:ln>
          <a:effectLst>
            <a:outerShdw dist="17819" dir="2700000" blurRad="0" rotWithShape="0">
              <a:srgbClr val="ff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66"/>
                </a:solidFill>
                <a:effectLst/>
                <a:uFillTx/>
                <a:latin typeface="Times New Roman"/>
              </a:rPr>
              <a:t>Internet Services</a:t>
            </a:r>
            <a:endParaRPr b="1" lang="en-US" sz="4000" strike="noStrike" u="none">
              <a:solidFill>
                <a:srgbClr val="ffff66"/>
              </a:solidFill>
              <a:effectLst/>
              <a:uFillTx/>
              <a:latin typeface="Times New Roman"/>
            </a:endParaRPr>
          </a:p>
        </p:txBody>
      </p:sp>
      <p:sp>
        <p:nvSpPr>
          <p:cNvPr id="42" name="PlaceHolder 2"/>
          <p:cNvSpPr>
            <a:spLocks noGrp="1"/>
          </p:cNvSpPr>
          <p:nvPr>
            <p:ph/>
          </p:nvPr>
        </p:nvSpPr>
        <p:spPr>
          <a:xfrm>
            <a:off x="685800" y="1143000"/>
            <a:ext cx="7772400" cy="4648320"/>
          </a:xfrm>
          <a:prstGeom prst="rect">
            <a:avLst/>
          </a:prstGeom>
          <a:noFill/>
          <a:ln w="0">
            <a:noFill/>
          </a:ln>
        </p:spPr>
        <p:txBody>
          <a:bodyPr lIns="90000" rIns="90000" tIns="46800" bIns="46800" anchor="t">
            <a:normAutofit/>
          </a:bodyPr>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66"/>
              </a:solidFill>
              <a:effectLst/>
              <a:uFillTx/>
              <a:latin typeface="Times New Roman"/>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66"/>
              </a:solidFill>
              <a:effectLst/>
              <a:uFillTx/>
              <a:latin typeface="Times New Roman"/>
            </a:endParaRPr>
          </a:p>
        </p:txBody>
      </p:sp>
      <p:sp>
        <p:nvSpPr>
          <p:cNvPr id="43" name=""/>
          <p:cNvSpPr/>
          <p:nvPr/>
        </p:nvSpPr>
        <p:spPr>
          <a:xfrm>
            <a:off x="685800" y="1295280"/>
            <a:ext cx="7772400" cy="4648320"/>
          </a:xfrm>
          <a:prstGeom prst="rect">
            <a:avLst/>
          </a:prstGeom>
          <a:noFill/>
          <a:ln w="0">
            <a:noFill/>
          </a:ln>
        </p:spPr>
        <p:style>
          <a:lnRef idx="0"/>
          <a:fillRef idx="0"/>
          <a:effectRef idx="0"/>
          <a:fontRef idx="minor"/>
        </p:style>
        <p:txBody>
          <a:bodyPr lIns="90000" rIns="90000" tIns="46800" bIns="46800" anchor="t">
            <a:normAutofit lnSpcReduction="9999"/>
          </a:bodyPr>
          <a:p>
            <a:pPr marL="343080" indent="-343080">
              <a:spcBef>
                <a:spcPts val="601"/>
              </a:spcBef>
              <a:buClr>
                <a:srgbClr val="ff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66"/>
                </a:solidFill>
                <a:effectLst/>
                <a:uFillTx/>
                <a:latin typeface="Times New Roman"/>
              </a:rPr>
              <a:t>Replicating Global Sites Locally</a:t>
            </a:r>
            <a:endParaRPr b="0" lang="en-US" sz="2400" strike="noStrike" u="none">
              <a:solidFill>
                <a:srgbClr val="000000"/>
              </a:solidFill>
              <a:effectLst/>
              <a:uFillTx/>
              <a:latin typeface="Times New Roman"/>
            </a:endParaRPr>
          </a:p>
          <a:p>
            <a:pPr lvl="1" marL="461880" indent="-4680">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66"/>
                </a:solidFill>
                <a:effectLst/>
                <a:uFillTx/>
                <a:latin typeface="Times New Roman"/>
              </a:rPr>
              <a:t>This involves both the translation of some of the most popular ventures into the Arabic language, as well as hosting and Arabizing global services regionally.  Examples include an Arabic version of Amazon.com with Arabic titles, as well as titles of regional interest.  Another example is creating a Mid East Yahoo site, or Arab AOL corner.</a:t>
            </a:r>
            <a:endParaRPr b="0" lang="en-US" sz="1600" strike="noStrike" u="none">
              <a:solidFill>
                <a:srgbClr val="000000"/>
              </a:solidFill>
              <a:effectLst/>
              <a:uFillTx/>
              <a:latin typeface="Times New Roman"/>
            </a:endParaRPr>
          </a:p>
          <a:p>
            <a:pPr marL="343080" indent="-343080">
              <a:spcBef>
                <a:spcPts val="601"/>
              </a:spcBef>
              <a:buClr>
                <a:srgbClr val="ff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66"/>
                </a:solidFill>
                <a:effectLst/>
                <a:uFillTx/>
                <a:latin typeface="Times New Roman"/>
              </a:rPr>
              <a:t>E-Commerce Opportunities</a:t>
            </a:r>
            <a:endParaRPr b="0" lang="en-US" sz="2400" strike="noStrike" u="none">
              <a:solidFill>
                <a:srgbClr val="000000"/>
              </a:solidFill>
              <a:effectLst/>
              <a:uFillTx/>
              <a:latin typeface="Times New Roman"/>
            </a:endParaRPr>
          </a:p>
          <a:p>
            <a:pPr lvl="1" marL="461880" indent="-4680">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66"/>
                </a:solidFill>
                <a:effectLst/>
                <a:uFillTx/>
                <a:latin typeface="Times New Roman"/>
              </a:rPr>
              <a:t>The Middle East provides some unique e-commerce opportunities.  These include Islamic Banking Online.  </a:t>
            </a:r>
            <a:endParaRPr b="0" lang="en-US" sz="1600" strike="noStrike" u="none">
              <a:solidFill>
                <a:srgbClr val="000000"/>
              </a:solidFill>
              <a:effectLst/>
              <a:uFillTx/>
              <a:latin typeface="Times New Roman"/>
            </a:endParaRPr>
          </a:p>
          <a:p>
            <a:pPr marL="343080" indent="-343080">
              <a:spcBef>
                <a:spcPts val="601"/>
              </a:spcBef>
              <a:buClr>
                <a:srgbClr val="ff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66"/>
                </a:solidFill>
                <a:effectLst/>
                <a:uFillTx/>
                <a:latin typeface="Times New Roman"/>
              </a:rPr>
              <a:t>General B2B, B2C, and C2C</a:t>
            </a:r>
            <a:endParaRPr b="0" lang="en-US" sz="2400" strike="noStrike" u="none">
              <a:solidFill>
                <a:srgbClr val="000000"/>
              </a:solidFill>
              <a:effectLst/>
              <a:uFillTx/>
              <a:latin typeface="Times New Roman"/>
            </a:endParaRPr>
          </a:p>
          <a:p>
            <a:pPr lvl="1" marL="461880" indent="-4680">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66"/>
                </a:solidFill>
                <a:effectLst/>
                <a:uFillTx/>
                <a:latin typeface="Times New Roman"/>
              </a:rPr>
              <a:t>B2B opportunities have huge potential on the government/public sector procurement side.  In most Middle Eastern countries these institutions are often the largest employers and consumers in the local economy.  Great efficiencies can be generated by going online.  B2C would benefit hugely from the growing inter-regional trade trend.  C2C sites, like an Arab Ebay.com, would allow over 150 million Arab speakers to bid and offer goods online to each other.</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333333"/>
            </a:gs>
            <a:gs pos="100000">
              <a:srgbClr val="292929"/>
            </a:gs>
          </a:gsLst>
          <a:lin ang="13500000"/>
        </a:grad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685800" y="0"/>
            <a:ext cx="7772400" cy="914400"/>
          </a:xfrm>
          <a:prstGeom prst="rect">
            <a:avLst/>
          </a:prstGeom>
          <a:noFill/>
          <a:ln w="0">
            <a:noFill/>
          </a:ln>
          <a:effectLst>
            <a:outerShdw dist="17819" dir="2700000" blurRad="0" rotWithShape="0">
              <a:srgbClr val="ff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66"/>
                </a:solidFill>
                <a:effectLst/>
                <a:uFillTx/>
                <a:latin typeface="Times New Roman"/>
              </a:rPr>
              <a:t>UAE/Dubai Internet City</a:t>
            </a:r>
            <a:endParaRPr b="1" lang="en-US" sz="4000" strike="noStrike" u="none">
              <a:solidFill>
                <a:srgbClr val="ffff66"/>
              </a:solidFill>
              <a:effectLst/>
              <a:uFillTx/>
              <a:latin typeface="Times New Roman"/>
            </a:endParaRPr>
          </a:p>
        </p:txBody>
      </p:sp>
      <p:sp>
        <p:nvSpPr>
          <p:cNvPr id="45" name=""/>
          <p:cNvSpPr/>
          <p:nvPr/>
        </p:nvSpPr>
        <p:spPr>
          <a:xfrm>
            <a:off x="685800" y="1295280"/>
            <a:ext cx="7772400" cy="4648320"/>
          </a:xfrm>
          <a:prstGeom prst="rect">
            <a:avLst/>
          </a:prstGeom>
          <a:noFill/>
          <a:ln w="0">
            <a:noFill/>
          </a:ln>
        </p:spPr>
        <p:style>
          <a:lnRef idx="0"/>
          <a:fillRef idx="0"/>
          <a:effectRef idx="0"/>
          <a:fontRef idx="minor"/>
        </p:style>
        <p:txBody>
          <a:bodyPr lIns="90000" rIns="90000" tIns="46800" bIns="46800" anchor="t">
            <a:normAutofit fontScale="92500" lnSpcReduction="9999"/>
          </a:bodyPr>
          <a:p>
            <a:pPr marL="343080" indent="-343080">
              <a:spcBef>
                <a:spcPts val="601"/>
              </a:spcBef>
              <a:buClr>
                <a:srgbClr val="ff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66"/>
                </a:solidFill>
                <a:effectLst/>
                <a:uFillTx/>
                <a:latin typeface="Times New Roman"/>
              </a:rPr>
              <a:t>Dark Fiber</a:t>
            </a:r>
            <a:endParaRPr b="0" lang="en-US" sz="2400" strike="noStrike" u="none">
              <a:solidFill>
                <a:srgbClr val="000000"/>
              </a:solidFill>
              <a:effectLst/>
              <a:uFillTx/>
              <a:latin typeface="Times New Roman"/>
            </a:endParaRPr>
          </a:p>
          <a:p>
            <a:pPr lvl="1" marL="461880" indent="-4680">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66"/>
                </a:solidFill>
                <a:effectLst/>
                <a:uFillTx/>
                <a:latin typeface="Times New Roman"/>
              </a:rPr>
              <a:t>One of the key tenants of Dubai Internet City is to connect the entire city--in essence making Dubai and true Internet City.  Significant investment needs to be made to wire the city--we can use our expertise in San Juan and Oman (hopefully).</a:t>
            </a:r>
            <a:endParaRPr b="0" lang="en-US" sz="1600" strike="noStrike" u="none">
              <a:solidFill>
                <a:srgbClr val="000000"/>
              </a:solidFill>
              <a:effectLst/>
              <a:uFillTx/>
              <a:latin typeface="Times New Roman"/>
            </a:endParaRPr>
          </a:p>
          <a:p>
            <a:pPr marL="343080" indent="-343080">
              <a:spcBef>
                <a:spcPts val="601"/>
              </a:spcBef>
              <a:buClr>
                <a:srgbClr val="ff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66"/>
                </a:solidFill>
                <a:effectLst/>
                <a:uFillTx/>
                <a:latin typeface="Times New Roman"/>
              </a:rPr>
              <a:t>Set-top Boxes</a:t>
            </a:r>
            <a:endParaRPr b="0" lang="en-US" sz="2400" strike="noStrike" u="none">
              <a:solidFill>
                <a:srgbClr val="000000"/>
              </a:solidFill>
              <a:effectLst/>
              <a:uFillTx/>
              <a:latin typeface="Times New Roman"/>
            </a:endParaRPr>
          </a:p>
          <a:p>
            <a:pPr lvl="1" marL="461880" indent="-4680">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66"/>
                </a:solidFill>
                <a:effectLst/>
                <a:uFillTx/>
                <a:latin typeface="Times New Roman"/>
              </a:rPr>
              <a:t>Part of the plan of Internet City is to provide PC or PC-like access to the entire population.  Set-top boxes are a relatively cheaper alternative to PCs.  At an average delivered price of USD 300 v. USD 1000.  An opportunity exists in establishing the technology (Arabic language interface) and the box.  Revenues would be generated by selling the box as well as by e-commerce revenues generated by being the primary portal of the box.</a:t>
            </a:r>
            <a:endParaRPr b="0" lang="en-US" sz="1600" strike="noStrike" u="none">
              <a:solidFill>
                <a:srgbClr val="000000"/>
              </a:solidFill>
              <a:effectLst/>
              <a:uFillTx/>
              <a:latin typeface="Times New Roman"/>
            </a:endParaRPr>
          </a:p>
          <a:p>
            <a:pPr marL="343080" indent="-343080">
              <a:spcBef>
                <a:spcPts val="601"/>
              </a:spcBef>
              <a:buClr>
                <a:srgbClr val="ff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66"/>
                </a:solidFill>
                <a:effectLst/>
                <a:uFillTx/>
                <a:latin typeface="Times New Roman"/>
              </a:rPr>
              <a:t>Funding and Incubating</a:t>
            </a:r>
            <a:endParaRPr b="0" lang="en-US" sz="2400" strike="noStrike" u="none">
              <a:solidFill>
                <a:srgbClr val="000000"/>
              </a:solidFill>
              <a:effectLst/>
              <a:uFillTx/>
              <a:latin typeface="Times New Roman"/>
            </a:endParaRPr>
          </a:p>
          <a:p>
            <a:pPr lvl="1" marL="461880" indent="-4680">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66"/>
                </a:solidFill>
                <a:effectLst/>
                <a:uFillTx/>
                <a:latin typeface="Times New Roman"/>
              </a:rPr>
              <a:t>Upon full success of the launch of Internet City, a technologically entrepreneurial society will emerge that will benefit from the advanced infrastructure in Dubai, the proximity (cultural and physical) to India/Pakistan and their software talent, and a strengthening equity market. A profitable opportunity presents itself  in catalyzing, investing, and incubating such ventures.</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333333"/>
            </a:gs>
            <a:gs pos="100000">
              <a:srgbClr val="292929"/>
            </a:gs>
          </a:gsLst>
          <a:lin ang="13500000"/>
        </a:gradFill>
      </p:bgPr>
    </p:bg>
    <p:spTree>
      <p:nvGrpSpPr>
        <p:cNvPr id="1" name=""/>
        <p:cNvGrpSpPr/>
        <p:nvPr/>
      </p:nvGrpSpPr>
      <p:grpSpPr>
        <a:xfrm>
          <a:off x="0" y="0"/>
          <a:ext cx="0" cy="0"/>
          <a:chOff x="0" y="0"/>
          <a:chExt cx="0" cy="0"/>
        </a:xfrm>
      </p:grpSpPr>
      <p:sp>
        <p:nvSpPr>
          <p:cNvPr id="46" name="PlaceHolder 1"/>
          <p:cNvSpPr>
            <a:spLocks noGrp="1"/>
          </p:cNvSpPr>
          <p:nvPr>
            <p:ph type="title"/>
          </p:nvPr>
        </p:nvSpPr>
        <p:spPr>
          <a:xfrm>
            <a:off x="685800" y="0"/>
            <a:ext cx="7772400" cy="914400"/>
          </a:xfrm>
          <a:prstGeom prst="rect">
            <a:avLst/>
          </a:prstGeom>
          <a:noFill/>
          <a:ln w="0">
            <a:noFill/>
          </a:ln>
          <a:effectLst>
            <a:outerShdw dist="17819" dir="2700000" blurRad="0" rotWithShape="0">
              <a:srgbClr val="ff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66"/>
                </a:solidFill>
                <a:effectLst/>
                <a:uFillTx/>
                <a:latin typeface="Times New Roman"/>
              </a:rPr>
              <a:t>Partnerships</a:t>
            </a:r>
            <a:endParaRPr b="1" lang="en-US" sz="4000" strike="noStrike" u="none">
              <a:solidFill>
                <a:srgbClr val="ffff66"/>
              </a:solidFill>
              <a:effectLst/>
              <a:uFillTx/>
              <a:latin typeface="Times New Roman"/>
            </a:endParaRPr>
          </a:p>
        </p:txBody>
      </p:sp>
      <p:sp>
        <p:nvSpPr>
          <p:cNvPr id="47" name="PlaceHolder 2"/>
          <p:cNvSpPr>
            <a:spLocks noGrp="1"/>
          </p:cNvSpPr>
          <p:nvPr>
            <p:ph/>
          </p:nvPr>
        </p:nvSpPr>
        <p:spPr>
          <a:xfrm>
            <a:off x="685800" y="1143000"/>
            <a:ext cx="7772400" cy="4648320"/>
          </a:xfrm>
          <a:prstGeom prst="rect">
            <a:avLst/>
          </a:prstGeom>
          <a:noFill/>
          <a:ln w="0">
            <a:noFill/>
          </a:ln>
        </p:spPr>
        <p:txBody>
          <a:bodyPr lIns="90000" rIns="90000" tIns="46800" bIns="46800" anchor="t">
            <a:normAutofit fontScale="85000" lnSpcReduction="9999"/>
          </a:bodyPr>
          <a:p>
            <a:pPr marL="343080" indent="-343080">
              <a:spcBef>
                <a:spcPts val="601"/>
              </a:spcBef>
              <a:buClr>
                <a:srgbClr val="ff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66"/>
                </a:solidFill>
                <a:effectLst/>
                <a:uFillTx/>
                <a:latin typeface="Times New Roman"/>
              </a:rPr>
              <a:t>Individuals</a:t>
            </a:r>
            <a:endParaRPr b="0" lang="en-US" sz="2400" strike="noStrike" u="none">
              <a:solidFill>
                <a:srgbClr val="ffff66"/>
              </a:solidFill>
              <a:effectLst/>
              <a:uFillTx/>
              <a:latin typeface="Times New Roman"/>
            </a:endParaRPr>
          </a:p>
          <a:p>
            <a:pPr lvl="1" marL="743040" indent="-285840">
              <a:spcBef>
                <a:spcPts val="499"/>
              </a:spcBef>
              <a:buClr>
                <a:srgbClr val="ff0000"/>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66"/>
                </a:solidFill>
                <a:effectLst/>
                <a:uFillTx/>
                <a:latin typeface="Times New Roman"/>
              </a:rPr>
              <a:t>Local ministers and government officials</a:t>
            </a:r>
            <a:endParaRPr b="0" lang="en-US" sz="2000" strike="noStrike" u="none">
              <a:solidFill>
                <a:srgbClr val="ffff66"/>
              </a:solidFill>
              <a:effectLst/>
              <a:uFillTx/>
              <a:latin typeface="Times New Roman"/>
            </a:endParaRPr>
          </a:p>
          <a:p>
            <a:pPr marL="343080" indent="-343080">
              <a:spcBef>
                <a:spcPts val="601"/>
              </a:spcBef>
              <a:buClr>
                <a:srgbClr val="ff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66"/>
                </a:solidFill>
                <a:effectLst/>
                <a:uFillTx/>
                <a:latin typeface="Times New Roman"/>
              </a:rPr>
              <a:t>Multinationals</a:t>
            </a:r>
            <a:endParaRPr b="0" lang="en-US" sz="2400" strike="noStrike" u="none">
              <a:solidFill>
                <a:srgbClr val="ffff66"/>
              </a:solidFill>
              <a:effectLst/>
              <a:uFillTx/>
              <a:latin typeface="Times New Roman"/>
            </a:endParaRPr>
          </a:p>
          <a:p>
            <a:pPr lvl="1" marL="743040" indent="-285840">
              <a:spcBef>
                <a:spcPts val="499"/>
              </a:spcBef>
              <a:buClr>
                <a:srgbClr val="ff0000"/>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66"/>
                </a:solidFill>
                <a:effectLst/>
                <a:uFillTx/>
                <a:latin typeface="Times New Roman"/>
              </a:rPr>
              <a:t>Global One</a:t>
            </a:r>
            <a:endParaRPr b="0" lang="en-US" sz="2000" strike="noStrike" u="none">
              <a:solidFill>
                <a:srgbClr val="ffff66"/>
              </a:solidFill>
              <a:effectLst/>
              <a:uFillTx/>
              <a:latin typeface="Times New Roman"/>
            </a:endParaRPr>
          </a:p>
          <a:p>
            <a:pPr lvl="1" marL="743040" indent="-285840">
              <a:spcBef>
                <a:spcPts val="499"/>
              </a:spcBef>
              <a:buClr>
                <a:srgbClr val="ff0000"/>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66"/>
                </a:solidFill>
                <a:effectLst/>
                <a:uFillTx/>
                <a:latin typeface="Times New Roman"/>
              </a:rPr>
              <a:t>GE</a:t>
            </a:r>
            <a:endParaRPr b="0" lang="en-US" sz="2000" strike="noStrike" u="none">
              <a:solidFill>
                <a:srgbClr val="ffff66"/>
              </a:solidFill>
              <a:effectLst/>
              <a:uFillTx/>
              <a:latin typeface="Times New Roman"/>
            </a:endParaRPr>
          </a:p>
          <a:p>
            <a:pPr lvl="1" marL="743040" indent="-285840">
              <a:spcBef>
                <a:spcPts val="499"/>
              </a:spcBef>
              <a:buClr>
                <a:srgbClr val="ff0000"/>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66"/>
                </a:solidFill>
                <a:effectLst/>
                <a:uFillTx/>
                <a:latin typeface="Times New Roman"/>
              </a:rPr>
              <a:t>Liberate</a:t>
            </a:r>
            <a:endParaRPr b="0" lang="en-US" sz="2000" strike="noStrike" u="none">
              <a:solidFill>
                <a:srgbClr val="ffff66"/>
              </a:solidFill>
              <a:effectLst/>
              <a:uFillTx/>
              <a:latin typeface="Times New Roman"/>
            </a:endParaRPr>
          </a:p>
          <a:p>
            <a:pPr lvl="1" marL="743040" indent="-285840">
              <a:spcBef>
                <a:spcPts val="499"/>
              </a:spcBef>
              <a:buClr>
                <a:srgbClr val="ff0000"/>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66"/>
                </a:solidFill>
                <a:effectLst/>
                <a:uFillTx/>
                <a:latin typeface="Times New Roman"/>
              </a:rPr>
              <a:t>CMGI</a:t>
            </a:r>
            <a:endParaRPr b="0" lang="en-US" sz="2000" strike="noStrike" u="none">
              <a:solidFill>
                <a:srgbClr val="ffff66"/>
              </a:solidFill>
              <a:effectLst/>
              <a:uFillTx/>
              <a:latin typeface="Times New Roman"/>
            </a:endParaRPr>
          </a:p>
          <a:p>
            <a:pPr marL="343080" indent="-343080">
              <a:spcBef>
                <a:spcPts val="601"/>
              </a:spcBef>
              <a:buClr>
                <a:srgbClr val="ff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66"/>
                </a:solidFill>
                <a:effectLst/>
                <a:uFillTx/>
                <a:latin typeface="Times New Roman"/>
              </a:rPr>
              <a:t>Local Companies</a:t>
            </a:r>
            <a:endParaRPr b="0" lang="en-US" sz="2400" strike="noStrike" u="none">
              <a:solidFill>
                <a:srgbClr val="ffff66"/>
              </a:solidFill>
              <a:effectLst/>
              <a:uFillTx/>
              <a:latin typeface="Times New Roman"/>
            </a:endParaRPr>
          </a:p>
          <a:p>
            <a:pPr lvl="1" marL="743040" indent="-285840">
              <a:spcBef>
                <a:spcPts val="499"/>
              </a:spcBef>
              <a:buClr>
                <a:srgbClr val="ff0000"/>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66"/>
                </a:solidFill>
                <a:effectLst/>
                <a:uFillTx/>
                <a:latin typeface="Times New Roman"/>
              </a:rPr>
              <a:t>FADICO</a:t>
            </a:r>
            <a:endParaRPr b="0" lang="en-US" sz="2000" strike="noStrike" u="none">
              <a:solidFill>
                <a:srgbClr val="ffff66"/>
              </a:solidFill>
              <a:effectLst/>
              <a:uFillTx/>
              <a:latin typeface="Times New Roman"/>
            </a:endParaRPr>
          </a:p>
          <a:p>
            <a:pPr lvl="1" marL="743040" indent="-285840">
              <a:spcBef>
                <a:spcPts val="499"/>
              </a:spcBef>
              <a:buClr>
                <a:srgbClr val="ff0000"/>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66"/>
                </a:solidFill>
                <a:effectLst/>
                <a:uFillTx/>
                <a:latin typeface="Times New Roman"/>
              </a:rPr>
              <a:t>Zubair</a:t>
            </a:r>
            <a:endParaRPr b="0" lang="en-US" sz="2000" strike="noStrike" u="none">
              <a:solidFill>
                <a:srgbClr val="ffff66"/>
              </a:solidFill>
              <a:effectLst/>
              <a:uFillTx/>
              <a:latin typeface="Times New Roman"/>
            </a:endParaRPr>
          </a:p>
          <a:p>
            <a:pPr lvl="1" marL="743040" indent="-285840">
              <a:spcBef>
                <a:spcPts val="499"/>
              </a:spcBef>
              <a:buClr>
                <a:srgbClr val="ff0000"/>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66"/>
                </a:solidFill>
                <a:effectLst/>
                <a:uFillTx/>
                <a:latin typeface="Times New Roman"/>
              </a:rPr>
              <a:t>Bahawan</a:t>
            </a:r>
            <a:endParaRPr b="0" lang="en-US" sz="2000" strike="noStrike" u="none">
              <a:solidFill>
                <a:srgbClr val="ffff66"/>
              </a:solidFill>
              <a:effectLst/>
              <a:uFillTx/>
              <a:latin typeface="Times New Roman"/>
            </a:endParaRPr>
          </a:p>
          <a:p>
            <a:pPr lvl="1" marL="743040" indent="-285840">
              <a:spcBef>
                <a:spcPts val="499"/>
              </a:spcBef>
              <a:buClr>
                <a:srgbClr val="ff0000"/>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66"/>
                </a:solidFill>
                <a:effectLst/>
                <a:uFillTx/>
                <a:latin typeface="Times New Roman"/>
              </a:rPr>
              <a:t>Cyberia.net</a:t>
            </a:r>
            <a:endParaRPr b="0" lang="en-US" sz="2000" strike="noStrike" u="none">
              <a:solidFill>
                <a:srgbClr val="ffff66"/>
              </a:solidFill>
              <a:effectLst/>
              <a:uFillTx/>
              <a:latin typeface="Times New Roman"/>
            </a:endParaRPr>
          </a:p>
          <a:p>
            <a:pPr lvl="1" marL="743040" indent="-285840">
              <a:spcBef>
                <a:spcPts val="499"/>
              </a:spcBef>
              <a:buClr>
                <a:srgbClr val="ff0000"/>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66"/>
                </a:solidFill>
                <a:effectLst/>
                <a:uFillTx/>
                <a:latin typeface="Times New Roman"/>
              </a:rPr>
              <a:t>Orascom Technologies</a:t>
            </a:r>
            <a:endParaRPr b="0" lang="en-US" sz="2000" strike="noStrike" u="none">
              <a:solidFill>
                <a:srgbClr val="ffff66"/>
              </a:solidFill>
              <a:effectLst/>
              <a:uFillTx/>
              <a:latin typeface="Times New Roman"/>
            </a:endParaRPr>
          </a:p>
          <a:p>
            <a:pPr lvl="1" marL="743040" indent="-285840">
              <a:spcBef>
                <a:spcPts val="499"/>
              </a:spcBef>
              <a:buClr>
                <a:srgbClr val="ff0000"/>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66"/>
                </a:solidFill>
                <a:effectLst/>
                <a:uFillTx/>
                <a:latin typeface="Times New Roman"/>
              </a:rPr>
              <a:t>Raya Group</a:t>
            </a:r>
            <a:endParaRPr b="0" lang="en-US" sz="2000" strike="noStrike" u="none">
              <a:solidFill>
                <a:srgbClr val="ffff66"/>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333333"/>
            </a:gs>
            <a:gs pos="100000">
              <a:srgbClr val="292929"/>
            </a:gs>
          </a:gsLst>
          <a:lin ang="13500000"/>
        </a:grad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685800" y="0"/>
            <a:ext cx="7772400" cy="914400"/>
          </a:xfrm>
          <a:prstGeom prst="rect">
            <a:avLst/>
          </a:prstGeom>
          <a:noFill/>
          <a:ln w="0">
            <a:noFill/>
          </a:ln>
          <a:effectLst>
            <a:outerShdw dist="17819" dir="2700000" blurRad="0" rotWithShape="0">
              <a:srgbClr val="ff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66"/>
                </a:solidFill>
                <a:effectLst/>
                <a:uFillTx/>
                <a:latin typeface="Times New Roman"/>
              </a:rPr>
              <a:t>Addendum - Morocco</a:t>
            </a:r>
            <a:endParaRPr b="1" lang="en-US" sz="4000" strike="noStrike" u="none">
              <a:solidFill>
                <a:srgbClr val="ffff66"/>
              </a:solidFill>
              <a:effectLst/>
              <a:uFillTx/>
              <a:latin typeface="Times New Roman"/>
            </a:endParaRPr>
          </a:p>
        </p:txBody>
      </p:sp>
      <p:sp>
        <p:nvSpPr>
          <p:cNvPr id="49" name="PlaceHolder 2"/>
          <p:cNvSpPr>
            <a:spLocks noGrp="1"/>
          </p:cNvSpPr>
          <p:nvPr>
            <p:ph/>
          </p:nvPr>
        </p:nvSpPr>
        <p:spPr>
          <a:xfrm>
            <a:off x="685800" y="1447560"/>
            <a:ext cx="7772400" cy="4647960"/>
          </a:xfrm>
          <a:prstGeom prst="rect">
            <a:avLst/>
          </a:prstGeom>
          <a:noFill/>
          <a:ln w="0">
            <a:noFill/>
          </a:ln>
        </p:spPr>
        <p:txBody>
          <a:bodyPr lIns="90000" rIns="90000" tIns="46800" bIns="46800" anchor="t">
            <a:normAutofit fontScale="85000" lnSpcReduction="9999"/>
          </a:bodyPr>
          <a:p>
            <a:pPr marL="343080" indent="-343080">
              <a:spcBef>
                <a:spcPts val="499"/>
              </a:spcBef>
              <a:spcAft>
                <a:spcPts val="499"/>
              </a:spcAft>
              <a:buClr>
                <a:srgbClr val="ff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66"/>
                </a:solidFill>
                <a:effectLst/>
                <a:uFillTx/>
                <a:latin typeface="Times New Roman"/>
              </a:rPr>
              <a:t>Almost 60 percent of Moroccan Internet users say they are ready to purchase a product or service online, according to IEC Marketing. </a:t>
            </a:r>
            <a:endParaRPr b="0" lang="en-US" sz="1800" strike="noStrike" u="none">
              <a:solidFill>
                <a:srgbClr val="ffff66"/>
              </a:solidFill>
              <a:effectLst/>
              <a:uFillTx/>
              <a:latin typeface="Times New Roman"/>
            </a:endParaRPr>
          </a:p>
          <a:p>
            <a:pPr marL="343080" indent="-343080">
              <a:spcBef>
                <a:spcPts val="499"/>
              </a:spcBef>
              <a:spcAft>
                <a:spcPts val="499"/>
              </a:spcAft>
              <a:buClr>
                <a:srgbClr val="ff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66"/>
                </a:solidFill>
                <a:effectLst/>
                <a:uFillTx/>
                <a:latin typeface="Times New Roman"/>
              </a:rPr>
              <a:t>The majority of Moroccan Internet users are young, single, well-educated men who have disposable income to spend online. </a:t>
            </a:r>
            <a:endParaRPr b="0" lang="en-US" sz="1800" strike="noStrike" u="none">
              <a:solidFill>
                <a:srgbClr val="ffff66"/>
              </a:solidFill>
              <a:effectLst/>
              <a:uFillTx/>
              <a:latin typeface="Times New Roman"/>
            </a:endParaRPr>
          </a:p>
          <a:p>
            <a:pPr marL="343080" indent="-343080">
              <a:spcBef>
                <a:spcPts val="499"/>
              </a:spcBef>
              <a:spcAft>
                <a:spcPts val="499"/>
              </a:spcAft>
              <a:buClr>
                <a:srgbClr val="ff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66"/>
                </a:solidFill>
                <a:effectLst/>
                <a:uFillTx/>
                <a:latin typeface="Times New Roman"/>
              </a:rPr>
              <a:t>Almost 70 percent of the online population are male and 56 percent are aged between 21 and 30. A further 13 percent are 20 years old or younger while a further 21 percent are aged between 31 and 40. The remaining 20 percent are aged 50 or over. </a:t>
            </a:r>
            <a:endParaRPr b="0" lang="en-US" sz="1800" strike="noStrike" u="none">
              <a:solidFill>
                <a:srgbClr val="ffff66"/>
              </a:solidFill>
              <a:effectLst/>
              <a:uFillTx/>
              <a:latin typeface="Times New Roman"/>
            </a:endParaRPr>
          </a:p>
          <a:p>
            <a:pPr marL="343080" indent="-343080">
              <a:spcBef>
                <a:spcPts val="499"/>
              </a:spcBef>
              <a:spcAft>
                <a:spcPts val="499"/>
              </a:spcAft>
              <a:buClr>
                <a:srgbClr val="ff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66"/>
                </a:solidFill>
                <a:effectLst/>
                <a:uFillTx/>
                <a:latin typeface="Times New Roman"/>
              </a:rPr>
              <a:t>Almost all Internet users in Morocco speak Arabic and French and the majority also speak English. About a quarter also speak Spanish or Berber. </a:t>
            </a:r>
            <a:endParaRPr b="0" lang="en-US" sz="1800" strike="noStrike" u="none">
              <a:solidFill>
                <a:srgbClr val="ffff66"/>
              </a:solidFill>
              <a:effectLst/>
              <a:uFillTx/>
              <a:latin typeface="Times New Roman"/>
            </a:endParaRPr>
          </a:p>
          <a:p>
            <a:pPr marL="343080" indent="-343080">
              <a:spcBef>
                <a:spcPts val="499"/>
              </a:spcBef>
              <a:spcAft>
                <a:spcPts val="499"/>
              </a:spcAft>
              <a:buClr>
                <a:srgbClr val="ff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66"/>
                </a:solidFill>
                <a:effectLst/>
                <a:uFillTx/>
                <a:latin typeface="Times New Roman"/>
              </a:rPr>
              <a:t>Just over 30 percent of users have an Internet connection at home while those who are not online at home use the Internet in cybercafes, at work, in school or university or at a friend’s house. </a:t>
            </a:r>
            <a:endParaRPr b="0" lang="en-US" sz="1800" strike="noStrike" u="none">
              <a:solidFill>
                <a:srgbClr val="ffff66"/>
              </a:solidFill>
              <a:effectLst/>
              <a:uFillTx/>
              <a:latin typeface="Times New Roman"/>
            </a:endParaRPr>
          </a:p>
          <a:p>
            <a:pPr marL="343080" indent="-343080">
              <a:spcBef>
                <a:spcPts val="499"/>
              </a:spcBef>
              <a:spcAft>
                <a:spcPts val="499"/>
              </a:spcAft>
              <a:buClr>
                <a:srgbClr val="ff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66"/>
                </a:solidFill>
                <a:effectLst/>
                <a:uFillTx/>
                <a:latin typeface="Times New Roman"/>
              </a:rPr>
              <a:t>Only 22 percent of users spend less than 4 hours a week online. 30 percent use the Internet between 4-8 hours a week while 19 percent use it for 8-12 hours a week and 29 percent use it for more than 12 hours a week. </a:t>
            </a:r>
            <a:endParaRPr b="0" lang="en-US" sz="1800" strike="noStrike" u="none">
              <a:solidFill>
                <a:srgbClr val="ffff66"/>
              </a:solidFill>
              <a:effectLst/>
              <a:uFillTx/>
              <a:latin typeface="Times New Roman"/>
            </a:endParaRPr>
          </a:p>
          <a:p>
            <a:pPr marL="343080" indent="0">
              <a:spcBef>
                <a:spcPts val="499"/>
              </a:spcBef>
              <a:spcAft>
                <a:spcPts val="49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66"/>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333333"/>
            </a:gs>
            <a:gs pos="100000">
              <a:srgbClr val="292929"/>
            </a:gs>
          </a:gsLst>
          <a:lin ang="13500000"/>
        </a:gradFill>
      </p:bgPr>
    </p:bg>
    <p:spTree>
      <p:nvGrpSpPr>
        <p:cNvPr id="1" name=""/>
        <p:cNvGrpSpPr/>
        <p:nvPr/>
      </p:nvGrpSpPr>
      <p:grpSpPr>
        <a:xfrm>
          <a:off x="0" y="0"/>
          <a:ext cx="0" cy="0"/>
          <a:chOff x="0" y="0"/>
          <a:chExt cx="0" cy="0"/>
        </a:xfrm>
      </p:grpSpPr>
      <p:sp>
        <p:nvSpPr>
          <p:cNvPr id="14" name="PlaceHolder 1"/>
          <p:cNvSpPr>
            <a:spLocks noGrp="1"/>
          </p:cNvSpPr>
          <p:nvPr>
            <p:ph type="title"/>
          </p:nvPr>
        </p:nvSpPr>
        <p:spPr>
          <a:xfrm>
            <a:off x="685800" y="0"/>
            <a:ext cx="7772400" cy="914400"/>
          </a:xfrm>
          <a:prstGeom prst="rect">
            <a:avLst/>
          </a:prstGeom>
          <a:noFill/>
          <a:ln w="0">
            <a:noFill/>
          </a:ln>
          <a:effectLst>
            <a:outerShdw dist="17819" dir="2700000" blurRad="0" rotWithShape="0">
              <a:srgbClr val="ff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66"/>
                </a:solidFill>
                <a:effectLst/>
                <a:uFillTx/>
                <a:latin typeface="Times New Roman"/>
              </a:rPr>
              <a:t>Executive Summary</a:t>
            </a:r>
            <a:endParaRPr b="1" lang="en-US" sz="4000" strike="noStrike" u="none">
              <a:solidFill>
                <a:srgbClr val="ffff66"/>
              </a:solidFill>
              <a:effectLst/>
              <a:uFillTx/>
              <a:latin typeface="Times New Roman"/>
            </a:endParaRPr>
          </a:p>
        </p:txBody>
      </p:sp>
      <p:sp>
        <p:nvSpPr>
          <p:cNvPr id="15" name="PlaceHolder 2"/>
          <p:cNvSpPr>
            <a:spLocks noGrp="1"/>
          </p:cNvSpPr>
          <p:nvPr>
            <p:ph/>
          </p:nvPr>
        </p:nvSpPr>
        <p:spPr>
          <a:xfrm>
            <a:off x="685800" y="1143000"/>
            <a:ext cx="7772400" cy="4648320"/>
          </a:xfrm>
          <a:prstGeom prst="rect">
            <a:avLst/>
          </a:prstGeom>
          <a:noFill/>
          <a:ln w="0">
            <a:noFill/>
          </a:ln>
        </p:spPr>
        <p:txBody>
          <a:bodyPr lIns="90000" rIns="90000" tIns="46800" bIns="46800" anchor="t">
            <a:normAutofit/>
          </a:bodyPr>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66"/>
              </a:solidFill>
              <a:effectLst/>
              <a:uFillTx/>
              <a:latin typeface="Times New Roman"/>
            </a:endParaRPr>
          </a:p>
          <a:p>
            <a:pPr marL="343080" indent="-343080">
              <a:spcBef>
                <a:spcPts val="601"/>
              </a:spcBef>
              <a:buClr>
                <a:srgbClr val="ff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66"/>
                </a:solidFill>
                <a:effectLst/>
                <a:uFillTx/>
                <a:latin typeface="Times New Roman"/>
              </a:rPr>
              <a:t>Great Potential</a:t>
            </a:r>
            <a:endParaRPr b="0" lang="en-US" sz="2400" strike="noStrike" u="none">
              <a:solidFill>
                <a:srgbClr val="ffff66"/>
              </a:solidFill>
              <a:effectLst/>
              <a:uFillTx/>
              <a:latin typeface="Times New Roman"/>
            </a:endParaRPr>
          </a:p>
          <a:p>
            <a:pPr lvl="1" marL="743040" indent="-285840">
              <a:spcBef>
                <a:spcPts val="499"/>
              </a:spcBef>
              <a:buClr>
                <a:srgbClr val="ff0000"/>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66"/>
                </a:solidFill>
                <a:effectLst/>
                <a:uFillTx/>
                <a:latin typeface="Times New Roman"/>
              </a:rPr>
              <a:t>Ongoing Internet Revolution</a:t>
            </a:r>
            <a:endParaRPr b="0" lang="en-US" sz="2000" strike="noStrike" u="none">
              <a:solidFill>
                <a:srgbClr val="ffff66"/>
              </a:solidFill>
              <a:effectLst/>
              <a:uFillTx/>
              <a:latin typeface="Times New Roman"/>
            </a:endParaRPr>
          </a:p>
          <a:p>
            <a:pPr lvl="1" marL="743040" indent="-285840">
              <a:spcBef>
                <a:spcPts val="499"/>
              </a:spcBef>
              <a:buClr>
                <a:srgbClr val="ff0000"/>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66"/>
                </a:solidFill>
                <a:effectLst/>
                <a:uFillTx/>
                <a:latin typeface="Times New Roman"/>
              </a:rPr>
              <a:t>Internet subscribers have increased fourfold in past two years </a:t>
            </a:r>
            <a:endParaRPr b="0" lang="en-US" sz="2000" strike="noStrike" u="none">
              <a:solidFill>
                <a:srgbClr val="ffff66"/>
              </a:solidFill>
              <a:effectLst/>
              <a:uFillTx/>
              <a:latin typeface="Times New Roman"/>
            </a:endParaRPr>
          </a:p>
          <a:p>
            <a:pPr lvl="1" marL="743040" indent="-285840">
              <a:spcBef>
                <a:spcPts val="499"/>
              </a:spcBef>
              <a:buClr>
                <a:srgbClr val="ff0000"/>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66"/>
                </a:solidFill>
                <a:effectLst/>
                <a:uFillTx/>
                <a:latin typeface="Times New Roman"/>
              </a:rPr>
              <a:t>Connectivity is priority in some key countries</a:t>
            </a:r>
            <a:endParaRPr b="0" lang="en-US" sz="2000" strike="noStrike" u="none">
              <a:solidFill>
                <a:srgbClr val="ffff66"/>
              </a:solidFill>
              <a:effectLst/>
              <a:uFillTx/>
              <a:latin typeface="Times New Roman"/>
            </a:endParaRPr>
          </a:p>
          <a:p>
            <a:pPr lvl="2" marL="1143000" indent="0">
              <a:spcBef>
                <a:spcPts val="3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fff66"/>
              </a:solidFill>
              <a:effectLst/>
              <a:uFillTx/>
              <a:latin typeface="Times New Roman"/>
            </a:endParaRPr>
          </a:p>
          <a:p>
            <a:pPr lvl="2" marL="1143000" indent="0">
              <a:spcBef>
                <a:spcPts val="3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fff66"/>
              </a:solidFill>
              <a:effectLst/>
              <a:uFillTx/>
              <a:latin typeface="Times New Roman"/>
            </a:endParaRPr>
          </a:p>
          <a:p>
            <a:pPr lvl="2" marL="1143000" indent="0">
              <a:spcBef>
                <a:spcPts val="3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fff66"/>
              </a:solidFill>
              <a:effectLst/>
              <a:uFillTx/>
              <a:latin typeface="Times New Roman"/>
            </a:endParaRPr>
          </a:p>
          <a:p>
            <a:pPr marL="343080" indent="-343080">
              <a:spcBef>
                <a:spcPts val="601"/>
              </a:spcBef>
              <a:buClr>
                <a:srgbClr val="ff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66"/>
                </a:solidFill>
                <a:effectLst/>
                <a:uFillTx/>
                <a:latin typeface="Times New Roman"/>
              </a:rPr>
              <a:t>Great Challenges</a:t>
            </a:r>
            <a:endParaRPr b="0" lang="en-US" sz="2400" strike="noStrike" u="none">
              <a:solidFill>
                <a:srgbClr val="ffff66"/>
              </a:solidFill>
              <a:effectLst/>
              <a:uFillTx/>
              <a:latin typeface="Times New Roman"/>
            </a:endParaRPr>
          </a:p>
          <a:p>
            <a:pPr lvl="1" marL="743040" indent="-285840">
              <a:spcBef>
                <a:spcPts val="499"/>
              </a:spcBef>
              <a:buClr>
                <a:srgbClr val="ff0000"/>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66"/>
                </a:solidFill>
                <a:effectLst/>
                <a:uFillTx/>
                <a:latin typeface="Times New Roman"/>
              </a:rPr>
              <a:t>Low PC penetration and computer literacy</a:t>
            </a:r>
            <a:endParaRPr b="0" lang="en-US" sz="2000" strike="noStrike" u="none">
              <a:solidFill>
                <a:srgbClr val="ffff66"/>
              </a:solidFill>
              <a:effectLst/>
              <a:uFillTx/>
              <a:latin typeface="Times New Roman"/>
            </a:endParaRPr>
          </a:p>
          <a:p>
            <a:pPr lvl="1" marL="743040" indent="-285840">
              <a:spcBef>
                <a:spcPts val="499"/>
              </a:spcBef>
              <a:buClr>
                <a:srgbClr val="ff0000"/>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66"/>
                </a:solidFill>
                <a:effectLst/>
                <a:uFillTx/>
                <a:latin typeface="Times New Roman"/>
              </a:rPr>
              <a:t>Inadequate competition</a:t>
            </a:r>
            <a:endParaRPr b="0" lang="en-US" sz="2000" strike="noStrike" u="none">
              <a:solidFill>
                <a:srgbClr val="ffff66"/>
              </a:solidFill>
              <a:effectLst/>
              <a:uFillTx/>
              <a:latin typeface="Times New Roman"/>
            </a:endParaRPr>
          </a:p>
          <a:p>
            <a:pPr lvl="1" marL="743040" indent="-285840">
              <a:spcBef>
                <a:spcPts val="499"/>
              </a:spcBef>
              <a:buClr>
                <a:srgbClr val="ff0000"/>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66"/>
                </a:solidFill>
                <a:effectLst/>
                <a:uFillTx/>
                <a:latin typeface="Times New Roman"/>
              </a:rPr>
              <a:t>Lack of infrastructure</a:t>
            </a:r>
            <a:endParaRPr b="0" lang="en-US" sz="2000" strike="noStrike" u="none">
              <a:solidFill>
                <a:srgbClr val="ffff66"/>
              </a:solidFill>
              <a:effectLst/>
              <a:uFillTx/>
              <a:latin typeface="Times New Roman"/>
            </a:endParaRPr>
          </a:p>
          <a:p>
            <a:pPr lvl="1" marL="743040" indent="-285840">
              <a:spcBef>
                <a:spcPts val="499"/>
              </a:spcBef>
              <a:buClr>
                <a:srgbClr val="ff0000"/>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66"/>
                </a:solidFill>
                <a:effectLst/>
                <a:uFillTx/>
                <a:latin typeface="Times New Roman"/>
              </a:rPr>
              <a:t>Government barriers and controls</a:t>
            </a:r>
            <a:endParaRPr b="0" lang="en-US" sz="2000" strike="noStrike" u="none">
              <a:solidFill>
                <a:srgbClr val="ffff66"/>
              </a:solidFill>
              <a:effectLst/>
              <a:uFillTx/>
              <a:latin typeface="Times New Roman"/>
            </a:endParaRPr>
          </a:p>
          <a:p>
            <a:pPr lvl="2" marL="1143000" indent="0">
              <a:spcBef>
                <a:spcPts val="45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66"/>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333333"/>
            </a:gs>
            <a:gs pos="100000">
              <a:srgbClr val="292929"/>
            </a:gs>
          </a:gsLst>
          <a:lin ang="13500000"/>
        </a:grad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685800" y="0"/>
            <a:ext cx="7772400" cy="914400"/>
          </a:xfrm>
          <a:prstGeom prst="rect">
            <a:avLst/>
          </a:prstGeom>
          <a:noFill/>
          <a:ln w="0">
            <a:noFill/>
          </a:ln>
          <a:effectLst>
            <a:outerShdw dist="17819" dir="2700000" blurRad="0" rotWithShape="0">
              <a:srgbClr val="ff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66"/>
                </a:solidFill>
                <a:effectLst/>
                <a:uFillTx/>
                <a:latin typeface="Times New Roman"/>
              </a:rPr>
              <a:t>Executive Summary</a:t>
            </a:r>
            <a:endParaRPr b="1" lang="en-US" sz="4000" strike="noStrike" u="none">
              <a:solidFill>
                <a:srgbClr val="ffff66"/>
              </a:solidFill>
              <a:effectLst/>
              <a:uFillTx/>
              <a:latin typeface="Times New Roman"/>
            </a:endParaRPr>
          </a:p>
        </p:txBody>
      </p:sp>
      <p:sp>
        <p:nvSpPr>
          <p:cNvPr id="17" name="PlaceHolder 2"/>
          <p:cNvSpPr>
            <a:spLocks noGrp="1"/>
          </p:cNvSpPr>
          <p:nvPr>
            <p:ph/>
          </p:nvPr>
        </p:nvSpPr>
        <p:spPr>
          <a:xfrm>
            <a:off x="685800" y="1143000"/>
            <a:ext cx="7772400" cy="4648320"/>
          </a:xfrm>
          <a:prstGeom prst="rect">
            <a:avLst/>
          </a:prstGeom>
          <a:noFill/>
          <a:ln w="0">
            <a:noFill/>
          </a:ln>
        </p:spPr>
        <p:txBody>
          <a:bodyPr lIns="90000" rIns="90000" tIns="46800" bIns="46800" anchor="t">
            <a:normAutofit/>
          </a:bodyPr>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66"/>
              </a:solidFill>
              <a:effectLst/>
              <a:uFillTx/>
              <a:latin typeface="Times New Roman"/>
            </a:endParaRPr>
          </a:p>
          <a:p>
            <a:pPr marL="343080" indent="-343080">
              <a:spcBef>
                <a:spcPts val="601"/>
              </a:spcBef>
              <a:buClr>
                <a:srgbClr val="ff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66"/>
                </a:solidFill>
                <a:effectLst/>
                <a:uFillTx/>
                <a:latin typeface="Times New Roman"/>
              </a:rPr>
              <a:t>Target Opportunities</a:t>
            </a:r>
            <a:endParaRPr b="0" lang="en-US" sz="2400" strike="noStrike" u="none">
              <a:solidFill>
                <a:srgbClr val="ffff66"/>
              </a:solidFill>
              <a:effectLst/>
              <a:uFillTx/>
              <a:latin typeface="Times New Roman"/>
            </a:endParaRPr>
          </a:p>
          <a:p>
            <a:pPr lvl="1" marL="743040" indent="-285840">
              <a:spcBef>
                <a:spcPts val="499"/>
              </a:spcBef>
              <a:buClr>
                <a:srgbClr val="ff0000"/>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66"/>
                </a:solidFill>
                <a:effectLst/>
                <a:uFillTx/>
                <a:latin typeface="Times New Roman"/>
              </a:rPr>
              <a:t>Internet infrastructure/services</a:t>
            </a:r>
            <a:endParaRPr b="0" lang="en-US" sz="2000" strike="noStrike" u="none">
              <a:solidFill>
                <a:srgbClr val="ffff66"/>
              </a:solidFill>
              <a:effectLst/>
              <a:uFillTx/>
              <a:latin typeface="Times New Roman"/>
            </a:endParaRPr>
          </a:p>
          <a:p>
            <a:pPr lvl="2" marL="1143000" indent="-228600">
              <a:spcBef>
                <a:spcPts val="451"/>
              </a:spcBef>
              <a:buClr>
                <a:srgbClr val="ff0000"/>
              </a:buClr>
              <a:buSzPct val="6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66"/>
                </a:solidFill>
                <a:effectLst/>
                <a:uFillTx/>
                <a:latin typeface="Times New Roman"/>
              </a:rPr>
              <a:t>Egypt</a:t>
            </a:r>
            <a:r>
              <a:rPr b="0" lang="en-US" sz="1800" strike="noStrike" u="none">
                <a:solidFill>
                  <a:srgbClr val="ffff66"/>
                </a:solidFill>
                <a:effectLst/>
                <a:uFillTx/>
                <a:latin typeface="Times New Roman"/>
              </a:rPr>
              <a:t>	</a:t>
            </a:r>
            <a:endParaRPr b="0" lang="en-US" sz="1800" strike="noStrike" u="none">
              <a:solidFill>
                <a:srgbClr val="ffff66"/>
              </a:solidFill>
              <a:effectLst/>
              <a:uFillTx/>
              <a:latin typeface="Times New Roman"/>
            </a:endParaRPr>
          </a:p>
          <a:p>
            <a:pPr lvl="2" marL="1143000" indent="-228600">
              <a:spcBef>
                <a:spcPts val="451"/>
              </a:spcBef>
              <a:buClr>
                <a:srgbClr val="ff0000"/>
              </a:buClr>
              <a:buSzPct val="6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66"/>
                </a:solidFill>
                <a:effectLst/>
                <a:uFillTx/>
                <a:latin typeface="Times New Roman"/>
              </a:rPr>
              <a:t>Oman</a:t>
            </a:r>
            <a:endParaRPr b="0" lang="en-US" sz="1800" strike="noStrike" u="none">
              <a:solidFill>
                <a:srgbClr val="ffff66"/>
              </a:solidFill>
              <a:effectLst/>
              <a:uFillTx/>
              <a:latin typeface="Times New Roman"/>
            </a:endParaRPr>
          </a:p>
          <a:p>
            <a:pPr lvl="2" marL="1143000" indent="-228600">
              <a:spcBef>
                <a:spcPts val="451"/>
              </a:spcBef>
              <a:buClr>
                <a:srgbClr val="ff0000"/>
              </a:buClr>
              <a:buSzPct val="6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66"/>
                </a:solidFill>
                <a:effectLst/>
                <a:uFillTx/>
                <a:latin typeface="Times New Roman"/>
              </a:rPr>
              <a:t>Saudi Arabia</a:t>
            </a:r>
            <a:endParaRPr b="0" lang="en-US" sz="1800" strike="noStrike" u="none">
              <a:solidFill>
                <a:srgbClr val="ffff66"/>
              </a:solidFill>
              <a:effectLst/>
              <a:uFillTx/>
              <a:latin typeface="Times New Roman"/>
            </a:endParaRPr>
          </a:p>
          <a:p>
            <a:pPr lvl="2" marL="1143000" indent="-228600">
              <a:spcBef>
                <a:spcPts val="451"/>
              </a:spcBef>
              <a:buClr>
                <a:srgbClr val="ff0000"/>
              </a:buClr>
              <a:buSzPct val="6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66"/>
                </a:solidFill>
                <a:effectLst/>
                <a:uFillTx/>
                <a:latin typeface="Times New Roman"/>
              </a:rPr>
              <a:t>Syria/Lebanon</a:t>
            </a:r>
            <a:endParaRPr b="0" lang="en-US" sz="1800" strike="noStrike" u="none">
              <a:solidFill>
                <a:srgbClr val="ffff66"/>
              </a:solidFill>
              <a:effectLst/>
              <a:uFillTx/>
              <a:latin typeface="Times New Roman"/>
            </a:endParaRPr>
          </a:p>
          <a:p>
            <a:pPr lvl="2" marL="1143000" indent="0">
              <a:spcBef>
                <a:spcPts val="45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66"/>
              </a:solidFill>
              <a:effectLst/>
              <a:uFillTx/>
              <a:latin typeface="Times New Roman"/>
            </a:endParaRPr>
          </a:p>
          <a:p>
            <a:pPr lvl="1" marL="743040" indent="-285840">
              <a:spcBef>
                <a:spcPts val="499"/>
              </a:spcBef>
              <a:buClr>
                <a:srgbClr val="ff0000"/>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66"/>
                </a:solidFill>
                <a:effectLst/>
                <a:uFillTx/>
                <a:latin typeface="Times New Roman"/>
              </a:rPr>
              <a:t>UAE/Dubai Internet City </a:t>
            </a:r>
            <a:endParaRPr b="0" lang="en-US" sz="2000" strike="noStrike" u="none">
              <a:solidFill>
                <a:srgbClr val="ffff66"/>
              </a:solidFill>
              <a:effectLst/>
              <a:uFillTx/>
              <a:latin typeface="Times New Roman"/>
            </a:endParaRPr>
          </a:p>
          <a:p>
            <a:pPr lvl="2" marL="1143000" indent="-228600">
              <a:spcBef>
                <a:spcPts val="451"/>
              </a:spcBef>
              <a:buClr>
                <a:srgbClr val="ff0000"/>
              </a:buClr>
              <a:buSzPct val="6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66"/>
                </a:solidFill>
                <a:effectLst/>
                <a:uFillTx/>
                <a:latin typeface="Times New Roman"/>
              </a:rPr>
              <a:t>Wiring</a:t>
            </a:r>
            <a:endParaRPr b="0" lang="en-US" sz="1800" strike="noStrike" u="none">
              <a:solidFill>
                <a:srgbClr val="ffff66"/>
              </a:solidFill>
              <a:effectLst/>
              <a:uFillTx/>
              <a:latin typeface="Times New Roman"/>
            </a:endParaRPr>
          </a:p>
          <a:p>
            <a:pPr lvl="2" marL="1143000" indent="-228600">
              <a:spcBef>
                <a:spcPts val="451"/>
              </a:spcBef>
              <a:buClr>
                <a:srgbClr val="ff0000"/>
              </a:buClr>
              <a:buSzPct val="6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66"/>
                </a:solidFill>
                <a:effectLst/>
                <a:uFillTx/>
                <a:latin typeface="Times New Roman"/>
              </a:rPr>
              <a:t>PC-like devices</a:t>
            </a:r>
            <a:endParaRPr b="0" lang="en-US" sz="1800" strike="noStrike" u="none">
              <a:solidFill>
                <a:srgbClr val="ffff66"/>
              </a:solidFill>
              <a:effectLst/>
              <a:uFillTx/>
              <a:latin typeface="Times New Roman"/>
            </a:endParaRPr>
          </a:p>
          <a:p>
            <a:pPr lvl="2" marL="1143000" indent="-228600">
              <a:spcBef>
                <a:spcPts val="451"/>
              </a:spcBef>
              <a:buClr>
                <a:srgbClr val="ff0000"/>
              </a:buClr>
              <a:buSzPct val="6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66"/>
                </a:solidFill>
                <a:effectLst/>
                <a:uFillTx/>
                <a:latin typeface="Times New Roman"/>
              </a:rPr>
              <a:t>VC/Incubation</a:t>
            </a:r>
            <a:endParaRPr b="0" lang="en-US" sz="1800" strike="noStrike" u="none">
              <a:solidFill>
                <a:srgbClr val="ffff66"/>
              </a:solidFill>
              <a:effectLst/>
              <a:uFillTx/>
              <a:latin typeface="Times New Roman"/>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66"/>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333333"/>
            </a:gs>
            <a:gs pos="100000">
              <a:srgbClr val="292929"/>
            </a:gs>
          </a:gsLst>
          <a:lin ang="13500000"/>
        </a:gradFill>
      </p:bgPr>
    </p:bg>
    <p:spTree>
      <p:nvGrpSpPr>
        <p:cNvPr id="1" name=""/>
        <p:cNvGrpSpPr/>
        <p:nvPr/>
      </p:nvGrpSpPr>
      <p:grpSpPr>
        <a:xfrm>
          <a:off x="0" y="0"/>
          <a:ext cx="0" cy="0"/>
          <a:chOff x="0" y="0"/>
          <a:chExt cx="0" cy="0"/>
        </a:xfrm>
      </p:grpSpPr>
      <p:sp>
        <p:nvSpPr>
          <p:cNvPr id="18" name="PlaceHolder 1"/>
          <p:cNvSpPr>
            <a:spLocks noGrp="1"/>
          </p:cNvSpPr>
          <p:nvPr>
            <p:ph type="title"/>
          </p:nvPr>
        </p:nvSpPr>
        <p:spPr>
          <a:xfrm>
            <a:off x="685800" y="0"/>
            <a:ext cx="7772400" cy="914400"/>
          </a:xfrm>
          <a:prstGeom prst="rect">
            <a:avLst/>
          </a:prstGeom>
          <a:noFill/>
          <a:ln w="0">
            <a:noFill/>
          </a:ln>
          <a:effectLst>
            <a:outerShdw dist="17819" dir="2700000" blurRad="0" rotWithShape="0">
              <a:srgbClr val="ff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66"/>
                </a:solidFill>
                <a:effectLst/>
                <a:uFillTx/>
                <a:latin typeface="Times New Roman"/>
              </a:rPr>
              <a:t>Current Internet Penetration</a:t>
            </a:r>
            <a:endParaRPr b="1" lang="en-US" sz="4000" strike="noStrike" u="none">
              <a:solidFill>
                <a:srgbClr val="ffff66"/>
              </a:solidFill>
              <a:effectLst/>
              <a:uFillTx/>
              <a:latin typeface="Times New Roman"/>
            </a:endParaRPr>
          </a:p>
        </p:txBody>
      </p:sp>
      <p:sp>
        <p:nvSpPr>
          <p:cNvPr id="19" name="PlaceHolder 2"/>
          <p:cNvSpPr>
            <a:spLocks noGrp="1"/>
          </p:cNvSpPr>
          <p:nvPr>
            <p:ph/>
          </p:nvPr>
        </p:nvSpPr>
        <p:spPr>
          <a:xfrm>
            <a:off x="609480" y="5943600"/>
            <a:ext cx="7772400" cy="457200"/>
          </a:xfrm>
          <a:prstGeom prst="rect">
            <a:avLst/>
          </a:prstGeom>
          <a:noFill/>
          <a:ln w="0">
            <a:noFill/>
          </a:ln>
        </p:spPr>
        <p:txBody>
          <a:bodyPr lIns="90000" rIns="90000" tIns="46800" bIns="46800" anchor="t">
            <a:normAutofit fontScale="47500" lnSpcReduction="19999"/>
          </a:bodyPr>
          <a:p>
            <a:pPr marL="343080" indent="-343080">
              <a:spcBef>
                <a:spcPts val="499"/>
              </a:spcBef>
              <a:buClr>
                <a:srgbClr val="ff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66"/>
                </a:solidFill>
                <a:effectLst/>
                <a:uFillTx/>
                <a:latin typeface="Times New Roman"/>
              </a:rPr>
              <a:t>Population majority has limited or no access</a:t>
            </a:r>
            <a:endParaRPr b="0" lang="en-US" sz="2000" strike="noStrike" u="none">
              <a:solidFill>
                <a:srgbClr val="ffff66"/>
              </a:solidFill>
              <a:effectLst/>
              <a:uFillTx/>
              <a:latin typeface="Times New Roman"/>
            </a:endParaRPr>
          </a:p>
          <a:p>
            <a:pPr lvl="1" marL="743040" indent="-285840">
              <a:spcBef>
                <a:spcPts val="451"/>
              </a:spcBef>
              <a:buClr>
                <a:srgbClr val="ff0000"/>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66"/>
                </a:solidFill>
                <a:effectLst/>
                <a:uFillTx/>
                <a:latin typeface="Times New Roman"/>
              </a:rPr>
              <a:t>Most populous countries characterized by many users per subscription</a:t>
            </a:r>
            <a:endParaRPr b="0" lang="en-US" sz="1800" strike="noStrike" u="none">
              <a:solidFill>
                <a:srgbClr val="ffff66"/>
              </a:solidFill>
              <a:effectLst/>
              <a:uFillTx/>
              <a:latin typeface="Times New Roman"/>
            </a:endParaRPr>
          </a:p>
        </p:txBody>
      </p:sp>
      <p:graphicFrame>
        <p:nvGraphicFramePr>
          <p:cNvPr id="20" name=""/>
          <p:cNvGraphicFramePr/>
          <p:nvPr/>
        </p:nvGraphicFramePr>
        <p:xfrm>
          <a:off x="1808280" y="1152360"/>
          <a:ext cx="5526000" cy="4554720"/>
        </p:xfrm>
        <a:graphic>
          <a:graphicData uri="http://schemas.openxmlformats.org/presentationml/2006/ole">
            <p:oleObj progId="Excel.Sheet.12" r:id="rId1" spid="">
              <p:embed/>
              <p:pic>
                <p:nvPicPr>
                  <p:cNvPr id="21" name="" descr=""/>
                  <p:cNvPicPr/>
                  <p:nvPr/>
                </p:nvPicPr>
                <p:blipFill>
                  <a:blip r:embed="rId2"/>
                  <a:stretch/>
                </p:blipFill>
                <p:spPr>
                  <a:xfrm>
                    <a:off x="1808280" y="1152360"/>
                    <a:ext cx="5526000" cy="4554720"/>
                  </a:xfrm>
                  <a:prstGeom prst="rect">
                    <a:avLst/>
                  </a:prstGeom>
                  <a:noFill/>
                  <a:ln w="0">
                    <a:noFill/>
                  </a:ln>
                </p:spPr>
              </p:pic>
            </p:oleObj>
          </a:graphicData>
        </a:graphic>
      </p:graphicFrame>
      <p:sp>
        <p:nvSpPr>
          <p:cNvPr id="22" name=""/>
          <p:cNvSpPr/>
          <p:nvPr/>
        </p:nvSpPr>
        <p:spPr>
          <a:xfrm>
            <a:off x="1833840" y="5638680"/>
            <a:ext cx="457452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ffff66"/>
                </a:solidFill>
                <a:effectLst/>
                <a:uFillTx/>
                <a:latin typeface="Times New Roman"/>
              </a:rPr>
              <a:t>Bubble size relates to number of internet users per subscription account</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333333"/>
            </a:gs>
            <a:gs pos="100000">
              <a:srgbClr val="292929"/>
            </a:gs>
          </a:gsLst>
          <a:lin ang="13500000"/>
        </a:gra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685800" y="0"/>
            <a:ext cx="7772400" cy="914400"/>
          </a:xfrm>
          <a:prstGeom prst="rect">
            <a:avLst/>
          </a:prstGeom>
          <a:noFill/>
          <a:ln w="0">
            <a:noFill/>
          </a:ln>
          <a:effectLst>
            <a:outerShdw dist="17819" dir="2700000" blurRad="0" rotWithShape="0">
              <a:srgbClr val="ff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66"/>
                </a:solidFill>
                <a:effectLst/>
                <a:uFillTx/>
                <a:latin typeface="Times New Roman"/>
              </a:rPr>
              <a:t>Potential Penetration</a:t>
            </a:r>
            <a:endParaRPr b="1" lang="en-US" sz="4000" strike="noStrike" u="none">
              <a:solidFill>
                <a:srgbClr val="ffff66"/>
              </a:solidFill>
              <a:effectLst/>
              <a:uFillTx/>
              <a:latin typeface="Times New Roman"/>
            </a:endParaRPr>
          </a:p>
        </p:txBody>
      </p:sp>
      <p:sp>
        <p:nvSpPr>
          <p:cNvPr id="24" name="PlaceHolder 2"/>
          <p:cNvSpPr>
            <a:spLocks noGrp="1"/>
          </p:cNvSpPr>
          <p:nvPr>
            <p:ph/>
          </p:nvPr>
        </p:nvSpPr>
        <p:spPr>
          <a:xfrm>
            <a:off x="685800" y="5714640"/>
            <a:ext cx="7772400" cy="609480"/>
          </a:xfrm>
          <a:prstGeom prst="rect">
            <a:avLst/>
          </a:prstGeom>
          <a:noFill/>
          <a:ln w="0">
            <a:noFill/>
          </a:ln>
        </p:spPr>
        <p:txBody>
          <a:bodyPr lIns="90000" rIns="90000" tIns="46800" bIns="46800" anchor="t">
            <a:normAutofit fontScale="77500" lnSpcReduction="19999"/>
          </a:bodyPr>
          <a:p>
            <a:pPr marL="343080" indent="-343080">
              <a:spcBef>
                <a:spcPts val="499"/>
              </a:spcBef>
              <a:buClr>
                <a:srgbClr val="ff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66"/>
                </a:solidFill>
                <a:effectLst/>
                <a:uFillTx/>
                <a:latin typeface="Times New Roman"/>
              </a:rPr>
              <a:t>To match Latin America penetration of 11%, Egypt alone has to grow by almost 7 million subscribers - Core group will need to add 11 million subscribers</a:t>
            </a:r>
            <a:endParaRPr b="0" lang="en-US" sz="2000" strike="noStrike" u="none">
              <a:solidFill>
                <a:srgbClr val="ffff66"/>
              </a:solidFill>
              <a:effectLst/>
              <a:uFillTx/>
              <a:latin typeface="Times New Roman"/>
            </a:endParaRPr>
          </a:p>
        </p:txBody>
      </p:sp>
      <p:graphicFrame>
        <p:nvGraphicFramePr>
          <p:cNvPr id="25" name=""/>
          <p:cNvGraphicFramePr/>
          <p:nvPr/>
        </p:nvGraphicFramePr>
        <p:xfrm>
          <a:off x="1798560" y="1476360"/>
          <a:ext cx="5545080" cy="3905280"/>
        </p:xfrm>
        <a:graphic>
          <a:graphicData uri="http://schemas.openxmlformats.org/presentationml/2006/ole">
            <p:oleObj progId="Excel.Sheet.12" r:id="rId1" spid="">
              <p:embed/>
              <p:pic>
                <p:nvPicPr>
                  <p:cNvPr id="26" name="" descr=""/>
                  <p:cNvPicPr/>
                  <p:nvPr/>
                </p:nvPicPr>
                <p:blipFill>
                  <a:blip r:embed="rId2"/>
                  <a:stretch/>
                </p:blipFill>
                <p:spPr>
                  <a:xfrm>
                    <a:off x="1798560" y="1476360"/>
                    <a:ext cx="5545080" cy="390528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333333"/>
            </a:gs>
            <a:gs pos="100000">
              <a:srgbClr val="292929"/>
            </a:gs>
          </a:gsLst>
          <a:lin ang="13500000"/>
        </a:gra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685800" y="0"/>
            <a:ext cx="7772400" cy="914400"/>
          </a:xfrm>
          <a:prstGeom prst="rect">
            <a:avLst/>
          </a:prstGeom>
          <a:noFill/>
          <a:ln w="0">
            <a:noFill/>
          </a:ln>
          <a:effectLst>
            <a:outerShdw dist="17819" dir="2700000" blurRad="0" rotWithShape="0">
              <a:srgbClr val="ff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66"/>
                </a:solidFill>
                <a:effectLst/>
                <a:uFillTx/>
                <a:latin typeface="Times New Roman"/>
              </a:rPr>
              <a:t>Potential Penetration (cont.)</a:t>
            </a:r>
            <a:endParaRPr b="1" lang="en-US" sz="4000" strike="noStrike" u="none">
              <a:solidFill>
                <a:srgbClr val="ffff66"/>
              </a:solidFill>
              <a:effectLst/>
              <a:uFillTx/>
              <a:latin typeface="Times New Roman"/>
            </a:endParaRPr>
          </a:p>
        </p:txBody>
      </p:sp>
      <p:sp>
        <p:nvSpPr>
          <p:cNvPr id="28" name="PlaceHolder 2"/>
          <p:cNvSpPr>
            <a:spLocks noGrp="1"/>
          </p:cNvSpPr>
          <p:nvPr>
            <p:ph/>
          </p:nvPr>
        </p:nvSpPr>
        <p:spPr>
          <a:xfrm>
            <a:off x="762120" y="5943240"/>
            <a:ext cx="7772400" cy="685800"/>
          </a:xfrm>
          <a:prstGeom prst="rect">
            <a:avLst/>
          </a:prstGeom>
          <a:noFill/>
          <a:ln w="0">
            <a:noFill/>
          </a:ln>
        </p:spPr>
        <p:txBody>
          <a:bodyPr lIns="90000" rIns="90000" tIns="46800" bIns="46800" anchor="t">
            <a:normAutofit fontScale="92500" lnSpcReduction="9999"/>
          </a:bodyPr>
          <a:p>
            <a:pPr marL="343080" indent="-343080">
              <a:spcBef>
                <a:spcPts val="499"/>
              </a:spcBef>
              <a:buClr>
                <a:srgbClr val="ff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66"/>
                </a:solidFill>
                <a:effectLst/>
                <a:uFillTx/>
                <a:latin typeface="Times New Roman"/>
              </a:rPr>
              <a:t>Using eMarketer’s forecast of only 5 million additional subscribers by 2002 - Core group will be adding over 2 million additional subscribers</a:t>
            </a:r>
            <a:endParaRPr b="0" lang="en-US" sz="2000" strike="noStrike" u="none">
              <a:solidFill>
                <a:srgbClr val="ffff66"/>
              </a:solidFill>
              <a:effectLst/>
              <a:uFillTx/>
              <a:latin typeface="Times New Roman"/>
            </a:endParaRPr>
          </a:p>
        </p:txBody>
      </p:sp>
      <p:graphicFrame>
        <p:nvGraphicFramePr>
          <p:cNvPr id="29" name=""/>
          <p:cNvGraphicFramePr/>
          <p:nvPr/>
        </p:nvGraphicFramePr>
        <p:xfrm>
          <a:off x="1889280" y="1724040"/>
          <a:ext cx="5364000" cy="3409920"/>
        </p:xfrm>
        <a:graphic>
          <a:graphicData uri="http://schemas.openxmlformats.org/presentationml/2006/ole">
            <p:oleObj progId="Excel.Sheet.12" r:id="rId1" spid="">
              <p:embed/>
              <p:pic>
                <p:nvPicPr>
                  <p:cNvPr id="30" name="" descr=""/>
                  <p:cNvPicPr/>
                  <p:nvPr/>
                </p:nvPicPr>
                <p:blipFill>
                  <a:blip r:embed="rId2"/>
                  <a:stretch/>
                </p:blipFill>
                <p:spPr>
                  <a:xfrm>
                    <a:off x="1889280" y="1724040"/>
                    <a:ext cx="5364000" cy="34099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333333"/>
            </a:gs>
            <a:gs pos="100000">
              <a:srgbClr val="292929"/>
            </a:gs>
          </a:gsLst>
          <a:lin ang="13500000"/>
        </a:grad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685800" y="0"/>
            <a:ext cx="7772400" cy="914400"/>
          </a:xfrm>
          <a:prstGeom prst="rect">
            <a:avLst/>
          </a:prstGeom>
          <a:noFill/>
          <a:ln w="0">
            <a:noFill/>
          </a:ln>
          <a:effectLst>
            <a:outerShdw dist="17819" dir="2700000" blurRad="0" rotWithShape="0">
              <a:srgbClr val="ff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66"/>
                </a:solidFill>
                <a:effectLst/>
                <a:uFillTx/>
                <a:latin typeface="Times New Roman"/>
              </a:rPr>
              <a:t>Broadband Access</a:t>
            </a:r>
            <a:endParaRPr b="1" lang="en-US" sz="4000" strike="noStrike" u="none">
              <a:solidFill>
                <a:srgbClr val="ffff66"/>
              </a:solidFill>
              <a:effectLst/>
              <a:uFillTx/>
              <a:latin typeface="Times New Roman"/>
            </a:endParaRPr>
          </a:p>
        </p:txBody>
      </p:sp>
      <p:sp>
        <p:nvSpPr>
          <p:cNvPr id="32" name="PlaceHolder 2"/>
          <p:cNvSpPr>
            <a:spLocks noGrp="1"/>
          </p:cNvSpPr>
          <p:nvPr>
            <p:ph/>
          </p:nvPr>
        </p:nvSpPr>
        <p:spPr>
          <a:xfrm>
            <a:off x="685800" y="1143000"/>
            <a:ext cx="7772400" cy="4648320"/>
          </a:xfrm>
          <a:prstGeom prst="rect">
            <a:avLst/>
          </a:prstGeom>
          <a:noFill/>
          <a:ln w="0">
            <a:noFill/>
          </a:ln>
        </p:spPr>
        <p:txBody>
          <a:bodyPr lIns="90000" rIns="90000" tIns="46800" bIns="46800" anchor="t">
            <a:normAutofit/>
          </a:bodyPr>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66"/>
              </a:solidFill>
              <a:effectLst/>
              <a:uFillTx/>
              <a:latin typeface="Times New Roman"/>
            </a:endParaRPr>
          </a:p>
          <a:p>
            <a:pPr marL="343080" indent="-343080">
              <a:spcBef>
                <a:spcPts val="601"/>
              </a:spcBef>
              <a:buClr>
                <a:srgbClr val="ff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66"/>
                </a:solidFill>
                <a:effectLst/>
                <a:uFillTx/>
                <a:latin typeface="Times New Roman"/>
              </a:rPr>
              <a:t>Infrastructure extremely underdeveloped</a:t>
            </a:r>
            <a:endParaRPr b="0" lang="en-US" sz="2400" strike="noStrike" u="none">
              <a:solidFill>
                <a:srgbClr val="ffff66"/>
              </a:solidFill>
              <a:effectLst/>
              <a:uFillTx/>
              <a:latin typeface="Times New Roman"/>
            </a:endParaRPr>
          </a:p>
          <a:p>
            <a:pPr lvl="1" marL="743040" indent="-285840">
              <a:spcBef>
                <a:spcPts val="499"/>
              </a:spcBef>
              <a:buClr>
                <a:srgbClr val="ff0000"/>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66"/>
                </a:solidFill>
                <a:effectLst/>
                <a:uFillTx/>
                <a:latin typeface="Times New Roman"/>
              </a:rPr>
              <a:t>Israel, Saudi Arabia, and Egypt only countries with DSL</a:t>
            </a:r>
            <a:endParaRPr b="0" lang="en-US" sz="2000" strike="noStrike" u="none">
              <a:solidFill>
                <a:srgbClr val="ffff66"/>
              </a:solidFill>
              <a:effectLst/>
              <a:uFillTx/>
              <a:latin typeface="Times New Roman"/>
            </a:endParaRPr>
          </a:p>
          <a:p>
            <a:pPr lvl="1" marL="743040" indent="-285840">
              <a:spcBef>
                <a:spcPts val="499"/>
              </a:spcBef>
              <a:buClr>
                <a:srgbClr val="ff0000"/>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66"/>
                </a:solidFill>
                <a:effectLst/>
                <a:uFillTx/>
                <a:latin typeface="Times New Roman"/>
              </a:rPr>
              <a:t>ISDN is the broadest the others go</a:t>
            </a:r>
            <a:endParaRPr b="0" lang="en-US" sz="2000" strike="noStrike" u="none">
              <a:solidFill>
                <a:srgbClr val="ffff66"/>
              </a:solidFill>
              <a:effectLst/>
              <a:uFillTx/>
              <a:latin typeface="Times New Roman"/>
            </a:endParaRPr>
          </a:p>
          <a:p>
            <a:pPr lvl="1" marL="743040" indent="-285840">
              <a:spcBef>
                <a:spcPts val="499"/>
              </a:spcBef>
              <a:buClr>
                <a:srgbClr val="ff0000"/>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66"/>
                </a:solidFill>
                <a:effectLst/>
                <a:uFillTx/>
                <a:latin typeface="Times New Roman"/>
              </a:rPr>
              <a:t>Israel and UAE have opportunities with Cable TV access</a:t>
            </a:r>
            <a:endParaRPr b="0" lang="en-US" sz="2000" strike="noStrike" u="none">
              <a:solidFill>
                <a:srgbClr val="ffff66"/>
              </a:solidFill>
              <a:effectLst/>
              <a:uFillTx/>
              <a:latin typeface="Times New Roman"/>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66"/>
              </a:solidFill>
              <a:effectLst/>
              <a:uFillTx/>
              <a:latin typeface="Times New Roman"/>
            </a:endParaRPr>
          </a:p>
          <a:p>
            <a:pPr marL="343080" indent="-343080">
              <a:spcBef>
                <a:spcPts val="601"/>
              </a:spcBef>
              <a:buClr>
                <a:srgbClr val="ff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66"/>
                </a:solidFill>
                <a:effectLst/>
                <a:uFillTx/>
                <a:latin typeface="Times New Roman"/>
              </a:rPr>
              <a:t>Demand for Broadband primarily Business</a:t>
            </a:r>
            <a:endParaRPr b="0" lang="en-US" sz="2400" strike="noStrike" u="none">
              <a:solidFill>
                <a:srgbClr val="ffff66"/>
              </a:solidFill>
              <a:effectLst/>
              <a:uFillTx/>
              <a:latin typeface="Times New Roman"/>
            </a:endParaRPr>
          </a:p>
          <a:p>
            <a:pPr lvl="1" marL="743040" indent="-285840">
              <a:spcBef>
                <a:spcPts val="499"/>
              </a:spcBef>
              <a:buClr>
                <a:srgbClr val="ff0000"/>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66"/>
                </a:solidFill>
                <a:effectLst/>
                <a:uFillTx/>
                <a:latin typeface="Times New Roman"/>
              </a:rPr>
              <a:t>Residential incomes are generally insufficient</a:t>
            </a:r>
            <a:endParaRPr b="0" lang="en-US" sz="2000" strike="noStrike" u="none">
              <a:solidFill>
                <a:srgbClr val="ffff66"/>
              </a:solidFill>
              <a:effectLst/>
              <a:uFillTx/>
              <a:latin typeface="Times New Roman"/>
            </a:endParaRPr>
          </a:p>
          <a:p>
            <a:pPr lvl="1" marL="743040" indent="-285840">
              <a:spcBef>
                <a:spcPts val="499"/>
              </a:spcBef>
              <a:buClr>
                <a:srgbClr val="ff0000"/>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66"/>
                </a:solidFill>
                <a:effectLst/>
                <a:uFillTx/>
                <a:latin typeface="Times New Roman"/>
              </a:rPr>
              <a:t>ISDN most attractive corporate solution</a:t>
            </a:r>
            <a:endParaRPr b="0" lang="en-US" sz="2000" strike="noStrike" u="none">
              <a:solidFill>
                <a:srgbClr val="ffff66"/>
              </a:solidFill>
              <a:effectLst/>
              <a:uFillTx/>
              <a:latin typeface="Times New Roman"/>
            </a:endParaRPr>
          </a:p>
          <a:p>
            <a:pPr lvl="1" marL="743040" indent="-285840">
              <a:spcBef>
                <a:spcPts val="499"/>
              </a:spcBef>
              <a:buClr>
                <a:srgbClr val="ff0000"/>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66"/>
                </a:solidFill>
                <a:effectLst/>
                <a:uFillTx/>
                <a:latin typeface="Times New Roman"/>
              </a:rPr>
              <a:t>Saudi Arabia, Egypt, and UAE offer largest percentage growth</a:t>
            </a:r>
            <a:endParaRPr b="0" lang="en-US" sz="2000" strike="noStrike" u="none">
              <a:solidFill>
                <a:srgbClr val="ffff66"/>
              </a:solidFill>
              <a:effectLst/>
              <a:uFillTx/>
              <a:latin typeface="Times New Roman"/>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66"/>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333333"/>
            </a:gs>
            <a:gs pos="100000">
              <a:srgbClr val="292929"/>
            </a:gs>
          </a:gsLst>
          <a:lin ang="13500000"/>
        </a:gra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685800" y="0"/>
            <a:ext cx="7772400" cy="914400"/>
          </a:xfrm>
          <a:prstGeom prst="rect">
            <a:avLst/>
          </a:prstGeom>
          <a:noFill/>
          <a:ln w="0">
            <a:noFill/>
          </a:ln>
          <a:effectLst>
            <a:outerShdw dist="17819" dir="2700000" blurRad="0" rotWithShape="0">
              <a:srgbClr val="ff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66"/>
                </a:solidFill>
                <a:effectLst/>
                <a:uFillTx/>
                <a:latin typeface="Times New Roman"/>
              </a:rPr>
              <a:t>Wireless Data</a:t>
            </a:r>
            <a:endParaRPr b="1" lang="en-US" sz="4000" strike="noStrike" u="none">
              <a:solidFill>
                <a:srgbClr val="ffff66"/>
              </a:solidFill>
              <a:effectLst/>
              <a:uFillTx/>
              <a:latin typeface="Times New Roman"/>
            </a:endParaRPr>
          </a:p>
        </p:txBody>
      </p:sp>
      <p:sp>
        <p:nvSpPr>
          <p:cNvPr id="34" name="PlaceHolder 2"/>
          <p:cNvSpPr>
            <a:spLocks noGrp="1"/>
          </p:cNvSpPr>
          <p:nvPr>
            <p:ph/>
          </p:nvPr>
        </p:nvSpPr>
        <p:spPr>
          <a:xfrm>
            <a:off x="685800" y="5715000"/>
            <a:ext cx="7772400" cy="838080"/>
          </a:xfrm>
          <a:prstGeom prst="rect">
            <a:avLst/>
          </a:prstGeom>
          <a:noFill/>
          <a:ln w="0">
            <a:noFill/>
          </a:ln>
        </p:spPr>
        <p:txBody>
          <a:bodyPr lIns="90000" rIns="90000" tIns="46800" bIns="46800" anchor="t">
            <a:normAutofit/>
          </a:bodyPr>
          <a:p>
            <a:pPr marL="343080" indent="-343080">
              <a:spcBef>
                <a:spcPts val="499"/>
              </a:spcBef>
              <a:buClr>
                <a:srgbClr val="ff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66"/>
                </a:solidFill>
                <a:effectLst/>
                <a:uFillTx/>
                <a:latin typeface="Times New Roman"/>
              </a:rPr>
              <a:t>Wireless explosion</a:t>
            </a:r>
            <a:endParaRPr b="0" lang="en-US" sz="2000" strike="noStrike" u="none">
              <a:solidFill>
                <a:srgbClr val="ffff66"/>
              </a:solidFill>
              <a:effectLst/>
              <a:uFillTx/>
              <a:latin typeface="Times New Roman"/>
            </a:endParaRPr>
          </a:p>
          <a:p>
            <a:pPr marL="343080" indent="-343080">
              <a:spcBef>
                <a:spcPts val="499"/>
              </a:spcBef>
              <a:buClr>
                <a:srgbClr val="ff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66"/>
                </a:solidFill>
                <a:effectLst/>
                <a:uFillTx/>
                <a:latin typeface="Times New Roman"/>
              </a:rPr>
              <a:t>Low penetration</a:t>
            </a:r>
            <a:endParaRPr b="0" lang="en-US" sz="2000" strike="noStrike" u="none">
              <a:solidFill>
                <a:srgbClr val="ffff66"/>
              </a:solidFill>
              <a:effectLst/>
              <a:uFillTx/>
              <a:latin typeface="Times New Roman"/>
            </a:endParaRPr>
          </a:p>
        </p:txBody>
      </p:sp>
      <p:graphicFrame>
        <p:nvGraphicFramePr>
          <p:cNvPr id="35" name=""/>
          <p:cNvGraphicFramePr/>
          <p:nvPr/>
        </p:nvGraphicFramePr>
        <p:xfrm>
          <a:off x="1523880" y="990720"/>
          <a:ext cx="6153120" cy="4489200"/>
        </p:xfrm>
        <a:graphic>
          <a:graphicData uri="http://schemas.openxmlformats.org/presentationml/2006/ole">
            <p:oleObj progId="Excel.Sheet.12" r:id="rId1" spid="">
              <p:embed/>
              <p:pic>
                <p:nvPicPr>
                  <p:cNvPr id="36" name="" descr=""/>
                  <p:cNvPicPr/>
                  <p:nvPr/>
                </p:nvPicPr>
                <p:blipFill>
                  <a:blip r:embed="rId2"/>
                  <a:stretch/>
                </p:blipFill>
                <p:spPr>
                  <a:xfrm>
                    <a:off x="1523880" y="990720"/>
                    <a:ext cx="6153120" cy="44892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333333"/>
            </a:gs>
            <a:gs pos="100000">
              <a:srgbClr val="292929"/>
            </a:gs>
          </a:gsLst>
          <a:lin ang="13500000"/>
        </a:gradFill>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685800" y="0"/>
            <a:ext cx="7772400" cy="914400"/>
          </a:xfrm>
          <a:prstGeom prst="rect">
            <a:avLst/>
          </a:prstGeom>
          <a:noFill/>
          <a:ln w="0">
            <a:noFill/>
          </a:ln>
          <a:effectLst>
            <a:outerShdw dist="17819" dir="2700000" blurRad="0" rotWithShape="0">
              <a:srgbClr val="ff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66"/>
                </a:solidFill>
                <a:effectLst/>
                <a:uFillTx/>
                <a:latin typeface="Times New Roman"/>
              </a:rPr>
              <a:t>Target Opportunities</a:t>
            </a:r>
            <a:endParaRPr b="1" lang="en-US" sz="4000" strike="noStrike" u="none">
              <a:solidFill>
                <a:srgbClr val="ffff66"/>
              </a:solidFill>
              <a:effectLst/>
              <a:uFillTx/>
              <a:latin typeface="Times New Roman"/>
            </a:endParaRPr>
          </a:p>
        </p:txBody>
      </p:sp>
      <p:sp>
        <p:nvSpPr>
          <p:cNvPr id="38" name="PlaceHolder 2"/>
          <p:cNvSpPr>
            <a:spLocks noGrp="1"/>
          </p:cNvSpPr>
          <p:nvPr>
            <p:ph/>
          </p:nvPr>
        </p:nvSpPr>
        <p:spPr>
          <a:xfrm>
            <a:off x="685800" y="1143000"/>
            <a:ext cx="7772400" cy="4648320"/>
          </a:xfrm>
          <a:prstGeom prst="rect">
            <a:avLst/>
          </a:prstGeom>
          <a:noFill/>
          <a:ln w="0">
            <a:noFill/>
          </a:ln>
        </p:spPr>
        <p:txBody>
          <a:bodyPr lIns="90000" rIns="90000" tIns="46800" bIns="46800" anchor="t">
            <a:normAutofit fontScale="85000" lnSpcReduction="9999"/>
          </a:bodyPr>
          <a:p>
            <a:pPr marL="343080" indent="-343080">
              <a:spcBef>
                <a:spcPts val="601"/>
              </a:spcBef>
              <a:buClr>
                <a:srgbClr val="ff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66"/>
                </a:solidFill>
                <a:effectLst/>
                <a:uFillTx/>
                <a:latin typeface="Times New Roman"/>
              </a:rPr>
              <a:t>Infrastructure</a:t>
            </a:r>
            <a:endParaRPr b="0" lang="en-US" sz="2400" strike="noStrike" u="none">
              <a:solidFill>
                <a:srgbClr val="ffff66"/>
              </a:solidFill>
              <a:effectLst/>
              <a:uFillTx/>
              <a:latin typeface="Times New Roman"/>
            </a:endParaRPr>
          </a:p>
          <a:p>
            <a:pPr lvl="1" marL="743040" indent="-285840">
              <a:spcBef>
                <a:spcPts val="499"/>
              </a:spcBef>
              <a:buClr>
                <a:srgbClr val="ff0000"/>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66"/>
                </a:solidFill>
                <a:effectLst/>
                <a:uFillTx/>
                <a:latin typeface="Times New Roman"/>
              </a:rPr>
              <a:t>Dark Fiber</a:t>
            </a:r>
            <a:endParaRPr b="0" lang="en-US" sz="2000" strike="noStrike" u="none">
              <a:solidFill>
                <a:srgbClr val="ffff66"/>
              </a:solidFill>
              <a:effectLst/>
              <a:uFillTx/>
              <a:latin typeface="Times New Roman"/>
            </a:endParaRPr>
          </a:p>
          <a:p>
            <a:pPr lvl="1" marL="743040" indent="-285840">
              <a:spcBef>
                <a:spcPts val="499"/>
              </a:spcBef>
              <a:buClr>
                <a:srgbClr val="ff0000"/>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66"/>
                </a:solidFill>
                <a:effectLst/>
                <a:uFillTx/>
                <a:latin typeface="Times New Roman"/>
              </a:rPr>
              <a:t>Amalgamating ISPs</a:t>
            </a:r>
            <a:endParaRPr b="0" lang="en-US" sz="2000" strike="noStrike" u="none">
              <a:solidFill>
                <a:srgbClr val="ffff66"/>
              </a:solidFill>
              <a:effectLst/>
              <a:uFillTx/>
              <a:latin typeface="Times New Roman"/>
            </a:endParaRPr>
          </a:p>
          <a:p>
            <a:pPr lvl="1" marL="743040" indent="-285840">
              <a:spcBef>
                <a:spcPts val="499"/>
              </a:spcBef>
              <a:buClr>
                <a:srgbClr val="ff0000"/>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66"/>
                </a:solidFill>
                <a:effectLst/>
                <a:uFillTx/>
                <a:latin typeface="Times New Roman"/>
              </a:rPr>
              <a:t>Web Hosting</a:t>
            </a:r>
            <a:endParaRPr b="0" lang="en-US" sz="2000" strike="noStrike" u="none">
              <a:solidFill>
                <a:srgbClr val="ffff66"/>
              </a:solidFill>
              <a:effectLst/>
              <a:uFillTx/>
              <a:latin typeface="Times New Roman"/>
            </a:endParaRPr>
          </a:p>
          <a:p>
            <a:pPr lvl="1" marL="74304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66"/>
              </a:solidFill>
              <a:effectLst/>
              <a:uFillTx/>
              <a:latin typeface="Times New Roman"/>
            </a:endParaRPr>
          </a:p>
          <a:p>
            <a:pPr marL="343080" indent="-343080">
              <a:spcBef>
                <a:spcPts val="601"/>
              </a:spcBef>
              <a:buClr>
                <a:srgbClr val="ff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66"/>
                </a:solidFill>
                <a:effectLst/>
                <a:uFillTx/>
                <a:latin typeface="Times New Roman"/>
              </a:rPr>
              <a:t>Internet Services</a:t>
            </a:r>
            <a:endParaRPr b="0" lang="en-US" sz="2400" strike="noStrike" u="none">
              <a:solidFill>
                <a:srgbClr val="ffff66"/>
              </a:solidFill>
              <a:effectLst/>
              <a:uFillTx/>
              <a:latin typeface="Times New Roman"/>
            </a:endParaRPr>
          </a:p>
          <a:p>
            <a:pPr lvl="1" marL="743040" indent="-285840">
              <a:spcBef>
                <a:spcPts val="499"/>
              </a:spcBef>
              <a:buClr>
                <a:srgbClr val="ff0000"/>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66"/>
                </a:solidFill>
                <a:effectLst/>
                <a:uFillTx/>
                <a:latin typeface="Times New Roman"/>
              </a:rPr>
              <a:t>Replicating global sites locally</a:t>
            </a:r>
            <a:endParaRPr b="0" lang="en-US" sz="2000" strike="noStrike" u="none">
              <a:solidFill>
                <a:srgbClr val="ffff66"/>
              </a:solidFill>
              <a:effectLst/>
              <a:uFillTx/>
              <a:latin typeface="Times New Roman"/>
            </a:endParaRPr>
          </a:p>
          <a:p>
            <a:pPr lvl="1" marL="743040" indent="-285840">
              <a:spcBef>
                <a:spcPts val="499"/>
              </a:spcBef>
              <a:buClr>
                <a:srgbClr val="ff0000"/>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66"/>
                </a:solidFill>
                <a:effectLst/>
                <a:uFillTx/>
                <a:latin typeface="Times New Roman"/>
              </a:rPr>
              <a:t>E-commerce opportunities</a:t>
            </a:r>
            <a:endParaRPr b="0" lang="en-US" sz="2000" strike="noStrike" u="none">
              <a:solidFill>
                <a:srgbClr val="ffff66"/>
              </a:solidFill>
              <a:effectLst/>
              <a:uFillTx/>
              <a:latin typeface="Times New Roman"/>
            </a:endParaRPr>
          </a:p>
          <a:p>
            <a:pPr lvl="1" marL="743040" indent="-285840">
              <a:spcBef>
                <a:spcPts val="499"/>
              </a:spcBef>
              <a:buClr>
                <a:srgbClr val="ff0000"/>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66"/>
                </a:solidFill>
                <a:effectLst/>
                <a:uFillTx/>
                <a:latin typeface="Times New Roman"/>
              </a:rPr>
              <a:t>General B2B, B2C, and C2C</a:t>
            </a:r>
            <a:endParaRPr b="0" lang="en-US" sz="2000" strike="noStrike" u="none">
              <a:solidFill>
                <a:srgbClr val="ffff66"/>
              </a:solidFill>
              <a:effectLst/>
              <a:uFillTx/>
              <a:latin typeface="Times New Roman"/>
            </a:endParaRPr>
          </a:p>
          <a:p>
            <a:pPr lvl="1" marL="74304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66"/>
              </a:solidFill>
              <a:effectLst/>
              <a:uFillTx/>
              <a:latin typeface="Times New Roman"/>
            </a:endParaRPr>
          </a:p>
          <a:p>
            <a:pPr marL="343080" indent="-343080">
              <a:spcBef>
                <a:spcPts val="601"/>
              </a:spcBef>
              <a:buClr>
                <a:srgbClr val="ff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66"/>
                </a:solidFill>
                <a:effectLst/>
                <a:uFillTx/>
                <a:latin typeface="Times New Roman"/>
              </a:rPr>
              <a:t>Dubai Internet City</a:t>
            </a:r>
            <a:endParaRPr b="0" lang="en-US" sz="2400" strike="noStrike" u="none">
              <a:solidFill>
                <a:srgbClr val="ffff66"/>
              </a:solidFill>
              <a:effectLst/>
              <a:uFillTx/>
              <a:latin typeface="Times New Roman"/>
            </a:endParaRPr>
          </a:p>
          <a:p>
            <a:pPr lvl="1" marL="743040" indent="-285840">
              <a:spcBef>
                <a:spcPts val="499"/>
              </a:spcBef>
              <a:buClr>
                <a:srgbClr val="ff0000"/>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66"/>
                </a:solidFill>
                <a:effectLst/>
                <a:uFillTx/>
                <a:latin typeface="Times New Roman"/>
              </a:rPr>
              <a:t>Dark Fiber</a:t>
            </a:r>
            <a:endParaRPr b="0" lang="en-US" sz="2000" strike="noStrike" u="none">
              <a:solidFill>
                <a:srgbClr val="ffff66"/>
              </a:solidFill>
              <a:effectLst/>
              <a:uFillTx/>
              <a:latin typeface="Times New Roman"/>
            </a:endParaRPr>
          </a:p>
          <a:p>
            <a:pPr lvl="1" marL="743040" indent="-285840">
              <a:spcBef>
                <a:spcPts val="499"/>
              </a:spcBef>
              <a:buClr>
                <a:srgbClr val="ff0000"/>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66"/>
                </a:solidFill>
                <a:effectLst/>
                <a:uFillTx/>
                <a:latin typeface="Times New Roman"/>
              </a:rPr>
              <a:t>Providing Arabic interface Set-top boxes</a:t>
            </a:r>
            <a:endParaRPr b="0" lang="en-US" sz="2000" strike="noStrike" u="none">
              <a:solidFill>
                <a:srgbClr val="ffff66"/>
              </a:solidFill>
              <a:effectLst/>
              <a:uFillTx/>
              <a:latin typeface="Times New Roman"/>
            </a:endParaRPr>
          </a:p>
          <a:p>
            <a:pPr lvl="1" marL="743040" indent="-285840">
              <a:spcBef>
                <a:spcPts val="499"/>
              </a:spcBef>
              <a:buClr>
                <a:srgbClr val="ff0000"/>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66"/>
                </a:solidFill>
                <a:effectLst/>
                <a:uFillTx/>
                <a:latin typeface="Times New Roman"/>
              </a:rPr>
              <a:t>Funding and/or incubating local technology startups</a:t>
            </a:r>
            <a:endParaRPr b="0" lang="en-US" sz="2000" strike="noStrike" u="none">
              <a:solidFill>
                <a:srgbClr val="ffff66"/>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5723</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2000-04-05T11:54:46Z</dcterms:created>
  <dc:creator>Hamd</dc:creator>
  <dc:description/>
  <dc:language>en-US</dc:language>
  <cp:lastModifiedBy>Hamd</cp:lastModifiedBy>
  <cp:lastPrinted>2000-05-17T11:33:17Z</cp:lastPrinted>
  <dcterms:modified xsi:type="dcterms:W3CDTF">2000-05-17T11:35:21Z</dcterms:modified>
  <cp:revision>32</cp:revision>
  <dc:subject/>
  <dc:title>Internet Connectivity  Middle East</dc:title>
</cp:coreProperties>
</file>