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FD9B27-30F1-4B75-93E8-83391EA39CD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Loretta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11CD5A-3638-4E07-8094-68FDD6C154D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15238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Loretta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D84690-BD4F-4ABB-9A5C-20A1B154F72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Investments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Loretta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detailed VAR timeline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Pick Probable Sites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Choose technology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-IGCC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-CFB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detailed development of sites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probable EPC contractor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VAR = $2MM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Land, equipment, etc options - We’ll go back to the Office of the Chairman with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detailed proforma prior to equipment options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VAR = $10MM?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7/15/01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 Point - EPMI puts on commodity play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1/1/03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VAR = $300MM?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1/1/06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685800" y="4571640"/>
            <a:ext cx="7772400" cy="228960"/>
            <a:chOff x="685800" y="4571640"/>
            <a:chExt cx="7772400" cy="228960"/>
          </a:xfrm>
        </p:grpSpPr>
        <p:sp>
          <p:nvSpPr>
            <p:cNvPr id="121" name=""/>
            <p:cNvSpPr/>
            <p:nvPr/>
          </p:nvSpPr>
          <p:spPr>
            <a:xfrm>
              <a:off x="685800" y="4800600"/>
              <a:ext cx="7772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 flipV="1">
              <a:off x="685800" y="4571640"/>
              <a:ext cx="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 flipV="1">
              <a:off x="8458200" y="4571640"/>
              <a:ext cx="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CA1D70-4828-4333-8F5D-6BAD5F9F0D5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 - “Sutton Bridge”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soon as Generation Investments (GI) can assure a completion date in a given region, EPMI puts on a commodity play and places the position in a “hedge book”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backstops this with a 12 month option on a PPA from the SPV - - also kept in the “hedge book” - - GI limits development costs to a minimum until/if EPMI exercises the option on the PPA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commodity spread remains constant or increases - - gas and/or power prices relative to coal - - EPMI exercises its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 then builds the plant via the SPV using Sr/Jr equity for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 receives equity in the SPV through development costs (cash) and by meeting milestones (effort)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 commodity spread decreases, EPMI unbundles the deal and monetizes - - plant does not get built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38280" y="2971800"/>
            <a:ext cx="387360" cy="3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28800" y="3192480"/>
            <a:ext cx="471240" cy="423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04760" y="3289320"/>
            <a:ext cx="381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552680" y="4186080"/>
            <a:ext cx="387360" cy="3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19280" y="3409920"/>
            <a:ext cx="20952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32600" y="3421080"/>
            <a:ext cx="338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2568600" y="3213000"/>
            <a:ext cx="707760" cy="152280"/>
            <a:chOff x="2568600" y="3213000"/>
            <a:chExt cx="707760" cy="152280"/>
          </a:xfrm>
        </p:grpSpPr>
        <p:sp>
          <p:nvSpPr>
            <p:cNvPr id="38" name=""/>
            <p:cNvSpPr/>
            <p:nvPr/>
          </p:nvSpPr>
          <p:spPr>
            <a:xfrm>
              <a:off x="2568600" y="3282120"/>
              <a:ext cx="66564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223440" y="3213000"/>
              <a:ext cx="52920" cy="15228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66"/>
                  </a:moveTo>
                  <a:lnTo>
                    <a:pt x="60" y="3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" name=""/>
          <p:cNvGrpSpPr/>
          <p:nvPr/>
        </p:nvGrpSpPr>
        <p:grpSpPr>
          <a:xfrm>
            <a:off x="2611440" y="3438360"/>
            <a:ext cx="689040" cy="79560"/>
            <a:chOff x="2611440" y="3438360"/>
            <a:chExt cx="689040" cy="79560"/>
          </a:xfrm>
        </p:grpSpPr>
        <p:sp>
          <p:nvSpPr>
            <p:cNvPr id="41" name=""/>
            <p:cNvSpPr/>
            <p:nvPr/>
          </p:nvSpPr>
          <p:spPr>
            <a:xfrm>
              <a:off x="2652840" y="3481560"/>
              <a:ext cx="647640" cy="1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611440" y="3438360"/>
              <a:ext cx="51840" cy="795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60" y="0"/>
                  </a:moveTo>
                  <a:lnTo>
                    <a:pt x="0" y="36"/>
                  </a:lnTo>
                  <a:lnTo>
                    <a:pt x="60" y="66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2806560" y="3075120"/>
            <a:ext cx="11916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820600" y="3106800"/>
            <a:ext cx="7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55160" y="3084480"/>
            <a:ext cx="84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--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773440" y="3506760"/>
            <a:ext cx="22392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86760" y="3517920"/>
            <a:ext cx="373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665520" y="2887560"/>
            <a:ext cx="318960" cy="324720"/>
            <a:chOff x="3665520" y="2887560"/>
            <a:chExt cx="318960" cy="324720"/>
          </a:xfrm>
        </p:grpSpPr>
        <p:sp>
          <p:nvSpPr>
            <p:cNvPr id="49" name=""/>
            <p:cNvSpPr/>
            <p:nvPr/>
          </p:nvSpPr>
          <p:spPr>
            <a:xfrm flipV="1">
              <a:off x="3665520" y="2936160"/>
              <a:ext cx="285480" cy="276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32280" y="2887560"/>
              <a:ext cx="52200" cy="108360"/>
            </a:xfrm>
            <a:custGeom>
              <a:avLst/>
              <a:gdLst/>
              <a:ahLst/>
              <a:rect l="l" t="t" r="r" b="b"/>
              <a:pathLst>
                <a:path w="66" h="66">
                  <a:moveTo>
                    <a:pt x="24" y="66"/>
                  </a:moveTo>
                  <a:lnTo>
                    <a:pt x="66" y="6"/>
                  </a:lnTo>
                  <a:lnTo>
                    <a:pt x="0" y="0"/>
                  </a:lnTo>
                  <a:lnTo>
                    <a:pt x="24" y="6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" name=""/>
          <p:cNvGrpSpPr/>
          <p:nvPr/>
        </p:nvGrpSpPr>
        <p:grpSpPr>
          <a:xfrm>
            <a:off x="3670200" y="3340080"/>
            <a:ext cx="290520" cy="107640"/>
            <a:chOff x="3670200" y="3340080"/>
            <a:chExt cx="290520" cy="107640"/>
          </a:xfrm>
        </p:grpSpPr>
        <p:sp>
          <p:nvSpPr>
            <p:cNvPr id="52" name=""/>
            <p:cNvSpPr/>
            <p:nvPr/>
          </p:nvSpPr>
          <p:spPr>
            <a:xfrm>
              <a:off x="3670200" y="3389040"/>
              <a:ext cx="25236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913200" y="3340080"/>
              <a:ext cx="47520" cy="10764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66"/>
                  </a:moveTo>
                  <a:lnTo>
                    <a:pt x="60" y="3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" name=""/>
          <p:cNvGrpSpPr/>
          <p:nvPr/>
        </p:nvGrpSpPr>
        <p:grpSpPr>
          <a:xfrm>
            <a:off x="3679920" y="3567240"/>
            <a:ext cx="295200" cy="274320"/>
            <a:chOff x="3679920" y="3567240"/>
            <a:chExt cx="295200" cy="274320"/>
          </a:xfrm>
        </p:grpSpPr>
        <p:sp>
          <p:nvSpPr>
            <p:cNvPr id="55" name=""/>
            <p:cNvSpPr/>
            <p:nvPr/>
          </p:nvSpPr>
          <p:spPr>
            <a:xfrm>
              <a:off x="3679920" y="3567240"/>
              <a:ext cx="262080" cy="225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917880" y="3743640"/>
              <a:ext cx="57240" cy="97920"/>
            </a:xfrm>
            <a:custGeom>
              <a:avLst/>
              <a:gdLst/>
              <a:ahLst/>
              <a:rect l="l" t="t" r="r" b="b"/>
              <a:pathLst>
                <a:path w="72" h="60">
                  <a:moveTo>
                    <a:pt x="0" y="60"/>
                  </a:moveTo>
                  <a:lnTo>
                    <a:pt x="72" y="54"/>
                  </a:lnTo>
                  <a:lnTo>
                    <a:pt x="30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3994200" y="2838600"/>
            <a:ext cx="15696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08240" y="284940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979800" y="3311640"/>
            <a:ext cx="214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3840" y="3321000"/>
            <a:ext cx="359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94200" y="3703680"/>
            <a:ext cx="19512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007880" y="3713040"/>
            <a:ext cx="317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3182760"/>
            <a:ext cx="473040" cy="42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352680" y="3289320"/>
            <a:ext cx="37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1442880" y="3330720"/>
            <a:ext cx="592200" cy="117000"/>
            <a:chOff x="1442880" y="3330720"/>
            <a:chExt cx="592200" cy="117000"/>
          </a:xfrm>
        </p:grpSpPr>
        <p:sp>
          <p:nvSpPr>
            <p:cNvPr id="66" name=""/>
            <p:cNvSpPr/>
            <p:nvPr/>
          </p:nvSpPr>
          <p:spPr>
            <a:xfrm flipH="1">
              <a:off x="1478520" y="3394080"/>
              <a:ext cx="55656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1442880" y="3330720"/>
              <a:ext cx="44640" cy="11700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60" y="0"/>
                  </a:moveTo>
                  <a:lnTo>
                    <a:pt x="0" y="36"/>
                  </a:lnTo>
                  <a:lnTo>
                    <a:pt x="60" y="66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2038320" y="3173400"/>
            <a:ext cx="571680" cy="42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049840" y="3289320"/>
            <a:ext cx="432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09680" y="35942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039760" y="4280040"/>
            <a:ext cx="571680" cy="42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438280" y="35938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814400" y="3811680"/>
            <a:ext cx="22392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28080" y="3822840"/>
            <a:ext cx="373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576520" y="3887640"/>
            <a:ext cx="22392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560" y="3898800"/>
            <a:ext cx="261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447920" y="32893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372320" y="2984400"/>
            <a:ext cx="693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Seed $ &amp; Effort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058120" y="4432320"/>
            <a:ext cx="441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EIM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D085D64-B0C1-495E-98B8-2FD78EDDAF6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IGCC and CFB technology were considered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each, a 20 year PPA is assumed - - values come from the desk for each region (low in “coal country” and higher in “gas” country)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coverages average 1.5 during term with a min of 1.3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bridge financing is assumed with a 75/25 D/E ratio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residual value of $600/kw is assumed at year 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break-even analysis was run on the total equity portion, assuming a 12% hurdle rate - - Sr/Jr equity investors will be used in order to raise Enron’s equity IRR to &gt;15%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Sensitivities were run (attached)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CFB only in high revenue (PPA) or low fuel cost (minemouth or Pet Coke)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IGCC in hard-to-permit regions, assuming technology is fully vetted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E5EEEA-FD89-48E2-87A2-08B3B3DA4BF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 - - IGCC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Cost ($/kw)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1,218 $/kw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Financing Costs ($/kw)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108   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1,326 $/kw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Start Date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7/03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Factor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Rate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8200 Btu/kw-hr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Delivered Coal Cost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1.50 $/Mmbtu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Residual Value in Year 20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600 $/kw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Size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38 $/Mw-hr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482C7C-1939-4C69-8AFF-CED085C8E1E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Cash Flow - - IGCC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6553080" y="762120"/>
            <a:ext cx="2362320" cy="834840"/>
            <a:chOff x="6553080" y="762120"/>
            <a:chExt cx="2362320" cy="834840"/>
          </a:xfrm>
        </p:grpSpPr>
        <p:sp>
          <p:nvSpPr>
            <p:cNvPr id="90" name=""/>
            <p:cNvSpPr/>
            <p:nvPr/>
          </p:nvSpPr>
          <p:spPr>
            <a:xfrm flipH="1">
              <a:off x="6553080" y="987480"/>
              <a:ext cx="990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553080" y="987480"/>
              <a:ext cx="0" cy="60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543800" y="762120"/>
              <a:ext cx="13716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 2016 - 2021 are similar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93" name=""/>
          <p:cNvGraphicFramePr/>
          <p:nvPr/>
        </p:nvGraphicFramePr>
        <p:xfrm>
          <a:off x="457200" y="1600200"/>
          <a:ext cx="8305920" cy="4449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8305920" cy="444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DB2D07-5FCD-48B0-B6EE-1208D57EE88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Sensitivity Analysis - - IGCC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533520" y="1712880"/>
          <a:ext cx="3438360" cy="3733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12880"/>
                    <a:ext cx="343836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" name=""/>
          <p:cNvGraphicFramePr/>
          <p:nvPr/>
        </p:nvGraphicFramePr>
        <p:xfrm>
          <a:off x="4486320" y="1712880"/>
          <a:ext cx="3438360" cy="4383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86320" y="1712880"/>
                    <a:ext cx="3438360" cy="43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80AF35-ADC9-45DB-B319-5FA58AE4DA5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 - - CFB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Cost ($/kw)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1,150 $/kw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Financing Costs ($/kw)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121   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1,271 $/kw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Start Date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Factor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Rate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9300 Btu/kw-hr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Delivered Coal Cost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1.00 $/Mmbtu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Residual Value in Year 20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600 $/kw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Size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34 $/mw-hr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EE661B-E9AF-4448-892A-80A8869770C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Cash Flow - - CFB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457200" y="1809720"/>
          <a:ext cx="8001000" cy="428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09720"/>
                    <a:ext cx="8001000" cy="428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8" name=""/>
          <p:cNvGrpSpPr/>
          <p:nvPr/>
        </p:nvGrpSpPr>
        <p:grpSpPr>
          <a:xfrm>
            <a:off x="6324480" y="974880"/>
            <a:ext cx="2362320" cy="834840"/>
            <a:chOff x="6324480" y="974880"/>
            <a:chExt cx="2362320" cy="834840"/>
          </a:xfrm>
        </p:grpSpPr>
        <p:sp>
          <p:nvSpPr>
            <p:cNvPr id="109" name=""/>
            <p:cNvSpPr/>
            <p:nvPr/>
          </p:nvSpPr>
          <p:spPr>
            <a:xfrm flipH="1">
              <a:off x="6324480" y="1200240"/>
              <a:ext cx="990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24480" y="1200240"/>
              <a:ext cx="0" cy="60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315200" y="974880"/>
              <a:ext cx="13716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Years 2016 - 2021 are similar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F7BCB9-DE5D-4FF5-84CE-99FCC56D873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Sensitivity Analysis - - CFB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43000" y="1600200"/>
            <a:ext cx="678168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685800" y="1712880"/>
          <a:ext cx="3438360" cy="3733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12880"/>
                    <a:ext cx="343836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6" name=""/>
          <p:cNvGraphicFramePr/>
          <p:nvPr/>
        </p:nvGraphicFramePr>
        <p:xfrm>
          <a:off x="4486320" y="1712880"/>
          <a:ext cx="3438360" cy="4383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86320" y="1712880"/>
                    <a:ext cx="3438360" cy="43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D8DE7C-5620-4ADA-A44D-96FEF768A25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mrobins</cp:lastModifiedBy>
  <cp:lastPrinted>2001-03-07T22:58:13Z</cp:lastPrinted>
  <dcterms:modified xsi:type="dcterms:W3CDTF">2001-03-13T22:04:09Z</dcterms:modified>
  <cp:revision>762</cp:revision>
  <dc:subject/>
  <dc:title>No Slide Title</dc:title>
</cp:coreProperties>
</file>