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9E75C9-0D54-4A97-B468-479EECDDE5E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EEE77C-6E67-4F94-8193-21FBD1E55EF3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2360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94160" y="6489360"/>
            <a:ext cx="380880" cy="36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26401C-D150-4747-9EC5-75357BF6BB2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904760" y="1422000"/>
            <a:ext cx="5321160" cy="86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Options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219320" y="2793600"/>
            <a:ext cx="6705360" cy="314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P. V. Krishnarao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 October,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267280" y="671400"/>
            <a:ext cx="4607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633680" y="2419200"/>
            <a:ext cx="5975280" cy="297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 of standard lookbacks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Uses of lookbacks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Comparison of premium to European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and hedging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types of lookbacks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609480" y="16506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4231B9-7E93-4FA6-BB7C-052F23EF9E6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059840" y="495360"/>
            <a:ext cx="6948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Standard Lookback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96760" y="1932120"/>
            <a:ext cx="73504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standard lookback option grants the right to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at the lowest price (call)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 at the highest price (put)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reached during the life of the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609480" y="1486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247134-59FD-41B6-9939-F4BE3398543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2742120" y="477720"/>
            <a:ext cx="36212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Call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1415880" y="1719360"/>
            <a:ext cx="0" cy="357984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401840" y="5324400"/>
            <a:ext cx="650880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10160" y="4257720"/>
            <a:ext cx="2317680" cy="0"/>
          </a:xfrm>
          <a:prstGeom prst="line">
            <a:avLst/>
          </a:prstGeom>
          <a:ln w="28440">
            <a:solidFill>
              <a:srgbClr val="66ff99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stCxn id="17" idx="0"/>
            <a:endCxn id="16" idx="0"/>
          </p:cNvCxnSpPr>
          <p:nvPr/>
        </p:nvCxnSpPr>
        <p:spPr>
          <a:xfrm>
            <a:off x="1401480" y="5310000"/>
            <a:ext cx="14760" cy="5400"/>
          </a:xfrm>
          <a:prstGeom prst="straightConnector1">
            <a:avLst/>
          </a:prstGeom>
          <a:ln w="9360">
            <a:solidFill>
              <a:srgbClr val="ffffff"/>
            </a:solidFill>
            <a:miter/>
          </a:ln>
        </p:spPr>
      </p:cxnSp>
      <p:sp>
        <p:nvSpPr>
          <p:cNvPr id="20" name=""/>
          <p:cNvSpPr/>
          <p:nvPr/>
        </p:nvSpPr>
        <p:spPr>
          <a:xfrm>
            <a:off x="6781680" y="3822840"/>
            <a:ext cx="0" cy="449280"/>
          </a:xfrm>
          <a:prstGeom prst="line">
            <a:avLst/>
          </a:prstGeom>
          <a:ln w="28440">
            <a:solidFill>
              <a:srgbClr val="ff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64400" y="5108400"/>
            <a:ext cx="0" cy="419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02040" y="4419720"/>
            <a:ext cx="3183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66ff99"/>
                </a:solidFill>
                <a:effectLst/>
                <a:uFillTx/>
                <a:latin typeface="Arial Black"/>
              </a:rPr>
              <a:t>Payoff = F(T) - min(F)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99160" y="5565600"/>
            <a:ext cx="33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145040" y="550404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Time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852120" y="2838600"/>
            <a:ext cx="424080" cy="11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b" anchorCtr="1" vert="eaVer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Price (F)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" name=""/>
          <p:cNvCxnSpPr>
            <a:stCxn id="17" idx="0"/>
            <a:endCxn id="17" idx="0"/>
          </p:cNvCxnSpPr>
          <p:nvPr/>
        </p:nvCxnSpPr>
        <p:spPr>
          <a:xfrm>
            <a:off x="1401480" y="5310000"/>
            <a:ext cx="1080" cy="1080"/>
          </a:xfrm>
          <a:prstGeom prst="straightConnector1">
            <a:avLst/>
          </a:prstGeom>
          <a:ln w="9360">
            <a:solidFill>
              <a:srgbClr val="ffffff"/>
            </a:solidFill>
            <a:miter/>
          </a:ln>
        </p:spPr>
      </p:cxnSp>
      <p:sp>
        <p:nvSpPr>
          <p:cNvPr id="27" name=""/>
          <p:cNvSpPr/>
          <p:nvPr/>
        </p:nvSpPr>
        <p:spPr>
          <a:xfrm>
            <a:off x="1434960" y="2911320"/>
            <a:ext cx="5403960" cy="1446480"/>
          </a:xfrm>
          <a:custGeom>
            <a:avLst/>
            <a:gdLst/>
            <a:ahLst/>
            <a:rect l="l" t="t" r="r" b="b"/>
            <a:pathLst>
              <a:path w="2900" h="713">
                <a:moveTo>
                  <a:pt x="0" y="568"/>
                </a:moveTo>
                <a:cubicBezTo>
                  <a:pt x="282" y="284"/>
                  <a:pt x="565" y="0"/>
                  <a:pt x="845" y="13"/>
                </a:cubicBezTo>
                <a:cubicBezTo>
                  <a:pt x="1125" y="26"/>
                  <a:pt x="1492" y="585"/>
                  <a:pt x="1682" y="649"/>
                </a:cubicBezTo>
                <a:cubicBezTo>
                  <a:pt x="1872" y="713"/>
                  <a:pt x="1881" y="452"/>
                  <a:pt x="1982" y="395"/>
                </a:cubicBezTo>
                <a:cubicBezTo>
                  <a:pt x="2083" y="338"/>
                  <a:pt x="2190" y="303"/>
                  <a:pt x="2291" y="304"/>
                </a:cubicBezTo>
                <a:cubicBezTo>
                  <a:pt x="2392" y="305"/>
                  <a:pt x="2490" y="381"/>
                  <a:pt x="2591" y="404"/>
                </a:cubicBezTo>
                <a:cubicBezTo>
                  <a:pt x="2692" y="427"/>
                  <a:pt x="2844" y="437"/>
                  <a:pt x="2900" y="440"/>
                </a:cubicBezTo>
              </a:path>
            </a:pathLst>
          </a:custGeom>
          <a:noFill/>
          <a:ln w="316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609480" y="143460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D0C962-2E02-4C5D-A0ED-2E8009AB508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2768400" y="473040"/>
            <a:ext cx="3508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1631880" y="2313000"/>
            <a:ext cx="0" cy="30607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33680" y="5356080"/>
            <a:ext cx="586080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0774200">
            <a:off x="1010880" y="2936160"/>
            <a:ext cx="485280" cy="10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Price (F)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3080" y="3013200"/>
            <a:ext cx="293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66ff99"/>
                </a:solidFill>
                <a:effectLst/>
                <a:uFillTx/>
                <a:latin typeface="Arial Black"/>
              </a:rPr>
              <a:t>Payoff = max (F) - F(T)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733400" y="3476520"/>
            <a:ext cx="4592880" cy="0"/>
          </a:xfrm>
          <a:prstGeom prst="line">
            <a:avLst/>
          </a:prstGeom>
          <a:ln w="28440">
            <a:solidFill>
              <a:srgbClr val="66ff99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118200" y="3476520"/>
            <a:ext cx="0" cy="677880"/>
          </a:xfrm>
          <a:prstGeom prst="line">
            <a:avLst/>
          </a:prstGeom>
          <a:ln w="28440">
            <a:solidFill>
              <a:srgbClr val="ff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132600" y="5111640"/>
            <a:ext cx="0" cy="419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970960" y="5529240"/>
            <a:ext cx="36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241520" y="5492880"/>
            <a:ext cx="746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16040" y="3489480"/>
            <a:ext cx="4603680" cy="1131840"/>
          </a:xfrm>
          <a:custGeom>
            <a:avLst/>
            <a:gdLst/>
            <a:ahLst/>
            <a:rect l="l" t="t" r="r" b="b"/>
            <a:pathLst>
              <a:path w="2900" h="713">
                <a:moveTo>
                  <a:pt x="0" y="568"/>
                </a:moveTo>
                <a:cubicBezTo>
                  <a:pt x="282" y="284"/>
                  <a:pt x="565" y="0"/>
                  <a:pt x="845" y="13"/>
                </a:cubicBezTo>
                <a:cubicBezTo>
                  <a:pt x="1125" y="26"/>
                  <a:pt x="1492" y="585"/>
                  <a:pt x="1682" y="649"/>
                </a:cubicBezTo>
                <a:cubicBezTo>
                  <a:pt x="1872" y="713"/>
                  <a:pt x="1881" y="452"/>
                  <a:pt x="1982" y="395"/>
                </a:cubicBezTo>
                <a:cubicBezTo>
                  <a:pt x="2083" y="338"/>
                  <a:pt x="2190" y="303"/>
                  <a:pt x="2291" y="304"/>
                </a:cubicBezTo>
                <a:cubicBezTo>
                  <a:pt x="2392" y="305"/>
                  <a:pt x="2490" y="381"/>
                  <a:pt x="2591" y="404"/>
                </a:cubicBezTo>
                <a:cubicBezTo>
                  <a:pt x="2692" y="427"/>
                  <a:pt x="2844" y="437"/>
                  <a:pt x="2900" y="440"/>
                </a:cubicBezTo>
              </a:path>
            </a:pathLst>
          </a:custGeom>
          <a:noFill/>
          <a:ln w="316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09480" y="1486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BD5044-37F5-4A03-B218-02B26F3F87E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290600" y="509760"/>
            <a:ext cx="6581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Uses of Lookback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1640" y="1687680"/>
            <a:ext cx="7712280" cy="43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Useful for those wishing to buy volatility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Lookback call + Lookback put pays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max(F) - min(F)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 Oil put warrant offered by Bankers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Trust called U-strike gave the buyers the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right to lock in a strike price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the most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favorable level reached over an initial period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25"/>
              </a:spcBef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Useful building block for understanding other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path-dependent options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609480" y="14479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DF21EB-9115-4F7C-972B-BA278C90884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244440" y="531720"/>
            <a:ext cx="8653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vs. European Call Premium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6200000">
            <a:off x="-299880" y="3472560"/>
            <a:ext cx="225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66ff99"/>
                </a:solidFill>
                <a:effectLst/>
                <a:uFillTx/>
                <a:latin typeface="Arial Rounded MT Bold"/>
              </a:rPr>
              <a:t> Call Premium ($)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72080" y="5761080"/>
            <a:ext cx="356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66ff99"/>
                </a:solidFill>
                <a:effectLst/>
                <a:uFillTx/>
                <a:latin typeface="Arial Rounded MT Bold"/>
              </a:rPr>
              <a:t>Time to Expiration (months)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584280" y="143460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1076400" y="1755720"/>
          <a:ext cx="7215120" cy="4010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6400" y="1755720"/>
                    <a:ext cx="7215120" cy="40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1905120" y="2260440"/>
            <a:ext cx="1917720" cy="734400"/>
          </a:xfrm>
          <a:prstGeom prst="rect">
            <a:avLst/>
          </a:prstGeom>
          <a:solidFill>
            <a:srgbClr val="ccffff"/>
          </a:solidFill>
          <a:ln w="9360">
            <a:solidFill>
              <a:srgbClr val="33cc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Strike = Price = $50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Volatility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Risk-free rate = 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0ED961-988F-4C24-8505-306DE967813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755640" y="539640"/>
            <a:ext cx="7624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Lookback Pricing and Hedging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47680" y="1984320"/>
            <a:ext cx="725796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Idea is seductive, but customers shy from the expensive 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Lookback premium is about two times the premium of an at-the-money European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Lookbacks are hedgeable (no discontinuous deltas)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needs to account for the sampling frequency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09480" y="14860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CB5729-C587-44F0-A66B-1EB3468C045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1293840" y="493560"/>
            <a:ext cx="65541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Other Types of Lookbacks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992160" y="1717560"/>
            <a:ext cx="7210440" cy="42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on Extrema: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- 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Put payoff = max {K-min(F), 0}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-  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66ff99"/>
                </a:solidFill>
                <a:effectLst/>
                <a:uFillTx/>
                <a:latin typeface="Arial"/>
              </a:rPr>
              <a:t>Call payoff = max {max(F) - K, 0}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K is the strike price, and min(F)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max(F) are the minimum and maximum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reached during the option period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Perpetual Lookback, also called Russian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option, is an American-style lookback that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43344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lives until it is exercised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609480" y="138384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Lookback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3128C5-59B7-4B7A-92C0-06868531B2A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2000-10-13T12:35:39Z</cp:lastPrinted>
  <dcterms:modified xsi:type="dcterms:W3CDTF">2000-10-13T12:36:21Z</dcterms:modified>
  <cp:revision>52</cp:revision>
  <dc:subject/>
  <dc:title>No Slide Title</dc:title>
</cp:coreProperties>
</file>