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2895120" y="843120"/>
            <a:ext cx="5790240" cy="12035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gradFill rotWithShape="0">
            <a:gsLst>
              <a:gs pos="0">
                <a:srgbClr val="ccecff"/>
              </a:gs>
              <a:gs pos="100000">
                <a:srgbClr val="ffffc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1" name="PlaceHolder 1"/>
          <p:cNvSpPr>
            <a:spLocks noGrp="1"/>
          </p:cNvSpPr>
          <p:nvPr>
            <p:ph type="title"/>
          </p:nvPr>
        </p:nvSpPr>
        <p:spPr>
          <a:xfrm>
            <a:off x="2819160" y="6091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Click to edit the title text format</a:t>
            </a:r>
            <a:endParaRPr b="1" lang="en-US" sz="4800" strike="noStrike" u="none">
              <a:solidFill>
                <a:srgbClr val="336699"/>
              </a:solidFill>
              <a:effectLst/>
              <a:uFillTx/>
              <a:latin typeface="Arial Narrow"/>
            </a:endParaRPr>
          </a:p>
        </p:txBody>
      </p:sp>
      <p:sp>
        <p:nvSpPr>
          <p:cNvPr id="2" name="PlaceHolder 2"/>
          <p:cNvSpPr>
            <a:spLocks noGrp="1"/>
          </p:cNvSpPr>
          <p:nvPr>
            <p:ph type="body"/>
          </p:nvPr>
        </p:nvSpPr>
        <p:spPr>
          <a:xfrm>
            <a:off x="2819160" y="1981080"/>
            <a:ext cx="609588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Click to edit the outline text format</a:t>
            </a:r>
            <a:endParaRPr b="0" lang="en-US" sz="2800" strike="noStrike" u="none">
              <a:solidFill>
                <a:srgbClr val="009999"/>
              </a:solidFill>
              <a:effectLst/>
              <a:uFillTx/>
              <a:latin typeface="Arial"/>
            </a:endParaRPr>
          </a:p>
          <a:p>
            <a:pPr lvl="1" marL="743040" indent="-285840">
              <a:spcBef>
                <a:spcPts val="700"/>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Second Outline Level</a:t>
            </a:r>
            <a:endParaRPr b="0" lang="en-US" sz="2800" strike="noStrike" u="none">
              <a:solidFill>
                <a:srgbClr val="009999"/>
              </a:solidFill>
              <a:effectLst/>
              <a:uFillTx/>
              <a:latin typeface="Arial"/>
            </a:endParaRPr>
          </a:p>
          <a:p>
            <a:pPr lvl="2" marL="1143000" indent="-228600">
              <a:spcBef>
                <a:spcPts val="700"/>
              </a:spcBef>
              <a:buClr>
                <a:srgbClr val="ff9966"/>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Third Outline Level</a:t>
            </a:r>
            <a:endParaRPr b="0" lang="en-US" sz="2800" strike="noStrike" u="none">
              <a:solidFill>
                <a:srgbClr val="009999"/>
              </a:solidFill>
              <a:effectLst/>
              <a:uFillTx/>
              <a:latin typeface="Arial"/>
            </a:endParaRPr>
          </a:p>
          <a:p>
            <a:pPr lvl="3" marL="1600200" indent="-228600">
              <a:spcBef>
                <a:spcPts val="700"/>
              </a:spcBef>
              <a:buClr>
                <a:srgbClr val="3366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Fourth Outline Level</a:t>
            </a:r>
            <a:endParaRPr b="0" lang="en-US" sz="2800" strike="noStrike" u="none">
              <a:solidFill>
                <a:srgbClr val="009999"/>
              </a:solidFill>
              <a:effectLst/>
              <a:uFillTx/>
              <a:latin typeface="Arial"/>
            </a:endParaRPr>
          </a:p>
          <a:p>
            <a:pPr lvl="4" marL="2057400" indent="-228600">
              <a:spcBef>
                <a:spcPts val="700"/>
              </a:spcBef>
              <a:buClr>
                <a:srgbClr val="ff996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Fifth Outline Level</a:t>
            </a:r>
            <a:endParaRPr b="0" lang="en-US" sz="2800" strike="noStrike" u="none">
              <a:solidFill>
                <a:srgbClr val="009999"/>
              </a:solidFill>
              <a:effectLst/>
              <a:uFillTx/>
              <a:latin typeface="Arial"/>
            </a:endParaRPr>
          </a:p>
          <a:p>
            <a:pPr lvl="5"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Sixth Outline Level</a:t>
            </a:r>
            <a:endParaRPr b="0" lang="en-US" sz="2800" strike="noStrike" u="none">
              <a:solidFill>
                <a:srgbClr val="009999"/>
              </a:solidFill>
              <a:effectLst/>
              <a:uFillTx/>
              <a:latin typeface="Arial"/>
            </a:endParaRPr>
          </a:p>
          <a:p>
            <a:pPr lvl="6" marL="2057400" indent="-228600">
              <a:spcBef>
                <a:spcPts val="700"/>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Seventh Outline Level</a:t>
            </a:r>
            <a:endParaRPr b="0" lang="en-US" sz="2800" strike="noStrike" u="none">
              <a:solidFill>
                <a:srgbClr val="009999"/>
              </a:solidFill>
              <a:effectLst/>
              <a:uFillTx/>
              <a:latin typeface="Arial"/>
            </a:endParaRPr>
          </a:p>
        </p:txBody>
      </p:sp>
      <p:sp>
        <p:nvSpPr>
          <p:cNvPr id="3" name="PlaceHolder 3"/>
          <p:cNvSpPr>
            <a:spLocks noGrp="1"/>
          </p:cNvSpPr>
          <p:nvPr>
            <p:ph type="dt" idx="1"/>
          </p:nvPr>
        </p:nvSpPr>
        <p:spPr>
          <a:xfrm>
            <a:off x="304560" y="6248520"/>
            <a:ext cx="190476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&lt;date/time&gt;</a:t>
            </a:r>
            <a:endParaRPr b="0" lang="en-US" sz="1400" strike="noStrike" u="none">
              <a:solidFill>
                <a:srgbClr val="000000"/>
              </a:solidFill>
              <a:effectLst/>
              <a:uFillTx/>
              <a:latin typeface="Times New Roman"/>
            </a:endParaRPr>
          </a:p>
        </p:txBody>
      </p:sp>
      <p:sp>
        <p:nvSpPr>
          <p:cNvPr id="4" name="PlaceHolder 4"/>
          <p:cNvSpPr>
            <a:spLocks noGrp="1"/>
          </p:cNvSpPr>
          <p:nvPr>
            <p:ph type="ftr" idx="2"/>
          </p:nvPr>
        </p:nvSpPr>
        <p:spPr>
          <a:xfrm>
            <a:off x="35812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&lt;footer&gt;</a:t>
            </a:r>
            <a:endParaRPr b="0" lang="en-US" sz="1400" strike="noStrike" u="none">
              <a:solidFill>
                <a:srgbClr val="000000"/>
              </a:solidFill>
              <a:effectLst/>
              <a:uFillTx/>
              <a:latin typeface="Times New Roman"/>
            </a:endParaRPr>
          </a:p>
        </p:txBody>
      </p:sp>
      <p:sp>
        <p:nvSpPr>
          <p:cNvPr id="5" name="PlaceHolder 5"/>
          <p:cNvSpPr>
            <a:spLocks noGrp="1"/>
          </p:cNvSpPr>
          <p:nvPr>
            <p:ph type="sldNum" idx="3"/>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D10CDDE-9615-472C-AFF1-46B88F5377B1}" type="slidenum">
              <a:rPr b="0" lang="en-US" sz="1400" strike="noStrike" u="none">
                <a:solidFill>
                  <a:srgbClr val="ff9966"/>
                </a:solidFill>
                <a:effectLst/>
                <a:uFillTx/>
                <a:latin typeface="Arial"/>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6" name=""/>
          <p:cNvSpPr/>
          <p:nvPr/>
        </p:nvSpPr>
        <p:spPr>
          <a:xfrm>
            <a:off x="0" y="1708200"/>
            <a:ext cx="9147240" cy="0"/>
          </a:xfrm>
          <a:prstGeom prst="line">
            <a:avLst/>
          </a:prstGeom>
          <a:ln cap="sq" w="12600">
            <a:solidFill>
              <a:srgbClr val="010000"/>
            </a:solidFill>
            <a:miter/>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7" name=""/>
          <p:cNvSpPr/>
          <p:nvPr/>
        </p:nvSpPr>
        <p:spPr>
          <a:xfrm>
            <a:off x="-2895120" y="843120"/>
            <a:ext cx="5790240" cy="12035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gradFill rotWithShape="0">
            <a:gsLst>
              <a:gs pos="0">
                <a:srgbClr val="ccecff"/>
              </a:gs>
              <a:gs pos="100000">
                <a:srgbClr val="ffffcc"/>
              </a:gs>
            </a:gsLst>
            <a:lin ang="5400000"/>
          </a:gradFill>
          <a:ln w="0">
            <a:noFill/>
          </a:ln>
        </p:spPr>
        <p:style>
          <a:lnRef idx="0"/>
          <a:fillRef idx="0"/>
          <a:effectRef idx="0"/>
          <a:fontRef idx="minor"/>
        </p:style>
        <p:txBody>
          <a:bodyPr lIns="90000" rIns="90000" tIns="46800" bIns="46800" anchor="t">
            <a:noAutofit/>
          </a:bodyPr>
          <a:p>
            <a:endParaRPr b="0" lang="en-US" sz="2400" strike="noStrike" u="none">
              <a:solidFill>
                <a:srgbClr val="009999"/>
              </a:solidFill>
              <a:effectLst/>
              <a:uFillTx/>
              <a:latin typeface="Times New Roman"/>
            </a:endParaRPr>
          </a:p>
        </p:txBody>
      </p:sp>
      <p:sp>
        <p:nvSpPr>
          <p:cNvPr id="8" name="PlaceHolder 1"/>
          <p:cNvSpPr>
            <a:spLocks noGrp="1"/>
          </p:cNvSpPr>
          <p:nvPr>
            <p:ph type="title"/>
          </p:nvPr>
        </p:nvSpPr>
        <p:spPr>
          <a:xfrm>
            <a:off x="2743200" y="426960"/>
            <a:ext cx="6399360" cy="1524240"/>
          </a:xfrm>
          <a:prstGeom prst="rect">
            <a:avLst/>
          </a:prstGeom>
          <a:noFill/>
          <a:ln w="0">
            <a:noFill/>
          </a:ln>
        </p:spPr>
        <p:txBody>
          <a:bodyPr lIns="92160" rIns="92160" tIns="46080" bIns="46080" anchor="b">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600" strike="noStrike" u="none">
                <a:solidFill>
                  <a:srgbClr val="336699"/>
                </a:solidFill>
                <a:effectLst/>
                <a:uFillTx/>
                <a:latin typeface="Arial Narrow"/>
              </a:rPr>
              <a:t>Click to edit the title text format</a:t>
            </a:r>
            <a:endParaRPr b="1" lang="en-US" sz="6600" strike="noStrike" u="none">
              <a:solidFill>
                <a:srgbClr val="336699"/>
              </a:solidFill>
              <a:effectLst/>
              <a:uFillTx/>
              <a:latin typeface="Arial Narrow"/>
            </a:endParaRPr>
          </a:p>
        </p:txBody>
      </p:sp>
      <p:sp>
        <p:nvSpPr>
          <p:cNvPr id="9" name="PlaceHolder 2"/>
          <p:cNvSpPr>
            <a:spLocks noGrp="1"/>
          </p:cNvSpPr>
          <p:nvPr>
            <p:ph type="dt" idx="4"/>
          </p:nvPr>
        </p:nvSpPr>
        <p:spPr>
          <a:xfrm>
            <a:off x="304560" y="6248520"/>
            <a:ext cx="190476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&lt;date/time&gt;</a:t>
            </a:r>
            <a:endParaRPr b="0" lang="en-US" sz="1400" strike="noStrike" u="none">
              <a:solidFill>
                <a:srgbClr val="000000"/>
              </a:solidFill>
              <a:effectLst/>
              <a:uFillTx/>
              <a:latin typeface="Times New Roman"/>
            </a:endParaRPr>
          </a:p>
        </p:txBody>
      </p:sp>
      <p:sp>
        <p:nvSpPr>
          <p:cNvPr id="10" name="PlaceHolder 3"/>
          <p:cNvSpPr>
            <a:spLocks noGrp="1"/>
          </p:cNvSpPr>
          <p:nvPr>
            <p:ph type="ftr" idx="5"/>
          </p:nvPr>
        </p:nvSpPr>
        <p:spPr>
          <a:xfrm>
            <a:off x="3581280" y="624852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9966"/>
                </a:solidFill>
                <a:effectLst/>
                <a:uFillTx/>
                <a:latin typeface="Arial"/>
              </a:rPr>
              <a:t>&lt;footer&gt;</a:t>
            </a:r>
            <a:endParaRPr b="0" lang="en-US" sz="1400" strike="noStrike" u="none">
              <a:solidFill>
                <a:srgbClr val="000000"/>
              </a:solidFill>
              <a:effectLst/>
              <a:uFillTx/>
              <a:latin typeface="Times New Roman"/>
            </a:endParaRPr>
          </a:p>
        </p:txBody>
      </p:sp>
      <p:sp>
        <p:nvSpPr>
          <p:cNvPr id="11" name="PlaceHolder 4"/>
          <p:cNvSpPr>
            <a:spLocks noGrp="1"/>
          </p:cNvSpPr>
          <p:nvPr>
            <p:ph type="sldNum" idx="6"/>
          </p:nvPr>
        </p:nvSpPr>
        <p:spPr>
          <a:xfrm>
            <a:off x="7010280" y="624852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9966"/>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DD6CED1-E7DA-4F11-B216-FB0FCC9F3153}" type="slidenum">
              <a:rPr b="0" lang="en-US" sz="1400" strike="noStrike" u="none">
                <a:solidFill>
                  <a:srgbClr val="ff9966"/>
                </a:solidFill>
                <a:effectLst/>
                <a:uFillTx/>
                <a:latin typeface="Arial"/>
              </a:rPr>
              <a:t>&lt;number&gt;</a:t>
            </a:fld>
            <a:endParaRPr b="0" lang="en-US" sz="1400" strike="noStrike" u="none">
              <a:solidFill>
                <a:srgbClr val="000000"/>
              </a:solidFill>
              <a:effectLst/>
              <a:uFillTx/>
              <a:latin typeface="Times New Roman"/>
            </a:endParaRPr>
          </a:p>
        </p:txBody>
      </p:sp>
      <p:sp>
        <p:nvSpPr>
          <p:cNvPr id="12"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Click to edit the outline text format</a:t>
            </a:r>
            <a:endParaRPr b="0" lang="en-US" sz="2400" strike="noStrike" u="none">
              <a:solidFill>
                <a:srgbClr val="009999"/>
              </a:solidFill>
              <a:effectLst/>
              <a:uFillTx/>
              <a:latin typeface="Arial"/>
            </a:endParaRPr>
          </a:p>
          <a:p>
            <a:pPr lvl="1" marL="457200" indent="0" algn="ctr">
              <a:spcBef>
                <a:spcPts val="6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9999"/>
                </a:solidFill>
                <a:effectLst/>
                <a:uFillTx/>
                <a:latin typeface="Arial"/>
              </a:rPr>
              <a:t>Second Outline Level</a:t>
            </a:r>
            <a:endParaRPr b="0" lang="en-US" sz="2600" strike="noStrike" u="none">
              <a:solidFill>
                <a:srgbClr val="009999"/>
              </a:solidFill>
              <a:effectLst/>
              <a:uFillTx/>
              <a:latin typeface="Arial"/>
            </a:endParaRPr>
          </a:p>
          <a:p>
            <a:pPr lvl="2" marL="914400" algn="ctr">
              <a:spcBef>
                <a:spcPts val="601"/>
              </a:spcBef>
              <a:buClr>
                <a:srgbClr val="ff9966"/>
              </a:buClr>
              <a:buSzPct val="65000"/>
              <a:buFont typeface="Monotype Sort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Third Outline Level</a:t>
            </a:r>
            <a:endParaRPr b="0" lang="en-US" sz="2400" strike="noStrike" u="none">
              <a:solidFill>
                <a:srgbClr val="009999"/>
              </a:solidFill>
              <a:effectLst/>
              <a:uFillTx/>
              <a:latin typeface="Arial"/>
            </a:endParaRPr>
          </a:p>
          <a:p>
            <a:pPr lvl="3" marL="1371600" algn="ctr">
              <a:spcBef>
                <a:spcPts val="499"/>
              </a:spcBef>
              <a:buClr>
                <a:srgbClr val="336699"/>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Fourth Outline Level</a:t>
            </a:r>
            <a:endParaRPr b="0" lang="en-US" sz="2000" strike="noStrike" u="none">
              <a:solidFill>
                <a:srgbClr val="009999"/>
              </a:solidFill>
              <a:effectLst/>
              <a:uFillTx/>
              <a:latin typeface="Arial"/>
            </a:endParaRPr>
          </a:p>
          <a:p>
            <a:pPr lvl="4" marL="1828800" algn="ctr">
              <a:spcBef>
                <a:spcPts val="499"/>
              </a:spcBef>
              <a:buClr>
                <a:srgbClr val="ff9966"/>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Fifth Outline Level</a:t>
            </a:r>
            <a:endParaRPr b="0" lang="en-US" sz="2000" strike="noStrike" u="none">
              <a:solidFill>
                <a:srgbClr val="009999"/>
              </a:solidFill>
              <a:effectLst/>
              <a:uFillTx/>
              <a:latin typeface="Arial"/>
            </a:endParaRPr>
          </a:p>
          <a:p>
            <a:pPr lvl="5" marL="1828800">
              <a:spcBef>
                <a:spcPts val="499"/>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Sixth Outline Level</a:t>
            </a:r>
            <a:endParaRPr b="0" lang="en-US" sz="2000" strike="noStrike" u="none">
              <a:solidFill>
                <a:srgbClr val="009999"/>
              </a:solidFill>
              <a:effectLst/>
              <a:uFillTx/>
              <a:latin typeface="Arial"/>
            </a:endParaRPr>
          </a:p>
          <a:p>
            <a:pPr lvl="6" marL="1828800">
              <a:spcBef>
                <a:spcPts val="499"/>
              </a:spcBef>
              <a:buClr>
                <a:srgbClr val="0099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9999"/>
                </a:solidFill>
                <a:effectLst/>
                <a:uFillTx/>
                <a:latin typeface="Arial"/>
              </a:rPr>
              <a:t>Seventh Outline Level</a:t>
            </a:r>
            <a:endParaRPr b="0" lang="en-US" sz="2000" strike="noStrike" u="none">
              <a:solidFill>
                <a:srgbClr val="009999"/>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2743200" y="426960"/>
            <a:ext cx="6399360" cy="1524240"/>
          </a:xfrm>
          <a:prstGeom prst="rect">
            <a:avLst/>
          </a:prstGeom>
          <a:noFill/>
          <a:ln w="0">
            <a:noFill/>
          </a:ln>
        </p:spPr>
        <p:txBody>
          <a:bodyPr lIns="92160" rIns="92160" tIns="46080" bIns="46080" anchor="b">
            <a:noAutofit/>
          </a:bodyPr>
          <a:p>
            <a:pPr indent="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600" strike="noStrike" u="none">
                <a:solidFill>
                  <a:srgbClr val="336699"/>
                </a:solidFill>
                <a:effectLst/>
                <a:uFillTx/>
                <a:latin typeface="Arial Narrow"/>
              </a:rPr>
              <a:t>Continental Power</a:t>
            </a:r>
            <a:endParaRPr b="1" lang="en-US" sz="6600" strike="noStrike" u="none">
              <a:solidFill>
                <a:srgbClr val="336699"/>
              </a:solidFill>
              <a:effectLst/>
              <a:uFillTx/>
              <a:latin typeface="Arial Narrow"/>
            </a:endParaRPr>
          </a:p>
        </p:txBody>
      </p:sp>
      <p:sp>
        <p:nvSpPr>
          <p:cNvPr id="14" name="PlaceHolder 2"/>
          <p:cNvSpPr>
            <a:spLocks noGrp="1"/>
          </p:cNvSpPr>
          <p:nvPr>
            <p:ph type="subTitle"/>
          </p:nvPr>
        </p:nvSpPr>
        <p:spPr>
          <a:xfrm>
            <a:off x="3809520" y="2133720"/>
            <a:ext cx="4876920" cy="1752480"/>
          </a:xfrm>
          <a:prstGeom prst="rect">
            <a:avLst/>
          </a:prstGeom>
          <a:noFill/>
          <a:ln w="0">
            <a:noFill/>
          </a:ln>
        </p:spPr>
        <p:txBody>
          <a:bodyPr lIns="92160" rIns="92160" tIns="46080" bIns="46080" anchor="t">
            <a:noAutofit/>
          </a:bodyPr>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Arial"/>
              </a:rPr>
              <a:t>Todd Hall</a:t>
            </a:r>
            <a:endParaRPr b="0" lang="en-US" sz="2400" strike="noStrike" u="none">
              <a:solidFill>
                <a:srgbClr val="009999"/>
              </a:solidFill>
              <a:effectLst/>
              <a:uFillTx/>
              <a:latin typeface="Arial"/>
            </a:endParaRPr>
          </a:p>
          <a:p>
            <a:pPr indent="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9999"/>
                </a:solidFill>
                <a:effectLst/>
                <a:uFillTx/>
                <a:latin typeface="Arial"/>
              </a:rPr>
              <a:t>September 2000</a:t>
            </a:r>
            <a:endParaRPr b="0" lang="en-US" sz="2400" strike="noStrike" u="none">
              <a:solidFill>
                <a:srgbClr val="009999"/>
              </a:solidFill>
              <a:effectLst/>
              <a:uFillTx/>
              <a:latin typeface="Arial"/>
            </a:endParaRPr>
          </a:p>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9999"/>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2801520" y="10285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Contingency Plan </a:t>
            </a:r>
            <a:endParaRPr b="1" lang="en-US" sz="4800" strike="noStrike" u="none">
              <a:solidFill>
                <a:srgbClr val="336699"/>
              </a:solidFill>
              <a:effectLst/>
              <a:uFillTx/>
              <a:latin typeface="Arial Narrow"/>
            </a:endParaRPr>
          </a:p>
        </p:txBody>
      </p:sp>
      <p:sp>
        <p:nvSpPr>
          <p:cNvPr id="32" name="PlaceHolder 2"/>
          <p:cNvSpPr>
            <a:spLocks noGrp="1"/>
          </p:cNvSpPr>
          <p:nvPr>
            <p:ph/>
          </p:nvPr>
        </p:nvSpPr>
        <p:spPr>
          <a:xfrm>
            <a:off x="152280" y="1981080"/>
            <a:ext cx="8763120" cy="4114800"/>
          </a:xfrm>
          <a:prstGeom prst="rect">
            <a:avLst/>
          </a:prstGeom>
          <a:noFill/>
          <a:ln w="0">
            <a:noFill/>
          </a:ln>
        </p:spPr>
        <p:txBody>
          <a:bodyPr lIns="92160" rIns="92160" tIns="46080" bIns="46080" anchor="t">
            <a:normAutofit fontScale="92500" lnSpcReduction="19999"/>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9999"/>
                </a:solidFill>
                <a:effectLst/>
                <a:uFillTx/>
                <a:latin typeface="Arial"/>
              </a:rPr>
              <a:t>Plan A</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Testing by both offices must be done to ensure that the solution addresses business needs</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Coordinated effort between Houston and London IT</a:t>
            </a:r>
            <a:endParaRPr b="0" lang="en-US" sz="2800" strike="noStrike" u="none">
              <a:solidFill>
                <a:srgbClr val="009999"/>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9999"/>
              </a:solidFill>
              <a:effectLst/>
              <a:uFillTx/>
              <a:latin typeface="Arial"/>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9999"/>
                </a:solidFill>
                <a:effectLst/>
                <a:uFillTx/>
                <a:latin typeface="Arial"/>
              </a:rPr>
              <a:t>Plan B</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Use current Excel models to value transmission</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Make modifications to incorporate a multiplier which is changed as Commercial projects utilization</a:t>
            </a:r>
            <a:endParaRPr b="0" lang="en-US" sz="2800" strike="noStrike" u="none">
              <a:solidFill>
                <a:srgbClr val="009999"/>
              </a:solidFill>
              <a:effectLst/>
              <a:uFillTx/>
              <a:latin typeface="Arial"/>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1066320" y="1028520"/>
            <a:ext cx="78310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Contingency Plan - continued </a:t>
            </a:r>
            <a:endParaRPr b="1" lang="en-US" sz="4800" strike="noStrike" u="none">
              <a:solidFill>
                <a:srgbClr val="336699"/>
              </a:solidFill>
              <a:effectLst/>
              <a:uFillTx/>
              <a:latin typeface="Arial Narrow"/>
            </a:endParaRPr>
          </a:p>
        </p:txBody>
      </p:sp>
      <p:sp>
        <p:nvSpPr>
          <p:cNvPr id="34" name="PlaceHolder 2"/>
          <p:cNvSpPr>
            <a:spLocks noGrp="1"/>
          </p:cNvSpPr>
          <p:nvPr>
            <p:ph/>
          </p:nvPr>
        </p:nvSpPr>
        <p:spPr>
          <a:xfrm>
            <a:off x="152280" y="1981080"/>
            <a:ext cx="8763120" cy="4114800"/>
          </a:xfrm>
          <a:prstGeom prst="rect">
            <a:avLst/>
          </a:prstGeom>
          <a:noFill/>
          <a:ln w="0">
            <a:noFill/>
          </a:ln>
        </p:spPr>
        <p:txBody>
          <a:bodyPr lIns="92160" rIns="92160" tIns="46080" bIns="46080" anchor="t">
            <a:normAutofit fontScale="92500" lnSpcReduction="9999"/>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9999"/>
                </a:solidFill>
                <a:effectLst/>
                <a:uFillTx/>
                <a:latin typeface="Arial"/>
              </a:rPr>
              <a:t>Plan C</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Modification of EnPower to reflect a new deal type which values as a Forwards position</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The new deal type enables the Transmission Forwards to be distinguished from Physical Forward positions</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Create functionality to allow for valuation of the spread to take into account the fact that the entire volume will not flow (forecast volume)</a:t>
            </a:r>
            <a:endParaRPr b="0" lang="en-US" sz="2800" strike="noStrike" u="none">
              <a:solidFill>
                <a:srgbClr val="009999"/>
              </a:solidFill>
              <a:effectLst/>
              <a:uFillTx/>
              <a:latin typeface="Arial"/>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9999"/>
              </a:solidFill>
              <a:effectLst/>
              <a:uFillTx/>
              <a:latin typeface="Arial"/>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2801520" y="10285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Next Steps </a:t>
            </a:r>
            <a:endParaRPr b="1" lang="en-US" sz="4800" strike="noStrike" u="none">
              <a:solidFill>
                <a:srgbClr val="336699"/>
              </a:solidFill>
              <a:effectLst/>
              <a:uFillTx/>
              <a:latin typeface="Arial Narrow"/>
            </a:endParaRPr>
          </a:p>
        </p:txBody>
      </p:sp>
      <p:sp>
        <p:nvSpPr>
          <p:cNvPr id="36" name="PlaceHolder 2"/>
          <p:cNvSpPr>
            <a:spLocks noGrp="1"/>
          </p:cNvSpPr>
          <p:nvPr>
            <p:ph/>
          </p:nvPr>
        </p:nvSpPr>
        <p:spPr>
          <a:xfrm>
            <a:off x="152280" y="1981080"/>
            <a:ext cx="876312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Coordinated meeting with Paul Mead, Gregor Baumerich, and Risk personnel on Sept. 15, to present the different Plans</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Recognizing that Plan B would require the least amount of EnPower modifications and that it closely resembles the current processes, the decision was made to proceed with Plan B until Plan A can be tested and implemented</a:t>
            </a:r>
            <a:endParaRPr b="0" lang="en-US" sz="2800" strike="noStrike" u="none">
              <a:solidFill>
                <a:srgbClr val="009999"/>
              </a:solidFill>
              <a:effectLst/>
              <a:uFillTx/>
              <a:latin typeface="Arial"/>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2819160" y="10267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Introduction</a:t>
            </a:r>
            <a:endParaRPr b="1" lang="en-US" sz="4800" strike="noStrike" u="none">
              <a:solidFill>
                <a:srgbClr val="336699"/>
              </a:solidFill>
              <a:effectLst/>
              <a:uFillTx/>
              <a:latin typeface="Arial Narrow"/>
            </a:endParaRPr>
          </a:p>
        </p:txBody>
      </p:sp>
      <p:sp>
        <p:nvSpPr>
          <p:cNvPr id="16" name="PlaceHolder 2"/>
          <p:cNvSpPr>
            <a:spLocks noGrp="1"/>
          </p:cNvSpPr>
          <p:nvPr>
            <p:ph/>
          </p:nvPr>
        </p:nvSpPr>
        <p:spPr>
          <a:xfrm>
            <a:off x="228600" y="1981080"/>
            <a:ext cx="868680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The purpose of this document is to address the topics below:</a:t>
            </a:r>
            <a:endParaRPr b="0" lang="en-US" sz="2800" strike="noStrike" u="none">
              <a:solidFill>
                <a:srgbClr val="009999"/>
              </a:solidFill>
              <a:effectLst/>
              <a:uFillTx/>
              <a:latin typeface="Arial"/>
            </a:endParaRPr>
          </a:p>
          <a:p>
            <a:pPr lvl="2" marL="1143000" indent="-228600">
              <a:spcBef>
                <a:spcPts val="601"/>
              </a:spcBef>
              <a:buClr>
                <a:srgbClr val="ff9966"/>
              </a:buClr>
              <a:buSzPct val="6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P&amp;L Allocation from Book Split Project</a:t>
            </a:r>
            <a:endParaRPr b="0" lang="en-US" sz="2400" strike="noStrike" u="none">
              <a:solidFill>
                <a:srgbClr val="009999"/>
              </a:solidFill>
              <a:effectLst/>
              <a:uFillTx/>
              <a:latin typeface="Arial"/>
            </a:endParaRPr>
          </a:p>
          <a:p>
            <a:pPr lvl="2" marL="1143000" indent="-228600">
              <a:spcBef>
                <a:spcPts val="601"/>
              </a:spcBef>
              <a:buClr>
                <a:srgbClr val="ff9966"/>
              </a:buClr>
              <a:buSzPct val="6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EnPower Structure Modification</a:t>
            </a:r>
            <a:endParaRPr b="0" lang="en-US" sz="2400" strike="noStrike" u="none">
              <a:solidFill>
                <a:srgbClr val="009999"/>
              </a:solidFill>
              <a:effectLst/>
              <a:uFillTx/>
              <a:latin typeface="Arial"/>
            </a:endParaRPr>
          </a:p>
          <a:p>
            <a:pPr lvl="2" marL="1143000" indent="-228600">
              <a:spcBef>
                <a:spcPts val="601"/>
              </a:spcBef>
              <a:buClr>
                <a:srgbClr val="ff9966"/>
              </a:buClr>
              <a:buSzPct val="6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99"/>
                </a:solidFill>
                <a:effectLst/>
                <a:uFillTx/>
                <a:latin typeface="Arial"/>
              </a:rPr>
              <a:t>Transmission Evaluation </a:t>
            </a:r>
            <a:endParaRPr b="0" lang="en-US" sz="24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The information compiled in this document is to serve as a follow-up to my time in London which included discussions with personnel from Risk, Commercial, and London IT.</a:t>
            </a:r>
            <a:endParaRPr b="0" lang="en-US" sz="2800" strike="noStrike" u="none">
              <a:solidFill>
                <a:srgbClr val="009999"/>
              </a:solidFill>
              <a:effectLst/>
              <a:uFillTx/>
              <a:latin typeface="Arial"/>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2819160" y="10267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P&amp;L Allocation</a:t>
            </a:r>
            <a:endParaRPr b="1" lang="en-US" sz="4800" strike="noStrike" u="none">
              <a:solidFill>
                <a:srgbClr val="336699"/>
              </a:solidFill>
              <a:effectLst/>
              <a:uFillTx/>
              <a:latin typeface="Arial Narrow"/>
            </a:endParaRPr>
          </a:p>
        </p:txBody>
      </p:sp>
      <p:sp>
        <p:nvSpPr>
          <p:cNvPr id="18" name="PlaceHolder 2"/>
          <p:cNvSpPr>
            <a:spLocks noGrp="1"/>
          </p:cNvSpPr>
          <p:nvPr>
            <p:ph/>
          </p:nvPr>
        </p:nvSpPr>
        <p:spPr>
          <a:xfrm>
            <a:off x="228600" y="1981080"/>
            <a:ext cx="868680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A review of the Pool Book’s P&amp;L allocation was performed.</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In August 2000, Paul Mead (Head Desk Trader - Pool) approached James New (Dir. Of Operations) about the possibility of misallocation of P&amp;L resulting from the Secondary Book Split Project</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The purpose of the Secondary Book Split was to further split the P&amp;L for the Pool and Bilateral Books into multiple sub-portfolios.</a:t>
            </a:r>
            <a:endParaRPr b="0" lang="en-US" sz="2800" strike="noStrike" u="none">
              <a:solidFill>
                <a:srgbClr val="009999"/>
              </a:solidFill>
              <a:effectLst/>
              <a:uFillTx/>
              <a:latin typeface="Arial"/>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2285640" y="1026720"/>
            <a:ext cx="66294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P&amp;L Allocation - continued</a:t>
            </a:r>
            <a:endParaRPr b="1" lang="en-US" sz="4800" strike="noStrike" u="none">
              <a:solidFill>
                <a:srgbClr val="336699"/>
              </a:solidFill>
              <a:effectLst/>
              <a:uFillTx/>
              <a:latin typeface="Arial Narrow"/>
            </a:endParaRPr>
          </a:p>
        </p:txBody>
      </p:sp>
      <p:sp>
        <p:nvSpPr>
          <p:cNvPr id="20" name="PlaceHolder 2"/>
          <p:cNvSpPr>
            <a:spLocks noGrp="1"/>
          </p:cNvSpPr>
          <p:nvPr>
            <p:ph/>
          </p:nvPr>
        </p:nvSpPr>
        <p:spPr>
          <a:xfrm>
            <a:off x="228600" y="1981080"/>
            <a:ext cx="8686800" cy="4114800"/>
          </a:xfrm>
          <a:prstGeom prst="rect">
            <a:avLst/>
          </a:prstGeom>
          <a:noFill/>
          <a:ln w="0">
            <a:noFill/>
          </a:ln>
        </p:spPr>
        <p:txBody>
          <a:bodyPr lIns="92160" rIns="92160" tIns="46080" bIns="46080" anchor="t">
            <a:normAutofit fontScale="92500" lnSpcReduction="9999"/>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The EnPower enhancements to handle the split by sub-portfolio was achieved in the first book split. </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Results of the Pool Book review are as follows:</a:t>
            </a:r>
            <a:endParaRPr b="0" lang="en-US" sz="2800" strike="noStrike" u="none">
              <a:solidFill>
                <a:srgbClr val="009999"/>
              </a:solidFill>
              <a:effectLst/>
              <a:uFillTx/>
              <a:latin typeface="Arial"/>
            </a:endParaRPr>
          </a:p>
          <a:p>
            <a:pPr lvl="1" marL="743040" indent="-285840">
              <a:spcBef>
                <a:spcPts val="649"/>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9999"/>
                </a:solidFill>
                <a:effectLst/>
                <a:uFillTx/>
                <a:latin typeface="Arial"/>
              </a:rPr>
              <a:t>P&amp;L in total is correct (ITD, YTD, QTD)</a:t>
            </a:r>
            <a:endParaRPr b="0" lang="en-US" sz="2600" strike="noStrike" u="none">
              <a:solidFill>
                <a:srgbClr val="009999"/>
              </a:solidFill>
              <a:effectLst/>
              <a:uFillTx/>
              <a:latin typeface="Arial"/>
            </a:endParaRPr>
          </a:p>
          <a:p>
            <a:pPr lvl="1" marL="743040" indent="-285840">
              <a:spcBef>
                <a:spcPts val="649"/>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9999"/>
                </a:solidFill>
                <a:effectLst/>
                <a:uFillTx/>
                <a:latin typeface="Arial"/>
              </a:rPr>
              <a:t>P&amp;L between portfolios is incorrectly allocated</a:t>
            </a:r>
            <a:endParaRPr b="0" lang="en-US" sz="26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Anthony MacDonald was assigned to investigate and correct misallocations.  As of Sept. 18, 2000, Anthony has transferred into another group.</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Bottom line split between Pool/Bilateral not affected</a:t>
            </a:r>
            <a:endParaRPr b="0" lang="en-US" sz="2800" strike="noStrike" u="none">
              <a:solidFill>
                <a:srgbClr val="009999"/>
              </a:solidFill>
              <a:effectLst/>
              <a:uFillTx/>
              <a:latin typeface="Arial"/>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2819160" y="102528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EnPower Structure</a:t>
            </a:r>
            <a:endParaRPr b="1" lang="en-US" sz="4800" strike="noStrike" u="none">
              <a:solidFill>
                <a:srgbClr val="336699"/>
              </a:solidFill>
              <a:effectLst/>
              <a:uFillTx/>
              <a:latin typeface="Arial Narrow"/>
            </a:endParaRPr>
          </a:p>
        </p:txBody>
      </p:sp>
      <p:sp>
        <p:nvSpPr>
          <p:cNvPr id="22" name="PlaceHolder 2"/>
          <p:cNvSpPr>
            <a:spLocks noGrp="1"/>
          </p:cNvSpPr>
          <p:nvPr>
            <p:ph/>
          </p:nvPr>
        </p:nvSpPr>
        <p:spPr>
          <a:xfrm>
            <a:off x="228600" y="1981080"/>
            <a:ext cx="868680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Modification of EnPower needed per discussion with Paul Mead</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Paul stated the following difficulties or issues:</a:t>
            </a:r>
            <a:endParaRPr b="0" lang="en-US" sz="2800" strike="noStrike" u="none">
              <a:solidFill>
                <a:srgbClr val="009999"/>
              </a:solidFill>
              <a:effectLst/>
              <a:uFillTx/>
              <a:latin typeface="Arial"/>
            </a:endParaRPr>
          </a:p>
          <a:p>
            <a:pPr lvl="1" marL="743040" indent="-285840">
              <a:spcBef>
                <a:spcPts val="649"/>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9999"/>
                </a:solidFill>
                <a:effectLst/>
                <a:uFillTx/>
                <a:latin typeface="Arial"/>
              </a:rPr>
              <a:t>choosing the correct Enron entity</a:t>
            </a:r>
            <a:endParaRPr b="0" lang="en-US" sz="2600" strike="noStrike" u="none">
              <a:solidFill>
                <a:srgbClr val="009999"/>
              </a:solidFill>
              <a:effectLst/>
              <a:uFillTx/>
              <a:latin typeface="Arial"/>
            </a:endParaRPr>
          </a:p>
          <a:p>
            <a:pPr lvl="1" marL="743040" indent="-285840">
              <a:spcBef>
                <a:spcPts val="649"/>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9999"/>
                </a:solidFill>
                <a:effectLst/>
                <a:uFillTx/>
                <a:latin typeface="Arial"/>
              </a:rPr>
              <a:t>excessive rework time by Risk to correct</a:t>
            </a:r>
            <a:endParaRPr b="0" lang="en-US" sz="2600" strike="noStrike" u="none">
              <a:solidFill>
                <a:srgbClr val="009999"/>
              </a:solidFill>
              <a:effectLst/>
              <a:uFillTx/>
              <a:latin typeface="Arial"/>
            </a:endParaRPr>
          </a:p>
          <a:p>
            <a:pPr lvl="1" marL="743040" indent="-285840">
              <a:spcBef>
                <a:spcPts val="649"/>
              </a:spcBef>
              <a:buClr>
                <a:srgbClr val="336699"/>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9999"/>
                </a:solidFill>
                <a:effectLst/>
                <a:uFillTx/>
                <a:latin typeface="Arial"/>
              </a:rPr>
              <a:t>inability to book desk-to-desk trades</a:t>
            </a:r>
            <a:endParaRPr b="0" lang="en-US" sz="26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Paul has spoken to Brian Hudson (London IT) about the issue</a:t>
            </a:r>
            <a:endParaRPr b="0" lang="en-US" sz="2800" strike="noStrike" u="none">
              <a:solidFill>
                <a:srgbClr val="009999"/>
              </a:solidFill>
              <a:effectLst/>
              <a:uFillTx/>
              <a:latin typeface="Arial"/>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2819160" y="10267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Power Transmission</a:t>
            </a:r>
            <a:endParaRPr b="1" lang="en-US" sz="4800" strike="noStrike" u="none">
              <a:solidFill>
                <a:srgbClr val="336699"/>
              </a:solidFill>
              <a:effectLst/>
              <a:uFillTx/>
              <a:latin typeface="Arial Narrow"/>
            </a:endParaRPr>
          </a:p>
        </p:txBody>
      </p:sp>
      <p:sp>
        <p:nvSpPr>
          <p:cNvPr id="24" name="PlaceHolder 2"/>
          <p:cNvSpPr>
            <a:spLocks noGrp="1"/>
          </p:cNvSpPr>
          <p:nvPr>
            <p:ph/>
          </p:nvPr>
        </p:nvSpPr>
        <p:spPr>
          <a:xfrm>
            <a:off x="228600" y="1981080"/>
            <a:ext cx="868680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There has been a general understanding within Enron as to the valuation of power transmission and gas transportation</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Although the proper valuation of transmission and transportation has had Commercial consensus as spread options between the locations, Enron has had a difficult time in modeling and implementing this methodology in any system.</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West Power desk is testing the latest version</a:t>
            </a:r>
            <a:endParaRPr b="0" lang="en-US" sz="2800" strike="noStrike" u="none">
              <a:solidFill>
                <a:srgbClr val="009999"/>
              </a:solidFill>
              <a:effectLst/>
              <a:uFillTx/>
              <a:latin typeface="Arial"/>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914040" y="1026720"/>
            <a:ext cx="80010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Power Transmission - continued</a:t>
            </a:r>
            <a:endParaRPr b="1" lang="en-US" sz="4800" strike="noStrike" u="none">
              <a:solidFill>
                <a:srgbClr val="336699"/>
              </a:solidFill>
              <a:effectLst/>
              <a:uFillTx/>
              <a:latin typeface="Arial Narrow"/>
            </a:endParaRPr>
          </a:p>
        </p:txBody>
      </p:sp>
      <p:sp>
        <p:nvSpPr>
          <p:cNvPr id="26" name="PlaceHolder 2"/>
          <p:cNvSpPr>
            <a:spLocks noGrp="1"/>
          </p:cNvSpPr>
          <p:nvPr>
            <p:ph/>
          </p:nvPr>
        </p:nvSpPr>
        <p:spPr>
          <a:xfrm>
            <a:off x="152280" y="1981080"/>
            <a:ext cx="876312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Within Enron, West Power desk has done all testing</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Current work-around for CP is to book as forwards positions when utilization is determined</a:t>
            </a:r>
            <a:endParaRPr b="0" lang="en-US" sz="2800" strike="noStrike" u="none">
              <a:solidFill>
                <a:srgbClr val="009999"/>
              </a:solidFill>
              <a:effectLst/>
              <a:uFillTx/>
              <a:latin typeface="Arial"/>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9999"/>
              </a:solidFill>
              <a:effectLst/>
              <a:uFillTx/>
              <a:latin typeface="Arial"/>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9999"/>
                </a:solidFill>
                <a:effectLst/>
                <a:uFillTx/>
                <a:latin typeface="Arial"/>
              </a:rPr>
              <a:t>Pros</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Recognition of the spread value</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Eliminates need to establish provision for Annuity</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Time value is recognized</a:t>
            </a:r>
            <a:endParaRPr b="0" lang="en-US" sz="2800" strike="noStrike" u="none">
              <a:solidFill>
                <a:srgbClr val="009999"/>
              </a:solidFill>
              <a:effectLst/>
              <a:uFillTx/>
              <a:latin typeface="Arial"/>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9999"/>
              </a:solidFill>
              <a:effectLst/>
              <a:uFillTx/>
              <a:latin typeface="Arial"/>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914040" y="1026720"/>
            <a:ext cx="800100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Power Transmission - continued</a:t>
            </a:r>
            <a:endParaRPr b="1" lang="en-US" sz="4800" strike="noStrike" u="none">
              <a:solidFill>
                <a:srgbClr val="336699"/>
              </a:solidFill>
              <a:effectLst/>
              <a:uFillTx/>
              <a:latin typeface="Arial Narrow"/>
            </a:endParaRPr>
          </a:p>
        </p:txBody>
      </p:sp>
      <p:sp>
        <p:nvSpPr>
          <p:cNvPr id="28" name="PlaceHolder 2"/>
          <p:cNvSpPr>
            <a:spLocks noGrp="1"/>
          </p:cNvSpPr>
          <p:nvPr>
            <p:ph/>
          </p:nvPr>
        </p:nvSpPr>
        <p:spPr>
          <a:xfrm>
            <a:off x="228600" y="1981080"/>
            <a:ext cx="8686800" cy="4114800"/>
          </a:xfrm>
          <a:prstGeom prst="rect">
            <a:avLst/>
          </a:prstGeom>
          <a:noFill/>
          <a:ln w="0">
            <a:noFill/>
          </a:ln>
        </p:spPr>
        <p:txBody>
          <a:bodyPr lIns="92160" rIns="92160" tIns="46080" bIns="46080" anchor="t">
            <a:normAutofit fontScale="92500" lnSpcReduction="9999"/>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9999"/>
                </a:solidFill>
                <a:effectLst/>
                <a:uFillTx/>
                <a:latin typeface="Arial"/>
              </a:rPr>
              <a:t>Cons</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Does not allow for optionality</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Does not allow for volatility</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Creates confusion as to which Forwards are truly 3rd Party physical commitments</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In order to prevent overvaluation by using the contracted volumes, Commercial or Risk personnel are currently required to modify the contracted deal volumes in EnPower</a:t>
            </a:r>
            <a:endParaRPr b="0" lang="en-US" sz="2800" strike="noStrike" u="none">
              <a:solidFill>
                <a:srgbClr val="009999"/>
              </a:solidFill>
              <a:effectLst/>
              <a:uFillTx/>
              <a:latin typeface="Arial"/>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9999"/>
              </a:solidFill>
              <a:effectLst/>
              <a:uFillTx/>
              <a:latin typeface="Arial"/>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2819160" y="1026720"/>
            <a:ext cx="6095880" cy="1143000"/>
          </a:xfrm>
          <a:prstGeom prst="rect">
            <a:avLst/>
          </a:prstGeom>
          <a:noFill/>
          <a:ln w="0">
            <a:noFill/>
          </a:ln>
        </p:spPr>
        <p:txBody>
          <a:bodyPr lIns="92160" rIns="92160" tIns="46080" bIns="46080" anchor="ctr">
            <a:noAutofit/>
          </a:bodyPr>
          <a:p>
            <a:pPr indent="0">
              <a:lnSpc>
                <a:spcPct val="7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336699"/>
                </a:solidFill>
                <a:effectLst/>
                <a:uFillTx/>
                <a:latin typeface="Arial Narrow"/>
              </a:rPr>
              <a:t>What This Means</a:t>
            </a:r>
            <a:endParaRPr b="1" lang="en-US" sz="4800" strike="noStrike" u="none">
              <a:solidFill>
                <a:srgbClr val="336699"/>
              </a:solidFill>
              <a:effectLst/>
              <a:uFillTx/>
              <a:latin typeface="Arial Narrow"/>
            </a:endParaRPr>
          </a:p>
        </p:txBody>
      </p:sp>
      <p:sp>
        <p:nvSpPr>
          <p:cNvPr id="30" name="PlaceHolder 2"/>
          <p:cNvSpPr>
            <a:spLocks noGrp="1"/>
          </p:cNvSpPr>
          <p:nvPr>
            <p:ph/>
          </p:nvPr>
        </p:nvSpPr>
        <p:spPr>
          <a:xfrm>
            <a:off x="152280" y="1981080"/>
            <a:ext cx="8763120" cy="4114800"/>
          </a:xfrm>
          <a:prstGeom prst="rect">
            <a:avLst/>
          </a:prstGeom>
          <a:noFill/>
          <a:ln w="0">
            <a:noFill/>
          </a:ln>
        </p:spPr>
        <p:txBody>
          <a:bodyPr lIns="92160" rIns="92160" tIns="46080" bIns="46080" anchor="t">
            <a:normAutofit/>
          </a:bodyPr>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Ignoring the simple fact that transmission is difficult to value, the operational risk created by modifying contracted deal volumes and the uncertainty around the distinction between actual physical deals and transmission is of concern</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Transmission auctioning for Calendar 2001 will begin in December 2000</a:t>
            </a:r>
            <a:endParaRPr b="0" lang="en-US" sz="2800" strike="noStrike" u="none">
              <a:solidFill>
                <a:srgbClr val="009999"/>
              </a:solidFill>
              <a:effectLst/>
              <a:uFillTx/>
              <a:latin typeface="Arial"/>
            </a:endParaRPr>
          </a:p>
          <a:p>
            <a:pPr marL="343080" indent="-343080">
              <a:spcBef>
                <a:spcPts val="700"/>
              </a:spcBef>
              <a:buClr>
                <a:srgbClr val="ff9966"/>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9999"/>
                </a:solidFill>
                <a:effectLst/>
                <a:uFillTx/>
                <a:latin typeface="Arial"/>
              </a:rPr>
              <a:t>Contingency plans should be established in case the spread option valuation is not ready by year-end</a:t>
            </a:r>
            <a:endParaRPr b="0" lang="en-US" sz="2800" strike="noStrike" u="none">
              <a:solidFill>
                <a:srgbClr val="009999"/>
              </a:solidFill>
              <a:effectLst/>
              <a:uFillTx/>
              <a:latin typeface="Arial"/>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866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2000-09-20T08:57:40Z</dcterms:created>
  <dc:creator>thall</dc:creator>
  <dc:description/>
  <dc:language>en-US</dc:language>
  <cp:lastModifiedBy>thall</cp:lastModifiedBy>
  <cp:lastPrinted>2000-09-27T10:47:51Z</cp:lastPrinted>
  <dcterms:modified xsi:type="dcterms:W3CDTF">2000-09-27T18:26:34Z</dcterms:modified>
  <cp:revision>14</cp:revision>
  <dc:subject/>
  <dc:title>Continental Power</dc:title>
</cp:coreProperties>
</file>