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03640" y="6426360"/>
            <a:ext cx="1895400" cy="27936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February 28, 2001</a:t>
            </a:r>
            <a:endParaRPr b="0" lang="en-US" sz="1400" strike="noStrike" u="none">
              <a:solidFill>
                <a:srgbClr val="000000"/>
              </a:solidFill>
              <a:effectLst/>
              <a:uFillTx/>
              <a:latin typeface="Times New Roman"/>
            </a:endParaRPr>
          </a:p>
        </p:txBody>
      </p:sp>
      <p:sp>
        <p:nvSpPr>
          <p:cNvPr id="1" name="PlaceHolder 2"/>
          <p:cNvSpPr>
            <a:spLocks noGrp="1"/>
          </p:cNvSpPr>
          <p:nvPr>
            <p:ph type="title"/>
          </p:nvPr>
        </p:nvSpPr>
        <p:spPr>
          <a:xfrm>
            <a:off x="1701720" y="152280"/>
            <a:ext cx="699768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Click to edit the title text format</a:t>
            </a:r>
            <a:endParaRPr b="1" i="1" lang="en-US" sz="3600" strike="noStrike" u="none">
              <a:solidFill>
                <a:srgbClr val="122450"/>
              </a:solidFill>
              <a:effectLst/>
              <a:uFillTx/>
              <a:latin typeface="Times New Roman"/>
            </a:endParaRPr>
          </a:p>
        </p:txBody>
      </p:sp>
      <p:sp>
        <p:nvSpPr>
          <p:cNvPr id="2" name="PlaceHolder 3"/>
          <p:cNvSpPr>
            <a:spLocks noGrp="1"/>
          </p:cNvSpPr>
          <p:nvPr>
            <p:ph type="body"/>
          </p:nvPr>
        </p:nvSpPr>
        <p:spPr>
          <a:xfrm>
            <a:off x="1701720" y="1294920"/>
            <a:ext cx="6997680" cy="483876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743040" indent="-28584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Third Outline Level</a:t>
            </a:r>
            <a:endParaRPr b="0" lang="en-US" sz="2800" strike="noStrike" u="none">
              <a:solidFill>
                <a:srgbClr val="000000"/>
              </a:solidFill>
              <a:effectLst/>
              <a:uFillTx/>
              <a:latin typeface="Arial"/>
            </a:endParaRPr>
          </a:p>
          <a:p>
            <a:pPr lvl="3" marL="16002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Fourth Outline Level</a:t>
            </a:r>
            <a:endParaRPr b="0" lang="en-US" sz="2800" strike="noStrike" u="none">
              <a:solidFill>
                <a:srgbClr val="000000"/>
              </a:solidFill>
              <a:effectLst/>
              <a:uFillTx/>
              <a:latin typeface="Arial"/>
            </a:endParaRPr>
          </a:p>
          <a:p>
            <a:pPr lvl="4"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Fifth Outline Level</a:t>
            </a:r>
            <a:endParaRPr b="0"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Sixth Outline Level</a:t>
            </a:r>
            <a:endParaRPr b="0"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Seventh Outline Level</a:t>
            </a:r>
            <a:endParaRPr b="0" lang="en-US" sz="2800" strike="noStrike" u="none">
              <a:solidFill>
                <a:srgbClr val="000000"/>
              </a:solidFill>
              <a:effectLst/>
              <a:uFillTx/>
              <a:latin typeface="Arial"/>
            </a:endParaRPr>
          </a:p>
        </p:txBody>
      </p:sp>
      <p:pic>
        <p:nvPicPr>
          <p:cNvPr id="3" name="navi" descr=""/>
          <p:cNvPicPr/>
          <p:nvPr/>
        </p:nvPicPr>
        <p:blipFill>
          <a:blip r:embed="rId2"/>
          <a:stretch/>
        </p:blipFill>
        <p:spPr>
          <a:xfrm>
            <a:off x="0" y="0"/>
            <a:ext cx="1397160" cy="6858000"/>
          </a:xfrm>
          <a:prstGeom prst="rect">
            <a:avLst/>
          </a:prstGeom>
          <a:noFill/>
          <a:ln w="0">
            <a:noFill/>
          </a:ln>
        </p:spPr>
      </p:pic>
      <p:sp>
        <p:nvSpPr>
          <p:cNvPr id="4" name=""/>
          <p:cNvSpPr/>
          <p:nvPr/>
        </p:nvSpPr>
        <p:spPr>
          <a:xfrm>
            <a:off x="1701720" y="6426360"/>
            <a:ext cx="49276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Recent Load Reduction Initiatives in New York</a:t>
            </a:r>
            <a:endParaRPr b="0" lang="en-US" sz="1400" strike="noStrike" u="none">
              <a:solidFill>
                <a:srgbClr val="000000"/>
              </a:solidFill>
              <a:effectLst/>
              <a:uFillTx/>
              <a:latin typeface="Times New Roman"/>
            </a:endParaRPr>
          </a:p>
        </p:txBody>
      </p:sp>
      <p:sp>
        <p:nvSpPr>
          <p:cNvPr id="5" name=""/>
          <p:cNvSpPr/>
          <p:nvPr/>
        </p:nvSpPr>
        <p:spPr>
          <a:xfrm>
            <a:off x="5899320" y="6426360"/>
            <a:ext cx="520560" cy="30744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F661F77-7309-4DD5-8D85-6C872EAA9245}" type="slidenum">
              <a:rPr b="1"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dt" idx="2"/>
          </p:nvPr>
        </p:nvSpPr>
        <p:spPr>
          <a:xfrm>
            <a:off x="137160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February 28, 2001</a:t>
            </a:r>
            <a:endParaRPr b="0" lang="en-US" sz="1400" strike="noStrike" u="none">
              <a:solidFill>
                <a:srgbClr val="000000"/>
              </a:solidFill>
              <a:effectLst/>
              <a:uFillTx/>
              <a:latin typeface="Times New Roman"/>
            </a:endParaRPr>
          </a:p>
        </p:txBody>
      </p:sp>
      <p:sp>
        <p:nvSpPr>
          <p:cNvPr id="7" name="PlaceHolder 2"/>
          <p:cNvSpPr>
            <a:spLocks noGrp="1"/>
          </p:cNvSpPr>
          <p:nvPr>
            <p:ph type="title"/>
          </p:nvPr>
        </p:nvSpPr>
        <p:spPr>
          <a:xfrm>
            <a:off x="685800" y="2285640"/>
            <a:ext cx="7772400" cy="11430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Click to edit the title text format</a:t>
            </a:r>
            <a:endParaRPr b="1" i="1" lang="en-US" sz="3600" strike="noStrike" u="none">
              <a:solidFill>
                <a:srgbClr val="122450"/>
              </a:solidFill>
              <a:effectLst/>
              <a:uFillTx/>
              <a:latin typeface="Times New Roman"/>
            </a:endParaRPr>
          </a:p>
        </p:txBody>
      </p:sp>
      <p:pic>
        <p:nvPicPr>
          <p:cNvPr id="8" name="navi" descr=""/>
          <p:cNvPicPr/>
          <p:nvPr/>
        </p:nvPicPr>
        <p:blipFill>
          <a:blip r:embed="rId2"/>
          <a:stretch/>
        </p:blipFill>
        <p:spPr>
          <a:xfrm>
            <a:off x="0" y="0"/>
            <a:ext cx="1397160" cy="6858000"/>
          </a:xfrm>
          <a:prstGeom prst="rect">
            <a:avLst/>
          </a:prstGeom>
          <a:noFill/>
          <a:ln w="0">
            <a:noFill/>
          </a:ln>
        </p:spPr>
      </p:pic>
      <p:sp>
        <p:nvSpPr>
          <p:cNvPr id="9"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914400" algn="ctr">
              <a:spcBef>
                <a:spcPts val="49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371600" algn="ctr">
              <a:spcBef>
                <a:spcPts val="45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Fourth Outline Level</a:t>
            </a:r>
            <a:endParaRPr b="0" lang="en-US" sz="1800" strike="noStrike" u="none">
              <a:solidFill>
                <a:srgbClr val="000000"/>
              </a:solidFill>
              <a:effectLst/>
              <a:uFillTx/>
              <a:latin typeface="Arial"/>
            </a:endParaRPr>
          </a:p>
          <a:p>
            <a:pPr lvl="4" marL="1828800" algn="ctr">
              <a:spcBef>
                <a:spcPts val="451"/>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Fifth Outline Level</a:t>
            </a:r>
            <a:endParaRPr b="0" lang="en-US" sz="1800" strike="noStrike" u="none">
              <a:solidFill>
                <a:srgbClr val="000000"/>
              </a:solidFill>
              <a:effectLst/>
              <a:uFillTx/>
              <a:latin typeface="Arial"/>
            </a:endParaRPr>
          </a:p>
          <a:p>
            <a:pPr lvl="5"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Sixth Outline Level</a:t>
            </a:r>
            <a:endParaRPr b="0" lang="en-US" sz="1800" strike="noStrike" u="none">
              <a:solidFill>
                <a:srgbClr val="000000"/>
              </a:solidFill>
              <a:effectLst/>
              <a:uFillTx/>
              <a:latin typeface="Arial"/>
            </a:endParaRPr>
          </a:p>
          <a:p>
            <a:pPr lvl="6"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Seventh Outline Level</a:t>
            </a:r>
            <a:endParaRPr b="0"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336680" y="1142640"/>
            <a:ext cx="7121520" cy="11430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122450"/>
                </a:solidFill>
                <a:effectLst/>
                <a:uFillTx/>
                <a:latin typeface="Times New Roman"/>
              </a:rPr>
              <a:t>Recent Load Reduction Initiatives in </a:t>
            </a:r>
            <a:br>
              <a:rPr sz="3200"/>
            </a:br>
            <a:r>
              <a:rPr b="1" i="1" lang="en-US" sz="3200" strike="noStrike" u="none">
                <a:solidFill>
                  <a:srgbClr val="122450"/>
                </a:solidFill>
                <a:effectLst/>
                <a:uFillTx/>
                <a:latin typeface="Times New Roman"/>
              </a:rPr>
              <a:t>New York State</a:t>
            </a:r>
            <a:endParaRPr b="1" i="1" lang="en-US" sz="3200" strike="noStrike" u="none">
              <a:solidFill>
                <a:srgbClr val="122450"/>
              </a:solidFill>
              <a:effectLst/>
              <a:uFillTx/>
              <a:latin typeface="Times New Roman"/>
            </a:endParaRPr>
          </a:p>
        </p:txBody>
      </p:sp>
      <p:sp>
        <p:nvSpPr>
          <p:cNvPr id="11" name="PlaceHolder 2"/>
          <p:cNvSpPr>
            <a:spLocks noGrp="1"/>
          </p:cNvSpPr>
          <p:nvPr>
            <p:ph type="subTitle"/>
          </p:nvPr>
        </p:nvSpPr>
        <p:spPr>
          <a:xfrm>
            <a:off x="1695600" y="2611440"/>
            <a:ext cx="6938640" cy="3067200"/>
          </a:xfrm>
          <a:prstGeom prst="rect">
            <a:avLst/>
          </a:prstGeom>
          <a:noFill/>
          <a:ln w="0">
            <a:noFill/>
          </a:ln>
        </p:spPr>
        <p:txBody>
          <a:bodyPr lIns="90000" rIns="90000" tIns="46800" bIns="46800" anchor="t">
            <a:no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NARUC 2001 Winter Committee Meeting</a:t>
            </a:r>
            <a:endParaRPr b="0"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Joint Meeting of the Committees on Electricity and Energy Resources and Environment</a:t>
            </a:r>
            <a:endParaRPr b="0" lang="en-US" sz="2400" strike="noStrike" u="none">
              <a:solidFill>
                <a:srgbClr val="000000"/>
              </a:solidFill>
              <a:effectLst/>
              <a:uFillTx/>
              <a:latin typeface="Arial"/>
            </a:endParaRPr>
          </a:p>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presented by </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Aaron Breidenbaugh,Senior Manager, Navigant Consulting, Inc.</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Executive Director, Price Responsive Load Coalition</a:t>
            </a:r>
            <a:endParaRPr b="0" lang="en-US" sz="1800" strike="noStrike" u="none">
              <a:solidFill>
                <a:srgbClr val="000000"/>
              </a:solidFill>
              <a:effectLst/>
              <a:uFillTx/>
              <a:latin typeface="Arial"/>
            </a:endParaRPr>
          </a:p>
          <a:p>
            <a:pPr indent="0" algn="ctr">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NYPSC Initiatives</a:t>
            </a:r>
            <a:endParaRPr b="1" i="1" lang="en-US" sz="3600" strike="noStrike" u="none">
              <a:solidFill>
                <a:srgbClr val="122450"/>
              </a:solidFill>
              <a:effectLst/>
              <a:uFillTx/>
              <a:latin typeface="Times New Roman"/>
            </a:endParaRPr>
          </a:p>
        </p:txBody>
      </p:sp>
      <p:sp>
        <p:nvSpPr>
          <p:cNvPr id="32"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System Benefit Charge </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Established in 1996 to Fund Public Benefit Programs Unlikely to Be Assumed by the Marketplace, Administered by New York State Energy Research and Development Authority (NYSERDA) </a:t>
            </a:r>
            <a:endParaRPr b="0" lang="en-US" sz="2000" strike="noStrike" u="none">
              <a:solidFill>
                <a:srgbClr val="000000"/>
              </a:solidFill>
              <a:effectLst/>
              <a:uFillTx/>
              <a:latin typeface="Arial"/>
            </a:endParaRPr>
          </a:p>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SBC Extension Order - 1/26/01(“SBC II”)</a:t>
            </a:r>
            <a:endParaRPr b="0" lang="en-US" sz="24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Program Extended Five Years to June 30, 2006</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Budget Increased 92% to $150 million/year</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Major Focus is on Peak Load Reduction Initiatives for the Next Few Summers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Total of $788 million to be allocated over 6 years</a:t>
            </a:r>
            <a:endParaRPr b="0"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$428 million Allocated to PLR and Efficiency Measures</a:t>
            </a:r>
            <a:endParaRPr b="0" lang="en-US" sz="2000" strike="noStrike" u="none">
              <a:solidFill>
                <a:srgbClr val="000000"/>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34"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fontScale="92500" lnSpcReduction="9999"/>
          </a:bodyPr>
          <a:p>
            <a:pPr marL="457200" indent="-235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Program Opportunity Notice 577 - Funded Under SBC II</a:t>
            </a:r>
            <a:endParaRPr b="0" lang="en-US" sz="2400" strike="noStrike" u="none">
              <a:solidFill>
                <a:srgbClr val="000000"/>
              </a:solidFill>
              <a:effectLst/>
              <a:uFillTx/>
              <a:latin typeface="Arial"/>
            </a:endParaRPr>
          </a:p>
          <a:p>
            <a:pPr marL="457200" indent="-235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457200" indent="-235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“Intended to reduce energy costs and improve electric system reliability by providing incentives to encourage coincident-system summer-peak demand reduction in New York State, particularly in New York City.”</a:t>
            </a:r>
            <a:endParaRPr b="0" lang="en-US" sz="1800" strike="noStrike" u="none">
              <a:solidFill>
                <a:srgbClr val="000000"/>
              </a:solidFill>
              <a:effectLst/>
              <a:uFillTx/>
              <a:latin typeface="Arial"/>
            </a:endParaRPr>
          </a:p>
          <a:p>
            <a:pPr marL="457200" indent="-235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Applications Accepted 1/29/01 through 4/30/01</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$12.4 million initially earmarked</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Additional money available from System Benefits Charge, New Programs Expected</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Maximum incentives cannot exceed 75% of expenses</a:t>
            </a:r>
            <a:endParaRPr b="0" lang="en-US" sz="2000" strike="noStrike" u="none">
              <a:solidFill>
                <a:srgbClr val="000000"/>
              </a:solidFill>
              <a:effectLst/>
              <a:uFillTx/>
              <a:latin typeface="Arial"/>
            </a:endParaRPr>
          </a:p>
          <a:p>
            <a:pPr marL="457200" indent="-235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Per-Contractor cap of $2.7 million</a:t>
            </a:r>
            <a:endParaRPr b="0" lang="en-US" sz="2000" strike="noStrike" u="none">
              <a:solidFill>
                <a:srgbClr val="000000"/>
              </a:solidFill>
              <a:effectLst/>
              <a:uFillTx/>
              <a:latin typeface="Arial"/>
            </a:endParaRPr>
          </a:p>
          <a:p>
            <a:pPr marL="45720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36"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PON 577 - Short Duration Load Curtailment Measures</a:t>
            </a:r>
            <a:endParaRPr b="0" lang="en-US" sz="24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Peak load reductions at times of capacity shortfall in response to a signal sent from the NYISO.</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Eligible Measures: load shedding, load shifting, peak shaving, etc.</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Automatic controls encouraged but  not required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Temporary facility closure measures not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Applications must include a NYISO Market Participant</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capable of operating during the entire Summer Peak Demand Reduction Period, but need only operate when called upon by an emergency communication from NYISO’s EDRP</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Each end-use customer must have the ability to participate for a total of at least 15 emergency communications from the NYISO’s EDRP (approximately 50 hours) over the Summer Peak Demand Reduction Period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Qualifying expenses include engineering services, procurement and installation of capital equipment, metering equipment, or other expenses incurred to clip summer peak demand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 for Projects in the ConEd Service Territory: $150/kW of summer peak demand reduction for measures installed and operational by May 1, 2001 or $75/kW of summer peak demand reduction for measures installed and operational by June 15, 2001. </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Incentives for Projects Outside the ConEd Service Territory: $50/kW of summer peak demand reduction for measures installed and operational by May 1, 2001 $25/kW of summer peak demand reduction for measures installed and operational by June 15, 2001. </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38"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PON 577 - Permanent Demand Reduction Efforts</a:t>
            </a:r>
            <a:endParaRPr b="0" lang="en-US" sz="24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Base-load reductions as well as overall coincident system peak -demand reduction.</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Eligible measures: O&amp;M services, energy management system upgrades, advanced metering, controls, and scheduling improvements, renewable technologies are also encouraged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automatically activated or integrated with building operation</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Capital projects requiring installation periods greater than 3 months are not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are expected to be in place for at least five years</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operational during the entire Summer Peak Demand Reduction Period, consistent with the measures’ normal operating schedules</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Emergency generators and cogeneration not eligible</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Incentives for Projects in the ConEd Service Territory: $375/kW for measures installed and operational by May 1, 2001; or $300/kW for measures installed and operational by June 15, 2001; or $200/kW for measures installed and operational by October 31, 2001. Bonus Photovoltaic Incentive: $6/W ac of installed PV for systems operational by June 15, 2001; or $4/W ac of installed PV for systems operational after June 15, 2001 and before October 31, 2001. </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Incentives for Projects Outside the Consolidated Edison Service Territory: $125/kW for measures installed and operational by May 1, 2001; or $100/kW for measures installed and operational by June 15, 2001; or $65/kW for measures installed and operational by October 31, 2001. Bonus Photovoltaic Incentive: $5/W ac of installed PV for systems operational by June 15, 2001; or $3/W ac of installed PV for systems operational after June 15, 2001 and before October 31, 2001.</a:t>
            </a: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NYSERDA Initiatives</a:t>
            </a:r>
            <a:endParaRPr b="1" i="1" lang="en-US" sz="3600" strike="noStrike" u="none">
              <a:solidFill>
                <a:srgbClr val="122450"/>
              </a:solidFill>
              <a:effectLst/>
              <a:uFillTx/>
              <a:latin typeface="Times New Roman"/>
            </a:endParaRPr>
          </a:p>
        </p:txBody>
      </p:sp>
      <p:sp>
        <p:nvSpPr>
          <p:cNvPr id="40"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PON 577 - Dispatchable Emergency Generator Initiatives</a:t>
            </a:r>
            <a:endParaRPr b="0" lang="en-US" sz="24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Reduce system demand at times of capacity shortfall by allowing existing emergency generator owners to off-load some or all of their electrical needs to on-site generators</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Eligible measures: critical dispatching of emergency generators in response to NYISO signal, testing and tuning generators, rewiring circuits, installing transfer switchgear, environmental permitting, emission improvements</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Automatic controls encouraged but not required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Purchase or installation of new generation is not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Only projects in the ConEd Service Territory are eligible</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Minimum project size is 750 kW per application (aggregation is strongly encouraged)</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Only projects installed after 1/1/95 or with maximum NOx emissions less than 35 lb/MWh</a:t>
            </a:r>
            <a:endParaRPr b="0" lang="en-US" sz="1200" strike="noStrike" u="none">
              <a:solidFill>
                <a:srgbClr val="000000"/>
              </a:solidFill>
              <a:effectLst/>
              <a:uFillTx/>
              <a:latin typeface="Arial"/>
            </a:endParaRPr>
          </a:p>
          <a:p>
            <a:pPr marL="343080" indent="-34308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Measures must be capable of operating during the entire Summer Peak Demand Reduction Period, but need only operate when called upon by an emergency communication from NYISO’s EDRP</a:t>
            </a:r>
            <a:endParaRPr b="0" lang="en-US" sz="1200" strike="noStrike" u="none">
              <a:solidFill>
                <a:srgbClr val="000000"/>
              </a:solidFill>
              <a:effectLst/>
              <a:uFillTx/>
              <a:latin typeface="Arial"/>
            </a:endParaRPr>
          </a:p>
          <a:p>
            <a:pPr marL="343080" indent="-343080">
              <a:spcBef>
                <a:spcPts val="499"/>
              </a:spcBef>
              <a:spcAft>
                <a:spcPts val="499"/>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NYSERDA will purchase and retire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allowances equal to twice the total calculated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emissions.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emissions will based on the actual hours of operation of the emergency generators and a NO</a:t>
            </a:r>
            <a:r>
              <a:rPr b="1" lang="en-US" sz="1200" strike="noStrike" u="none" baseline="-25000">
                <a:solidFill>
                  <a:srgbClr val="000000"/>
                </a:solidFill>
                <a:effectLst/>
                <a:uFillTx/>
                <a:latin typeface="Arial"/>
              </a:rPr>
              <a:t>x</a:t>
            </a:r>
            <a:r>
              <a:rPr b="1" lang="en-US" sz="1200" strike="noStrike" u="none">
                <a:solidFill>
                  <a:srgbClr val="000000"/>
                </a:solidFill>
                <a:effectLst/>
                <a:uFillTx/>
                <a:latin typeface="Arial"/>
              </a:rPr>
              <a:t> emission rate of 35 lb/MWh for all participants of this solicitation component. The allowances will be purchased in one block at the end of the Summer Peak Demand Reduction Period.</a:t>
            </a: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Future NYSERDA Initiatives</a:t>
            </a:r>
            <a:endParaRPr b="1" i="1" lang="en-US" sz="3600" strike="noStrike" u="none">
              <a:solidFill>
                <a:srgbClr val="122450"/>
              </a:solidFill>
              <a:effectLst/>
              <a:uFillTx/>
              <a:latin typeface="Times New Roman"/>
            </a:endParaRPr>
          </a:p>
        </p:txBody>
      </p:sp>
      <p:sp>
        <p:nvSpPr>
          <p:cNvPr id="42"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Proposed Plan for SBC II Programs</a:t>
            </a:r>
            <a:endParaRPr b="0" lang="en-US" sz="24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Out of $788 million 6-year total, between $431 and $476 million (54-60%) are being allocated to programs that should directly benefit emergency and price responsive load. </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Programs proposed by NYSERDA include:</a:t>
            </a:r>
            <a:endParaRPr b="0" lang="en-US" sz="16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Standard Performance Contract Program - $90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Distributed Generation/Cogeneration Program - $69.6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New Construction Program - $57.6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Infrastructure Development Program - $43.2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Peak Load Reduction Program - $38.6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Management Program - $24.7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Next Generation End-Use and Strategic Technology Program - $22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New York ENERGY STAR Homes Program - $14.1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Technical Assistance Program - $12.3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STAR Public Awareness Program - $11.9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Financing assistance Program - $11.4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ENERGY STAR Load Fund - $10.8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Strategic Energy Reliability Program - $7.2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Dispatchable Emergency Generator Program - $6.8 million</a:t>
            </a:r>
            <a:endParaRPr b="0" lang="en-US" sz="1200" strike="noStrike" u="none">
              <a:solidFill>
                <a:srgbClr val="000000"/>
              </a:solidFill>
              <a:effectLst/>
              <a:uFillTx/>
              <a:latin typeface="Arial"/>
            </a:endParaRPr>
          </a:p>
          <a:p>
            <a:pPr lvl="1" marL="743040" indent="-28584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Institutional Barriers to Competition Program - $5.4 million</a:t>
            </a:r>
            <a:endParaRPr b="0" lang="en-US" sz="1200" strike="noStrike" u="none">
              <a:solidFill>
                <a:srgbClr val="000000"/>
              </a:solidFill>
              <a:effectLst/>
              <a:uFillTx/>
              <a:latin typeface="Arial"/>
            </a:endParaRPr>
          </a:p>
          <a:p>
            <a:pPr lvl="1" marL="74304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0">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Future PRLC Initiatives</a:t>
            </a:r>
            <a:endParaRPr b="1" i="1" lang="en-US" sz="3600" strike="noStrike" u="none">
              <a:solidFill>
                <a:srgbClr val="122450"/>
              </a:solidFill>
              <a:effectLst/>
              <a:uFillTx/>
              <a:latin typeface="Times New Roman"/>
            </a:endParaRPr>
          </a:p>
        </p:txBody>
      </p:sp>
      <p:sp>
        <p:nvSpPr>
          <p:cNvPr id="44"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Work with NYSERDA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Legislation</a:t>
            </a:r>
            <a:endParaRPr b="0" lang="en-US" sz="28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Tax Credits for Interval Meters, Smart Building Control Systems, Other Enabling Technology Investments</a:t>
            </a:r>
            <a:endParaRPr b="0" lang="en-US" sz="24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Outreach and Education</a:t>
            </a:r>
            <a:endParaRPr b="0" lang="en-US" sz="28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Overcoming  institutional barriers</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New York State PRL “Report Card”</a:t>
            </a:r>
            <a:endParaRPr b="1" i="1" lang="en-US" sz="3600" strike="noStrike" u="none">
              <a:solidFill>
                <a:srgbClr val="122450"/>
              </a:solidFill>
              <a:effectLst/>
              <a:uFillTx/>
              <a:latin typeface="Times New Roman"/>
            </a:endParaRPr>
          </a:p>
        </p:txBody>
      </p:sp>
      <p:sp>
        <p:nvSpPr>
          <p:cNvPr id="46" name="PlaceHolder 2"/>
          <p:cNvSpPr>
            <a:spLocks noGrp="1"/>
          </p:cNvSpPr>
          <p:nvPr>
            <p:ph/>
          </p:nvPr>
        </p:nvSpPr>
        <p:spPr>
          <a:xfrm>
            <a:off x="1701720" y="1294920"/>
            <a:ext cx="6997680" cy="232884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NYISO: 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NYPSC: 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NYSERDA: A+</a:t>
            </a: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NYS Legislature: (Incomplete)</a:t>
            </a:r>
            <a:endParaRPr b="0" lang="en-US" sz="2800" strike="noStrike" u="none">
              <a:solidFill>
                <a:srgbClr val="000000"/>
              </a:solidFill>
              <a:effectLst/>
              <a:uFillTx/>
              <a:latin typeface="Arial"/>
            </a:endParaRPr>
          </a:p>
        </p:txBody>
      </p:sp>
      <p:sp>
        <p:nvSpPr>
          <p:cNvPr id="47" name=""/>
          <p:cNvSpPr/>
          <p:nvPr/>
        </p:nvSpPr>
        <p:spPr>
          <a:xfrm>
            <a:off x="1471680" y="3624120"/>
            <a:ext cx="6997680" cy="2654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Arial"/>
              </a:rPr>
              <a:t>The “Bottom Line”</a:t>
            </a: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New York has done almost all that it can to be prepared as it can be for the challenges facing it this summer The big task now is for the state and business to successfully market the programs developed to date and overcome customer reticence to participate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Contact Us</a:t>
            </a:r>
            <a:endParaRPr b="1" i="1" lang="en-US" sz="3600" strike="noStrike" u="none">
              <a:solidFill>
                <a:srgbClr val="122450"/>
              </a:solidFill>
              <a:effectLst/>
              <a:uFillTx/>
              <a:latin typeface="Times New Roman"/>
            </a:endParaRPr>
          </a:p>
        </p:txBody>
      </p:sp>
      <p:sp>
        <p:nvSpPr>
          <p:cNvPr id="49"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Price Responsive Load Coalition</a:t>
            </a:r>
            <a:endParaRPr b="0" lang="en-US" sz="28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Aaron Breidenbaugh, Executive Director</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 Navigant Consulting, Inc.</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20 Madison Avenue Extension</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Albany, NY 12203</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(518) 369-7987 (cell)</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aaron@prlcny.org</a:t>
            </a:r>
            <a:endParaRPr b="0" lang="en-US" sz="2400" strike="noStrike" u="none">
              <a:solidFill>
                <a:srgbClr val="000000"/>
              </a:solidFill>
              <a:effectLst/>
              <a:uFillTx/>
              <a:latin typeface="Arial"/>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http://www.prlcny.org</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701720" y="152280"/>
            <a:ext cx="699768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Overview of Discussion</a:t>
            </a:r>
            <a:endParaRPr b="1" i="1" lang="en-US" sz="3600" strike="noStrike" u="none">
              <a:solidFill>
                <a:srgbClr val="122450"/>
              </a:solidFill>
              <a:effectLst/>
              <a:uFillTx/>
              <a:latin typeface="Times New Roman"/>
            </a:endParaRPr>
          </a:p>
        </p:txBody>
      </p:sp>
      <p:sp>
        <p:nvSpPr>
          <p:cNvPr id="13" name="PlaceHolder 2"/>
          <p:cNvSpPr>
            <a:spLocks noGrp="1"/>
          </p:cNvSpPr>
          <p:nvPr>
            <p:ph/>
          </p:nvPr>
        </p:nvSpPr>
        <p:spPr>
          <a:xfrm>
            <a:off x="1701720" y="1294920"/>
            <a:ext cx="6997680" cy="483876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Price Responsive Load Coalition</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NYISO Initiatives</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Emergency Demand Reduction Program </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Special Case Resources ICAP Program</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Incentivized Price Responsive Load Program </a:t>
            </a:r>
            <a:endParaRPr b="0" lang="en-US" sz="16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NYPSC Initiatives</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Price and Reliability Task Force</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Demand Response Order  </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System Benefits Charge Order</a:t>
            </a:r>
            <a:endParaRPr b="0" lang="en-US" sz="16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NYSERDA Initiatives</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PON 577 - Short-Duration Load Curtailment Measures</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PON 577 - Permanent Demand Reduction Efforts</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PON 577 - Dispatchable Emergency Generator Initiatives</a:t>
            </a:r>
            <a:endParaRPr b="0" lang="en-US" sz="16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Future NYSERDA Initiatives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Future PRLC Initiatives</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The Price Responsive Load Coalition</a:t>
            </a:r>
            <a:endParaRPr b="1" i="1" lang="en-US" sz="3600" strike="noStrike" u="none">
              <a:solidFill>
                <a:srgbClr val="122450"/>
              </a:solidFill>
              <a:effectLst/>
              <a:uFillTx/>
              <a:latin typeface="Times New Roman"/>
            </a:endParaRPr>
          </a:p>
        </p:txBody>
      </p:sp>
      <p:sp>
        <p:nvSpPr>
          <p:cNvPr id="15" name="PlaceHolder 2"/>
          <p:cNvSpPr>
            <a:spLocks noGrp="1"/>
          </p:cNvSpPr>
          <p:nvPr>
            <p:ph/>
          </p:nvPr>
        </p:nvSpPr>
        <p:spPr>
          <a:xfrm>
            <a:off x="1701720" y="1295280"/>
            <a:ext cx="6997680" cy="1897200"/>
          </a:xfrm>
          <a:prstGeom prst="rect">
            <a:avLst/>
          </a:prstGeom>
          <a:noFill/>
          <a:ln w="0">
            <a:noFill/>
          </a:ln>
        </p:spPr>
        <p:txBody>
          <a:bodyPr lIns="90000" rIns="90000" tIns="46800" bIns="46800" anchor="t">
            <a:normAutofit/>
          </a:bodyPr>
          <a:p>
            <a:pPr marL="343080" indent="-1699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Formed October, 2000</a:t>
            </a:r>
            <a:endParaRPr b="0" lang="en-US" sz="2000" strike="noStrike" u="none">
              <a:solidFill>
                <a:srgbClr val="000000"/>
              </a:solidFill>
              <a:effectLst/>
              <a:uFillTx/>
              <a:latin typeface="Arial"/>
            </a:endParaRPr>
          </a:p>
          <a:p>
            <a:pPr marL="343080" indent="-1699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Currently 22 Members</a:t>
            </a:r>
            <a:endParaRPr b="0" lang="en-US" sz="2000" strike="noStrike" u="none">
              <a:solidFill>
                <a:srgbClr val="000000"/>
              </a:solidFill>
              <a:effectLst/>
              <a:uFillTx/>
              <a:latin typeface="Arial"/>
            </a:endParaRPr>
          </a:p>
          <a:p>
            <a:pPr marL="343080" indent="-16992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Open to End-Use Consumers, ESCOs, Unregulated LSEs, Marketers, Public Power, Environmental Groups, Vendors and Consultants</a:t>
            </a:r>
            <a:endParaRPr b="0" lang="en-US" sz="2000" strike="noStrike" u="none">
              <a:solidFill>
                <a:srgbClr val="000000"/>
              </a:solidFill>
              <a:effectLst/>
              <a:uFillTx/>
              <a:latin typeface="Arial"/>
            </a:endParaRPr>
          </a:p>
        </p:txBody>
      </p:sp>
      <p:sp>
        <p:nvSpPr>
          <p:cNvPr id="16" name=""/>
          <p:cNvSpPr/>
          <p:nvPr/>
        </p:nvSpPr>
        <p:spPr>
          <a:xfrm>
            <a:off x="2090880" y="3192480"/>
            <a:ext cx="6346800" cy="2562840"/>
          </a:xfrm>
          <a:prstGeom prst="rect">
            <a:avLst/>
          </a:prstGeom>
          <a:noFill/>
          <a:ln w="5724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Our Mission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Arial"/>
              </a:rPr>
              <a:t>It is the mission of the PRLC to promote the ability of electric customers to respond to market signals through load reduction, curtailment, fuel switching, generation, energy-efficiency, and other technologies.</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The Price Responsive Load Coalition</a:t>
            </a:r>
            <a:endParaRPr b="1" i="1" lang="en-US" sz="3600" strike="noStrike" u="none">
              <a:solidFill>
                <a:srgbClr val="122450"/>
              </a:solidFill>
              <a:effectLst/>
              <a:uFillTx/>
              <a:latin typeface="Times New Roman"/>
            </a:endParaRPr>
          </a:p>
        </p:txBody>
      </p:sp>
      <p:sp>
        <p:nvSpPr>
          <p:cNvPr id="18" name="PlaceHolder 2"/>
          <p:cNvSpPr>
            <a:spLocks noGrp="1"/>
          </p:cNvSpPr>
          <p:nvPr>
            <p:ph/>
          </p:nvPr>
        </p:nvSpPr>
        <p:spPr>
          <a:xfrm>
            <a:off x="1701720" y="1821960"/>
            <a:ext cx="3308400" cy="4311720"/>
          </a:xfrm>
          <a:prstGeom prst="rect">
            <a:avLst/>
          </a:prstGeom>
          <a:noFill/>
          <a:ln w="0">
            <a:noFill/>
          </a:ln>
        </p:spPr>
        <p:txBody>
          <a:bodyPr lIns="90000" rIns="90000" tIns="46800" bIns="46800" anchor="t">
            <a:normAutofit/>
          </a:bodyPr>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Advantage Energy,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AES NewEnergy,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Amerada Hess Corp.</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Association for Energy Affordability,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Central Hudson Enterprises Corp.</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ConEd Solutions,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Customized Energy Solutions, Inc.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E</a:t>
            </a:r>
            <a:r>
              <a:rPr b="1" lang="en-US" sz="1400" strike="noStrike" u="none" baseline="30000">
                <a:solidFill>
                  <a:srgbClr val="000000"/>
                </a:solidFill>
                <a:effectLst/>
                <a:uFillTx/>
                <a:latin typeface="Arial"/>
              </a:rPr>
              <a:t>3</a:t>
            </a:r>
            <a:r>
              <a:rPr b="1" lang="en-US" sz="1400" strike="noStrike" u="none">
                <a:solidFill>
                  <a:srgbClr val="000000"/>
                </a:solidFill>
                <a:effectLst/>
                <a:uFillTx/>
                <a:latin typeface="Arial"/>
              </a:rPr>
              <a:t> Company L.L.C.</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Electrotek Concepts</a:t>
            </a:r>
            <a:endParaRPr b="0" lang="en-US" sz="1400" strike="noStrike" u="none">
              <a:solidFill>
                <a:srgbClr val="000000"/>
              </a:solidFill>
              <a:effectLst/>
              <a:uFillTx/>
              <a:latin typeface="Arial"/>
            </a:endParaRPr>
          </a:p>
          <a:p>
            <a:pPr marL="279360" indent="3240">
              <a:spcBef>
                <a:spcPts val="349"/>
              </a:spcBef>
              <a:spcAft>
                <a:spcPts val="6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Enron Corp.</a:t>
            </a:r>
            <a:endParaRPr b="0" lang="en-US" sz="1400" strike="noStrike" u="none">
              <a:solidFill>
                <a:srgbClr val="000000"/>
              </a:solidFill>
              <a:effectLst/>
              <a:uFillTx/>
              <a:latin typeface="Arial"/>
            </a:endParaRPr>
          </a:p>
          <a:p>
            <a:pPr marL="279360" indent="324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19" name=""/>
          <p:cNvSpPr/>
          <p:nvPr/>
        </p:nvSpPr>
        <p:spPr>
          <a:xfrm>
            <a:off x="5010120" y="1822320"/>
            <a:ext cx="3389400" cy="366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Johnson Controls, Inc.</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KeySpan Business Solutions</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Long Island Power Authority</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MetroGen L.L.C.</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Pace Energy Project</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PowerCold Corp.</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Powerweb Technologies</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Plurimi</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Retx.com</a:t>
            </a:r>
            <a:endParaRPr b="0" lang="en-US" sz="1400" strike="noStrike" u="none">
              <a:solidFill>
                <a:srgbClr val="000000"/>
              </a:solidFill>
              <a:effectLst/>
              <a:uFillTx/>
              <a:latin typeface="Times New Roman"/>
            </a:endParaRPr>
          </a:p>
          <a:p>
            <a:pPr>
              <a:lnSpc>
                <a:spcPct val="100000"/>
              </a:lnSpc>
              <a:spcBef>
                <a:spcPts val="176"/>
              </a:spcBef>
              <a:spcAft>
                <a:spcPts val="6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Silicon Energy</a:t>
            </a:r>
            <a:endParaRPr b="0" lang="en-US" sz="1400" strike="noStrike" u="none">
              <a:solidFill>
                <a:srgbClr val="000000"/>
              </a:solidFill>
              <a:effectLst/>
              <a:uFillTx/>
              <a:latin typeface="Times New Roman"/>
            </a:endParaRPr>
          </a:p>
          <a:p>
            <a:pPr>
              <a:lnSpc>
                <a:spcPct val="10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Tabors, Caramanis &amp; Associates</a:t>
            </a:r>
            <a:endParaRPr b="0" lang="en-US" sz="1400" strike="noStrike" u="none">
              <a:solidFill>
                <a:srgbClr val="000000"/>
              </a:solidFill>
              <a:effectLst/>
              <a:uFillTx/>
              <a:latin typeface="Times New Roman"/>
            </a:endParaRPr>
          </a:p>
          <a:p>
            <a:pPr>
              <a:lnSpc>
                <a:spcPct val="100000"/>
              </a:lnSpc>
              <a:spcBef>
                <a:spcPts val="1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XENERGY</a:t>
            </a:r>
            <a:endParaRPr b="0" lang="en-US" sz="1400" strike="noStrike" u="none">
              <a:solidFill>
                <a:srgbClr val="000000"/>
              </a:solidFill>
              <a:effectLst/>
              <a:uFillTx/>
              <a:latin typeface="Times New Roman"/>
            </a:endParaRPr>
          </a:p>
        </p:txBody>
      </p:sp>
      <p:sp>
        <p:nvSpPr>
          <p:cNvPr id="20" name=""/>
          <p:cNvSpPr/>
          <p:nvPr/>
        </p:nvSpPr>
        <p:spPr>
          <a:xfrm>
            <a:off x="3126960" y="1106640"/>
            <a:ext cx="36187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Current PRLC Members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NYISO Initiatives</a:t>
            </a:r>
            <a:endParaRPr b="1" i="1" lang="en-US" sz="3600" strike="noStrike" u="none">
              <a:solidFill>
                <a:srgbClr val="122450"/>
              </a:solidFill>
              <a:effectLst/>
              <a:uFillTx/>
              <a:latin typeface="Times New Roman"/>
            </a:endParaRPr>
          </a:p>
        </p:txBody>
      </p:sp>
      <p:sp>
        <p:nvSpPr>
          <p:cNvPr id="22"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Emergency Demand Reduction Program</a:t>
            </a:r>
            <a:endParaRPr b="0" lang="en-US" sz="2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Open to All Verifiable Load Reductions, including  those backed by Distributed Generation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Available to all LSEs, Direct Customers, and Curtailment Service Providers (no Credit Requirements)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Compatible with Special Case ICAP Program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Called by the NYISO in Response to an Operating Reserve Peak Forecast Shortage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2-hour Notice to Curtail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Payment is Higher of LBMP or $500/MWh</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Curtailment Period is 4 hours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Participation is Voluntary (No Penalties)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Resource Size: 100 kW in Given Zone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Aggregation Permitted to Achieve 100 kW Minimum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Interval Metering Required</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Effective Dates: May 1, 2001 - October 31, 2002</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NYISO Initiatives</a:t>
            </a:r>
            <a:endParaRPr b="1" i="1" lang="en-US" sz="3600" strike="noStrike" u="none">
              <a:solidFill>
                <a:srgbClr val="122450"/>
              </a:solidFill>
              <a:effectLst/>
              <a:uFillTx/>
              <a:latin typeface="Times New Roman"/>
            </a:endParaRPr>
          </a:p>
        </p:txBody>
      </p:sp>
      <p:sp>
        <p:nvSpPr>
          <p:cNvPr id="24"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Special Case Resource ICAP Program</a:t>
            </a:r>
            <a:endParaRPr b="0" lang="en-US" sz="2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Open to All Verifiable Load Reductions, including  those backed by Distributed Generation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ICAP Can Be Sold Bilaterally or via NYISO Auction</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Available to all LSEs, Direct Customers, and Curtailment Service Providers (no Credit Requirements)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Called by the NYISO in Response to an Operating Reserve Peak Forecast Shortage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24-hour Notification to Prepare, 2-hour Notice to Curtail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4-hour Curtailment Period if Requested</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Resource Not Required to Bid In to Energy Market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Failure to Curtail for Minimum Period or When Requested Results in Being Considered Forced Out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Resource Size: 100 kW</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Aggregation Permitted to Achieve 100 kW Minimum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Interval Metering Required</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NYISO Initiatives</a:t>
            </a:r>
            <a:endParaRPr b="1" i="1" lang="en-US" sz="3600" strike="noStrike" u="none">
              <a:solidFill>
                <a:srgbClr val="122450"/>
              </a:solidFill>
              <a:effectLst/>
              <a:uFillTx/>
              <a:latin typeface="Times New Roman"/>
            </a:endParaRPr>
          </a:p>
        </p:txBody>
      </p:sp>
      <p:sp>
        <p:nvSpPr>
          <p:cNvPr id="26" name="PlaceHolder 2"/>
          <p:cNvSpPr>
            <a:spLocks noGrp="1"/>
          </p:cNvSpPr>
          <p:nvPr>
            <p:ph/>
          </p:nvPr>
        </p:nvSpPr>
        <p:spPr>
          <a:xfrm>
            <a:off x="1471320" y="1066320"/>
            <a:ext cx="7227720" cy="483876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Incentivized Price Responsive Load Program</a:t>
            </a:r>
            <a:endParaRPr b="0" lang="en-US" sz="2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Narrowly Approved by Business Issues Committee 2 Weeks Ago</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March 1 Management Committee Vote Scheduled</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Open to All Verifiable Load Reductions, but  those backed by Distributed Generation receive no Incentive (Diesels are Excluded Completely)</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Available to all LSEs, Direct Customers in Year 1, Open to  Curtailment Service Providers thereafter</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Curtailable Loads bid in as Generators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All Generator Bid Rules Apply (startup costs, minimum run times, etc.)</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Bids can Set LBMP</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Accepted Bids are Paid Higher of LBMP or Bid Price</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LSEs Retain Day-Ahead Energy Savings</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All Loads Pay Loads Bidding as Generators Through Zonal Uplift</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Penalty: 1.1 times (Higher of Day-ahead or Real-Time Price) times actual Real-Time Shortfall</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Minimum Resource Size: 100 kW</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Aggregation Permitted to Achieve 100 kW Minimum</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Appropriate Interval Metering Required </a:t>
            </a:r>
            <a:endParaRPr b="0" lang="en-US" sz="1400" strike="noStrike" u="none">
              <a:solidFill>
                <a:srgbClr val="000000"/>
              </a:solidFill>
              <a:effectLst/>
              <a:uFillTx/>
              <a:latin typeface="Arial"/>
            </a:endParaRPr>
          </a:p>
          <a:p>
            <a:pPr lvl="1" marL="743040" indent="-28584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Incentive Sunsets October 31, 2002</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NYPSC Initiatives</a:t>
            </a:r>
            <a:endParaRPr b="1" i="1" lang="en-US" sz="3600" strike="noStrike" u="none">
              <a:solidFill>
                <a:srgbClr val="122450"/>
              </a:solidFill>
              <a:effectLst/>
              <a:uFillTx/>
              <a:latin typeface="Times New Roman"/>
            </a:endParaRPr>
          </a:p>
        </p:txBody>
      </p:sp>
      <p:sp>
        <p:nvSpPr>
          <p:cNvPr id="28" name="PlaceHolder 2"/>
          <p:cNvSpPr>
            <a:spLocks noGrp="1"/>
          </p:cNvSpPr>
          <p:nvPr>
            <p:ph/>
          </p:nvPr>
        </p:nvSpPr>
        <p:spPr>
          <a:xfrm>
            <a:off x="1701720" y="1066320"/>
            <a:ext cx="6997680" cy="4838760"/>
          </a:xfrm>
          <a:prstGeom prst="rect">
            <a:avLst/>
          </a:prstGeom>
          <a:noFill/>
          <a:ln w="0">
            <a:noFill/>
          </a:ln>
        </p:spPr>
        <p:txBody>
          <a:bodyPr lIns="90000" rIns="90000" tIns="46800" bIns="46800" anchor="t">
            <a:normAutofit fontScale="92500" lnSpcReduction="9999"/>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Price and Reliability Task Force</a:t>
            </a:r>
            <a:endParaRPr b="0" lang="en-US" sz="24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in Late 2000 by Chair Maureen Helmer</a:t>
            </a:r>
            <a:endParaRPr b="0" lang="en-US" sz="18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ISO Pricing Team</a:t>
            </a:r>
            <a:r>
              <a:rPr b="0" lang="en-US" sz="1400" strike="noStrike" u="none">
                <a:solidFill>
                  <a:srgbClr val="000000"/>
                </a:solidFill>
                <a:effectLst/>
                <a:uFillTx/>
                <a:latin typeface="Arial"/>
              </a:rPr>
              <a:t> - </a:t>
            </a:r>
            <a:r>
              <a:rPr b="0" lang="en-US" sz="1600" strike="noStrike" u="none">
                <a:solidFill>
                  <a:srgbClr val="000000"/>
                </a:solidFill>
                <a:effectLst/>
                <a:uFillTx/>
                <a:latin typeface="Arial"/>
              </a:rPr>
              <a:t>The Pricing Team is responsible for working with the ISO to investigate all the circumstances within the ISO markets that might cause prices higher than what would be expected in a competitive market.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Supply/Demand Team - </a:t>
            </a:r>
            <a:r>
              <a:rPr b="0" lang="en-US" sz="1600" strike="noStrike" u="none">
                <a:solidFill>
                  <a:srgbClr val="000000"/>
                </a:solidFill>
                <a:effectLst/>
                <a:uFillTx/>
                <a:latin typeface="Arial"/>
              </a:rPr>
              <a:t>The Demand and Supply Team’s responsibility is to ensure that adequate supplies of electricity will be available until significant new base load generation can be built.  This team’s objective is to obtain the equivalent of 750 MW or more of power through added generation or reduced load for 2001 and another 600 MW by 2002.</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Article X Team - </a:t>
            </a:r>
            <a:r>
              <a:rPr b="0" lang="en-US" sz="1600" strike="noStrike" u="none">
                <a:solidFill>
                  <a:srgbClr val="000000"/>
                </a:solidFill>
                <a:effectLst/>
                <a:uFillTx/>
                <a:latin typeface="Arial"/>
              </a:rPr>
              <a:t>The Article X Team will work closely with the Department of Environmental Conservation and other state agencies to identify ways to further streamline the Article X process.  Part of the team’s responsibility will be to efficiently allocate resources to the individual projects, better coordinate the review of applications, and streamline the Preliminary Scoping Statement process.  </a:t>
            </a:r>
            <a:endParaRPr b="0" lang="en-US" sz="1600" strike="noStrike" u="none">
              <a:solidFill>
                <a:srgbClr val="000000"/>
              </a:solidFill>
              <a:effectLst/>
              <a:uFillTx/>
              <a:latin typeface="Arial"/>
            </a:endParaRPr>
          </a:p>
          <a:p>
            <a:pPr lvl="1" marL="74304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1471320" y="152280"/>
            <a:ext cx="7227720" cy="914400"/>
          </a:xfrm>
          <a:prstGeom prst="rect">
            <a:avLst/>
          </a:prstGeom>
          <a:noFill/>
          <a:ln w="0">
            <a:noFill/>
          </a:ln>
          <a:effectLst>
            <a:outerShdw dist="17819" dir="2700000" blurRad="0" rotWithShape="0">
              <a:srgbClr val="80808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122450"/>
                </a:solidFill>
                <a:effectLst/>
                <a:uFillTx/>
                <a:latin typeface="Times New Roman"/>
              </a:rPr>
              <a:t>NYPSC Initiatives</a:t>
            </a:r>
            <a:endParaRPr b="1" i="1" lang="en-US" sz="3600" strike="noStrike" u="none">
              <a:solidFill>
                <a:srgbClr val="122450"/>
              </a:solidFill>
              <a:effectLst/>
              <a:uFillTx/>
              <a:latin typeface="Times New Roman"/>
            </a:endParaRPr>
          </a:p>
        </p:txBody>
      </p:sp>
      <p:sp>
        <p:nvSpPr>
          <p:cNvPr id="30" name="PlaceHolder 2"/>
          <p:cNvSpPr>
            <a:spLocks noGrp="1"/>
          </p:cNvSpPr>
          <p:nvPr>
            <p:ph/>
          </p:nvPr>
        </p:nvSpPr>
        <p:spPr>
          <a:xfrm>
            <a:off x="1471680" y="1066320"/>
            <a:ext cx="7385040" cy="5193000"/>
          </a:xfrm>
          <a:prstGeom prst="rect">
            <a:avLst/>
          </a:prstGeom>
          <a:noFill/>
          <a:ln w="0">
            <a:noFill/>
          </a:ln>
        </p:spPr>
        <p:txBody>
          <a:bodyPr lIns="90000" rIns="90000" tIns="46800" bIns="46800" anchor="t">
            <a:normAutofit/>
          </a:bodyPr>
          <a:p>
            <a:pPr marL="343080" indent="-34308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Demand Response Order - 12/20/00</a:t>
            </a:r>
            <a:endParaRPr b="0" lang="en-US" sz="24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Directs Utilities To File Demand Responsiveness Plans by January 29, 2001. Utilities must…...</a:t>
            </a:r>
            <a:endParaRPr b="0" lang="en-US" sz="20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“ensure that all customers that have the potential and willingness to reduce or curtail usage economically are provided the opportunity to do so.”</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“cooperate with Competitive ESCOs, the ISO and NYSERDA, in the development of demand response opportunities.” </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“ensure that all potentially economic demand response programs are available to customers.”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“develop dispatchable or “active” load management programs, especially those targeted to relatively smaller customers that might not be targeted by competitive ESCOs.”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“seek to maximize the involvement of competitive ESCOs in the design and implementation of such programs.” </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“develop and offer tariff options that apply hourly market prices to actual hourly customer loads to provide improved incentives for utility customers to respond to price signals.”</a:t>
            </a:r>
            <a:endParaRPr b="0" lang="en-US" sz="1400" strike="noStrike" u="none">
              <a:solidFill>
                <a:srgbClr val="000000"/>
              </a:solidFill>
              <a:effectLst/>
              <a:uFillTx/>
              <a:latin typeface="Arial"/>
            </a:endParaRPr>
          </a:p>
          <a:p>
            <a:pPr lvl="1" marL="743040" indent="-285840">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“take steps to accelerate the installation of interval meters in the buildings and facilities of customers that are the prime candidates for participating in price responsive load programs.”</a:t>
            </a:r>
            <a:endParaRPr b="0" lang="en-US" sz="1400" strike="noStrike" u="none">
              <a:solidFill>
                <a:srgbClr val="000000"/>
              </a:solidFill>
              <a:effectLst/>
              <a:uFillTx/>
              <a:latin typeface="Arial"/>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“Utilities will be permitted cost recovery for well-designed, economic and effective programs</a:t>
            </a: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1052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1999-07-16T13:40:08Z</dcterms:created>
  <dc:creator>Aaron Breidenbaugh</dc:creator>
  <dc:description/>
  <dc:language>en-US</dc:language>
  <cp:lastModifiedBy>ksulliva</cp:lastModifiedBy>
  <cp:lastPrinted>2001-02-27T19:51:00Z</cp:lastPrinted>
  <dcterms:modified xsi:type="dcterms:W3CDTF">2001-03-07T22:03:18Z</dcterms:modified>
  <cp:revision>91</cp:revision>
  <dc:subject/>
  <dc:title>NARUC Winter 2000 Presentation</dc:title>
</cp:coreProperties>
</file>