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8872560" cy="6858000"/>
            <a:chOff x="0" y="0"/>
            <a:chExt cx="8872560" cy="6858000"/>
          </a:xfrm>
        </p:grpSpPr>
        <p:sp>
          <p:nvSpPr>
            <p:cNvPr id="1" name=""/>
            <p:cNvSpPr/>
            <p:nvPr/>
          </p:nvSpPr>
          <p:spPr>
            <a:xfrm>
              <a:off x="533520" y="237960"/>
              <a:ext cx="8339040" cy="6391440"/>
            </a:xfrm>
            <a:prstGeom prst="rect">
              <a:avLst/>
            </a:prstGeom>
            <a:solidFill>
              <a:srgbClr val="fbfae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" name="minispir" descr=""/>
            <p:cNvPicPr/>
            <p:nvPr/>
          </p:nvPicPr>
          <p:blipFill>
            <a:blip r:embed="rId2"/>
            <a:stretch/>
          </p:blipFill>
          <p:spPr>
            <a:xfrm>
              <a:off x="0" y="0"/>
              <a:ext cx="1063800" cy="6858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" name=""/>
            <p:cNvSpPr/>
            <p:nvPr/>
          </p:nvSpPr>
          <p:spPr>
            <a:xfrm>
              <a:off x="1015920" y="1600200"/>
              <a:ext cx="7747200" cy="0"/>
            </a:xfrm>
            <a:prstGeom prst="line">
              <a:avLst/>
            </a:prstGeom>
            <a:ln w="3240">
              <a:solidFill>
                <a:srgbClr val="a08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9907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e9964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ce9964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ce9964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ce9964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402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402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990360" y="6095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4286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685800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0BB104-F876-4BA6-B0F1-77E5691A0DBD}" type="slidenum"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>
            <a:off x="0" y="0"/>
            <a:ext cx="8872560" cy="6858000"/>
            <a:chOff x="0" y="0"/>
            <a:chExt cx="8872560" cy="6858000"/>
          </a:xfrm>
        </p:grpSpPr>
        <p:sp>
          <p:nvSpPr>
            <p:cNvPr id="10" name=""/>
            <p:cNvSpPr/>
            <p:nvPr/>
          </p:nvSpPr>
          <p:spPr>
            <a:xfrm>
              <a:off x="533520" y="237960"/>
              <a:ext cx="8339040" cy="639144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1" name="minispir" descr=""/>
            <p:cNvPicPr/>
            <p:nvPr/>
          </p:nvPicPr>
          <p:blipFill>
            <a:blip r:embed="rId3"/>
            <a:stretch/>
          </p:blipFill>
          <p:spPr>
            <a:xfrm>
              <a:off x="0" y="0"/>
              <a:ext cx="1063800" cy="68580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61920" y="192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4"/>
          </p:nvPr>
        </p:nvSpPr>
        <p:spPr>
          <a:xfrm>
            <a:off x="961920" y="61009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5"/>
          </p:nvPr>
        </p:nvSpPr>
        <p:spPr>
          <a:xfrm>
            <a:off x="3400200" y="61009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6"/>
          </p:nvPr>
        </p:nvSpPr>
        <p:spPr>
          <a:xfrm>
            <a:off x="6829200" y="61009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681E2E-0205-419F-B1F3-5CFD300E63DF}" type="slidenum">
              <a:rPr b="0" lang="en-US" sz="14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a083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ce9964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ce9964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ce9964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402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402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61920" y="192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Region Wide Load Curtailment Program for the WSCC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647720" y="37386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 anchorCtr="1">
            <a:noAutofit/>
          </a:bodyPr>
          <a:p>
            <a:pPr indent="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a08366"/>
                </a:solidFill>
                <a:effectLst/>
                <a:uFillTx/>
                <a:latin typeface="Times New Roman"/>
              </a:rPr>
              <a:t>Summer 2001</a:t>
            </a:r>
            <a:endParaRPr b="0" lang="en-US" sz="4000" strike="noStrike" u="none">
              <a:solidFill>
                <a:srgbClr val="a083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218F6E-EF49-4472-B7C8-BEE46BAB02A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907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The Problem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California is forecasted to be from 5000-8000 Mw short for summer peak demand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No way to install sufficient </a:t>
            </a:r>
            <a:r>
              <a:rPr b="1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Megawatts</a:t>
            </a: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 of new supply of this magnitude for summer peak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Only solution is </a:t>
            </a:r>
            <a:r>
              <a:rPr b="1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Negawatts</a:t>
            </a: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 of demand curtailment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Control areas can typically purchase </a:t>
            </a:r>
            <a:r>
              <a:rPr b="1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Negawatts</a:t>
            </a: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 only within their own service territory…no mechanism exists for getting someone else’s customer to interrupt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Insufficient </a:t>
            </a:r>
            <a:r>
              <a:rPr b="1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Negawatts</a:t>
            </a: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 within the CAISO control area to cover the expected shortall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8F53BD-BACD-4D94-B825-A389615B302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907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The solution...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Establish a mechanism for allowing </a:t>
            </a:r>
            <a:r>
              <a:rPr b="1" lang="en-US" sz="36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negawatts</a:t>
            </a:r>
            <a:r>
              <a:rPr b="0" lang="en-US" sz="32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 of emergency energy to be easily purchased the same way as megawatts of additional supply…from anywhere within the WSCC</a:t>
            </a:r>
            <a:endParaRPr b="0" lang="en-US" sz="32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8F4CF3-58FD-4957-A19D-8ACC90D77EF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907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The Proposal…Bidding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Conduct weekly bid auctions from any load which will interrupt over 10Mw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Loads will bid a price per Mwh for interrupting, and the amount of Mw they would interrupt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The program administrator would use the bids to develop a “bid stack” of available resources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425FD8-F81E-4C2D-B91D-160C46C1C41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907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The Proposal…Dispatch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If a control area needs help, they would call the program administrator 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The administrator would work with the WSCC Security Centers to verify the least cost set of bids in the stack that could be exported to the deficit area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Those bids would be selected, the customers notified, and the originating control area would convert the curtailed load amount into an export schedule to the deficit control area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Transmission scheduling handled as for any emergency assistance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3C5C3C-8C38-42B5-95A2-1165B666C36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The Proposal…Settlement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The deficit control area pays the market clearing price of the negawatts dispatched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The customer keeps the retail supplier whole for the pre-curtailment level of retail charges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The customer is responsible for imbalance charges (if any) due the originating control area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The curtailing customer nets the negawatt payment minus the retail charges minus any imbalance payment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06F89D-B196-4181-A55F-9BD37D44431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907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Hurdles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Getting all this implemented within the next 60 days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Regulatory restrictions on the resale of retail purchases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Picking the program administrator and setting up the bidding and settlement process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Encouraging customer participation</a:t>
            </a:r>
            <a:endParaRPr b="0" lang="en-US" sz="28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01D647-391F-48B9-9375-B8291FFDF99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8c73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9072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Game Plan</a:t>
            </a:r>
            <a:r>
              <a:rPr b="0" lang="en-US" sz="4400" strike="noStrike" u="none">
                <a:solidFill>
                  <a:srgbClr val="996633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996633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907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Introduce the program to WSCC Board and key policy makers in the west.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Work with the WSCC Market Issues Committee to fully define how to accomplish and who should administer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Work with state and federal policy makers to resolve the retail resale issue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ce9964"/>
              </a:buClr>
              <a:buSzPct val="90000"/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2000"/>
                </a:solidFill>
                <a:effectLst/>
                <a:uFillTx/>
                <a:latin typeface="Times New Roman"/>
              </a:rPr>
              <a:t>Develop strategy for communicating to potential curtailable customers</a:t>
            </a:r>
            <a:endParaRPr b="0" lang="en-US" sz="2400" strike="noStrike" u="none">
              <a:solidFill>
                <a:srgbClr val="402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680F36-45E9-49E4-B979-CD5AADFCF7B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2001-04-03T19:24:05Z</dcterms:created>
  <dc:creator>John Stout</dc:creator>
  <dc:description/>
  <dc:language>en-US</dc:language>
  <cp:lastModifiedBy>John Anderson</cp:lastModifiedBy>
  <cp:lastPrinted>2000-03-16T14:13:08Z</cp:lastPrinted>
  <dcterms:modified xsi:type="dcterms:W3CDTF">2001-04-06T15:31:49Z</dcterms:modified>
  <cp:revision>3</cp:revision>
  <dc:subject/>
  <dc:title>Region Wide Load Curtailment Program</dc:title>
</cp:coreProperties>
</file>