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0392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49792DA-80BE-46D7-B751-52CC158FFA31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357D181-8E8C-4C3D-B620-33374D41CCC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809880" y="457200"/>
            <a:ext cx="49532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MTM/Lease Accounting Criteria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09480" y="1143000"/>
            <a:ext cx="8305920" cy="403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Tier 1 Criteria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The presence of any one of these attributes will result in lease classification for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contract despite any other facts or circumstances.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1.    The commodity purchaser’s employees are operating the asset and the purchaser bears risk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related to  the asset’s operating costs.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2.   The contract contains a bargain purchase option related to the asset.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3.   The commodity purchaser guarantees project debt/equity.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4.   The contract transfers the asset title to the purchaser at any time.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LogoWh" descr=""/>
          <p:cNvPicPr/>
          <p:nvPr/>
        </p:nvPicPr>
        <p:blipFill>
          <a:blip r:embed="rId1"/>
          <a:stretch/>
        </p:blipFill>
        <p:spPr>
          <a:xfrm>
            <a:off x="8381880" y="5916600"/>
            <a:ext cx="714600" cy="717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152280" y="990720"/>
            <a:ext cx="870912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990720" y="6335640"/>
            <a:ext cx="717228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3809880" y="457200"/>
            <a:ext cx="49532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MTM/Lease Accounting Criteria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09480" y="1143000"/>
            <a:ext cx="7620120" cy="472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Tier 2 Criteria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The criteria included in this category should be analyzed to determine if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contract is effectively disassociated from the asset.  If so, the contract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presumably does not meet the definition of a lease.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1.    The contract contains significant liquidated damage provisions in the event the 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seller does not perform.   Best case scenario would be that the damages are market-based.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Market based damages with a cap are acceptable as long as the potential range of applicable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damages creates a significant disincentive for nonperformance.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2.   The commodity seller has the financial wherewithal to perform under any applicable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liquidated damage provisions.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3.   The pricing provisions of the  contract are at market.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4.   Any agreement to supply gas (or other fuel stock) to the asset is at market prices, is for 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stated quantity, and has market-based liquidated damage provisions.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5.   The specified delivery points pursuant to related contracts are liquid delivery points.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6.   The purchaser does not control the operating policies and procedures of the asset.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" name="LogoWh" descr=""/>
          <p:cNvPicPr/>
          <p:nvPr/>
        </p:nvPicPr>
        <p:blipFill>
          <a:blip r:embed="rId1"/>
          <a:stretch/>
        </p:blipFill>
        <p:spPr>
          <a:xfrm>
            <a:off x="8381880" y="5916600"/>
            <a:ext cx="714600" cy="717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990720" y="6335640"/>
            <a:ext cx="717228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52280" y="914400"/>
            <a:ext cx="870912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3809880" y="457200"/>
            <a:ext cx="49532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MTM/Lease Accounting Criteria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09480" y="1066680"/>
            <a:ext cx="7620120" cy="281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Tier 2 Criteria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7.    The contract does not require delivery (either explicitly or implicitly) from a specific asset.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It is acceptable to reference a facility as long as delivery from that facility is not required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and all other Tier 2 criteria have been met.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8.   The contractual quantity is fixed in absolute terms (i.e., quantities are not stated as a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percentage of capacity or production, etc.).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9.   The commodity purchaser does not bear operational risk related to the facility.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" name="LogoWh" descr=""/>
          <p:cNvPicPr/>
          <p:nvPr/>
        </p:nvPicPr>
        <p:blipFill>
          <a:blip r:embed="rId1"/>
          <a:stretch/>
        </p:blipFill>
        <p:spPr>
          <a:xfrm>
            <a:off x="8381880" y="5916600"/>
            <a:ext cx="714600" cy="717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" name=""/>
          <p:cNvSpPr/>
          <p:nvPr/>
        </p:nvSpPr>
        <p:spPr>
          <a:xfrm>
            <a:off x="990720" y="6335640"/>
            <a:ext cx="717228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152280" y="914400"/>
            <a:ext cx="870912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>
            <a:off x="3200400" y="457200"/>
            <a:ext cx="49528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MTM/Lease Accounting Criteria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62120" y="1066680"/>
            <a:ext cx="7772400" cy="472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Tier 3 Criteria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The criteria in this category are indicative of leases.  These criteria should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be evaluated using a “preponderance of the evidence” approach when 1) there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is no Tier 1 attribute present within the contract or related agreements and 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2) the contract is linked to a specific asset based on the Tier 2 evaluation.  These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criteria are additive to the Tier 2 criteria.  Careful analysis should be applied to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determine whether the Tier 2 and Tier 3 attributes, taken together, convey the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right to use the facility.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1.    Virtually all reasonably expected facility output is to be sold to the purchaser for a specified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period of time.  Notional contract volumes in excess of 70% will typically meet this definition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and result in lease classification.  Lease classification for contracts specifying less than 70%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 will be highly dependent on the other factors present in the applicable contracts. (note: the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70% is intended solely as an approximate benchmark and should not be interpreted as a hard,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fast rule).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2.   The commodity purchaser bears significant risk related to the construction of the specified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facilities.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3.   The purchaser’s employees are operating the facility.  Presence of this attribute will almost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always result in lease classification even if operational risk is not conveyed to the purchaser.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2" name="LogoWh" descr=""/>
          <p:cNvPicPr/>
          <p:nvPr/>
        </p:nvPicPr>
        <p:blipFill>
          <a:blip r:embed="rId1"/>
          <a:stretch/>
        </p:blipFill>
        <p:spPr>
          <a:xfrm>
            <a:off x="8381880" y="5916600"/>
            <a:ext cx="714600" cy="717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"/>
          <p:cNvSpPr/>
          <p:nvPr/>
        </p:nvSpPr>
        <p:spPr>
          <a:xfrm>
            <a:off x="990720" y="6335640"/>
            <a:ext cx="717228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52280" y="914400"/>
            <a:ext cx="870912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"/>
          <p:cNvSpPr/>
          <p:nvPr/>
        </p:nvSpPr>
        <p:spPr>
          <a:xfrm>
            <a:off x="3200400" y="457200"/>
            <a:ext cx="495288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MTM/Lease Accounting Criteria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1295280"/>
            <a:ext cx="7772400" cy="236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Tier 3 Criteria (cont.)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4.    The purchaser is responsible for selecting/designing all plant equipment.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5.   The commodity purchaser bears the facility’s fuel price and/or availability risk.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6.   The present value of the fixed, guaranteed contract payments approximates or exceeds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the fair value of the facility.  This is a strong indicator which, if present, will probably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Georgia"/>
              </a:rPr>
              <a:t>       result in lease classification.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7" name="LogoWh" descr=""/>
          <p:cNvPicPr/>
          <p:nvPr/>
        </p:nvPicPr>
        <p:blipFill>
          <a:blip r:embed="rId1"/>
          <a:stretch/>
        </p:blipFill>
        <p:spPr>
          <a:xfrm>
            <a:off x="8381880" y="5916600"/>
            <a:ext cx="714600" cy="717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8" name=""/>
          <p:cNvSpPr/>
          <p:nvPr/>
        </p:nvSpPr>
        <p:spPr>
          <a:xfrm>
            <a:off x="990720" y="6335640"/>
            <a:ext cx="717228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28600" y="914400"/>
            <a:ext cx="8709120" cy="74520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000066"/>
              </a:gs>
            </a:gsLst>
            <a:path path="rect">
              <a:fillToRect l="50000" t="50000" r="50000" b="50000"/>
            </a:path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2000-11-20T12:01:44Z</dcterms:created>
  <dc:creator>cvillar</dc:creator>
  <dc:description/>
  <dc:language>en-US</dc:language>
  <cp:lastModifiedBy>bjohnsto</cp:lastModifiedBy>
  <cp:lastPrinted>2000-11-20T13:44:44Z</cp:lastPrinted>
  <dcterms:modified xsi:type="dcterms:W3CDTF">2000-11-21T13:39:09Z</dcterms:modified>
  <cp:revision>5</cp:revision>
  <dc:subject/>
  <dc:title>No Slide Title</dc:title>
</cp:coreProperties>
</file>