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317680" y="6583320"/>
            <a:ext cx="45086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 </a:t>
            </a:r>
            <a:r>
              <a:rPr b="1" lang="en-US" sz="1200" strike="noStrike" u="none">
                <a:solidFill>
                  <a:srgbClr val="ccccff"/>
                </a:solidFill>
                <a:effectLst/>
                <a:uFillTx/>
                <a:latin typeface="Arial"/>
              </a:rPr>
              <a:t>2002 Plan Review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ENGINEERING &amp; OPERATIONAL SERVICES</a:t>
            </a:r>
            <a:br>
              <a:rPr sz="2800"/>
            </a:b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2002 PLAN REVIEW</a:t>
            </a:r>
            <a:br>
              <a:rPr sz="2800"/>
            </a:br>
            <a:br>
              <a:rPr sz="2800"/>
            </a:b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November 8,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0" y="5985000"/>
            <a:ext cx="844560" cy="873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406440" y="423720"/>
            <a:ext cx="8242200" cy="6072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" name=""/>
          <p:cNvSpPr/>
          <p:nvPr/>
        </p:nvSpPr>
        <p:spPr>
          <a:xfrm>
            <a:off x="7742160" y="6613560"/>
            <a:ext cx="658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EEOS - 8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266840" y="349200"/>
            <a:ext cx="6572160" cy="81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ENGINEERING &amp; OPERATIONAL SERVICES</a:t>
            </a:r>
            <a:br>
              <a:rPr sz="1600"/>
            </a:b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br>
              <a:rPr sz="1600"/>
            </a:b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1841400" y="1701360"/>
            <a:ext cx="6150240" cy="515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EEOS  –  Brian Stanley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EEOS-1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EEOS-2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Goals &amp; Objectives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EEOS-3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NEPCO IBIT by Quarter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EEOS-4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NEPCO Project Projections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EEOS-5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NEPCO Summary 2001 Income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EEOS-6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NEPCO 2001 Plan vs. Actual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Variances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EEOS-7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NEPCO Cash Flow by Project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EEOS-8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NEPCO Guarantees &amp; SLC’s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123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Engineering and Operational Services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</a:t>
            </a:r>
            <a:br>
              <a:rPr sz="24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952560" y="1319040"/>
            <a:ext cx="6359400" cy="521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Accro Selldown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CIGSA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Bad Debt Expense (Severnaya)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Deferred Profit Amortization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Other Misc. projects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Subtotal Project Margin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G&amp;A Expense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Income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Total IBIT – EECC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NEPCO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Total IBIT - EEOS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531120" y="1836720"/>
            <a:ext cx="5079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451920" y="229392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18.6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506640" y="2544840"/>
            <a:ext cx="597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(7.5)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514560" y="2798640"/>
            <a:ext cx="597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(0.9)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583680" y="3041640"/>
            <a:ext cx="46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495480" y="3282840"/>
            <a:ext cx="597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(2.0)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495480" y="3757680"/>
            <a:ext cx="597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(8.7)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502320" y="3598920"/>
            <a:ext cx="5079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506640" y="4246560"/>
            <a:ext cx="597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(9.7)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588000" y="4600440"/>
            <a:ext cx="5079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676920" y="5194440"/>
            <a:ext cx="285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679080" y="5686560"/>
            <a:ext cx="248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665040" y="6189840"/>
            <a:ext cx="248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555240" y="4756320"/>
            <a:ext cx="46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588000" y="5972040"/>
            <a:ext cx="5079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" name=""/>
          <p:cNvGrpSpPr/>
          <p:nvPr/>
        </p:nvGrpSpPr>
        <p:grpSpPr>
          <a:xfrm>
            <a:off x="6502320" y="6477120"/>
            <a:ext cx="666720" cy="38160"/>
            <a:chOff x="6502320" y="6477120"/>
            <a:chExt cx="666720" cy="38160"/>
          </a:xfrm>
        </p:grpSpPr>
        <p:sp>
          <p:nvSpPr>
            <p:cNvPr id="31" name=""/>
            <p:cNvSpPr/>
            <p:nvPr/>
          </p:nvSpPr>
          <p:spPr>
            <a:xfrm>
              <a:off x="6502320" y="6477120"/>
              <a:ext cx="66672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6502320" y="6515280"/>
              <a:ext cx="66672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" name=""/>
          <p:cNvSpPr/>
          <p:nvPr/>
        </p:nvSpPr>
        <p:spPr>
          <a:xfrm>
            <a:off x="8282160" y="6613560"/>
            <a:ext cx="658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EEOS - 1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Engineering and Operational Services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Goals &amp; Objectives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150840" y="1574280"/>
            <a:ext cx="8879040" cy="452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Enron’s exit from India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Potential exposure estimated at $150 million. (Part of the $1.2 billion Enron exposure)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arabicPeriod" startAt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technical support as needed to Nepco to ensure portfolio profit maintained.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arabicPeriod" startAt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EEOS “for profit” portfolio: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Close last Mexico Project ($7.5 million of exposure)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Advance Arcos development ($3.5 million of development costs)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Provide support for Cuiaba project issues ($9.0 million of exposure)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Shaw Receivable ($4.5 million of exposure)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Accroven Change Order ($5.0 million of exposure)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arabicPeriod" startAt="4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technical support (development and operations) to EWS,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and Global Services, adjusting headcount to demand.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earnings assumed for EEOS Houston activities as we transition to cost center.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8296200" y="6613560"/>
            <a:ext cx="658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EEOS - 2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507960" y="730080"/>
            <a:ext cx="8128080" cy="5396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" name=""/>
          <p:cNvSpPr/>
          <p:nvPr/>
        </p:nvSpPr>
        <p:spPr>
          <a:xfrm>
            <a:off x="7912080" y="6613560"/>
            <a:ext cx="665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EEOS - 3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334800" y="189000"/>
            <a:ext cx="8620200" cy="6272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" name=""/>
          <p:cNvSpPr/>
          <p:nvPr/>
        </p:nvSpPr>
        <p:spPr>
          <a:xfrm>
            <a:off x="7767720" y="6613560"/>
            <a:ext cx="664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EEOS - 4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371520" y="503280"/>
            <a:ext cx="8399520" cy="5745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"/>
          <p:cNvSpPr/>
          <p:nvPr/>
        </p:nvSpPr>
        <p:spPr>
          <a:xfrm>
            <a:off x="7940520" y="6613560"/>
            <a:ext cx="665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EEOS - 5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434880" y="628560"/>
            <a:ext cx="8393040" cy="5461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" name=""/>
          <p:cNvSpPr/>
          <p:nvPr/>
        </p:nvSpPr>
        <p:spPr>
          <a:xfrm>
            <a:off x="7842240" y="6613560"/>
            <a:ext cx="658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EEOS - 6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450720" y="507960"/>
            <a:ext cx="8182080" cy="579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" name=""/>
          <p:cNvSpPr/>
          <p:nvPr/>
        </p:nvSpPr>
        <p:spPr>
          <a:xfrm>
            <a:off x="7858080" y="6613560"/>
            <a:ext cx="658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EEOS - 7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1995-06-17T21:01:02Z</dcterms:created>
  <dc:creator>ET&amp;S LAN Support</dc:creator>
  <dc:description/>
  <dc:language>en-US</dc:language>
  <cp:lastModifiedBy>npetry</cp:lastModifiedBy>
  <cp:lastPrinted>1999-04-28T14:02:00Z</cp:lastPrinted>
  <dcterms:modified xsi:type="dcterms:W3CDTF">2001-11-06T20:17:32Z</dcterms:modified>
  <cp:revision>215</cp:revision>
  <dc:subject/>
  <dc:title>Transwestern Pipeline Company   System Map</dc:title>
</cp:coreProperties>
</file>