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AAA914-19DB-4BB7-8298-C5A57C44FF1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5B95C8-477F-44E2-A1BF-1E4BECF6BBE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5F11C2-1396-429F-B3F6-AB2BCDDA27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061808-D149-4D94-A7EA-C95B2374329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4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5.wmf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6.wmf"/><Relationship Id="rId4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7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8.wmf"/><Relationship Id="rId6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9.wmf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Key Fundamental Events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Gas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04920" y="1447560"/>
            <a:ext cx="861048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 natural gas prices rose to $10 by Dec’00 and are currently less than $2 (first time in last 3 years)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Gas rig count peaked at 1,058 in July’01; up almost 400 rigs since summer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Domestic production of gas increased by 2 Bcf/day (4%) over past 12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2000 winter: the coldest November and December on record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2.5 Bcf/day of overall industrial gas demand was lost from March 2000 to January 2001. Only 1.5 Bcf/day has returned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Overall storage level is currently 355 Bcf higher than last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Injected 2130 Bcf this season; 4.9 Bcf/day more than last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Current events further depress the industrial market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enronBlueBkrnd1" descr=""/>
          <p:cNvPicPr/>
          <p:nvPr/>
        </p:nvPicPr>
        <p:blipFill>
          <a:blip r:embed="rId1"/>
          <a:stretch/>
        </p:blipFill>
        <p:spPr>
          <a:xfrm>
            <a:off x="8313840" y="6019920"/>
            <a:ext cx="830160" cy="838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Current Weekly U.S. Inventory Levels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0" y="914400"/>
          <a:ext cx="8915400" cy="5403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914400"/>
                    <a:ext cx="8915400" cy="540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4" name="enronBlueBkrnd1" descr=""/>
          <p:cNvPicPr/>
          <p:nvPr/>
        </p:nvPicPr>
        <p:blipFill>
          <a:blip r:embed="rId3"/>
          <a:stretch/>
        </p:blipFill>
        <p:spPr>
          <a:xfrm>
            <a:off x="8389800" y="6095880"/>
            <a:ext cx="754200" cy="762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Historical Implied Volatility – 10 Day Moving Average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304920" y="1676520"/>
          <a:ext cx="8337600" cy="448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76520"/>
                    <a:ext cx="8337600" cy="448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4172040" y="30384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172040" y="30384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172040" y="30384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enronBlueBkrnd1" descr=""/>
          <p:cNvPicPr/>
          <p:nvPr/>
        </p:nvPicPr>
        <p:blipFill>
          <a:blip r:embed="rId3"/>
          <a:stretch/>
        </p:blipFill>
        <p:spPr>
          <a:xfrm>
            <a:off x="8313840" y="6019920"/>
            <a:ext cx="830160" cy="838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Key Fundamental Events 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East Power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62120" y="1905120"/>
            <a:ext cx="7772400" cy="38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 Factors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Additional generation capacity - 67,721 M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Nuclear generation up by 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5.8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% over 2000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– 4,364 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 Factors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Lower than expected load growth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– 1-2% actual vs. 4-5% forecast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Slowing economy/ Industrial recession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Stabilizing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172040" y="30384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enronBlueBkrnd1" descr=""/>
          <p:cNvPicPr/>
          <p:nvPr/>
        </p:nvPicPr>
        <p:blipFill>
          <a:blip r:embed="rId1"/>
          <a:stretch/>
        </p:blipFill>
        <p:spPr>
          <a:xfrm>
            <a:off x="8313840" y="6019920"/>
            <a:ext cx="830160" cy="838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enronBlueBkrnd1" descr=""/>
          <p:cNvPicPr/>
          <p:nvPr/>
        </p:nvPicPr>
        <p:blipFill>
          <a:blip r:embed="rId1"/>
          <a:stretch/>
        </p:blipFill>
        <p:spPr>
          <a:xfrm>
            <a:off x="8313840" y="6019920"/>
            <a:ext cx="830160" cy="8380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7" name=""/>
          <p:cNvGraphicFramePr/>
          <p:nvPr/>
        </p:nvGraphicFramePr>
        <p:xfrm>
          <a:off x="228600" y="3581280"/>
          <a:ext cx="8751960" cy="32767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28600" y="3581280"/>
                    <a:ext cx="8751960" cy="327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9" name=""/>
          <p:cNvGraphicFramePr/>
          <p:nvPr/>
        </p:nvGraphicFramePr>
        <p:xfrm>
          <a:off x="228600" y="304920"/>
          <a:ext cx="8458200" cy="32004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28600" y="304920"/>
                    <a:ext cx="845820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U.S. Power Price Volatility - East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enronBlueBkrnd1" descr=""/>
          <p:cNvPicPr/>
          <p:nvPr/>
        </p:nvPicPr>
        <p:blipFill>
          <a:blip r:embed="rId1"/>
          <a:stretch/>
        </p:blipFill>
        <p:spPr>
          <a:xfrm>
            <a:off x="8464680" y="6172200"/>
            <a:ext cx="679320" cy="6858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33" name=""/>
          <p:cNvGraphicFramePr/>
          <p:nvPr/>
        </p:nvGraphicFramePr>
        <p:xfrm>
          <a:off x="457200" y="1295280"/>
          <a:ext cx="8077320" cy="51930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7200" y="1295280"/>
                    <a:ext cx="8077320" cy="519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Key Fundamental Events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West Power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57200" y="1600200"/>
            <a:ext cx="8686800" cy="426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 factors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Additional generation capacity – 8,274 M</a:t>
            </a: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Nuclear utilization up 3.3% over 2000</a:t>
            </a: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- 2,343 MW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Residential/Commercial incentive for conservation</a:t>
            </a: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- 2,343 MW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Industrial load shedding</a:t>
            </a: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in Pacific Northwest – 1,511 MW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Slowing economy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Stabilizing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" name="enronBlueBkrnd1" descr=""/>
          <p:cNvPicPr/>
          <p:nvPr/>
        </p:nvPicPr>
        <p:blipFill>
          <a:blip r:embed="rId1"/>
          <a:stretch/>
        </p:blipFill>
        <p:spPr>
          <a:xfrm>
            <a:off x="8313840" y="6019920"/>
            <a:ext cx="830160" cy="838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enronBlueBkrnd1" descr=""/>
          <p:cNvPicPr/>
          <p:nvPr/>
        </p:nvPicPr>
        <p:blipFill>
          <a:blip r:embed="rId1"/>
          <a:stretch/>
        </p:blipFill>
        <p:spPr>
          <a:xfrm>
            <a:off x="8313840" y="6019920"/>
            <a:ext cx="830160" cy="8380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304920" y="3276720"/>
          <a:ext cx="8582040" cy="33336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04920" y="3276720"/>
                    <a:ext cx="8582040" cy="3333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1" name=""/>
          <p:cNvGraphicFramePr/>
          <p:nvPr/>
        </p:nvGraphicFramePr>
        <p:xfrm>
          <a:off x="0" y="304920"/>
          <a:ext cx="7924680" cy="312408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0" y="304920"/>
                    <a:ext cx="7924680" cy="312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U.S. Power Price Volatility - West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4" name="enronBlueBkrnd1" descr=""/>
          <p:cNvPicPr/>
          <p:nvPr/>
        </p:nvPicPr>
        <p:blipFill>
          <a:blip r:embed="rId1"/>
          <a:stretch/>
        </p:blipFill>
        <p:spPr>
          <a:xfrm>
            <a:off x="8313840" y="6019920"/>
            <a:ext cx="830160" cy="8380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45" name=""/>
          <p:cNvGraphicFramePr/>
          <p:nvPr/>
        </p:nvGraphicFramePr>
        <p:xfrm>
          <a:off x="304920" y="1600200"/>
          <a:ext cx="8229600" cy="43959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04920" y="1600200"/>
                    <a:ext cx="8229600" cy="439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2001-09-26T17:53:30Z</dcterms:created>
  <dc:creator>dagarwal</dc:creator>
  <dc:description/>
  <dc:language>en-US</dc:language>
  <cp:lastModifiedBy>Tammie Schoppe</cp:lastModifiedBy>
  <dcterms:modified xsi:type="dcterms:W3CDTF">2001-09-28T17:21:40Z</dcterms:modified>
  <cp:revision>34</cp:revision>
  <dc:subject/>
  <dc:title>Key Fundamental Events Gas Market</dc:title>
</cp:coreProperties>
</file>