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title text format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outline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Second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Third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3" marL="16002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Fourth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4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Fifth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5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Sixth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6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Seventh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434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808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272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7B994F-850D-4A4F-BC8F-8FE4EFC83C7C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2040" y="144792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762120" y="241200"/>
            <a:ext cx="148896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720720" y="1371600"/>
            <a:ext cx="7813800" cy="0"/>
          </a:xfrm>
          <a:prstGeom prst="line">
            <a:avLst/>
          </a:prstGeom>
          <a:ln w="572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title text format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21932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outline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Second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Third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3" marL="16002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Fourth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4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Fifth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5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Sixth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6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Seventh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43434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3808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709272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038E32-4752-480C-A36C-8BA893C04C6B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2040" y="144792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2"/>
          <a:stretch/>
        </p:blipFill>
        <p:spPr>
          <a:xfrm>
            <a:off x="762120" y="241200"/>
            <a:ext cx="148896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720720" y="1371600"/>
            <a:ext cx="7813800" cy="0"/>
          </a:xfrm>
          <a:prstGeom prst="line">
            <a:avLst/>
          </a:prstGeom>
          <a:ln w="572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title text format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21932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outline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Second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Third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3" marL="16002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Fourth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4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Fifth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5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Sixth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6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Seventh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7"/>
          </p:nvPr>
        </p:nvSpPr>
        <p:spPr>
          <a:xfrm>
            <a:off x="43434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8"/>
          </p:nvPr>
        </p:nvSpPr>
        <p:spPr>
          <a:xfrm>
            <a:off x="3808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9"/>
          </p:nvPr>
        </p:nvSpPr>
        <p:spPr>
          <a:xfrm>
            <a:off x="709272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F6FC05-BE8E-41F8-800A-F6E6E3EC19D7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2040" y="144792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2"/>
          <a:stretch/>
        </p:blipFill>
        <p:spPr>
          <a:xfrm>
            <a:off x="762120" y="241200"/>
            <a:ext cx="148896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720720" y="1371600"/>
            <a:ext cx="7813800" cy="0"/>
          </a:xfrm>
          <a:prstGeom prst="line">
            <a:avLst/>
          </a:prstGeom>
          <a:ln w="572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title text format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21932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outline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Second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Third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3" marL="16002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Fourth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4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Fifth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5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Sixth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6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Seventh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0"/>
          </p:nvPr>
        </p:nvSpPr>
        <p:spPr>
          <a:xfrm>
            <a:off x="43434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1"/>
          </p:nvPr>
        </p:nvSpPr>
        <p:spPr>
          <a:xfrm>
            <a:off x="3808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2"/>
          </p:nvPr>
        </p:nvSpPr>
        <p:spPr>
          <a:xfrm>
            <a:off x="709272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7C48BE-70BC-4FC6-BAC2-C458408AA4C1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2040" y="144792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762120" y="241200"/>
            <a:ext cx="148896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720720" y="1371600"/>
            <a:ext cx="7813800" cy="0"/>
          </a:xfrm>
          <a:prstGeom prst="line">
            <a:avLst/>
          </a:prstGeom>
          <a:ln w="572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title text format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21932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Click to edit the outline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Second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Third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3" marL="16002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Fourth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4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Fifth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5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Sixth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6" marL="2057400" indent="-228600">
              <a:spcBef>
                <a:spcPts val="700"/>
              </a:spcBef>
              <a:buClr>
                <a:srgbClr val="333399"/>
              </a:buClr>
              <a:buFont typeface="Bookman Old Style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Seventh Outline Level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3"/>
          </p:nvPr>
        </p:nvSpPr>
        <p:spPr>
          <a:xfrm>
            <a:off x="43434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4"/>
          </p:nvPr>
        </p:nvSpPr>
        <p:spPr>
          <a:xfrm>
            <a:off x="3808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sldNum" idx="15"/>
          </p:nvPr>
        </p:nvSpPr>
        <p:spPr>
          <a:xfrm>
            <a:off x="709272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763352-F8DB-4C78-91CC-71B7866A1BBF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2040" y="144792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2"/>
          <a:stretch/>
        </p:blipFill>
        <p:spPr>
          <a:xfrm>
            <a:off x="762120" y="241200"/>
            <a:ext cx="1488960" cy="95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720720" y="1371600"/>
            <a:ext cx="7813800" cy="0"/>
          </a:xfrm>
          <a:prstGeom prst="line">
            <a:avLst/>
          </a:prstGeom>
          <a:ln w="572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 rot="10800000">
            <a:off x="312336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400"/>
            </a:br>
            <a:br>
              <a:rPr sz="2400"/>
            </a:br>
            <a:br>
              <a:rPr sz="1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750680"/>
            <a:ext cx="7848720" cy="40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FERC Technical Conference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 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 California Natural Gas Transportation Infrastructure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by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Lad Lorenz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Southern California Gas Company </a:t>
            </a:r>
            <a:br>
              <a:rPr sz="2000"/>
            </a:b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May 24, 2001</a:t>
            </a:r>
            <a:br>
              <a:rPr sz="2000"/>
            </a:b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Washington, D.C.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DD1C99-D3DB-4602-86B6-A90E1EABD8DC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66" name=""/>
          <p:cNvSpPr/>
          <p:nvPr/>
        </p:nvSpPr>
        <p:spPr>
          <a:xfrm>
            <a:off x="838080" y="1806480"/>
            <a:ext cx="7693200" cy="29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Maximize existing interruptible capacity.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803160" indent="-344520">
              <a:lnSpc>
                <a:spcPct val="90000"/>
              </a:lnSpc>
              <a:spcBef>
                <a:spcPts val="451"/>
              </a:spcBef>
              <a:spcAft>
                <a:spcPts val="170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Up to 200 MMcfd of existing interruptible capacity is available.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Salvage the Montebello Storage Field.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803160" indent="-344520">
              <a:lnSpc>
                <a:spcPct val="90000"/>
              </a:lnSpc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Over 50 MMcfd ( &gt;10 Bcf in 2001) of in-basin supply available now.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803160" indent="-344520">
              <a:lnSpc>
                <a:spcPct val="90000"/>
              </a:lnSpc>
              <a:spcBef>
                <a:spcPts val="451"/>
              </a:spcBef>
              <a:spcAft>
                <a:spcPts val="170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Over 23 Bcf of total cushion gas in field.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499"/>
              </a:spcBef>
              <a:spcAft>
                <a:spcPts val="2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Proceed with Aliso Canyon and La Goleta cushion gas projects.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803160" indent="-344520">
              <a:lnSpc>
                <a:spcPct val="90000"/>
              </a:lnSpc>
              <a:spcBef>
                <a:spcPts val="499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Approximately 14 Bcf of cushion gas is available.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95480" y="108000"/>
            <a:ext cx="5791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Three Opportunities Currently Available for SoCalGas to Increase Summer Capacity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2E60D8-8F82-462A-BE30-2F3629CBE0C2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971800" y="-76320"/>
            <a:ext cx="586728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SoCalGas’ Summer Injection Profile (Historic, Current and Outlook)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1066680" y="1371600"/>
          <a:ext cx="7086600" cy="4971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371600"/>
                    <a:ext cx="7086600" cy="497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DF5CA8-6276-408E-9A64-0FE8852DC303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201480" y="0"/>
            <a:ext cx="5712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III. SoCalGas’ Capacity</a:t>
            </a: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	</a:t>
            </a: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        Expansion Policy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Maintain 15-20% annual excess backbone transmission capacity relative to expected, normal weather demand.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3800" indent="-331920"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Consistent with CPUC interstate pipeline connection policy.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3800" indent="-331920"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Creates operational flexibility &amp; gas-on-gas competition. 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-345960"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Expand in low-cost manner at points where significant, economical upstream supply exists.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-345960"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Expansion costs rolled-in to all customer rates.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-345960"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•"/>
              <a:tabLst>
                <a:tab algn="l" pos="851040"/>
                <a:tab algn="l" pos="4113360"/>
                <a:tab algn="dec" pos="5484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Consider expansions beyond 20% excess with incremental pricing based on shipper commitments.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CA6D4F-F49B-4BEC-9C17-1DA49CD93BA0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1981080" y="152280"/>
            <a:ext cx="6934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Despite 2001 Conditions, No Expansion Warranted Based on Historical or Forecast Utilization of SCG Firm Backbone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798480" y="1523880"/>
          <a:ext cx="3697200" cy="38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8480" y="1523880"/>
                    <a:ext cx="369720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6" name=""/>
          <p:cNvSpPr/>
          <p:nvPr/>
        </p:nvSpPr>
        <p:spPr>
          <a:xfrm>
            <a:off x="4800600" y="1676520"/>
            <a:ext cx="396252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199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Average temperature, normal hydro and 3.5/26 GW EG demand case.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Drop in EG gas demand on SoCalGas due to new plants out-of-area.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New  plants will displace loads from “marginal” generators in LA &amp; SD.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143000" y="5410080"/>
            <a:ext cx="3581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2002-05 forecast is heavily dependent on future EG demand (i.e., timing and location of new generation facilities and other market conditions).</a:t>
            </a:r>
            <a:endParaRPr b="0" lang="en-US" sz="1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1280" y="5181480"/>
            <a:ext cx="91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CGR + 400</a:t>
            </a:r>
            <a:endParaRPr b="0" lang="en-US" sz="9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B44867-B6C0-4C56-8F99-1172B7DE24A2}" type="slidenum">
              <a:t>13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124080" y="151920"/>
            <a:ext cx="518184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IV. SoCalGas’ Near-Term EG Demand Forecast: </a:t>
            </a:r>
            <a:br>
              <a:rPr sz="2800"/>
            </a:b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Key Assumptions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9036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Normal weather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normal hydro after 2001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spcAft>
                <a:spcPts val="100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winter/summer temperatures in WSCC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10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Electricity demand growth of 2.5% per year in the West and 1.4% per year in California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26,000 MW new generation constructed in the West by 2005, representing a reserve margin of 15-20%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3,500 MW connects to SoCalGas/SDG&amp;E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spcAft>
                <a:spcPts val="100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22,500 MW assumed built outside SoCalGas’ area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 ISO-identified transmission upgrades installed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AE068C-0E10-4536-9F3D-032B1D145782}" type="slidenum">
              <a:t>14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2819520" y="152280"/>
            <a:ext cx="49528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Power Plant Development Sites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228600" y="1752480"/>
            <a:ext cx="8686800" cy="465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7B7274-147D-4F11-8055-F5F9536B19FE}" type="slidenum">
              <a:t>15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1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84" name=""/>
          <p:cNvSpPr/>
          <p:nvPr/>
        </p:nvSpPr>
        <p:spPr>
          <a:xfrm>
            <a:off x="762120" y="1752480"/>
            <a:ext cx="7924680" cy="47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spcBef>
                <a:spcPts val="499"/>
              </a:spcBef>
              <a:spcAft>
                <a:spcPts val="20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is proceeding with expansions and interconnections to add 475 MMcfd (13.5%) of firm backbone transmission capacity to its system.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90560" indent="-331920">
              <a:lnSpc>
                <a:spcPct val="100000"/>
              </a:lnSpc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200 MMcfd at Kramer Junction using 32 miles of 30 inch pipe for $40 MM. 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90560" indent="-331920">
              <a:lnSpc>
                <a:spcPct val="100000"/>
              </a:lnSpc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50 MMcfd at North Needles using 2,000 HP for $4 MM.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90560" indent="-331920">
              <a:lnSpc>
                <a:spcPct val="100000"/>
              </a:lnSpc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85 MMcfd at Wheeler Ridge using 5,000 HP for $5 MM.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90560" indent="-331920">
              <a:lnSpc>
                <a:spcPct val="100000"/>
              </a:lnSpc>
              <a:spcBef>
                <a:spcPts val="451"/>
              </a:spcBef>
              <a:spcAft>
                <a:spcPts val="451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40 MMcfd on Line 85 using 3,000 HP for $6 MM.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Bef>
                <a:spcPts val="1250"/>
              </a:spcBef>
              <a:spcAft>
                <a:spcPts val="876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All projects to be completed by year-end, assuming expedited environmental approvals, then rolled into rates in next cost-of-service proceeding.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Bef>
                <a:spcPts val="1250"/>
              </a:spcBef>
              <a:spcAft>
                <a:spcPts val="876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Proposed 100 MMcfd interconnection with Questar at Cabazon.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819520" y="0"/>
            <a:ext cx="5867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V. Nevertheless, SoCalGas is Proceeding with Least Cost Expansions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7564B2-830F-4780-9EFA-16C02FCDE160}" type="slidenum">
              <a:t>16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123720" y="75960"/>
            <a:ext cx="57913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$MM Capital Cost of </a:t>
            </a:r>
            <a:br>
              <a:rPr sz="2800"/>
            </a:b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Expansions Considered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87" name=""/>
          <p:cNvSpPr/>
          <p:nvPr/>
        </p:nvSpPr>
        <p:spPr>
          <a:xfrm>
            <a:off x="1143000" y="5972040"/>
            <a:ext cx="7391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NA = Not Available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Significant O&amp;M costs for all options other than Kramer Junction.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1238400" y="1523880"/>
          <a:ext cx="6762600" cy="4496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8400" y="1523880"/>
                    <a:ext cx="6762600" cy="449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E35450-CEC0-4AB2-85D2-644AC63E3E0D}" type="slidenum">
              <a:t>17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666880" y="152280"/>
            <a:ext cx="59436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Inter/Intrastate Pipeline Additions to California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7720" y="1905120"/>
            <a:ext cx="769644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spcAft>
                <a:spcPts val="10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Pipeline proposals announced in press or in open seasons would add: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749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8,000 MMcfd of new interstate capacity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749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1,600 MMcfd of new intrastate capacity by others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749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475 MMcfd of new backbone capacity by SoCalGas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749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500 MMcfd new interstate pipeline to Mexico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DB3E53-8B0C-4157-A96F-7A3DA8C1C42C}" type="slidenum">
              <a:t>18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895120" y="228600"/>
            <a:ext cx="5715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VI. Intrastate Capacity Allocation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792468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1800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does not allocate intrastate pipeline capacity.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spcAft>
                <a:spcPts val="18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Normally - SoCalGas’ full firm plus interruptible intrastate receipt point capacity is available and upstream interstate pipelines determine whose gas flows.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Occasionally - SoCalGas’ intrastate receipt point capacity is reduced pro-rata if receipts exceed demand plus available injection capacity.  Upstream pipes still decide whose gas flows.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51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has proposed to the CPUC to provide receipt point specific intrastate transmission rights that would allow SoCalGas to confirm interstate scheduled volumes by downstream contract. 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9CA3D4-6A70-429A-B8B6-5BC4DCC37F19}" type="slidenum">
              <a:t>19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14600" y="304920"/>
            <a:ext cx="5867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I. The SoCalGas Utility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447560"/>
            <a:ext cx="82296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provides bundled procurement, intrastate transportation, storage and balancing service, utilizing interstate transportation, to core customers under volumetric tariff rates -- no contractual commitment.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51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provides bundled intrastate transportation and liberal balancing services to noncore customers under volumetric tariff rates -- 2-year contract commitment.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51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SoCalGas’ noncore customers (including electric generators) are responsible for acquiring their own gas supplies, for contracting for interstate transportation, and storage services.  SoCalGas redelivers the gas for customer use.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51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is a matrix, not path based, system - deliveries at any receipt point can be redelivered to customers or storage.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C8ADA3-A010-43C0-9C51-92A50062BF0C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124080" y="228600"/>
            <a:ext cx="42674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VII. What is Adequate Infrastructure?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14400" y="167616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Sufficient Capacity to Meet Expected Needs of Customers?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5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 excess during peak years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Sufficient Capacity to Meet All Possible Demand Scenarios?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5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Large excess capacity during most years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Based on Long-term Contractual Commitments with Capacity Rights?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4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Like interstate pipelines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15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Requires unbundling and restructuring in California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Interconnection capacity Vs. Take-away capacity?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D58970-0072-4BE0-9EB7-D465B987E08E}" type="slidenum">
              <a:t>20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43200" y="-76680"/>
            <a:ext cx="586728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Further Capacity Expansions to SoCalGas System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777240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Should be based on market needs - not interstate pipeline expansions.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Amount of excess intrastate capacity constructed should be determined by CPUC.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All interconnections with SoCalGas system accommodated -- however, downstream take-away based on market.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-343080">
              <a:spcBef>
                <a:spcPts val="499"/>
              </a:spcBef>
              <a:spcAft>
                <a:spcPts val="6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Local transmission expansions likely, not further backbone expansions.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EB5620-1B00-4301-9EE0-2058BB609D3B}" type="slidenum">
              <a:t>21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801880" y="-152640"/>
            <a:ext cx="6113520" cy="128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Current SoCalGas System </a:t>
            </a:r>
            <a:br>
              <a:rPr sz="2800"/>
            </a:b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Capacity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218960" y="1752480"/>
            <a:ext cx="746748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90000"/>
              </a:lnSpc>
              <a:spcBef>
                <a:spcPts val="601"/>
              </a:spcBef>
              <a:buClr>
                <a:srgbClr val="333399"/>
              </a:buClr>
              <a:buFont typeface="Bookman Old Style"/>
              <a:buChar char="•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Backbone Transmission: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751"/>
              </a:spcBef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3,500 MMcfd Firm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499"/>
              </a:spcBef>
              <a:spcAft>
                <a:spcPts val="1500"/>
              </a:spcAft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200 MMcfd Interruptible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-345960">
              <a:lnSpc>
                <a:spcPct val="90000"/>
              </a:lnSpc>
              <a:spcBef>
                <a:spcPts val="601"/>
              </a:spcBef>
              <a:buClr>
                <a:srgbClr val="333399"/>
              </a:buClr>
              <a:buFont typeface="Bookman Old Style"/>
              <a:buChar char="•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Storage: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751"/>
              </a:spcBef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105.6 Bcf Storage Inventory Capacity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751"/>
              </a:spcBef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1,900 to 3,600 MMcfd Withdrawal Capacity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499"/>
              </a:spcBef>
              <a:spcAft>
                <a:spcPts val="1500"/>
              </a:spcAft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800 to 1,000 MMcfd Injection Capacity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-345960">
              <a:lnSpc>
                <a:spcPct val="90000"/>
              </a:lnSpc>
              <a:spcBef>
                <a:spcPts val="601"/>
              </a:spcBef>
              <a:buClr>
                <a:srgbClr val="333399"/>
              </a:buClr>
              <a:buFont typeface="Bookman Old Style"/>
              <a:buChar char="•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System Deliverability: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spcBef>
                <a:spcPts val="499"/>
              </a:spcBef>
              <a:spcAft>
                <a:spcPts val="499"/>
              </a:spcAft>
              <a:buClr>
                <a:srgbClr val="333399"/>
              </a:buClr>
              <a:buFont typeface="Bookman Old Style"/>
              <a:buChar char="–"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Up to 6,000 MMcfd (6 Bcfd) - Peak Day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90560" indent="-223920">
              <a:lnSpc>
                <a:spcPct val="5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	</a:t>
            </a: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(Historical Peak = 5.3 Bcfd in Dec. 1990)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5960" indent="0">
              <a:spcBef>
                <a:spcPts val="499"/>
              </a:spcBef>
              <a:spcAft>
                <a:spcPts val="499"/>
              </a:spcAft>
              <a:buNone/>
              <a:tabLst>
                <a:tab algn="ctr" pos="2279520"/>
                <a:tab algn="ctr" pos="3435480"/>
                <a:tab algn="ctr" pos="4575240"/>
                <a:tab algn="ctr" pos="5945040"/>
                <a:tab algn="ctr" pos="69706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1DB1F5-80D8-42FC-B391-46A5547D5394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5862600" y="3627360"/>
            <a:ext cx="1057320" cy="502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1932"/>
                </a:solidFill>
                <a:effectLst/>
                <a:uFillTx/>
                <a:latin typeface="Bookman Old Style"/>
              </a:rPr>
              <a:t>Southern Trails</a:t>
            </a:r>
            <a:endParaRPr b="0" lang="en-US" sz="9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42840" y="-360"/>
            <a:ext cx="5791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SoCalGas’ Backbone Transmission System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066680" y="1465200"/>
          <a:ext cx="7162920" cy="50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465200"/>
                    <a:ext cx="7162920" cy="50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5F6626-D543-424F-A9F6-0B1F6C8030C2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123720" y="152280"/>
            <a:ext cx="57150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Adequate Infrastructure -</a:t>
            </a:r>
            <a:br>
              <a:rPr sz="2800"/>
            </a:b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Short Term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914040" y="1752120"/>
            <a:ext cx="74674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has adequate transmission capacity to meet the current needs of our customers.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4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Transmission capacity is 1,300 Bcf/year vs. demand of 1,257 Bcf/year - 95% load factor.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4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 curtailments have occurred for last 10 years.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No curtailments are projected for this summer or next winter.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lvl="1" marL="743040" indent="-285840">
              <a:spcBef>
                <a:spcPts val="499"/>
              </a:spcBef>
              <a:spcAft>
                <a:spcPts val="400"/>
              </a:spcAft>
              <a:buClr>
                <a:srgbClr val="333399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Short-term capacity additions (or insurance) moving forward.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E5DA12-30E1-4677-9309-6A96C2632DCC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50" name=""/>
          <p:cNvSpPr/>
          <p:nvPr/>
        </p:nvSpPr>
        <p:spPr>
          <a:xfrm>
            <a:off x="2819520" y="-1440"/>
            <a:ext cx="5333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Historical Use of SoCalGas’ 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Backbone Transmission Capacity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990720" y="1676520"/>
          <a:ext cx="6858000" cy="4386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676520"/>
                    <a:ext cx="6858000" cy="43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2955BF-F539-411A-BBA9-7C264EB531B5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1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54" name=""/>
          <p:cNvSpPr/>
          <p:nvPr/>
        </p:nvSpPr>
        <p:spPr>
          <a:xfrm>
            <a:off x="2743200" y="228600"/>
            <a:ext cx="640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SoCalGas’ Historic End-Use Demand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646200" y="1395360"/>
          <a:ext cx="7719840" cy="5018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6200" y="1395360"/>
                    <a:ext cx="7719840" cy="501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181950-9215-4F23-9EC1-3243AECA768A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2971800" y="304920"/>
            <a:ext cx="396252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II. 2001 Outlook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38080" y="1752480"/>
            <a:ext cx="7772400" cy="426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4520" indent="-344520">
              <a:lnSpc>
                <a:spcPct val="100000"/>
              </a:lnSpc>
              <a:spcAft>
                <a:spcPts val="24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Operationally challenging due to high electrical generation demand.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Aft>
                <a:spcPts val="24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 will be able to avoid curtailments if backbone system is fully utilized to fill storage.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Aft>
                <a:spcPts val="2401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Short-term additions to maximize SoCalGas’ backbone transmission capacity are being undertaken.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Aft>
                <a:spcPts val="1800"/>
              </a:spcAft>
              <a:buClr>
                <a:srgbClr val="333399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Cushion gas options are being pursued.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A8E3B6-B2B8-4F53-8E16-F0CF69DC04DA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23720" y="0"/>
            <a:ext cx="586764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endParaRPr b="0" lang="en-US" sz="2800" strike="noStrike" u="none">
              <a:solidFill>
                <a:srgbClr val="333399"/>
              </a:solidFill>
              <a:effectLst/>
              <a:uFillTx/>
              <a:latin typeface="Bookman Old Style"/>
            </a:endParaRPr>
          </a:p>
        </p:txBody>
      </p:sp>
      <p:sp>
        <p:nvSpPr>
          <p:cNvPr id="60" name=""/>
          <p:cNvSpPr/>
          <p:nvPr/>
        </p:nvSpPr>
        <p:spPr>
          <a:xfrm>
            <a:off x="2743200" y="228600"/>
            <a:ext cx="5867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SoCalGas’ 2001 Gas Demand Forecast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9480" y="5638680"/>
            <a:ext cx="8077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Forecast assumes best available information, but is subject to variation based on weather, plant outages and completion of new gas peaking units.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371600" y="1447920"/>
          <a:ext cx="6781680" cy="410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447920"/>
                    <a:ext cx="6781680" cy="410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2362320" y="533412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99"/>
                </a:solidFill>
                <a:effectLst/>
                <a:uFillTx/>
                <a:latin typeface="Bookman Old Style"/>
              </a:rPr>
              <a:t>(Recorded)</a:t>
            </a:r>
            <a:endParaRPr b="0" lang="en-US" sz="1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99B051-68AA-44E5-A107-429C5569B7C1}" type="slidenum">
              <a:t>9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5/24/2001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2001-03-02T12:24:09Z</dcterms:created>
  <dc:creator>ETS Customer Services</dc:creator>
  <dc:description/>
  <dc:language>en-US</dc:language>
  <cp:lastModifiedBy>Lad Lorenz</cp:lastModifiedBy>
  <cp:lastPrinted>2001-05-21T21:09:10Z</cp:lastPrinted>
  <dcterms:modified xsi:type="dcterms:W3CDTF">2001-05-23T23:08:09Z</dcterms:modified>
  <cp:revision>168</cp:revision>
  <dc:subject/>
  <dc:title>Utilization of SCG Firm Backbone</dc:title>
</cp:coreProperties>
</file>