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embeddings/oleObject1.docx" ContentType="application/vnd.openxmlformats-officedocument.wordprocessingml.document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/>
  <p:notesSz cx="6934200" cy="92344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BC9B5F7-E9A4-46BC-8654-1D376E60A7DD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8" name=""/>
          <p:cNvSpPr/>
          <p:nvPr/>
        </p:nvSpPr>
        <p:spPr>
          <a:xfrm>
            <a:off x="685800" y="16002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sldNum" idx="2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75364BF-07BC-4F9F-B995-B8594B65C536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17" name=""/>
          <p:cNvSpPr/>
          <p:nvPr/>
        </p:nvSpPr>
        <p:spPr>
          <a:xfrm>
            <a:off x="685800" y="16002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ftr" idx="3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sldNum" idx="4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B641CA4-A23D-4073-B284-DE575455567B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"/>
          <p:cNvGraphicFramePr/>
          <p:nvPr/>
        </p:nvGraphicFramePr>
        <p:xfrm>
          <a:off x="327672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7672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5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April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095880" y="434340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143000" y="5410080"/>
            <a:ext cx="6248520" cy="81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Americas Management Presentation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Southwest Power Overview – LVC I &amp; II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Interconnections (continued)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990360" y="1752480"/>
            <a:ext cx="7543800" cy="4648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Interconnection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Southwest Gas Company to design, build and operate a new 12” lateral from Kern River Pipeline to the LCV II Facility.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proposal is competitive with building bypass option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Bypass option still available if PUC approve is denied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Signing of agreement with Southwest Gas to be signed on or before April 27,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LVC II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8BFE81D-E787-4BDA-B600-274FD3153367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Interconnections (continued)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1143000" y="175248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Water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City of North Las Vegas issued an invoice for $3 million on January 31, 2001 for water interconnection fees.   Prior to issuance of the building permit and upon payment of this fee a Will Serve Letter is be issued.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Waste Water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City of North Las Vegas will receive the Project’s wastewater discharge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 June 16, 2000, the city provided written confirmation of its ability to accept wastewater with 3,000 mg/L of total dissolved solids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City Council to approve agreement on April 24, 2001.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LVC II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90DC324-7A9A-410E-B349-510E423906FC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Tolling Agreement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LVC II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990720" y="1905120"/>
            <a:ext cx="7315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tolling agreement is being negotiated with Allegheny Energy Supply LLC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6" name=""/>
          <p:cNvGraphicFramePr/>
          <p:nvPr/>
        </p:nvGraphicFramePr>
        <p:xfrm>
          <a:off x="1295280" y="2793960"/>
          <a:ext cx="6096240" cy="2921040"/>
        </p:xfrm>
        <a:graphic>
          <a:graphicData uri="http://schemas.openxmlformats.org/drawingml/2006/table">
            <a:tbl>
              <a:tblPr/>
              <a:tblGrid>
                <a:gridCol w="3048120"/>
                <a:gridCol w="3048120"/>
              </a:tblGrid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Capacity Payment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$12.15/kw month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840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Variable O&amp;M Payment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$3.71/mwh escalating at CPI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034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Term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15 Years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034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Delivery Point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Busbar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031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LD’s COD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$40,000/Day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Guaranteed Availability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90% (12 month) / 95% (peak month)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Failure to meet availability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Adjustment to Capacity Payment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90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Steady State Heat Rate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7,800 Btu/kWh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031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Failure to meet Heat Rate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Adjustment to Capacity Payment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02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Credit Rating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BBB+ (E Rating equivalent)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0E6DDD9-3A4E-4551-8C5C-EE7D69D7020B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Exit Strategy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 Power intends to finalize development, commence construction and then divest prior to commercial operations.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expansion project, combined with the existing QF asset will be attractive to numerous generation companies: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Proven reliable LM6000 technology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 controlling interest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in fast-growing load pocket in short region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 year fixed-price tolling agreement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Pro-Forma economics are superior to those of Fountain Valley Power, which was recently sold to Black Hills Energy Capital.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Expressions of interest from Black Hills, Northland Power, Delta Power, Energy Investors Fund, Calpine.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could be included in ENA effort to divest certain QF investments.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066680" y="609480"/>
            <a:ext cx="1371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LVC II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5DAD3F0-D6B1-46AC-B7D5-2CA285E9116D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Returns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LVC II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2" name=""/>
          <p:cNvGraphicFramePr/>
          <p:nvPr/>
        </p:nvGraphicFramePr>
        <p:xfrm>
          <a:off x="914400" y="1828800"/>
          <a:ext cx="7391520" cy="3294000"/>
        </p:xfrm>
        <a:graphic>
          <a:graphicData uri="http://schemas.openxmlformats.org/drawingml/2006/table">
            <a:tbl>
              <a:tblPr/>
              <a:tblGrid>
                <a:gridCol w="1752480"/>
                <a:gridCol w="970200"/>
                <a:gridCol w="933480"/>
                <a:gridCol w="934920"/>
                <a:gridCol w="933480"/>
                <a:gridCol w="933480"/>
                <a:gridCol w="933480"/>
              </a:tblGrid>
              <a:tr h="37980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065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Terminal Value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gridSpan="2"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$ 450/kW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gridSpan="2"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$ 350/kW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  <a:tc gridSpan="2"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$ 250/kW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 hMerge="1">
                  <a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29fcf"/>
                    </a:solidFill>
                  </a:tcPr>
                </a:tc>
              </a:tr>
              <a:tr h="5209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EnterpriseValue 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Gain on Sale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EnterpriseValue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Gain on Sale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EnterpriseValue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sng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Gain on Sale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682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Equity Discount Rate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065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16%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$ 223.0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$ 30.2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$ 220.7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$ 27.9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$ 218.5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$ 25.6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065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17%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$ 219.1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$ 26.3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$ 217.1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$ 24.3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$ 215.1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$ 22.3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0544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18%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$ 215.6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$ 22.8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$ 213.8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$ 21.0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$ 212.1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$ 19.3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2B87183-53CB-4DB4-9E1F-7D9C2599F230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Recommendation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Approve $191.1MM to finance construction of Southwest Power expansion (LVCII) subject to: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Execution of definitive tolling agreement with Allegheny Energy Supply Company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Receipt of Electrical Transmission Agreement Confirmation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Execution of Southwest Gas Interconnection Agreement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Execution of Water/Wastewater Agreement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Execution of Nevada Power Interconnection Agreement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067400" y="609480"/>
            <a:ext cx="685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LVC II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2F83B30-5E45-4A81-9631-791728F760AB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Timeline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3355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LVC I began commercial operation in May 1994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Southwest Power created by ENA to acquire LVC I on August 31, 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Southwest Power funded by non-recourse project debt ($54.9MM) and Enron/JEDI equity ($24MM).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LVC I repowered by replacing existing LM 6000 PA with a state-of-the-art LM 6000 PC in December 1999, reducing the heat rate and increasing capacity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LVC II is a 224 MW gas-fired generating facility under development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process of selling toll on LVC II to Allegheny Energy Supply Company.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Objective to divest of SWP during 2001, after signing toll and start of construction of LVC II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Southwest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8473C40-71F8-47FB-B7DC-DCBA5F051293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1066320" y="1978200"/>
            <a:ext cx="6782040" cy="3660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Operates as a QF under PURPA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Capable of generating an average of 51 MW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45 MW of on-peak capacity and energy to Nevada Power Company (NPC) under a PPA through May 2024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Excess energy is available for merchant sales, dispatched by EPMI West Power Trading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Thermal host is a 12-acre tomato greenhouse (Sunco) that is 100% owned by Southwest 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LVC 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AA9BEE5-3F63-4E74-838C-B057659ADF8A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1143000" y="1828440"/>
            <a:ext cx="6781680" cy="4264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143000" y="1978200"/>
            <a:ext cx="6781680" cy="350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224 MW natural gas-fired plant consisting of two, two-on-one combined-cycle units (4 LM 6000 PCs) yielding a projected heat rate of 7,800 Btu/kWh (HHV)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Located adjacent to LVC I on approximately four acres currently owned by LVC I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EPC Contract signed on March 29, 2001 with Modern Continental.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Negotiating a toll for 100% of the capacity of Plant with Allegheny Energy Supply Company,LLC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LVC II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6531B32-06EB-4178-B4AD-EF393E49A7BC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Timeline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9" name=""/>
          <p:cNvGraphicFramePr/>
          <p:nvPr/>
        </p:nvGraphicFramePr>
        <p:xfrm>
          <a:off x="1905120" y="1905120"/>
          <a:ext cx="4962240" cy="49244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4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05120" y="1905120"/>
                    <a:ext cx="4962240" cy="4924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1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LVC II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FB4524E-B76C-4E99-98CB-A1498D453A89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Permits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1066320" y="1676520"/>
            <a:ext cx="6782040" cy="2286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 Plan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City of North Las Vegas Planning Commission approved the site plan on August 23, 2000.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Zoned industrial - Allows for power plant construction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“No Hazard to Air Navigation” determination issued by FAA on August 9, 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LVC II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066680" y="3809880"/>
            <a:ext cx="6782040" cy="12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1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Air Permit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Air permit issued November 2000 on behalf of LVC I as operator of LVC II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NOx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and CO emissions are each limited to 2 ppmv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066680" y="5105520"/>
            <a:ext cx="6782040" cy="121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1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Wastewater Permit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Permit issued March 29,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9ECBD7C-876C-4A64-8792-615636949C43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Engineering, Procurement and Construction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1143000" y="1752480"/>
            <a:ext cx="6781680" cy="3355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EPC Contract signed with Modern Continental on March 29,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Modern Continental bonded in the amount of the EPC Contract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 GE LM 6000 PC Enhanced Sprint gas turbines have been purchased by E-NextGeneration from GE. The turbines will be assigned to the project at the purchaser’s closing and are scheduled to be delivered during the third quarter of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High-voltage, step-up transformers for project have been purchased by E-NextGeneration from ABB and will be assigned to the new project owner at the project sale closing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Land near site has been leased for construction laydown, staging and parking.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LVC II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D414B82-C1F4-490D-9EF4-E3A44F9F2515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Cost Assumptions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1" name=""/>
          <p:cNvGraphicFramePr/>
          <p:nvPr/>
        </p:nvGraphicFramePr>
        <p:xfrm>
          <a:off x="485640" y="1866960"/>
          <a:ext cx="8201160" cy="57531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85640" y="1866960"/>
                    <a:ext cx="8201160" cy="5753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3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LVC II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C4169D8-9B39-41E5-A3D7-9EA4FDFB176B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Interconnections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990360" y="1752480"/>
            <a:ext cx="7543800" cy="4648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Electrical Interconnect &amp; Transmission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LVC II will interconnect with Nevada Power’s 138 kV substation at the site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Nevada Power has completed engineering &amp; cost estimation work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Interconnection Agreement to be signed on or before April 27,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 Transmission Point-to-Point Service to Mead Delivery Point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 system impact study complete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Nevada Power to issue final Confirmation Letter by April 20,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 Service Agreement required to be signed within 30 days of receipt of Confirmation Letter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 Service Agreement will be assigned to tolling party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LVC II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79CC558-D462-4834-9515-99E74150B38D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14922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mgustaf</cp:lastModifiedBy>
  <cp:lastPrinted>2000-10-03T11:44:14Z</cp:lastPrinted>
  <dcterms:modified xsi:type="dcterms:W3CDTF">2001-04-16T00:16:00Z</dcterms:modified>
  <cp:revision>474</cp:revision>
  <dc:subject/>
  <dc:title>No Slide Title</dc:title>
</cp:coreProperties>
</file>