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712F2A-D2FC-491C-B4A4-EF6AA75BA70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4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body"/>
          </p:nvPr>
        </p:nvSpPr>
        <p:spPr>
          <a:xfrm>
            <a:off x="990720" y="99072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E23D5B-3AF5-40B5-B6A2-096EF599D365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7467480" y="6093000"/>
            <a:ext cx="731880" cy="5792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sp>
        <p:nvSpPr>
          <p:cNvPr id="10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ftr" idx="3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sldNum" idx="4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A8B4B90-EED1-46F2-AD55-661F02D1693C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32767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1,  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5410080"/>
            <a:ext cx="7772400" cy="108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 Board of Directors Presentation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Southwest Power L.L.C. – Las Vegas Cogeneration, L.L.C.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222MW Power Plant Expansion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381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80520" y="837720"/>
            <a:ext cx="403884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 algn="ctr">
              <a:lnSpc>
                <a:spcPct val="120000"/>
              </a:lnSpc>
              <a:spcBef>
                <a:spcPts val="32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Existing Power Plant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 Cogeneration (LVC1) began commercial operation in May 1994 as a QF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Capable of generating an average of 51 MW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Provides 45 MW of on-peak capacity and energy to Nevada Power Company (NPC) under a PPA through May 2024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Thermal host is a 12-acre tomato greenhouse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created by ENA to acquire LVC1 on August 31, 1999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Southwest Power funded by non-recourse project debt ($54.9MM) and Enron/JEDI equity ($24MM).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 repowered by replacing existing LM 6000 PA with a state-of-the-art LM 6000 PC in December 1999, reducing the heat rate and increasing capacity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Excess energy is available for merchant sales, dispatched by EPMI West Power Trading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20000"/>
              </a:lnSpc>
              <a:spcBef>
                <a:spcPts val="32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495680" y="914400"/>
            <a:ext cx="3962520" cy="43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Value Proposition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Continued strong industry demand for properly developed merchant generation projects in Western System Coordinating Council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 is located in North Las Vegas, Nevada in rapid-growth load center that is short energy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LVC11 is a 222 MW gas-fired generating facility under development to consist of two, two-on-one combined cycle units (4 LM6000 PC’s) yielding a projected heat rate of 7,800 Btu/kwh (HHV)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Expansion project located adjacent to LVCI utilizing similar LM6000 technology.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Long-term tolling agreement with Allegheny Energy Supply will fix revenue stream for 15 years.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intends to finalize development, commence construction and divest prior to commercial operations.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8580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F24F9CB-9784-438B-9FEC-A5E20D97B8A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066680" y="609480"/>
            <a:ext cx="55627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1889280" y="2708280"/>
            <a:ext cx="64166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914400" y="3886200"/>
            <a:ext cx="6629400" cy="240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Sources and Uses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</a:t>
            </a: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Sources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</a:t>
            </a: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Uses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JEDI II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$ 99.5MM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EPC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$154.3MM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$ 99.5MM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Owner’s Cost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  8.9MM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$199.1MM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Contingency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 10.2MM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Other Costs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$  25.7MM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TOTAL: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$199.1MM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8580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838080"/>
            <a:ext cx="8381880" cy="384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685800" indent="-342720">
              <a:lnSpc>
                <a:spcPct val="120000"/>
              </a:lnSpc>
              <a:spcBef>
                <a:spcPts val="349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Actual/Expected 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Site:  Zoned Industrial and City of North Las Vegas approved plan: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August 23,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Air Permit Issued to LVCI as operator of expansion: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November 15, 2000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Water:  City of North Las Vegas issued invoice for interconnection fees: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31,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Wastewater Permit Issued by City of North Las Vegas: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29,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EPC Contract:  Modern Continental, fixed price turnkey guaranteed by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A-rated bonding and includes customary financeable terms and conditions: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29,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Firm Transmission:  Point to Point (Mead) transmission with Nevada Power: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Electrical Interconnect – Nevada Power’s 138kv substation at site expected: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Interconnect – Southwest Gas to design, build and operate 12” lateral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tabLst>
                <a:tab algn="l" pos="0"/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the Kern River Pipeline to LVCII Facility expected: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Water/Wastewater Definitive Agreement executed and approved: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27,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Notice to Proceed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1, 2001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85800" indent="-342720">
              <a:lnSpc>
                <a:spcPct val="105000"/>
              </a:lnSpc>
              <a:spcBef>
                <a:spcPts val="326"/>
              </a:spcBef>
              <a:buClr>
                <a:srgbClr val="3333cc"/>
              </a:buClr>
              <a:buSzPct val="80000"/>
              <a:buFont typeface="Monotype Sorts" charset="2"/>
              <a:buChar char=""/>
              <a:tabLst>
                <a:tab algn="l" pos="1028880"/>
                <a:tab algn="l" pos="1600200"/>
                <a:tab algn="l" pos="3200400"/>
                <a:tab algn="l" pos="4800600"/>
                <a:tab algn="l" pos="6400800"/>
                <a:tab algn="l" pos="8001000"/>
                <a:tab algn="l" pos="96012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Operations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September 1, 2002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838080"/>
            <a:ext cx="304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Development Timeline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05FC668-85A0-411F-9B28-D6171F27760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" name=""/>
          <p:cNvGraphicFramePr/>
          <p:nvPr/>
        </p:nvGraphicFramePr>
        <p:xfrm>
          <a:off x="457200" y="1066680"/>
          <a:ext cx="3200400" cy="3005280"/>
        </p:xfrm>
        <a:graphic>
          <a:graphicData uri="http://schemas.openxmlformats.org/drawingml/2006/table">
            <a:tbl>
              <a:tblPr/>
              <a:tblGrid>
                <a:gridCol w="1600200"/>
                <a:gridCol w="1600200"/>
              </a:tblGrid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Counterparty: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Allegheny Energy Supply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Capacity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$12.15/kw month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Variable O&amp;M Payment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$3.71/mwh escalating at CPI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Term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Delivery Point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Busbar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LD’s COD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$40,000/Day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Guaranteed Availability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90% (avg.) / 95% (peak month)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Steady State Heat Rate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7,800 Btu/kWh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Credit Rating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BBB+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3" name=""/>
          <p:cNvSpPr/>
          <p:nvPr/>
        </p:nvSpPr>
        <p:spPr>
          <a:xfrm>
            <a:off x="3886200" y="685800"/>
            <a:ext cx="4952880" cy="331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Exit Strategy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Finalize development, commence construction and then divest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 to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commercial operations.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expansion project, combined with the existing QF asset will be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attractive to numerous generation companies: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Proven reliable LM6000 technology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100% controlling interest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 in fast-growing load pocket in short region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228600">
              <a:lnSpc>
                <a:spcPct val="95000"/>
              </a:lnSpc>
              <a:spcBef>
                <a:spcPts val="326"/>
              </a:spcBef>
              <a:buClr>
                <a:srgbClr val="3333cc"/>
              </a:buClr>
              <a:buSzPct val="85000"/>
              <a:buFont typeface="Times New Roman"/>
              <a:buChar char="•"/>
              <a:tabLst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  <a:tab algn="l" pos="613404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 year fixed-price tolling agreement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Pro-Forma economics are superior to those of Fountain Valley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Power, which was recently sold to Black Hills Energy Capital.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291960">
              <a:lnSpc>
                <a:spcPct val="120000"/>
              </a:lnSpc>
              <a:spcBef>
                <a:spcPts val="326"/>
              </a:spcBef>
              <a:buClr>
                <a:srgbClr val="3333cc"/>
              </a:buClr>
              <a:buSzPct val="75000"/>
              <a:buFont typeface="Monotype Sorts" charset="2"/>
              <a:buChar char=""/>
              <a:tabLst>
                <a:tab algn="l" pos="291960"/>
                <a:tab algn="l" pos="584280"/>
                <a:tab algn="l" pos="876240"/>
                <a:tab algn="l" pos="1168560"/>
                <a:tab algn="l" pos="1460520"/>
                <a:tab algn="l" pos="1752480"/>
                <a:tab algn="l" pos="2044800"/>
                <a:tab algn="l" pos="2336760"/>
                <a:tab algn="l" pos="2629080"/>
                <a:tab algn="l" pos="2921040"/>
                <a:tab algn="l" pos="3213000"/>
                <a:tab algn="l" pos="3505320"/>
                <a:tab algn="l" pos="3797280"/>
                <a:tab algn="l" pos="4089240"/>
                <a:tab algn="l" pos="4381560"/>
                <a:tab algn="l" pos="4673520"/>
                <a:tab algn="l" pos="4965840"/>
                <a:tab algn="l" pos="5257800"/>
                <a:tab algn="l" pos="5549760"/>
                <a:tab algn="l" pos="584208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Expressions of interest from Black Hills, Northland Power, Delta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Power, Energy Investors Fund, Calpine.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914400" y="4419720"/>
            <a:ext cx="7391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5800" y="4343400"/>
            <a:ext cx="7924680" cy="197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4" marL="1828800"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Recommendation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spcBef>
                <a:spcPts val="876"/>
              </a:spcBef>
              <a:tabLst>
                <a:tab algn="l" pos="0"/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Approve $199.1 MM to finance construction of Southwest Power expansion (LVCII) subject to: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definitive tolling agreement with Allegheny Energy Supply Company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Receipt of Electrical Transmission Agreement Confirmation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Southwest Gas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Water/Wastewater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1680" indent="228600">
              <a:lnSpc>
                <a:spcPct val="70000"/>
              </a:lnSpc>
              <a:spcBef>
                <a:spcPts val="876"/>
              </a:spcBef>
              <a:buClr>
                <a:srgbClr val="3333cc"/>
              </a:buClr>
              <a:buFont typeface="Symbol" charset="2"/>
              <a:buChar char=""/>
              <a:tabLst>
                <a:tab algn="l" pos="571680"/>
                <a:tab algn="l" pos="749160"/>
                <a:tab algn="l" pos="3200400"/>
                <a:tab algn="l" pos="3429000"/>
                <a:tab algn="l" pos="3657600"/>
                <a:tab algn="l" pos="3886200"/>
                <a:tab algn="l" pos="4114800"/>
                <a:tab algn="l" pos="4343400"/>
                <a:tab algn="l" pos="4572000"/>
                <a:tab algn="l" pos="4800600"/>
                <a:tab algn="l" pos="5029200"/>
                <a:tab algn="l" pos="5257800"/>
                <a:tab algn="l" pos="5486400"/>
                <a:tab algn="l" pos="5715000"/>
                <a:tab algn="l" pos="5943600"/>
                <a:tab algn="l" pos="6172200"/>
                <a:tab algn="l" pos="6400800"/>
                <a:tab algn="l" pos="6629400"/>
                <a:tab algn="l" pos="6858000"/>
                <a:tab algn="l" pos="7086600"/>
                <a:tab algn="l" pos="7315200"/>
                <a:tab algn="l" pos="7543800"/>
                <a:tab algn="l" pos="7772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Execution of Nevada Power Interconnection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5800" y="609480"/>
            <a:ext cx="78487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762120" y="0"/>
            <a:ext cx="7619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Strategy and Recommendation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219320" y="685800"/>
            <a:ext cx="1611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Tolling Agreement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214AC5B-FBEA-4F67-A30A-079F8D161076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15200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mgustaf</cp:lastModifiedBy>
  <cp:lastPrinted>2000-10-03T11:44:14Z</cp:lastPrinted>
  <dcterms:modified xsi:type="dcterms:W3CDTF">2001-04-19T20:20:23Z</dcterms:modified>
  <cp:revision>479</cp:revision>
  <dc:subject/>
  <dc:title>No Slide Title</dc:title>
</cp:coreProperties>
</file>