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0" y="0"/>
            <a:ext cx="7124400" cy="941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p>
            <a:pPr marL="216000" indent="0">
              <a:buNone/>
              <a:tabLst>
                <a:tab algn="l" pos="0"/>
                <a:tab algn="l" pos="952560"/>
                <a:tab algn="l" pos="1905120"/>
                <a:tab algn="l" pos="2857680"/>
                <a:tab algn="l" pos="3809880"/>
                <a:tab algn="l" pos="4762440"/>
                <a:tab algn="l" pos="5715000"/>
                <a:tab algn="l" pos="6667560"/>
                <a:tab algn="l" pos="7620120"/>
                <a:tab algn="l" pos="8572680"/>
                <a:tab algn="l" pos="9524880"/>
                <a:tab algn="l" pos="10477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dt" idx="8"/>
          </p:nvPr>
        </p:nvSpPr>
        <p:spPr>
          <a:xfrm>
            <a:off x="4037040" y="-36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lstStyle>
            <a:lvl1pPr marL="216000" indent="0" algn="r">
              <a:buNone/>
              <a:tabLst>
                <a:tab algn="l" pos="0"/>
                <a:tab algn="l" pos="952560"/>
                <a:tab algn="l" pos="1905120"/>
                <a:tab algn="l" pos="2857680"/>
                <a:tab algn="l" pos="3809880"/>
                <a:tab algn="l" pos="4762440"/>
                <a:tab algn="l" pos="5715000"/>
                <a:tab algn="l" pos="6667560"/>
                <a:tab algn="l" pos="7620120"/>
                <a:tab algn="l" pos="8572680"/>
                <a:tab algn="l" pos="9524880"/>
                <a:tab algn="l" pos="10477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52560"/>
                <a:tab algn="l" pos="1905120"/>
                <a:tab algn="l" pos="2857680"/>
                <a:tab algn="l" pos="3809880"/>
                <a:tab algn="l" pos="4762440"/>
                <a:tab algn="l" pos="5715000"/>
                <a:tab algn="l" pos="6667560"/>
                <a:tab algn="l" pos="7620120"/>
                <a:tab algn="l" pos="8572680"/>
                <a:tab algn="l" pos="9524880"/>
                <a:tab algn="l" pos="10477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sldImg"/>
          </p:nvPr>
        </p:nvSpPr>
        <p:spPr>
          <a:xfrm>
            <a:off x="460440" y="851040"/>
            <a:ext cx="6183360" cy="4636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931680" y="5796000"/>
            <a:ext cx="5222520" cy="284328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9"/>
          </p:nvPr>
        </p:nvSpPr>
        <p:spPr>
          <a:xfrm>
            <a:off x="-360" y="893880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b">
            <a:noAutofit/>
          </a:bodyPr>
          <a:lstStyle>
            <a:lvl1pPr marL="216000" indent="0">
              <a:buNone/>
              <a:tabLst>
                <a:tab algn="l" pos="0"/>
                <a:tab algn="l" pos="952560"/>
                <a:tab algn="l" pos="1905120"/>
                <a:tab algn="l" pos="2857680"/>
                <a:tab algn="l" pos="3809880"/>
                <a:tab algn="l" pos="4762440"/>
                <a:tab algn="l" pos="5715000"/>
                <a:tab algn="l" pos="6667560"/>
                <a:tab algn="l" pos="7620120"/>
                <a:tab algn="l" pos="8572680"/>
                <a:tab algn="l" pos="9524880"/>
                <a:tab algn="l" pos="10477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52560"/>
                <a:tab algn="l" pos="1905120"/>
                <a:tab algn="l" pos="2857680"/>
                <a:tab algn="l" pos="3809880"/>
                <a:tab algn="l" pos="4762440"/>
                <a:tab algn="l" pos="5715000"/>
                <a:tab algn="l" pos="6667560"/>
                <a:tab algn="l" pos="7620120"/>
                <a:tab algn="l" pos="8572680"/>
                <a:tab algn="l" pos="9524880"/>
                <a:tab algn="l" pos="10477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0"/>
          </p:nvPr>
        </p:nvSpPr>
        <p:spPr>
          <a:xfrm>
            <a:off x="4037040" y="893880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b">
            <a:noAutofit/>
          </a:bodyPr>
          <a:lstStyle>
            <a:lvl1pPr marL="216000" indent="0" algn="r">
              <a:buNone/>
              <a:tabLst>
                <a:tab algn="l" pos="0"/>
                <a:tab algn="l" pos="952560"/>
                <a:tab algn="l" pos="1905120"/>
                <a:tab algn="l" pos="2857680"/>
                <a:tab algn="l" pos="3809880"/>
                <a:tab algn="l" pos="4762440"/>
                <a:tab algn="l" pos="5715000"/>
                <a:tab algn="l" pos="6667560"/>
                <a:tab algn="l" pos="7620120"/>
                <a:tab algn="l" pos="8572680"/>
                <a:tab algn="l" pos="9524880"/>
                <a:tab algn="l" pos="10477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52560"/>
                <a:tab algn="l" pos="1905120"/>
                <a:tab algn="l" pos="2857680"/>
                <a:tab algn="l" pos="3809880"/>
                <a:tab algn="l" pos="4762440"/>
                <a:tab algn="l" pos="5715000"/>
                <a:tab algn="l" pos="6667560"/>
                <a:tab algn="l" pos="7620120"/>
                <a:tab algn="l" pos="8572680"/>
                <a:tab algn="l" pos="9524880"/>
                <a:tab algn="l" pos="10477440"/>
              </a:tabLst>
            </a:pPr>
            <a:fld id="{BFD575C5-ED05-4BAA-B890-F82B9667C0C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sldImg"/>
          </p:nvPr>
        </p:nvSpPr>
        <p:spPr>
          <a:xfrm>
            <a:off x="460440" y="851040"/>
            <a:ext cx="6183360" cy="4636800"/>
          </a:xfrm>
          <a:prstGeom prst="rect">
            <a:avLst/>
          </a:prstGeom>
          <a:ln w="0">
            <a:noFill/>
          </a:ln>
        </p:spPr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931680" y="5796000"/>
            <a:ext cx="5222520" cy="284328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Bartlett/ Bram Intro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Thanks for meeting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 back &amp; review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sldImg"/>
          </p:nvPr>
        </p:nvSpPr>
        <p:spPr>
          <a:xfrm>
            <a:off x="460440" y="851040"/>
            <a:ext cx="6183360" cy="4636800"/>
          </a:xfrm>
          <a:prstGeom prst="rect">
            <a:avLst/>
          </a:prstGeom>
          <a:ln w="0">
            <a:noFill/>
          </a:ln>
        </p:spPr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931680" y="5796000"/>
            <a:ext cx="5222520" cy="284328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p>
            <a:pPr lvl="1" marL="45720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EGC, its markets, and its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downside scenarios appropriate for EGC’s markets and its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 of market characteristics &amp; financial covenants for downside protection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 any remaining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349"/>
              </a:spcBef>
              <a:buClr>
                <a:srgbClr val="000000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FBA506E-EA24-40B6-9CFB-80C991BF8F0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6094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85800" y="14508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143000" y="609480"/>
            <a:ext cx="1981080" cy="0"/>
          </a:xfrm>
          <a:prstGeom prst="line">
            <a:avLst/>
          </a:prstGeom>
          <a:ln w="63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467480" y="38088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5800" y="6400800"/>
            <a:ext cx="6842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145360" y="6400800"/>
            <a:ext cx="46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ENE_C_WHI" descr=""/>
          <p:cNvPicPr/>
          <p:nvPr/>
        </p:nvPicPr>
        <p:blipFill>
          <a:blip r:embed="rId2"/>
          <a:srcRect l="-6" t="0" r="-6" b="0"/>
          <a:stretch/>
        </p:blipFill>
        <p:spPr>
          <a:xfrm>
            <a:off x="7521480" y="6097680"/>
            <a:ext cx="631800" cy="577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349"/>
              </a:spcBef>
              <a:buClr>
                <a:srgbClr val="000000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4"/>
          </p:nvPr>
        </p:nvSpPr>
        <p:spPr>
          <a:xfrm>
            <a:off x="6553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3C81079-806C-4294-B5EA-6D41A2421F1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" y="6094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85800" y="14508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143000" y="609480"/>
            <a:ext cx="1981080" cy="0"/>
          </a:xfrm>
          <a:prstGeom prst="line">
            <a:avLst/>
          </a:prstGeom>
          <a:ln w="63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467480" y="38088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5800" y="6400800"/>
            <a:ext cx="6842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145360" y="6400800"/>
            <a:ext cx="46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ENE_C_WHI" descr=""/>
          <p:cNvPicPr/>
          <p:nvPr/>
        </p:nvPicPr>
        <p:blipFill>
          <a:blip r:embed="rId2"/>
          <a:srcRect l="-6" t="0" r="-6" b="0"/>
          <a:stretch/>
        </p:blipFill>
        <p:spPr>
          <a:xfrm>
            <a:off x="7521480" y="6097680"/>
            <a:ext cx="631800" cy="577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dt" idx="5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DD09D5-09EB-4B83-B503-6A9658A26C6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7160" algn="ctr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00240" algn="ctr">
              <a:spcBef>
                <a:spcPts val="300"/>
              </a:spcBef>
              <a:buClr>
                <a:srgbClr val="000000"/>
              </a:buClr>
              <a:buFont typeface="Arial"/>
              <a:buChar char="­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algn="ctr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542960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542960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16,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629400" y="434340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4952880"/>
            <a:ext cx="3809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ENA, Commercial Transactions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143000" y="5486400"/>
            <a:ext cx="62485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LM6000 Valuation Process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" name="ENE_C_WHI" descr=""/>
          <p:cNvPicPr/>
          <p:nvPr/>
        </p:nvPicPr>
        <p:blipFill>
          <a:blip r:embed="rId1"/>
          <a:stretch/>
        </p:blipFill>
        <p:spPr>
          <a:xfrm>
            <a:off x="3352680" y="1603440"/>
            <a:ext cx="2365560" cy="2373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Transaction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Analysis Procedures (Cont’d)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09480" y="1600200"/>
            <a:ext cx="2210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Full-Blown Due Diligence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rot="5400000">
            <a:off x="4116240" y="760320"/>
            <a:ext cx="606600" cy="2286000"/>
          </a:xfrm>
          <a:custGeom>
            <a:avLst/>
            <a:gdLst>
              <a:gd name="textAreaLeft" fmla="*/ 0 w 606600"/>
              <a:gd name="textAreaRight" fmla="*/ 606960 w 60660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ccff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276720" y="182880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proposal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rot="5400000">
            <a:off x="4116600" y="1293480"/>
            <a:ext cx="606240" cy="2286000"/>
          </a:xfrm>
          <a:custGeom>
            <a:avLst/>
            <a:gdLst>
              <a:gd name="textAreaLeft" fmla="*/ 0 w 606240"/>
              <a:gd name="textAreaRight" fmla="*/ 606600 w 60624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ccff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276720" y="2286000"/>
            <a:ext cx="2286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 capacity payment from desk (when applicable)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rot="5400000">
            <a:off x="4040280" y="1906200"/>
            <a:ext cx="758880" cy="2286000"/>
          </a:xfrm>
          <a:custGeom>
            <a:avLst/>
            <a:gdLst>
              <a:gd name="textAreaLeft" fmla="*/ 0 w 758880"/>
              <a:gd name="textAreaRight" fmla="*/ 759240 w 75888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ccff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276720" y="2879640"/>
            <a:ext cx="2286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Generate formal tasking letter to get project cost estimates from NepCo/Engineer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rot="5400000">
            <a:off x="4116240" y="2512800"/>
            <a:ext cx="606600" cy="2286000"/>
          </a:xfrm>
          <a:custGeom>
            <a:avLst/>
            <a:gdLst>
              <a:gd name="textAreaLeft" fmla="*/ 0 w 606600"/>
              <a:gd name="textAreaRight" fmla="*/ 606960 w 60660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ccff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276720" y="35812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NepCo site visits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rot="5400000">
            <a:off x="4116240" y="4725720"/>
            <a:ext cx="606600" cy="2286000"/>
          </a:xfrm>
          <a:custGeom>
            <a:avLst/>
            <a:gdLst>
              <a:gd name="textAreaLeft" fmla="*/ 0 w 606600"/>
              <a:gd name="textAreaRight" fmla="*/ 606960 w 60660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ccff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rot="5400000">
            <a:off x="4116240" y="3046320"/>
            <a:ext cx="606600" cy="2286000"/>
          </a:xfrm>
          <a:custGeom>
            <a:avLst/>
            <a:gdLst>
              <a:gd name="textAreaLeft" fmla="*/ 0 w 606600"/>
              <a:gd name="textAreaRight" fmla="*/ 606960 w 60660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ccff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rot="5400000">
            <a:off x="4116600" y="3579840"/>
            <a:ext cx="606240" cy="2286000"/>
          </a:xfrm>
          <a:custGeom>
            <a:avLst/>
            <a:gdLst>
              <a:gd name="textAreaLeft" fmla="*/ 0 w 606240"/>
              <a:gd name="textAreaRight" fmla="*/ 606600 w 60624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ccff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rot="5400000">
            <a:off x="4116240" y="4113000"/>
            <a:ext cx="606600" cy="2286000"/>
          </a:xfrm>
          <a:custGeom>
            <a:avLst/>
            <a:gdLst>
              <a:gd name="textAreaLeft" fmla="*/ 0 w 606600"/>
              <a:gd name="textAreaRight" fmla="*/ 606960 w 60660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ccff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352680" y="4038480"/>
            <a:ext cx="2286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Project Cost and O&amp;M estimates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276720" y="4572000"/>
            <a:ext cx="2286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inputs with all parties involved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276720" y="518148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 the model to RAC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276720" y="571500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 generates DASH for approval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324480" y="4343400"/>
            <a:ext cx="2286000" cy="137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324480" y="4343400"/>
            <a:ext cx="2286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62500" lnSpcReduction="19999"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project cost estimates need to be formally “dashed” by engineers before making any commercial commitment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34F1DC9-4A14-4C2A-AF9D-86302A29DCE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1066320" y="1752480"/>
            <a:ext cx="769644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</a:t>
            </a:r>
            <a:br>
              <a:rPr sz="2000"/>
            </a:b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Modeling Inputs</a:t>
            </a:r>
            <a:br>
              <a:rPr sz="2000"/>
            </a:b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685800" y="42670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85800" y="5638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6425036-96F1-46DA-AED8-B5FECDD4C54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"/>
          <p:cNvSpPr/>
          <p:nvPr/>
        </p:nvSpPr>
        <p:spPr>
          <a:xfrm>
            <a:off x="457200" y="1066680"/>
            <a:ext cx="7772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Modeling 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1" name="" descr=""/>
          <p:cNvPicPr/>
          <p:nvPr/>
        </p:nvPicPr>
        <p:blipFill>
          <a:blip r:embed="rId1"/>
          <a:stretch/>
        </p:blipFill>
        <p:spPr>
          <a:xfrm>
            <a:off x="1371600" y="1676520"/>
            <a:ext cx="6553080" cy="4381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2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 Cost (including Carrying Cost)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2B95E1-FC59-4E83-9E53-675D2CBF9619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/>
          </p:nvPr>
        </p:nvSpPr>
        <p:spPr>
          <a:xfrm>
            <a:off x="114300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 the estimates for the inputs from the following sources: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Inputs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Sources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 Fan Cooler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$186,000/turbine as per Engineer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EPC Cost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Engineer/NepCo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Assumption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Finance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Mobilization Expenses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   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(See appendix d)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Owner’s Engineer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   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(See appendix d)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Soft Cost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Modeling 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Project Cost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143A898-A1D5-4B3F-BA65-744FF0F662E3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/>
          </p:nvPr>
        </p:nvSpPr>
        <p:spPr>
          <a:xfrm>
            <a:off x="1066320" y="1600200"/>
            <a:ext cx="6705720" cy="220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Inputs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Sources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 (New &amp; Clean and Maximum Degraded)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Charge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need to model Capacity Degradation as per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Bruce Golden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Yearly Degradation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Helv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are based on 1500 hrs of operation. Average heat rate in any given year would be new &amp; clean heat rate expected HHV X (1 + the above %). Note these are not cumulative, each starts from new &amp; clean.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Modeling 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Assumption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867280" y="1905120"/>
            <a:ext cx="609840" cy="990360"/>
          </a:xfrm>
          <a:custGeom>
            <a:avLst/>
            <a:gdLst>
              <a:gd name="textAreaLeft" fmla="*/ 0 w 609840"/>
              <a:gd name="textAreaRight" fmla="*/ 220320 w 609840"/>
              <a:gd name="textAreaTop" fmla="*/ 25560 h 990360"/>
              <a:gd name="textAreaBottom" fmla="*/ 964800 h 99036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553080" y="2057400"/>
            <a:ext cx="16002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 the following from Engineers (See Appendix 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971800" y="4267080"/>
            <a:ext cx="3124080" cy="129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971800" y="4267080"/>
            <a:ext cx="312408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1st year average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+0.325%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2nd year average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+0.725%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3rd year average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+0.925%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4th year average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+1.025%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5th year average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+1.125%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6751F3-CE92-4F97-9F02-AD4AF17794ED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/>
          </p:nvPr>
        </p:nvSpPr>
        <p:spPr>
          <a:xfrm>
            <a:off x="114300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Construction Drawdown Schedule (as per Bruce Golden):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Modeling 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Assumption (Cont’d)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6" name="" descr=""/>
          <p:cNvPicPr/>
          <p:nvPr/>
        </p:nvPicPr>
        <p:blipFill>
          <a:blip r:embed="rId1"/>
          <a:stretch/>
        </p:blipFill>
        <p:spPr>
          <a:xfrm>
            <a:off x="1219320" y="2743200"/>
            <a:ext cx="6476760" cy="2359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402F14-DB19-40B5-BF34-075F7B3378B1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76"/>
              </a:spcBef>
              <a:buNone/>
              <a:tabLst>
                <a:tab algn="l" pos="0"/>
                <a:tab algn="l" pos="3084480"/>
                <a:tab algn="l" pos="3881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Inputs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Sources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buNone/>
              <a:tabLst>
                <a:tab algn="l" pos="3084480"/>
                <a:tab algn="l" pos="3881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3084480"/>
                <a:tab algn="l" pos="3881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Operating Cost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3084480"/>
                <a:tab algn="l" pos="3881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Maintenance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3084480"/>
                <a:tab algn="l" pos="3881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Operating Expenses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buNone/>
              <a:tabLst>
                <a:tab algn="l" pos="3084480"/>
                <a:tab algn="l" pos="3881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3084480"/>
                <a:tab algn="l" pos="3881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Charge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buNone/>
              <a:tabLst>
                <a:tab algn="l" pos="3084480"/>
                <a:tab algn="l" pos="3881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3084480"/>
                <a:tab algn="l" pos="3881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Structuring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3084480"/>
                <a:tab algn="l" pos="3881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Reserve Fee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Finance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None/>
              <a:tabLst>
                <a:tab algn="l" pos="0"/>
                <a:tab algn="l" pos="3084480"/>
                <a:tab algn="l" pos="3881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(if applicable)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Modeling 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Expenses Assumption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4343400" y="2286000"/>
            <a:ext cx="457200" cy="1066680"/>
          </a:xfrm>
          <a:custGeom>
            <a:avLst/>
            <a:gdLst>
              <a:gd name="textAreaLeft" fmla="*/ 0 w 457200"/>
              <a:gd name="textAreaRight" fmla="*/ 164880 w 457200"/>
              <a:gd name="textAreaTop" fmla="*/ 27720 h 1066680"/>
              <a:gd name="textAreaBottom" fmla="*/ 1038960 h 10666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029200" y="2362320"/>
            <a:ext cx="17524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 the following from Asset Management   (See Appendix 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DACA8D6-3A6E-42F6-B583-1A1D7A44A0A2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Modeling 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Assumption (Preliminary)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4" name="" descr=""/>
          <p:cNvPicPr/>
          <p:nvPr/>
        </p:nvPicPr>
        <p:blipFill>
          <a:blip r:embed="rId1"/>
          <a:stretch/>
        </p:blipFill>
        <p:spPr>
          <a:xfrm>
            <a:off x="1752480" y="1598760"/>
            <a:ext cx="5639040" cy="47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D176DA-A1CA-443E-A536-0130437ACAB4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/>
          </p:nvPr>
        </p:nvSpPr>
        <p:spPr>
          <a:xfrm>
            <a:off x="1066320" y="1676520"/>
            <a:ext cx="6782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Federal Tax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35% Income Tax Rate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Federal Net Operating Loss Deduction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NOL can be carried forward for 15 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State Tax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Income Tax Rate varies by States (7% is a rough average figure)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Federal Net Operating Loss Deduction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NOL can be carried forward for 8 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Franchise Tax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Franchise Tax Rate varies by greatly by States (some states are exempt, and others are taxed as low as 1.5% to as high as 7%)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Check with the Franchise Tax Dept (Warren Schick, Jim Curry) for deal specific Franchise Tax Rate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Modeling 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DCDB26-C34E-49BD-BB61-4A70B100E081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Miscellaneous Tax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following taxes vary by projects and location: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Receipts Tax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&amp; Used Tax on Fuel Cost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&amp; Used Tax on Hard Cost 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Modeling 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 Assumptions (Cont’d)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B5926BB-8173-4B0B-9AC3-8D081571B80D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914400" y="1762200"/>
            <a:ext cx="7086600" cy="452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Modeling 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Contacts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Attachments: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Simple Cycle Questionnaire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Questionnaire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Cashflow Model Template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Output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 Output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Combined Cycle Questionnaire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62120" y="99072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C6EBBD-BF06-4550-BDAF-DBDBD0DE07D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/>
          </p:nvPr>
        </p:nvSpPr>
        <p:spPr>
          <a:xfrm>
            <a:off x="1143000" y="1980720"/>
            <a:ext cx="678168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2738520"/>
                <a:tab algn="l" pos="3833640"/>
                <a:tab algn="l" pos="508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Years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Method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Residual (%)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2738520"/>
                <a:tab algn="l" pos="3833640"/>
                <a:tab algn="l" pos="508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2738520"/>
                <a:tab algn="l" pos="3833640"/>
                <a:tab algn="l" pos="508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Tax Depreciation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2738520"/>
                <a:tab algn="l" pos="3833640"/>
                <a:tab algn="l" pos="508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Cost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MACRS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2738520"/>
                <a:tab algn="l" pos="3833640"/>
                <a:tab algn="l" pos="508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Start-Up Cost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2738520"/>
                <a:tab algn="l" pos="3833640"/>
                <a:tab algn="l" pos="508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Cost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2738520"/>
                <a:tab algn="l" pos="3833640"/>
                <a:tab algn="l" pos="508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2738520"/>
                <a:tab algn="l" pos="3833640"/>
                <a:tab algn="l" pos="508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Book Depreciation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2738520"/>
                <a:tab algn="l" pos="3833640"/>
                <a:tab algn="l" pos="508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Depreciable Cost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Modeling 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Depreciation Assumptions (Cont’d)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143000" y="5562720"/>
            <a:ext cx="62485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143000" y="5562720"/>
            <a:ext cx="624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Mobilization Expenses are expensed rather than capitalized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61FC38F-3ED2-4A62-994C-A8485826DBBC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/>
          </p:nvPr>
        </p:nvSpPr>
        <p:spPr>
          <a:xfrm>
            <a:off x="114300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of the process and assumptions used for LM6000 peakers apply to combined cycle LM6000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However, due to the specific nature of combined cycle LM6000 turbines, a separate team of engineers was set up to focus on project cost estimates for combined cycle LM6000 turbines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key engineer is Bruce Golden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Please see appendix for the questionnaire specific to combined cycle LM6000 (See appendix f)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Modeling Inputs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Combined-Cycle LM6000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79EE88C-6AF6-42FF-9AFD-E81AE54453C3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1066320" y="1752480"/>
            <a:ext cx="769644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</a:t>
            </a:r>
            <a:br>
              <a:rPr sz="2000"/>
            </a:b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br>
              <a:rPr sz="2000"/>
            </a:b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685800" y="42670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685800" y="5638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BF3F49-F391-4AA9-89A9-301E0B58DE2F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/>
          </p:nvPr>
        </p:nvSpPr>
        <p:spPr>
          <a:xfrm>
            <a:off x="114300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Although the presentation is geared toward LM6000 turbines, the key contacts are applicable to other types of turbine valuation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standardized financial model can also be used as a template for other types of turbine valuation, bearing in mind that the inputs and assumptions used for LM6000 turbines may not be applicable to other types of turbines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presentation, as well as the Financial Model Template, IDC Calculation, and questionnaires are located in: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O:\naes\from_ko\LM6000\Control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Conclusion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88164CD-474F-4B1B-9D5A-3B94C75C6968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1066320" y="1752480"/>
            <a:ext cx="769644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</a:t>
            </a:r>
            <a:br>
              <a:rPr sz="2000"/>
            </a:b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Contacts</a:t>
            </a:r>
            <a:br>
              <a:rPr sz="2000"/>
            </a:b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685800" y="42670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685800" y="5638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F20493-D149-4D8F-969D-49B29A09E9F0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Contacts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Key Contacts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2" name="" descr=""/>
          <p:cNvPicPr/>
          <p:nvPr/>
        </p:nvPicPr>
        <p:blipFill>
          <a:blip r:embed="rId1"/>
          <a:stretch/>
        </p:blipFill>
        <p:spPr>
          <a:xfrm>
            <a:off x="2362320" y="1523880"/>
            <a:ext cx="4446360" cy="453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DA84BBA-41C2-45F8-B2FB-EF8A384553F6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066320" y="1752480"/>
            <a:ext cx="769644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</a:t>
            </a:r>
            <a:br>
              <a:rPr sz="2000"/>
            </a:b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br>
              <a:rPr sz="2000"/>
            </a:b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685800" y="42670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85800" y="5638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8673511-9851-4678-A95A-9648021E446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had acquired the rights to 24 LM6000 turbines at the end of 1999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turbine rights were purchased through a WestLB structure which allows the turbines to be placed off Enron’s balance sheet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cost basis per turbine is $13,950,000, and based on the current WesLB structure (which would expire 3/15/00), the carrying cost per turbine is estimated to be $310,000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turbines are coming on-line based on the following schedule: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Introduction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62120" y="91440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1676520" y="4154400"/>
            <a:ext cx="5513400" cy="194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8C049D-6ACF-43A0-970F-9E470B9BE30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/>
          </p:nvPr>
        </p:nvSpPr>
        <p:spPr>
          <a:xfrm>
            <a:off x="1066320" y="1752480"/>
            <a:ext cx="6782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anticipation of the numerous LM6000 projects in the pipeline, a task force (consisting personnel from CTG, Origination, Engineers and Asset Management) was set up at the beginning of 2000 to spearhead a modeling process 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provide a consistent modeling approach to all LM6000 projects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facilitate smooth transaction executions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share knowledge among the projects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following outline a brief summary of the effort of the task force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Introduction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62120" y="91440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(Cont’d)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6B51B4-1935-4365-8ABE-8F09292F942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066320" y="1752480"/>
            <a:ext cx="769644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</a:t>
            </a:r>
            <a:br>
              <a:rPr sz="2000"/>
            </a:b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85800" y="42670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85800" y="5638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F06419-E8EA-48E0-88E5-623FBFEB7620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919080" y="1614600"/>
            <a:ext cx="7935840" cy="135864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" name=""/>
          <p:cNvGrpSpPr/>
          <p:nvPr/>
        </p:nvGrpSpPr>
        <p:grpSpPr>
          <a:xfrm>
            <a:off x="250920" y="1600200"/>
            <a:ext cx="1120320" cy="1295280"/>
            <a:chOff x="250920" y="1600200"/>
            <a:chExt cx="1120320" cy="1295280"/>
          </a:xfrm>
        </p:grpSpPr>
        <p:sp>
          <p:nvSpPr>
            <p:cNvPr id="58" name=""/>
            <p:cNvSpPr/>
            <p:nvPr/>
          </p:nvSpPr>
          <p:spPr>
            <a:xfrm>
              <a:off x="294120" y="1690200"/>
              <a:ext cx="1077120" cy="1204920"/>
            </a:xfrm>
            <a:custGeom>
              <a:avLst/>
              <a:gdLst/>
              <a:ahLst/>
              <a:rect l="l" t="t" r="r" b="b"/>
              <a:pathLst>
                <a:path w="690" h="814">
                  <a:moveTo>
                    <a:pt x="0" y="0"/>
                  </a:moveTo>
                  <a:lnTo>
                    <a:pt x="504" y="0"/>
                  </a:lnTo>
                  <a:lnTo>
                    <a:pt x="689" y="407"/>
                  </a:lnTo>
                  <a:lnTo>
                    <a:pt x="504" y="813"/>
                  </a:lnTo>
                  <a:lnTo>
                    <a:pt x="0" y="813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50920" y="1600200"/>
              <a:ext cx="831600" cy="91440"/>
            </a:xfrm>
            <a:custGeom>
              <a:avLst/>
              <a:gdLst/>
              <a:ahLst/>
              <a:rect l="l" t="t" r="r" b="b"/>
              <a:pathLst>
                <a:path w="533" h="62">
                  <a:moveTo>
                    <a:pt x="532" y="61"/>
                  </a:moveTo>
                  <a:lnTo>
                    <a:pt x="505" y="0"/>
                  </a:lnTo>
                  <a:lnTo>
                    <a:pt x="0" y="0"/>
                  </a:lnTo>
                  <a:lnTo>
                    <a:pt x="27" y="61"/>
                  </a:lnTo>
                  <a:lnTo>
                    <a:pt x="532" y="61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50920" y="1600200"/>
              <a:ext cx="45000" cy="1295280"/>
            </a:xfrm>
            <a:custGeom>
              <a:avLst/>
              <a:gdLst/>
              <a:ahLst/>
              <a:rect l="l" t="t" r="r" b="b"/>
              <a:pathLst>
                <a:path w="29" h="875">
                  <a:moveTo>
                    <a:pt x="0" y="0"/>
                  </a:moveTo>
                  <a:lnTo>
                    <a:pt x="28" y="60"/>
                  </a:lnTo>
                  <a:lnTo>
                    <a:pt x="28" y="874"/>
                  </a:lnTo>
                  <a:lnTo>
                    <a:pt x="0" y="814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" name=""/>
          <p:cNvSpPr/>
          <p:nvPr/>
        </p:nvSpPr>
        <p:spPr>
          <a:xfrm>
            <a:off x="244800" y="2057400"/>
            <a:ext cx="9435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625320" y="3200040"/>
            <a:ext cx="0" cy="10666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539720" y="3048120"/>
            <a:ext cx="2422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114480" indent="-1144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488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      • Capital Development       Structuring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819520" y="3581280"/>
            <a:ext cx="1218960" cy="38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Structuring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 Dept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Property Tax Dept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130640" y="2819520"/>
            <a:ext cx="1219320" cy="320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Underwriting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Analytics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721560" y="2895480"/>
            <a:ext cx="914400" cy="266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Transaction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Lifecycle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68120" y="4343400"/>
            <a:ext cx="129564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1571760" y="1752480"/>
            <a:ext cx="1171440" cy="990720"/>
            <a:chOff x="1571760" y="1752480"/>
            <a:chExt cx="1171440" cy="990720"/>
          </a:xfrm>
        </p:grpSpPr>
        <p:sp>
          <p:nvSpPr>
            <p:cNvPr id="71" name=""/>
            <p:cNvSpPr/>
            <p:nvPr/>
          </p:nvSpPr>
          <p:spPr>
            <a:xfrm>
              <a:off x="1616400" y="1821960"/>
              <a:ext cx="1126800" cy="920880"/>
            </a:xfrm>
            <a:custGeom>
              <a:avLst/>
              <a:gdLst/>
              <a:ahLst/>
              <a:rect l="l" t="t" r="r" b="b"/>
              <a:pathLst>
                <a:path w="1063" h="581">
                  <a:moveTo>
                    <a:pt x="0" y="0"/>
                  </a:moveTo>
                  <a:lnTo>
                    <a:pt x="777" y="0"/>
                  </a:lnTo>
                  <a:lnTo>
                    <a:pt x="1062" y="290"/>
                  </a:lnTo>
                  <a:lnTo>
                    <a:pt x="777" y="580"/>
                  </a:lnTo>
                  <a:lnTo>
                    <a:pt x="0" y="58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1571760" y="1752480"/>
              <a:ext cx="869040" cy="70920"/>
            </a:xfrm>
            <a:custGeom>
              <a:avLst/>
              <a:gdLst/>
              <a:ahLst/>
              <a:rect l="l" t="t" r="r" b="b"/>
              <a:pathLst>
                <a:path w="820" h="45">
                  <a:moveTo>
                    <a:pt x="819" y="44"/>
                  </a:moveTo>
                  <a:lnTo>
                    <a:pt x="777" y="0"/>
                  </a:lnTo>
                  <a:lnTo>
                    <a:pt x="0" y="0"/>
                  </a:lnTo>
                  <a:lnTo>
                    <a:pt x="42" y="44"/>
                  </a:lnTo>
                  <a:lnTo>
                    <a:pt x="819" y="44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1571760" y="1752480"/>
              <a:ext cx="45360" cy="990720"/>
            </a:xfrm>
            <a:custGeom>
              <a:avLst/>
              <a:gdLst/>
              <a:ahLst/>
              <a:rect l="l" t="t" r="r" b="b"/>
              <a:pathLst>
                <a:path w="43" h="625">
                  <a:moveTo>
                    <a:pt x="0" y="0"/>
                  </a:moveTo>
                  <a:lnTo>
                    <a:pt x="42" y="43"/>
                  </a:lnTo>
                  <a:lnTo>
                    <a:pt x="42" y="624"/>
                  </a:lnTo>
                  <a:lnTo>
                    <a:pt x="0" y="581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4" name=""/>
          <p:cNvGrpSpPr/>
          <p:nvPr/>
        </p:nvGrpSpPr>
        <p:grpSpPr>
          <a:xfrm>
            <a:off x="7849080" y="1600200"/>
            <a:ext cx="1039320" cy="1371600"/>
            <a:chOff x="7849080" y="1600200"/>
            <a:chExt cx="1039320" cy="1371600"/>
          </a:xfrm>
        </p:grpSpPr>
        <p:sp>
          <p:nvSpPr>
            <p:cNvPr id="75" name=""/>
            <p:cNvSpPr/>
            <p:nvPr/>
          </p:nvSpPr>
          <p:spPr>
            <a:xfrm rot="10800000">
              <a:off x="7849080" y="1600560"/>
              <a:ext cx="999000" cy="1275840"/>
            </a:xfrm>
            <a:custGeom>
              <a:avLst/>
              <a:gdLst/>
              <a:ahLst/>
              <a:rect l="l" t="t" r="r" b="b"/>
              <a:pathLst>
                <a:path w="690" h="814">
                  <a:moveTo>
                    <a:pt x="0" y="0"/>
                  </a:moveTo>
                  <a:lnTo>
                    <a:pt x="504" y="0"/>
                  </a:lnTo>
                  <a:lnTo>
                    <a:pt x="689" y="407"/>
                  </a:lnTo>
                  <a:lnTo>
                    <a:pt x="504" y="813"/>
                  </a:lnTo>
                  <a:lnTo>
                    <a:pt x="0" y="813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 rot="10800000">
              <a:off x="8116920" y="2874960"/>
              <a:ext cx="771480" cy="96840"/>
            </a:xfrm>
            <a:custGeom>
              <a:avLst/>
              <a:gdLst/>
              <a:ahLst/>
              <a:rect l="l" t="t" r="r" b="b"/>
              <a:pathLst>
                <a:path w="533" h="62">
                  <a:moveTo>
                    <a:pt x="532" y="61"/>
                  </a:moveTo>
                  <a:lnTo>
                    <a:pt x="505" y="0"/>
                  </a:lnTo>
                  <a:lnTo>
                    <a:pt x="0" y="0"/>
                  </a:lnTo>
                  <a:lnTo>
                    <a:pt x="27" y="61"/>
                  </a:lnTo>
                  <a:lnTo>
                    <a:pt x="532" y="61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rot="10800000">
              <a:off x="8846640" y="1600200"/>
              <a:ext cx="41760" cy="1371600"/>
            </a:xfrm>
            <a:custGeom>
              <a:avLst/>
              <a:gdLst/>
              <a:ahLst/>
              <a:rect l="l" t="t" r="r" b="b"/>
              <a:pathLst>
                <a:path w="29" h="875">
                  <a:moveTo>
                    <a:pt x="0" y="0"/>
                  </a:moveTo>
                  <a:lnTo>
                    <a:pt x="28" y="60"/>
                  </a:lnTo>
                  <a:lnTo>
                    <a:pt x="28" y="874"/>
                  </a:lnTo>
                  <a:lnTo>
                    <a:pt x="0" y="814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2859120" y="1752480"/>
            <a:ext cx="1103400" cy="990720"/>
            <a:chOff x="2859120" y="1752480"/>
            <a:chExt cx="1103400" cy="990720"/>
          </a:xfrm>
        </p:grpSpPr>
        <p:sp>
          <p:nvSpPr>
            <p:cNvPr id="79" name=""/>
            <p:cNvSpPr/>
            <p:nvPr/>
          </p:nvSpPr>
          <p:spPr>
            <a:xfrm>
              <a:off x="2901240" y="1821960"/>
              <a:ext cx="1061280" cy="920880"/>
            </a:xfrm>
            <a:custGeom>
              <a:avLst/>
              <a:gdLst/>
              <a:ahLst/>
              <a:rect l="l" t="t" r="r" b="b"/>
              <a:pathLst>
                <a:path w="1063" h="581">
                  <a:moveTo>
                    <a:pt x="0" y="0"/>
                  </a:moveTo>
                  <a:lnTo>
                    <a:pt x="777" y="0"/>
                  </a:lnTo>
                  <a:lnTo>
                    <a:pt x="1062" y="290"/>
                  </a:lnTo>
                  <a:lnTo>
                    <a:pt x="777" y="580"/>
                  </a:lnTo>
                  <a:lnTo>
                    <a:pt x="0" y="58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2859120" y="1752480"/>
              <a:ext cx="818640" cy="70920"/>
            </a:xfrm>
            <a:custGeom>
              <a:avLst/>
              <a:gdLst/>
              <a:ahLst/>
              <a:rect l="l" t="t" r="r" b="b"/>
              <a:pathLst>
                <a:path w="820" h="45">
                  <a:moveTo>
                    <a:pt x="819" y="44"/>
                  </a:moveTo>
                  <a:lnTo>
                    <a:pt x="777" y="0"/>
                  </a:lnTo>
                  <a:lnTo>
                    <a:pt x="0" y="0"/>
                  </a:lnTo>
                  <a:lnTo>
                    <a:pt x="42" y="44"/>
                  </a:lnTo>
                  <a:lnTo>
                    <a:pt x="819" y="44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2859120" y="1752480"/>
              <a:ext cx="42840" cy="990720"/>
            </a:xfrm>
            <a:custGeom>
              <a:avLst/>
              <a:gdLst/>
              <a:ahLst/>
              <a:rect l="l" t="t" r="r" b="b"/>
              <a:pathLst>
                <a:path w="43" h="625">
                  <a:moveTo>
                    <a:pt x="0" y="0"/>
                  </a:moveTo>
                  <a:lnTo>
                    <a:pt x="42" y="43"/>
                  </a:lnTo>
                  <a:lnTo>
                    <a:pt x="42" y="624"/>
                  </a:lnTo>
                  <a:lnTo>
                    <a:pt x="0" y="581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" name=""/>
          <p:cNvSpPr/>
          <p:nvPr/>
        </p:nvSpPr>
        <p:spPr>
          <a:xfrm>
            <a:off x="2940840" y="2057400"/>
            <a:ext cx="7822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Diligence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" name=""/>
          <p:cNvGrpSpPr/>
          <p:nvPr/>
        </p:nvGrpSpPr>
        <p:grpSpPr>
          <a:xfrm>
            <a:off x="4078440" y="1752480"/>
            <a:ext cx="1179360" cy="990720"/>
            <a:chOff x="4078440" y="1752480"/>
            <a:chExt cx="1179360" cy="990720"/>
          </a:xfrm>
        </p:grpSpPr>
        <p:sp>
          <p:nvSpPr>
            <p:cNvPr id="84" name=""/>
            <p:cNvSpPr/>
            <p:nvPr/>
          </p:nvSpPr>
          <p:spPr>
            <a:xfrm>
              <a:off x="4123440" y="1821960"/>
              <a:ext cx="1134360" cy="920880"/>
            </a:xfrm>
            <a:custGeom>
              <a:avLst/>
              <a:gdLst/>
              <a:ahLst/>
              <a:rect l="l" t="t" r="r" b="b"/>
              <a:pathLst>
                <a:path w="1063" h="581">
                  <a:moveTo>
                    <a:pt x="0" y="0"/>
                  </a:moveTo>
                  <a:lnTo>
                    <a:pt x="777" y="0"/>
                  </a:lnTo>
                  <a:lnTo>
                    <a:pt x="1062" y="290"/>
                  </a:lnTo>
                  <a:lnTo>
                    <a:pt x="777" y="580"/>
                  </a:lnTo>
                  <a:lnTo>
                    <a:pt x="0" y="58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078440" y="1752480"/>
              <a:ext cx="875160" cy="70920"/>
            </a:xfrm>
            <a:custGeom>
              <a:avLst/>
              <a:gdLst/>
              <a:ahLst/>
              <a:rect l="l" t="t" r="r" b="b"/>
              <a:pathLst>
                <a:path w="820" h="45">
                  <a:moveTo>
                    <a:pt x="819" y="44"/>
                  </a:moveTo>
                  <a:lnTo>
                    <a:pt x="777" y="0"/>
                  </a:lnTo>
                  <a:lnTo>
                    <a:pt x="0" y="0"/>
                  </a:lnTo>
                  <a:lnTo>
                    <a:pt x="42" y="44"/>
                  </a:lnTo>
                  <a:lnTo>
                    <a:pt x="819" y="44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078440" y="1752480"/>
              <a:ext cx="45720" cy="990720"/>
            </a:xfrm>
            <a:custGeom>
              <a:avLst/>
              <a:gdLst/>
              <a:ahLst/>
              <a:rect l="l" t="t" r="r" b="b"/>
              <a:pathLst>
                <a:path w="43" h="625">
                  <a:moveTo>
                    <a:pt x="0" y="0"/>
                  </a:moveTo>
                  <a:lnTo>
                    <a:pt x="42" y="43"/>
                  </a:lnTo>
                  <a:lnTo>
                    <a:pt x="42" y="624"/>
                  </a:lnTo>
                  <a:lnTo>
                    <a:pt x="0" y="581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7" name=""/>
          <p:cNvSpPr/>
          <p:nvPr/>
        </p:nvSpPr>
        <p:spPr>
          <a:xfrm>
            <a:off x="4152600" y="2057400"/>
            <a:ext cx="79956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Internal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Approval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" name=""/>
          <p:cNvGrpSpPr/>
          <p:nvPr/>
        </p:nvGrpSpPr>
        <p:grpSpPr>
          <a:xfrm>
            <a:off x="5349960" y="1752480"/>
            <a:ext cx="1202760" cy="990720"/>
            <a:chOff x="5349960" y="1752480"/>
            <a:chExt cx="1202760" cy="990720"/>
          </a:xfrm>
        </p:grpSpPr>
        <p:sp>
          <p:nvSpPr>
            <p:cNvPr id="89" name=""/>
            <p:cNvSpPr/>
            <p:nvPr/>
          </p:nvSpPr>
          <p:spPr>
            <a:xfrm>
              <a:off x="5395680" y="1821960"/>
              <a:ext cx="1157040" cy="920880"/>
            </a:xfrm>
            <a:custGeom>
              <a:avLst/>
              <a:gdLst/>
              <a:ahLst/>
              <a:rect l="l" t="t" r="r" b="b"/>
              <a:pathLst>
                <a:path w="1063" h="581">
                  <a:moveTo>
                    <a:pt x="0" y="0"/>
                  </a:moveTo>
                  <a:lnTo>
                    <a:pt x="777" y="0"/>
                  </a:lnTo>
                  <a:lnTo>
                    <a:pt x="1062" y="290"/>
                  </a:lnTo>
                  <a:lnTo>
                    <a:pt x="777" y="580"/>
                  </a:lnTo>
                  <a:lnTo>
                    <a:pt x="0" y="58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5349960" y="1752480"/>
              <a:ext cx="892800" cy="70920"/>
            </a:xfrm>
            <a:custGeom>
              <a:avLst/>
              <a:gdLst/>
              <a:ahLst/>
              <a:rect l="l" t="t" r="r" b="b"/>
              <a:pathLst>
                <a:path w="820" h="45">
                  <a:moveTo>
                    <a:pt x="819" y="44"/>
                  </a:moveTo>
                  <a:lnTo>
                    <a:pt x="777" y="0"/>
                  </a:lnTo>
                  <a:lnTo>
                    <a:pt x="0" y="0"/>
                  </a:lnTo>
                  <a:lnTo>
                    <a:pt x="42" y="44"/>
                  </a:lnTo>
                  <a:lnTo>
                    <a:pt x="819" y="44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5349960" y="1752480"/>
              <a:ext cx="46800" cy="990720"/>
            </a:xfrm>
            <a:custGeom>
              <a:avLst/>
              <a:gdLst/>
              <a:ahLst/>
              <a:rect l="l" t="t" r="r" b="b"/>
              <a:pathLst>
                <a:path w="43" h="625">
                  <a:moveTo>
                    <a:pt x="0" y="0"/>
                  </a:moveTo>
                  <a:lnTo>
                    <a:pt x="42" y="43"/>
                  </a:lnTo>
                  <a:lnTo>
                    <a:pt x="42" y="624"/>
                  </a:lnTo>
                  <a:lnTo>
                    <a:pt x="0" y="581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" name=""/>
          <p:cNvSpPr/>
          <p:nvPr/>
        </p:nvSpPr>
        <p:spPr>
          <a:xfrm>
            <a:off x="5482800" y="2057400"/>
            <a:ext cx="6724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Closing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" name=""/>
          <p:cNvGrpSpPr/>
          <p:nvPr/>
        </p:nvGrpSpPr>
        <p:grpSpPr>
          <a:xfrm>
            <a:off x="6629400" y="1752480"/>
            <a:ext cx="1066680" cy="990720"/>
            <a:chOff x="6629400" y="1752480"/>
            <a:chExt cx="1066680" cy="990720"/>
          </a:xfrm>
        </p:grpSpPr>
        <p:sp>
          <p:nvSpPr>
            <p:cNvPr id="94" name=""/>
            <p:cNvSpPr/>
            <p:nvPr/>
          </p:nvSpPr>
          <p:spPr>
            <a:xfrm>
              <a:off x="6670080" y="1821960"/>
              <a:ext cx="1026000" cy="920880"/>
            </a:xfrm>
            <a:custGeom>
              <a:avLst/>
              <a:gdLst/>
              <a:ahLst/>
              <a:rect l="l" t="t" r="r" b="b"/>
              <a:pathLst>
                <a:path w="1063" h="581">
                  <a:moveTo>
                    <a:pt x="0" y="0"/>
                  </a:moveTo>
                  <a:lnTo>
                    <a:pt x="777" y="0"/>
                  </a:lnTo>
                  <a:lnTo>
                    <a:pt x="1062" y="290"/>
                  </a:lnTo>
                  <a:lnTo>
                    <a:pt x="777" y="580"/>
                  </a:lnTo>
                  <a:lnTo>
                    <a:pt x="0" y="58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6629400" y="1752480"/>
              <a:ext cx="791280" cy="70920"/>
            </a:xfrm>
            <a:custGeom>
              <a:avLst/>
              <a:gdLst/>
              <a:ahLst/>
              <a:rect l="l" t="t" r="r" b="b"/>
              <a:pathLst>
                <a:path w="820" h="45">
                  <a:moveTo>
                    <a:pt x="819" y="44"/>
                  </a:moveTo>
                  <a:lnTo>
                    <a:pt x="777" y="0"/>
                  </a:lnTo>
                  <a:lnTo>
                    <a:pt x="0" y="0"/>
                  </a:lnTo>
                  <a:lnTo>
                    <a:pt x="42" y="44"/>
                  </a:lnTo>
                  <a:lnTo>
                    <a:pt x="819" y="44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6629400" y="1752480"/>
              <a:ext cx="41400" cy="990720"/>
            </a:xfrm>
            <a:custGeom>
              <a:avLst/>
              <a:gdLst/>
              <a:ahLst/>
              <a:rect l="l" t="t" r="r" b="b"/>
              <a:pathLst>
                <a:path w="43" h="625">
                  <a:moveTo>
                    <a:pt x="0" y="0"/>
                  </a:moveTo>
                  <a:lnTo>
                    <a:pt x="42" y="43"/>
                  </a:lnTo>
                  <a:lnTo>
                    <a:pt x="42" y="624"/>
                  </a:lnTo>
                  <a:lnTo>
                    <a:pt x="0" y="581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4dc2"/>
                </a:gs>
              </a:gsLst>
              <a:lin ang="13500000"/>
            </a:gra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7" name=""/>
          <p:cNvSpPr/>
          <p:nvPr/>
        </p:nvSpPr>
        <p:spPr>
          <a:xfrm>
            <a:off x="6628680" y="2057400"/>
            <a:ext cx="9522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Funding/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Syndication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888320" y="2057400"/>
            <a:ext cx="10364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68120" y="4432320"/>
            <a:ext cx="144792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Midstream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&amp; Paper/Industrial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568920" y="2819520"/>
            <a:ext cx="121932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Finance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539720" y="3048120"/>
            <a:ext cx="2438640" cy="45720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600200" y="2057400"/>
            <a:ext cx="10364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8FD8E9-3BDC-4FDC-A3C9-4F193613CF3E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Transaction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200400" y="1905120"/>
            <a:ext cx="1828800" cy="457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00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200400" y="1949400"/>
            <a:ext cx="1752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429000" y="3200400"/>
            <a:ext cx="1371600" cy="914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99ff"/>
              </a:gs>
            </a:gsLst>
            <a:lin ang="13500000"/>
          </a:gra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553080" y="2971800"/>
            <a:ext cx="990720" cy="457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553080" y="301608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Engineers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001000" y="2971800"/>
            <a:ext cx="990720" cy="457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8001000" y="297180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NepCo/EPC Contractor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553080" y="3809880"/>
            <a:ext cx="990720" cy="457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553080" y="388620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Mgt.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838080" y="3809880"/>
            <a:ext cx="990720" cy="4892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38080" y="380988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Structuring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371600" y="4768920"/>
            <a:ext cx="990720" cy="488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371600" y="480060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Property Tax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971800" y="5257800"/>
            <a:ext cx="990720" cy="488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971800" y="533412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RAROC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267080" y="5257800"/>
            <a:ext cx="990720" cy="488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267080" y="533412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400800" y="4768920"/>
            <a:ext cx="990720" cy="488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400800" y="480060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505320" y="3429000"/>
            <a:ext cx="121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CTG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Transactions Group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38080" y="2940120"/>
            <a:ext cx="990720" cy="488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cc99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838080" y="304812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828800" y="3200400"/>
            <a:ext cx="15238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1828800" y="3733920"/>
            <a:ext cx="14479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2362320" y="4191120"/>
            <a:ext cx="99036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3505320" y="4267080"/>
            <a:ext cx="45720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H="1" flipV="1">
            <a:off x="4343400" y="4267080"/>
            <a:ext cx="45720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H="1" flipV="1">
            <a:off x="4952880" y="4191120"/>
            <a:ext cx="144792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114800" y="23623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>
            <a:off x="4876920" y="3200400"/>
            <a:ext cx="167616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>
            <a:off x="7543800" y="31240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H="1" flipV="1">
            <a:off x="5028840" y="3733920"/>
            <a:ext cx="15238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D86624A-8EDB-4FEB-A848-1114EE10472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CTG, LM6000 Valuation - Transaction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85800" y="9907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Analysis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62120" y="1600200"/>
            <a:ext cx="2209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Initial Analysis (for LOI, internal analysis, etc.)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rot="5400000">
            <a:off x="4000680" y="1031400"/>
            <a:ext cx="838080" cy="2286000"/>
          </a:xfrm>
          <a:custGeom>
            <a:avLst/>
            <a:gdLst>
              <a:gd name="textAreaLeft" fmla="*/ 0 w 838080"/>
              <a:gd name="textAreaRight" fmla="*/ 838440 w 83808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ff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rot="5400000">
            <a:off x="3962520" y="1755360"/>
            <a:ext cx="914400" cy="2286000"/>
          </a:xfrm>
          <a:custGeom>
            <a:avLst/>
            <a:gdLst>
              <a:gd name="textAreaLeft" fmla="*/ 0 w 914400"/>
              <a:gd name="textAreaRight" fmla="*/ 914760 w 91440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ff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rot="5400000">
            <a:off x="3962520" y="2493720"/>
            <a:ext cx="914400" cy="2286000"/>
          </a:xfrm>
          <a:custGeom>
            <a:avLst/>
            <a:gdLst>
              <a:gd name="textAreaLeft" fmla="*/ 0 w 914400"/>
              <a:gd name="textAreaRight" fmla="*/ 914760 w 91440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ff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rot="5400000">
            <a:off x="3962520" y="3255840"/>
            <a:ext cx="914400" cy="2286000"/>
          </a:xfrm>
          <a:custGeom>
            <a:avLst/>
            <a:gdLst>
              <a:gd name="textAreaLeft" fmla="*/ 0 w 914400"/>
              <a:gd name="textAreaRight" fmla="*/ 914760 w 91440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ff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rot="5400000">
            <a:off x="3962520" y="4017960"/>
            <a:ext cx="914400" cy="2286000"/>
          </a:xfrm>
          <a:custGeom>
            <a:avLst/>
            <a:gdLst>
              <a:gd name="textAreaLeft" fmla="*/ 0 w 914400"/>
              <a:gd name="textAreaRight" fmla="*/ 914760 w 91440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ff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rot="5400000">
            <a:off x="4000680" y="4762440"/>
            <a:ext cx="838080" cy="2286000"/>
          </a:xfrm>
          <a:custGeom>
            <a:avLst/>
            <a:gdLst>
              <a:gd name="textAreaLeft" fmla="*/ 0 w 838080"/>
              <a:gd name="textAreaRight" fmla="*/ 838440 w 838080"/>
              <a:gd name="textAreaTop" fmla="*/ 0 h 2286000"/>
              <a:gd name="textAreaBottom" fmla="*/ 2286360 h 2286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fff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324480" y="4343400"/>
            <a:ext cx="2286000" cy="1371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276720" y="1981080"/>
            <a:ext cx="2286000" cy="6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up a deal introduction meeting with Origination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276720" y="2666880"/>
            <a:ext cx="2286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Fill out project cost and O&amp;M summary sheets (see appendix A and B) with Originators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276720" y="3354480"/>
            <a:ext cx="2286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 the summary sheets to Engineers and Asset Management, and follow up with a meeting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276720" y="4114800"/>
            <a:ext cx="22860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Input project cost and operating cost information into the standardized financial model (see appendix 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276720" y="4952880"/>
            <a:ext cx="2286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Modify the model and input all other required information (see Section 4 for the Contact List)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276720" y="5715000"/>
            <a:ext cx="2286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the Dispatch Model if applicable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324480" y="4343400"/>
            <a:ext cx="2286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62500" lnSpcReduction="19999"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estimated turnaround time for the project cost estimates is 2 days for non-unionized region, and 4 days for unionized region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804D988-CF85-42F0-92FE-04B6F21C513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1999-09-03T18:10:47Z</dcterms:created>
  <dc:creator>clau</dc:creator>
  <dc:description/>
  <dc:language>en-US</dc:language>
  <cp:lastModifiedBy>clau</cp:lastModifiedBy>
  <cp:lastPrinted>2000-02-17T17:27:00Z</cp:lastPrinted>
  <dcterms:modified xsi:type="dcterms:W3CDTF">2000-02-17T19:02:12Z</dcterms:modified>
  <cp:revision>207</cp:revision>
  <dc:subject/>
  <dc:title>No Slide Title</dc:title>
</cp:coreProperties>
</file>