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_rels/presentation.xml.rels" ContentType="application/vnd.openxmlformats-package.relationships+xml"/>
  <Override PartName="/ppt/media/image13.wmf" ContentType="image/x-wmf"/>
  <Override PartName="/ppt/media/image4.wmf" ContentType="image/x-wmf"/>
  <Override PartName="/ppt/media/image9.png" ContentType="image/png"/>
  <Override PartName="/ppt/media/image8.wmf" ContentType="image/x-wmf"/>
  <Override PartName="/ppt/media/image17.wmf" ContentType="image/x-wmf"/>
  <Override PartName="/ppt/media/image12.png" ContentType="image/png"/>
  <Override PartName="/ppt/media/image3.png" ContentType="image/png"/>
  <Override PartName="/ppt/media/image11.wmf" ContentType="image/x-wmf"/>
  <Override PartName="/ppt/media/image7.wmf" ContentType="image/x-wmf"/>
  <Override PartName="/ppt/media/image16.wmf" ContentType="image/x-wmf"/>
  <Override PartName="/ppt/media/image10.wmf" ContentType="image/x-wmf"/>
  <Override PartName="/ppt/media/image25.wmf" ContentType="image/x-wmf"/>
  <Override PartName="/ppt/media/image24.wmf" ContentType="image/x-wmf"/>
  <Override PartName="/ppt/media/image23.wmf" ContentType="image/x-wmf"/>
  <Override PartName="/ppt/media/image22.wmf" ContentType="image/x-wmf"/>
  <Override PartName="/ppt/media/image21.wmf" ContentType="image/x-wmf"/>
  <Override PartName="/ppt/media/image19.wmf" ContentType="image/x-wmf"/>
  <Override PartName="/ppt/media/image20.wmf" ContentType="image/x-wmf"/>
  <Override PartName="/ppt/media/image18.wmf" ContentType="image/x-wmf"/>
  <Override PartName="/ppt/media/image2.png" ContentType="image/png"/>
  <Override PartName="/ppt/media/image5.wmf" ContentType="image/x-wmf"/>
  <Override PartName="/ppt/media/image14.wmf" ContentType="image/x-wmf"/>
  <Override PartName="/ppt/media/image6.wmf" ContentType="image/x-wmf"/>
  <Override PartName="/ppt/media/image1.jpeg" ContentType="image/jpeg"/>
  <Override PartName="/ppt/media/image15.wmf" ContentType="image/x-wmf"/>
  <Override PartName="/ppt/embeddings/oleObject1.bin" ContentType="application/vnd.openxmlformats-officedocument.oleObject"/>
  <Override PartName="/ppt/embeddings/oleObject2.bin" ContentType="application/vnd.openxmlformats-officedocument.oleObject"/>
  <Override PartName="/ppt/embeddings/oleObject1.docx" ContentType="application/vnd.openxmlformats-officedocument.wordprocessingml.documen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7.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12.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33.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34.xml.rels" ContentType="application/vnd.openxmlformats-package.relationships+xml"/>
  <Override PartName="/ppt/slides/_rels/slide10.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5.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9.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7.xml.rels" ContentType="application/vnd.openxmlformats-package.relationships+xml"/>
  <Override PartName="/ppt/slides/_rels/slide24.xml.rels" ContentType="application/vnd.openxmlformats-package.relationships+xml"/>
  <Override PartName="/ppt/slides/_rels/slide6.xml.rels" ContentType="application/vnd.openxmlformats-package.relationships+xml"/>
  <Override PartName="/ppt/slides/_rels/slide23.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30.xml" ContentType="application/vnd.openxmlformats-officedocument.presentationml.slide+xml"/>
  <Override PartName="/ppt/slides/slide42.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0634663" cy="7545388"/>
  <p:notesSz cx="6800850" cy="9936163"/>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
          <p:cNvSpPr/>
          <p:nvPr/>
        </p:nvSpPr>
        <p:spPr>
          <a:xfrm>
            <a:off x="1577880" y="1598760"/>
            <a:ext cx="7796160" cy="54000"/>
          </a:xfrm>
          <a:prstGeom prst="rect">
            <a:avLst/>
          </a:prstGeom>
          <a:gradFill rotWithShape="0">
            <a:gsLst>
              <a:gs pos="0">
                <a:srgbClr val="00197d"/>
              </a:gs>
              <a:gs pos="100000">
                <a:srgbClr val="0537d1"/>
              </a:gs>
            </a:gsLst>
            <a:lin ang="10800000"/>
          </a:gra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Click to edit the title text format</a:t>
            </a:r>
            <a:endParaRPr b="1" lang="en-US" sz="3200" strike="noStrike" u="none">
              <a:solidFill>
                <a:srgbClr val="ffff32"/>
              </a:solidFill>
              <a:effectLst/>
              <a:uFillTx/>
              <a:latin typeface="Arial"/>
            </a:endParaRPr>
          </a:p>
        </p:txBody>
      </p:sp>
      <p:sp>
        <p:nvSpPr>
          <p:cNvPr id="2" name="PlaceHolder 2"/>
          <p:cNvSpPr>
            <a:spLocks noGrp="1"/>
          </p:cNvSpPr>
          <p:nvPr>
            <p:ph type="body"/>
          </p:nvPr>
        </p:nvSpPr>
        <p:spPr>
          <a:xfrm>
            <a:off x="1598400" y="2284560"/>
            <a:ext cx="7769160" cy="4295520"/>
          </a:xfrm>
          <a:prstGeom prst="rect">
            <a:avLst/>
          </a:prstGeom>
          <a:noFill/>
          <a:ln w="0">
            <a:noFill/>
          </a:ln>
        </p:spPr>
        <p:txBody>
          <a:bodyPr lIns="0" rIns="0" tIns="40680" bIns="40680" anchor="t">
            <a:normAutofit fontScale="92500" lnSpcReduction="19999"/>
          </a:bodyPr>
          <a:p>
            <a:pPr marL="390600" indent="-390600">
              <a:lnSpc>
                <a:spcPct val="108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79056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1200240" indent="-40824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60020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
        <p:nvSpPr>
          <p:cNvPr id="3" name="PlaceHolder 3"/>
          <p:cNvSpPr>
            <a:spLocks noGrp="1"/>
          </p:cNvSpPr>
          <p:nvPr>
            <p:ph type="sldNum" idx="1"/>
          </p:nvPr>
        </p:nvSpPr>
        <p:spPr>
          <a:xfrm>
            <a:off x="9250200" y="395280"/>
            <a:ext cx="123840" cy="122400"/>
          </a:xfrm>
          <a:prstGeom prst="rect">
            <a:avLst/>
          </a:prstGeom>
          <a:noFill/>
          <a:ln w="0">
            <a:noFill/>
          </a:ln>
        </p:spPr>
        <p:txBody>
          <a:bodyPr lIns="0" rIns="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lang="en-US" sz="800" strike="noStrike" u="none">
                <a:solidFill>
                  <a:srgbClr val="ffff32"/>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C92EDE6E-54FA-41B4-840F-CC08319038A7}" type="slidenum">
              <a:rPr b="0" lang="en-US" sz="800" strike="noStrike" u="none">
                <a:solidFill>
                  <a:srgbClr val="ffff32"/>
                </a:solidFill>
                <a:effectLst/>
                <a:uFillTx/>
                <a:latin typeface="Times New Roman"/>
              </a:rPr>
              <a:t>&lt;number&gt;</a:t>
            </a:fld>
            <a:endParaRPr b="0" lang="en-US" sz="800" strike="noStrike" u="none">
              <a:solidFill>
                <a:srgbClr val="ffffff"/>
              </a:solidFill>
              <a:effectLst/>
              <a:uFillTx/>
              <a:latin typeface="Times New Roman"/>
            </a:endParaRPr>
          </a:p>
        </p:txBody>
      </p:sp>
      <p:grpSp>
        <p:nvGrpSpPr>
          <p:cNvPr id="4" name=""/>
          <p:cNvGrpSpPr/>
          <p:nvPr/>
        </p:nvGrpSpPr>
        <p:grpSpPr>
          <a:xfrm>
            <a:off x="666720" y="6686640"/>
            <a:ext cx="534960" cy="554040"/>
            <a:chOff x="666720" y="6686640"/>
            <a:chExt cx="534960" cy="554040"/>
          </a:xfrm>
        </p:grpSpPr>
        <p:sp>
          <p:nvSpPr>
            <p:cNvPr id="5" name=""/>
            <p:cNvSpPr/>
            <p:nvPr/>
          </p:nvSpPr>
          <p:spPr>
            <a:xfrm>
              <a:off x="666720" y="6686640"/>
              <a:ext cx="266760" cy="55404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961920" y="6692760"/>
              <a:ext cx="239760" cy="15084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961920" y="6689880"/>
              <a:ext cx="238320" cy="1490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 name=""/>
            <p:cNvSpPr/>
            <p:nvPr/>
          </p:nvSpPr>
          <p:spPr>
            <a:xfrm>
              <a:off x="895320" y="7067520"/>
              <a:ext cx="303120" cy="14940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961920" y="6870600"/>
              <a:ext cx="239760" cy="1526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10" name=""/>
          <p:cNvGrpSpPr/>
          <p:nvPr/>
        </p:nvGrpSpPr>
        <p:grpSpPr>
          <a:xfrm>
            <a:off x="9448920" y="6686640"/>
            <a:ext cx="532800" cy="532800"/>
            <a:chOff x="9448920" y="6686640"/>
            <a:chExt cx="532800" cy="532800"/>
          </a:xfrm>
        </p:grpSpPr>
        <p:sp>
          <p:nvSpPr>
            <p:cNvPr id="11" name=""/>
            <p:cNvSpPr/>
            <p:nvPr/>
          </p:nvSpPr>
          <p:spPr>
            <a:xfrm>
              <a:off x="9448920" y="6863760"/>
              <a:ext cx="255600" cy="3556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9448920" y="6686640"/>
              <a:ext cx="255600" cy="18792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 name=""/>
            <p:cNvSpPr/>
            <p:nvPr/>
          </p:nvSpPr>
          <p:spPr>
            <a:xfrm>
              <a:off x="9761040" y="6686640"/>
              <a:ext cx="220680" cy="53280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hart"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
          <p:cNvSpPr/>
          <p:nvPr/>
        </p:nvSpPr>
        <p:spPr>
          <a:xfrm>
            <a:off x="1577880" y="1598760"/>
            <a:ext cx="7796160" cy="54000"/>
          </a:xfrm>
          <a:prstGeom prst="rect">
            <a:avLst/>
          </a:prstGeom>
          <a:gradFill rotWithShape="0">
            <a:gsLst>
              <a:gs pos="0">
                <a:srgbClr val="00197d"/>
              </a:gs>
              <a:gs pos="100000">
                <a:srgbClr val="0537d1"/>
              </a:gs>
            </a:gsLst>
            <a:lin ang="10800000"/>
          </a:gra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4"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Click to edit the title text format</a:t>
            </a:r>
            <a:endParaRPr b="1" lang="en-US" sz="3200" strike="noStrike" u="none">
              <a:solidFill>
                <a:srgbClr val="ffff32"/>
              </a:solidFill>
              <a:effectLst/>
              <a:uFillTx/>
              <a:latin typeface="Arial"/>
            </a:endParaRPr>
          </a:p>
        </p:txBody>
      </p:sp>
      <p:sp>
        <p:nvSpPr>
          <p:cNvPr id="15" name="PlaceHolder 2"/>
          <p:cNvSpPr>
            <a:spLocks noGrp="1"/>
          </p:cNvSpPr>
          <p:nvPr>
            <p:ph type="body"/>
          </p:nvPr>
        </p:nvSpPr>
        <p:spPr>
          <a:xfrm>
            <a:off x="1598400" y="2284560"/>
            <a:ext cx="7769160" cy="4295520"/>
          </a:xfrm>
          <a:prstGeom prst="rect">
            <a:avLst/>
          </a:prstGeom>
          <a:noFill/>
          <a:ln w="0">
            <a:noFill/>
          </a:ln>
        </p:spPr>
        <p:txBody>
          <a:bodyPr lIns="0" rIns="0" tIns="40680" bIns="40680" anchor="t">
            <a:normAutofit fontScale="92500" lnSpcReduction="19999"/>
          </a:bodyPr>
          <a:p>
            <a:pPr marL="390600" indent="-390600">
              <a:lnSpc>
                <a:spcPct val="108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79056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1200240" indent="-40824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60020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
        <p:nvSpPr>
          <p:cNvPr id="16" name="PlaceHolder 3"/>
          <p:cNvSpPr>
            <a:spLocks noGrp="1"/>
          </p:cNvSpPr>
          <p:nvPr>
            <p:ph type="sldNum" idx="2"/>
          </p:nvPr>
        </p:nvSpPr>
        <p:spPr>
          <a:xfrm>
            <a:off x="9250200" y="395280"/>
            <a:ext cx="123840" cy="122400"/>
          </a:xfrm>
          <a:prstGeom prst="rect">
            <a:avLst/>
          </a:prstGeom>
          <a:noFill/>
          <a:ln w="0">
            <a:noFill/>
          </a:ln>
        </p:spPr>
        <p:txBody>
          <a:bodyPr lIns="0" rIns="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lang="en-US" sz="800" strike="noStrike" u="none">
                <a:solidFill>
                  <a:srgbClr val="ffff32"/>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63B2B947-7FF7-4512-9564-CA1DCED8244D}" type="slidenum">
              <a:rPr b="0" lang="en-US" sz="800" strike="noStrike" u="none">
                <a:solidFill>
                  <a:srgbClr val="ffff32"/>
                </a:solidFill>
                <a:effectLst/>
                <a:uFillTx/>
                <a:latin typeface="Times New Roman"/>
              </a:rPr>
              <a:t>&lt;number&gt;</a:t>
            </a:fld>
            <a:endParaRPr b="0" lang="en-US" sz="800" strike="noStrike" u="none">
              <a:solidFill>
                <a:srgbClr val="ffffff"/>
              </a:solidFill>
              <a:effectLst/>
              <a:uFillTx/>
              <a:latin typeface="Times New Roman"/>
            </a:endParaRPr>
          </a:p>
        </p:txBody>
      </p:sp>
      <p:grpSp>
        <p:nvGrpSpPr>
          <p:cNvPr id="17" name=""/>
          <p:cNvGrpSpPr/>
          <p:nvPr/>
        </p:nvGrpSpPr>
        <p:grpSpPr>
          <a:xfrm>
            <a:off x="666720" y="6686640"/>
            <a:ext cx="534960" cy="554040"/>
            <a:chOff x="666720" y="6686640"/>
            <a:chExt cx="534960" cy="554040"/>
          </a:xfrm>
        </p:grpSpPr>
        <p:sp>
          <p:nvSpPr>
            <p:cNvPr id="5" name=""/>
            <p:cNvSpPr/>
            <p:nvPr/>
          </p:nvSpPr>
          <p:spPr>
            <a:xfrm>
              <a:off x="666720" y="6686640"/>
              <a:ext cx="266760" cy="55404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961920" y="6692760"/>
              <a:ext cx="239760" cy="15084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961920" y="6689880"/>
              <a:ext cx="238320" cy="1490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 name=""/>
            <p:cNvSpPr/>
            <p:nvPr/>
          </p:nvSpPr>
          <p:spPr>
            <a:xfrm>
              <a:off x="895320" y="7067520"/>
              <a:ext cx="303120" cy="14940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961920" y="6870600"/>
              <a:ext cx="239760" cy="1526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18" name=""/>
          <p:cNvGrpSpPr/>
          <p:nvPr/>
        </p:nvGrpSpPr>
        <p:grpSpPr>
          <a:xfrm>
            <a:off x="9448920" y="6686640"/>
            <a:ext cx="532800" cy="532800"/>
            <a:chOff x="9448920" y="6686640"/>
            <a:chExt cx="532800" cy="532800"/>
          </a:xfrm>
        </p:grpSpPr>
        <p:sp>
          <p:nvSpPr>
            <p:cNvPr id="11" name=""/>
            <p:cNvSpPr/>
            <p:nvPr/>
          </p:nvSpPr>
          <p:spPr>
            <a:xfrm>
              <a:off x="9448920" y="6863760"/>
              <a:ext cx="255600" cy="3556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9448920" y="6686640"/>
              <a:ext cx="255600" cy="18792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 name=""/>
            <p:cNvSpPr/>
            <p:nvPr/>
          </p:nvSpPr>
          <p:spPr>
            <a:xfrm>
              <a:off x="9761040" y="6686640"/>
              <a:ext cx="220680" cy="53280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
          <p:cNvSpPr/>
          <p:nvPr/>
        </p:nvSpPr>
        <p:spPr>
          <a:xfrm>
            <a:off x="1577880" y="1598760"/>
            <a:ext cx="7796160" cy="54000"/>
          </a:xfrm>
          <a:prstGeom prst="rect">
            <a:avLst/>
          </a:prstGeom>
          <a:gradFill rotWithShape="0">
            <a:gsLst>
              <a:gs pos="0">
                <a:srgbClr val="00197d"/>
              </a:gs>
              <a:gs pos="100000">
                <a:srgbClr val="0537d1"/>
              </a:gs>
            </a:gsLst>
            <a:lin ang="10800000"/>
          </a:gra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Click to edit the title text format</a:t>
            </a:r>
            <a:endParaRPr b="1" lang="en-US" sz="3200" strike="noStrike" u="none">
              <a:solidFill>
                <a:srgbClr val="ffff32"/>
              </a:solidFill>
              <a:effectLst/>
              <a:uFillTx/>
              <a:latin typeface="Arial"/>
            </a:endParaRPr>
          </a:p>
        </p:txBody>
      </p:sp>
      <p:sp>
        <p:nvSpPr>
          <p:cNvPr id="20" name="PlaceHolder 2"/>
          <p:cNvSpPr>
            <a:spLocks noGrp="1"/>
          </p:cNvSpPr>
          <p:nvPr>
            <p:ph type="body"/>
          </p:nvPr>
        </p:nvSpPr>
        <p:spPr>
          <a:xfrm>
            <a:off x="1598400" y="2284560"/>
            <a:ext cx="7769160" cy="4295520"/>
          </a:xfrm>
          <a:prstGeom prst="rect">
            <a:avLst/>
          </a:prstGeom>
          <a:noFill/>
          <a:ln w="0">
            <a:noFill/>
          </a:ln>
        </p:spPr>
        <p:txBody>
          <a:bodyPr lIns="0" rIns="0" tIns="40680" bIns="40680" anchor="t">
            <a:normAutofit fontScale="92500" lnSpcReduction="19999"/>
          </a:bodyPr>
          <a:p>
            <a:pPr marL="390600" indent="-390600">
              <a:lnSpc>
                <a:spcPct val="108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79056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1200240" indent="-40824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60020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
        <p:nvSpPr>
          <p:cNvPr id="21" name="PlaceHolder 3"/>
          <p:cNvSpPr>
            <a:spLocks noGrp="1"/>
          </p:cNvSpPr>
          <p:nvPr>
            <p:ph type="sldNum" idx="3"/>
          </p:nvPr>
        </p:nvSpPr>
        <p:spPr>
          <a:xfrm>
            <a:off x="9250200" y="395280"/>
            <a:ext cx="123840" cy="122400"/>
          </a:xfrm>
          <a:prstGeom prst="rect">
            <a:avLst/>
          </a:prstGeom>
          <a:noFill/>
          <a:ln w="0">
            <a:noFill/>
          </a:ln>
        </p:spPr>
        <p:txBody>
          <a:bodyPr lIns="0" rIns="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lang="en-US" sz="800" strike="noStrike" u="none">
                <a:solidFill>
                  <a:srgbClr val="ffff32"/>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5C5BBD10-5BFE-40CA-8B57-3207B6A736F6}" type="slidenum">
              <a:rPr b="0" lang="en-US" sz="800" strike="noStrike" u="none">
                <a:solidFill>
                  <a:srgbClr val="ffff32"/>
                </a:solidFill>
                <a:effectLst/>
                <a:uFillTx/>
                <a:latin typeface="Times New Roman"/>
              </a:rPr>
              <a:t>&lt;number&gt;</a:t>
            </a:fld>
            <a:endParaRPr b="0" lang="en-US" sz="800" strike="noStrike" u="none">
              <a:solidFill>
                <a:srgbClr val="ffffff"/>
              </a:solidFill>
              <a:effectLst/>
              <a:uFillTx/>
              <a:latin typeface="Times New Roman"/>
            </a:endParaRPr>
          </a:p>
        </p:txBody>
      </p:sp>
      <p:grpSp>
        <p:nvGrpSpPr>
          <p:cNvPr id="22" name=""/>
          <p:cNvGrpSpPr/>
          <p:nvPr/>
        </p:nvGrpSpPr>
        <p:grpSpPr>
          <a:xfrm>
            <a:off x="666720" y="6686640"/>
            <a:ext cx="534960" cy="554040"/>
            <a:chOff x="666720" y="6686640"/>
            <a:chExt cx="534960" cy="554040"/>
          </a:xfrm>
        </p:grpSpPr>
        <p:sp>
          <p:nvSpPr>
            <p:cNvPr id="5" name=""/>
            <p:cNvSpPr/>
            <p:nvPr/>
          </p:nvSpPr>
          <p:spPr>
            <a:xfrm>
              <a:off x="666720" y="6686640"/>
              <a:ext cx="266760" cy="55404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961920" y="6692760"/>
              <a:ext cx="239760" cy="15084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961920" y="6689880"/>
              <a:ext cx="238320" cy="1490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 name=""/>
            <p:cNvSpPr/>
            <p:nvPr/>
          </p:nvSpPr>
          <p:spPr>
            <a:xfrm>
              <a:off x="895320" y="7067520"/>
              <a:ext cx="303120" cy="14940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961920" y="6870600"/>
              <a:ext cx="239760" cy="1526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23" name=""/>
          <p:cNvGrpSpPr/>
          <p:nvPr/>
        </p:nvGrpSpPr>
        <p:grpSpPr>
          <a:xfrm>
            <a:off x="9448920" y="6686640"/>
            <a:ext cx="532800" cy="532800"/>
            <a:chOff x="9448920" y="6686640"/>
            <a:chExt cx="532800" cy="532800"/>
          </a:xfrm>
        </p:grpSpPr>
        <p:sp>
          <p:nvSpPr>
            <p:cNvPr id="11" name=""/>
            <p:cNvSpPr/>
            <p:nvPr/>
          </p:nvSpPr>
          <p:spPr>
            <a:xfrm>
              <a:off x="9448920" y="6863760"/>
              <a:ext cx="255600" cy="3556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9448920" y="6686640"/>
              <a:ext cx="255600" cy="18792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 name=""/>
            <p:cNvSpPr/>
            <p:nvPr/>
          </p:nvSpPr>
          <p:spPr>
            <a:xfrm>
              <a:off x="9761040" y="6686640"/>
              <a:ext cx="220680" cy="53280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
          <p:cNvSpPr/>
          <p:nvPr/>
        </p:nvSpPr>
        <p:spPr>
          <a:xfrm>
            <a:off x="1577880" y="1598760"/>
            <a:ext cx="7796160" cy="54000"/>
          </a:xfrm>
          <a:prstGeom prst="rect">
            <a:avLst/>
          </a:prstGeom>
          <a:gradFill rotWithShape="0">
            <a:gsLst>
              <a:gs pos="0">
                <a:srgbClr val="00197d"/>
              </a:gs>
              <a:gs pos="100000">
                <a:srgbClr val="0537d1"/>
              </a:gs>
            </a:gsLst>
            <a:lin ang="10800000"/>
          </a:gra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4"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Click to edit the title text format</a:t>
            </a:r>
            <a:endParaRPr b="1" lang="en-US" sz="3200" strike="noStrike" u="none">
              <a:solidFill>
                <a:srgbClr val="ffff32"/>
              </a:solidFill>
              <a:effectLst/>
              <a:uFillTx/>
              <a:latin typeface="Arial"/>
            </a:endParaRPr>
          </a:p>
        </p:txBody>
      </p:sp>
      <p:sp>
        <p:nvSpPr>
          <p:cNvPr id="25" name="PlaceHolder 2"/>
          <p:cNvSpPr>
            <a:spLocks noGrp="1"/>
          </p:cNvSpPr>
          <p:nvPr>
            <p:ph type="body"/>
          </p:nvPr>
        </p:nvSpPr>
        <p:spPr>
          <a:xfrm>
            <a:off x="1598400" y="2284560"/>
            <a:ext cx="7769160" cy="4295520"/>
          </a:xfrm>
          <a:prstGeom prst="rect">
            <a:avLst/>
          </a:prstGeom>
          <a:noFill/>
          <a:ln w="0">
            <a:noFill/>
          </a:ln>
        </p:spPr>
        <p:txBody>
          <a:bodyPr lIns="0" rIns="0" tIns="40680" bIns="40680" anchor="t">
            <a:normAutofit fontScale="92500" lnSpcReduction="19999"/>
          </a:bodyPr>
          <a:p>
            <a:pPr marL="390600" indent="-390600">
              <a:lnSpc>
                <a:spcPct val="108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79056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1200240" indent="-40824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60020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
        <p:nvSpPr>
          <p:cNvPr id="26" name="PlaceHolder 3"/>
          <p:cNvSpPr>
            <a:spLocks noGrp="1"/>
          </p:cNvSpPr>
          <p:nvPr>
            <p:ph type="sldNum" idx="4"/>
          </p:nvPr>
        </p:nvSpPr>
        <p:spPr>
          <a:xfrm>
            <a:off x="9250200" y="395280"/>
            <a:ext cx="123840" cy="122400"/>
          </a:xfrm>
          <a:prstGeom prst="rect">
            <a:avLst/>
          </a:prstGeom>
          <a:noFill/>
          <a:ln w="0">
            <a:noFill/>
          </a:ln>
        </p:spPr>
        <p:txBody>
          <a:bodyPr lIns="0" rIns="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lang="en-US" sz="800" strike="noStrike" u="none">
                <a:solidFill>
                  <a:srgbClr val="ffff32"/>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21607932-2469-4B5A-B1E8-18C15485E2FA}" type="slidenum">
              <a:rPr b="0" lang="en-US" sz="800" strike="noStrike" u="none">
                <a:solidFill>
                  <a:srgbClr val="ffff32"/>
                </a:solidFill>
                <a:effectLst/>
                <a:uFillTx/>
                <a:latin typeface="Times New Roman"/>
              </a:rPr>
              <a:t>&lt;number&gt;</a:t>
            </a:fld>
            <a:endParaRPr b="0" lang="en-US" sz="800" strike="noStrike" u="none">
              <a:solidFill>
                <a:srgbClr val="ffffff"/>
              </a:solidFill>
              <a:effectLst/>
              <a:uFillTx/>
              <a:latin typeface="Times New Roman"/>
            </a:endParaRPr>
          </a:p>
        </p:txBody>
      </p:sp>
      <p:grpSp>
        <p:nvGrpSpPr>
          <p:cNvPr id="27" name=""/>
          <p:cNvGrpSpPr/>
          <p:nvPr/>
        </p:nvGrpSpPr>
        <p:grpSpPr>
          <a:xfrm>
            <a:off x="666720" y="6686640"/>
            <a:ext cx="534960" cy="554040"/>
            <a:chOff x="666720" y="6686640"/>
            <a:chExt cx="534960" cy="554040"/>
          </a:xfrm>
        </p:grpSpPr>
        <p:sp>
          <p:nvSpPr>
            <p:cNvPr id="5" name=""/>
            <p:cNvSpPr/>
            <p:nvPr/>
          </p:nvSpPr>
          <p:spPr>
            <a:xfrm>
              <a:off x="666720" y="6686640"/>
              <a:ext cx="266760" cy="55404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961920" y="6692760"/>
              <a:ext cx="239760" cy="15084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961920" y="6689880"/>
              <a:ext cx="238320" cy="1490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 name=""/>
            <p:cNvSpPr/>
            <p:nvPr/>
          </p:nvSpPr>
          <p:spPr>
            <a:xfrm>
              <a:off x="895320" y="7067520"/>
              <a:ext cx="303120" cy="14940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961920" y="6870600"/>
              <a:ext cx="239760" cy="1526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28" name=""/>
          <p:cNvGrpSpPr/>
          <p:nvPr/>
        </p:nvGrpSpPr>
        <p:grpSpPr>
          <a:xfrm>
            <a:off x="9448920" y="6686640"/>
            <a:ext cx="532800" cy="532800"/>
            <a:chOff x="9448920" y="6686640"/>
            <a:chExt cx="532800" cy="532800"/>
          </a:xfrm>
        </p:grpSpPr>
        <p:sp>
          <p:nvSpPr>
            <p:cNvPr id="11" name=""/>
            <p:cNvSpPr/>
            <p:nvPr/>
          </p:nvSpPr>
          <p:spPr>
            <a:xfrm>
              <a:off x="9448920" y="6863760"/>
              <a:ext cx="255600" cy="3556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9448920" y="6686640"/>
              <a:ext cx="255600" cy="18792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 name=""/>
            <p:cNvSpPr/>
            <p:nvPr/>
          </p:nvSpPr>
          <p:spPr>
            <a:xfrm>
              <a:off x="9761040" y="6686640"/>
              <a:ext cx="220680" cy="53280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0" name=""/>
          <p:cNvSpPr/>
          <p:nvPr/>
        </p:nvSpPr>
        <p:spPr>
          <a:xfrm>
            <a:off x="1577880" y="1598760"/>
            <a:ext cx="7796160" cy="54000"/>
          </a:xfrm>
          <a:prstGeom prst="rect">
            <a:avLst/>
          </a:prstGeom>
          <a:gradFill rotWithShape="0">
            <a:gsLst>
              <a:gs pos="0">
                <a:srgbClr val="00197d"/>
              </a:gs>
              <a:gs pos="100000">
                <a:srgbClr val="0537d1"/>
              </a:gs>
            </a:gsLst>
            <a:lin ang="10800000"/>
          </a:gra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Click to edit the title text format</a:t>
            </a:r>
            <a:endParaRPr b="1" lang="en-US" sz="3200" strike="noStrike" u="none">
              <a:solidFill>
                <a:srgbClr val="ffff32"/>
              </a:solidFill>
              <a:effectLst/>
              <a:uFillTx/>
              <a:latin typeface="Arial"/>
            </a:endParaRPr>
          </a:p>
        </p:txBody>
      </p:sp>
      <p:sp>
        <p:nvSpPr>
          <p:cNvPr id="30" name="PlaceHolder 2"/>
          <p:cNvSpPr>
            <a:spLocks noGrp="1"/>
          </p:cNvSpPr>
          <p:nvPr>
            <p:ph type="body"/>
          </p:nvPr>
        </p:nvSpPr>
        <p:spPr>
          <a:xfrm>
            <a:off x="1598400" y="2284560"/>
            <a:ext cx="7769160" cy="4295520"/>
          </a:xfrm>
          <a:prstGeom prst="rect">
            <a:avLst/>
          </a:prstGeom>
          <a:noFill/>
          <a:ln w="0">
            <a:noFill/>
          </a:ln>
        </p:spPr>
        <p:txBody>
          <a:bodyPr lIns="0" rIns="0" tIns="40680" bIns="40680" anchor="t">
            <a:normAutofit fontScale="92500" lnSpcReduction="19999"/>
          </a:bodyPr>
          <a:p>
            <a:pPr marL="390600" indent="-390600">
              <a:lnSpc>
                <a:spcPct val="108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Click to edit the outline text format</a:t>
            </a:r>
            <a:endParaRPr b="0" lang="en-US" sz="2400" strike="noStrike" u="none">
              <a:solidFill>
                <a:srgbClr val="ffffff"/>
              </a:solidFill>
              <a:effectLst/>
              <a:uFillTx/>
              <a:latin typeface="Arial"/>
            </a:endParaRPr>
          </a:p>
          <a:p>
            <a:pPr lvl="1" marL="79056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1200240" indent="-40824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600200" indent="-39852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990800" indent="-389160">
              <a:lnSpc>
                <a:spcPct val="108000"/>
              </a:lnSpc>
              <a:spcBef>
                <a:spcPts val="3475"/>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
        <p:nvSpPr>
          <p:cNvPr id="31" name="PlaceHolder 3"/>
          <p:cNvSpPr>
            <a:spLocks noGrp="1"/>
          </p:cNvSpPr>
          <p:nvPr>
            <p:ph type="sldNum" idx="5"/>
          </p:nvPr>
        </p:nvSpPr>
        <p:spPr>
          <a:xfrm>
            <a:off x="9250200" y="395280"/>
            <a:ext cx="123840" cy="122400"/>
          </a:xfrm>
          <a:prstGeom prst="rect">
            <a:avLst/>
          </a:prstGeom>
          <a:noFill/>
          <a:ln w="0">
            <a:noFill/>
          </a:ln>
        </p:spPr>
        <p:txBody>
          <a:bodyPr lIns="0" rIns="0" tIns="0" bIns="0" anchor="t">
            <a:noAutofit/>
          </a:bodyPr>
          <a:lstStyle>
            <a:lvl1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defRPr b="0" lang="en-US" sz="800" strike="noStrike" u="none">
                <a:solidFill>
                  <a:srgbClr val="ffff32"/>
                </a:solidFill>
                <a:effectLst/>
                <a:uFillTx/>
                <a:latin typeface="Times New Roman"/>
              </a:defRPr>
            </a:lvl1pPr>
          </a:lstStyle>
          <a:p>
            <a:pPr indent="0" algn="r">
              <a:buNone/>
              <a:tabLst>
                <a:tab algn="l" pos="0"/>
                <a:tab algn="l" pos="1014480"/>
                <a:tab algn="l" pos="2028960"/>
                <a:tab algn="l" pos="3043080"/>
                <a:tab algn="l" pos="4057560"/>
                <a:tab algn="l" pos="5072040"/>
                <a:tab algn="l" pos="6086520"/>
                <a:tab algn="l" pos="7101000"/>
                <a:tab algn="l" pos="8115480"/>
                <a:tab algn="l" pos="9129600"/>
                <a:tab algn="l" pos="10144080"/>
              </a:tabLst>
            </a:pPr>
            <a:fld id="{148D2FCE-E2E5-4480-8A8F-7FC9B94A9330}" type="slidenum">
              <a:rPr b="0" lang="en-US" sz="800" strike="noStrike" u="none">
                <a:solidFill>
                  <a:srgbClr val="ffff32"/>
                </a:solidFill>
                <a:effectLst/>
                <a:uFillTx/>
                <a:latin typeface="Times New Roman"/>
              </a:rPr>
              <a:t>&lt;number&gt;</a:t>
            </a:fld>
            <a:endParaRPr b="0" lang="en-US" sz="800" strike="noStrike" u="none">
              <a:solidFill>
                <a:srgbClr val="ffffff"/>
              </a:solidFill>
              <a:effectLst/>
              <a:uFillTx/>
              <a:latin typeface="Times New Roman"/>
            </a:endParaRPr>
          </a:p>
        </p:txBody>
      </p:sp>
      <p:grpSp>
        <p:nvGrpSpPr>
          <p:cNvPr id="32" name=""/>
          <p:cNvGrpSpPr/>
          <p:nvPr/>
        </p:nvGrpSpPr>
        <p:grpSpPr>
          <a:xfrm>
            <a:off x="666720" y="6686640"/>
            <a:ext cx="534960" cy="554040"/>
            <a:chOff x="666720" y="6686640"/>
            <a:chExt cx="534960" cy="554040"/>
          </a:xfrm>
        </p:grpSpPr>
        <p:sp>
          <p:nvSpPr>
            <p:cNvPr id="5" name=""/>
            <p:cNvSpPr/>
            <p:nvPr/>
          </p:nvSpPr>
          <p:spPr>
            <a:xfrm>
              <a:off x="666720" y="6686640"/>
              <a:ext cx="266760" cy="55404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 name=""/>
            <p:cNvSpPr/>
            <p:nvPr/>
          </p:nvSpPr>
          <p:spPr>
            <a:xfrm>
              <a:off x="961920" y="6692760"/>
              <a:ext cx="239760" cy="15084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 name=""/>
            <p:cNvSpPr/>
            <p:nvPr/>
          </p:nvSpPr>
          <p:spPr>
            <a:xfrm>
              <a:off x="961920" y="6689880"/>
              <a:ext cx="238320" cy="1490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 name=""/>
            <p:cNvSpPr/>
            <p:nvPr/>
          </p:nvSpPr>
          <p:spPr>
            <a:xfrm>
              <a:off x="895320" y="7067520"/>
              <a:ext cx="303120" cy="14940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9" name=""/>
            <p:cNvSpPr/>
            <p:nvPr/>
          </p:nvSpPr>
          <p:spPr>
            <a:xfrm>
              <a:off x="961920" y="6870600"/>
              <a:ext cx="239760" cy="1526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33" name=""/>
          <p:cNvGrpSpPr/>
          <p:nvPr/>
        </p:nvGrpSpPr>
        <p:grpSpPr>
          <a:xfrm>
            <a:off x="9448920" y="6686640"/>
            <a:ext cx="532800" cy="532800"/>
            <a:chOff x="9448920" y="6686640"/>
            <a:chExt cx="532800" cy="532800"/>
          </a:xfrm>
        </p:grpSpPr>
        <p:sp>
          <p:nvSpPr>
            <p:cNvPr id="11" name=""/>
            <p:cNvSpPr/>
            <p:nvPr/>
          </p:nvSpPr>
          <p:spPr>
            <a:xfrm>
              <a:off x="9448920" y="6863760"/>
              <a:ext cx="255600" cy="3556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2" name=""/>
            <p:cNvSpPr/>
            <p:nvPr/>
          </p:nvSpPr>
          <p:spPr>
            <a:xfrm>
              <a:off x="9448920" y="6686640"/>
              <a:ext cx="255600" cy="18792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3" name=""/>
            <p:cNvSpPr/>
            <p:nvPr/>
          </p:nvSpPr>
          <p:spPr>
            <a:xfrm>
              <a:off x="9761040" y="6686640"/>
              <a:ext cx="220680" cy="53280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blipFill rotWithShape="0">
          <a:blip r:embed="rId2"/>
          <a:stretch/>
        </a:blip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598400" y="1936800"/>
            <a:ext cx="7181640" cy="1503360"/>
          </a:xfrm>
          <a:prstGeom prst="rect">
            <a:avLst/>
          </a:prstGeom>
          <a:noFill/>
          <a:ln w="0">
            <a:noFill/>
          </a:ln>
        </p:spPr>
        <p:txBody>
          <a:bodyPr lIns="0" rIns="0" tIns="0" bIns="0" anchor="t">
            <a:noAutofit/>
          </a:bodyPr>
          <a:p>
            <a:pPr indent="0">
              <a:lnSpc>
                <a:spcPct val="120000"/>
              </a:lnSpc>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600" strike="noStrike" u="none">
                <a:solidFill>
                  <a:srgbClr val="ffff32"/>
                </a:solidFill>
                <a:effectLst/>
                <a:uFillTx/>
                <a:latin typeface="Arial"/>
              </a:rPr>
              <a:t>Click to edit the title text format</a:t>
            </a:r>
            <a:endParaRPr b="1" lang="en-US" sz="3600" strike="noStrike" u="none">
              <a:solidFill>
                <a:srgbClr val="ffff32"/>
              </a:solidFill>
              <a:effectLst/>
              <a:uFillTx/>
              <a:latin typeface="Arial"/>
            </a:endParaRPr>
          </a:p>
        </p:txBody>
      </p:sp>
      <p:sp>
        <p:nvSpPr>
          <p:cNvPr id="35" name="PlaceHolder 2"/>
          <p:cNvSpPr>
            <a:spLocks noGrp="1"/>
          </p:cNvSpPr>
          <p:nvPr>
            <p:ph type="body"/>
          </p:nvPr>
        </p:nvSpPr>
        <p:spPr>
          <a:xfrm>
            <a:off x="531720" y="1765440"/>
            <a:ext cx="9570600" cy="4375800"/>
          </a:xfrm>
          <a:prstGeom prst="rect">
            <a:avLst/>
          </a:prstGeom>
          <a:noFill/>
          <a:ln w="0">
            <a:noFill/>
          </a:ln>
        </p:spPr>
        <p:txBody>
          <a:bodyPr lIns="0" rIns="0" tIns="0" bIns="0" anchor="t">
            <a:normAutofit/>
          </a:bodyPr>
          <a:p>
            <a:pPr marL="914400" indent="-914400">
              <a:tabLst>
                <a:tab algn="l" pos="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Click to edit the outline text format</a:t>
            </a:r>
            <a:endParaRPr b="1" lang="en-US" sz="1800" strike="noStrike" u="none">
              <a:solidFill>
                <a:srgbClr val="ffffff"/>
              </a:solidFill>
              <a:effectLst/>
              <a:uFillTx/>
              <a:latin typeface="Arial"/>
            </a:endParaRPr>
          </a:p>
          <a:p>
            <a:pPr lvl="1" marL="457200" indent="457200" algn="ctr">
              <a:lnSpc>
                <a:spcPct val="108000"/>
              </a:lnSpc>
              <a:spcBef>
                <a:spcPts val="238"/>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Second Outline Level</a:t>
            </a:r>
            <a:endParaRPr b="0" lang="en-US" sz="2400" strike="noStrike" u="none">
              <a:solidFill>
                <a:srgbClr val="ffffff"/>
              </a:solidFill>
              <a:effectLst/>
              <a:uFillTx/>
              <a:latin typeface="Arial"/>
            </a:endParaRPr>
          </a:p>
          <a:p>
            <a:pPr lvl="2" marL="914400" algn="ctr">
              <a:lnSpc>
                <a:spcPct val="108000"/>
              </a:lnSpc>
              <a:spcBef>
                <a:spcPts val="238"/>
              </a:spcBef>
              <a:buClr>
                <a:srgbClr val="ffffff"/>
              </a:buClr>
              <a:buFont typeface="Helvetica"/>
              <a:buChar char="•"/>
              <a:tabLst>
                <a:tab algn="l" pos="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371600" indent="-457200" algn="ctr">
              <a:lnSpc>
                <a:spcPct val="108000"/>
              </a:lnSpc>
              <a:spcBef>
                <a:spcPts val="238"/>
              </a:spcBef>
              <a:buClr>
                <a:srgbClr val="ffffff"/>
              </a:buClr>
              <a:buFont typeface="Helvetica"/>
              <a:buChar char="-"/>
              <a:tabLst>
                <a:tab algn="l" pos="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Fourth Outline Level</a:t>
            </a:r>
            <a:endParaRPr b="0" lang="en-US" sz="2400" strike="noStrike" u="none">
              <a:solidFill>
                <a:srgbClr val="ffffff"/>
              </a:solidFill>
              <a:effectLst/>
              <a:uFillTx/>
              <a:latin typeface="Arial"/>
            </a:endParaRPr>
          </a:p>
          <a:p>
            <a:pPr lvl="4" marL="1828800" indent="-914400" algn="ctr">
              <a:lnSpc>
                <a:spcPct val="108000"/>
              </a:lnSpc>
              <a:spcBef>
                <a:spcPts val="238"/>
              </a:spcBef>
              <a:buClr>
                <a:srgbClr val="ffffff"/>
              </a:buClr>
              <a:buFont typeface="Helvetica"/>
              <a:buChar char="•"/>
              <a:tabLst>
                <a:tab algn="l" pos="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ffffff"/>
                </a:solidFill>
                <a:effectLst/>
                <a:uFillTx/>
                <a:latin typeface="Arial"/>
              </a:rPr>
              <a:t>Fifth Outline Level</a:t>
            </a:r>
            <a:endParaRPr b="0" lang="en-US" sz="2400" strike="noStrike" u="none">
              <a:solidFill>
                <a:srgbClr val="ffffff"/>
              </a:solidFill>
              <a:effectLst/>
              <a:uFillTx/>
              <a:latin typeface="Arial"/>
            </a:endParaRPr>
          </a:p>
          <a:p>
            <a:pPr lvl="5" marL="1828800" indent="-91440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Sixth Outline Level</a:t>
            </a:r>
            <a:endParaRPr b="0" lang="en-US" sz="2400" strike="noStrike" u="none">
              <a:solidFill>
                <a:srgbClr val="ffffff"/>
              </a:solidFill>
              <a:effectLst/>
              <a:uFillTx/>
              <a:latin typeface="Arial"/>
            </a:endParaRPr>
          </a:p>
          <a:p>
            <a:pPr lvl="6" marL="1828800" indent="-914400">
              <a:spcBef>
                <a:spcPts val="601"/>
              </a:spcBef>
              <a:buClr>
                <a:srgbClr val="ffffff"/>
              </a:buClr>
              <a:buFont typeface="Helvetic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ff"/>
                </a:solidFill>
                <a:effectLst/>
                <a:uFillTx/>
                <a:latin typeface="Arial"/>
              </a:rPr>
              <a:t>Seventh Outline Level</a:t>
            </a:r>
            <a:endParaRPr b="0" lang="en-US" sz="24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4.wmf"/><Relationship Id="rId3"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5.wmf"/><Relationship Id="rId4" Type="http://schemas.openxmlformats.org/officeDocument/2006/relationships/oleObject" Target="../embeddings/oleObject2.bin"/><Relationship Id="rId5" Type="http://schemas.openxmlformats.org/officeDocument/2006/relationships/image" Target="../media/image6.wmf"/><Relationship Id="rId6" Type="http://schemas.openxmlformats.org/officeDocument/2006/relationships/slideLayout" Target="../slideLayouts/slideLayout3.xml"/>
</Relationships>
</file>

<file path=ppt/slides/_rels/slide1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7.wmf"/><Relationship Id="rId4" Type="http://schemas.openxmlformats.org/officeDocument/2006/relationships/oleObject" Target="../embeddings/oleObject2.bin"/><Relationship Id="rId5" Type="http://schemas.openxmlformats.org/officeDocument/2006/relationships/image" Target="../media/image8.wmf"/><Relationship Id="rId6"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package" Target="../embeddings/oleObject1.docx"/><Relationship Id="rId3" Type="http://schemas.openxmlformats.org/officeDocument/2006/relationships/image" Target="../media/image9.png"/><Relationship Id="rId4" Type="http://schemas.openxmlformats.org/officeDocument/2006/relationships/slideLayout" Target="../slideLayouts/slideLayout4.xml"/>
</Relationships>
</file>

<file path=ppt/slides/_rels/slide1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10.wmf"/><Relationship Id="rId4" Type="http://schemas.openxmlformats.org/officeDocument/2006/relationships/slideLayout" Target="../slideLayouts/slideLayout4.xml"/>
</Relationships>
</file>

<file path=ppt/slides/_rels/slide1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11.wmf"/><Relationship Id="rId4"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1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1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2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2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2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package" Target="../embeddings/oleObject1.docx"/><Relationship Id="rId3" Type="http://schemas.openxmlformats.org/officeDocument/2006/relationships/image" Target="../media/image12.png"/><Relationship Id="rId4" Type="http://schemas.openxmlformats.org/officeDocument/2006/relationships/slideLayout" Target="../slideLayouts/slideLayout3.xml"/>
</Relationships>
</file>

<file path=ppt/slides/_rels/slide2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13.wmf"/><Relationship Id="rId4" Type="http://schemas.openxmlformats.org/officeDocument/2006/relationships/slideLayout" Target="../slideLayouts/slideLayout1.xml"/>
</Relationships>
</file>

<file path=ppt/slides/_rels/slide2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2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2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2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14.wmf"/><Relationship Id="rId4" Type="http://schemas.openxmlformats.org/officeDocument/2006/relationships/oleObject" Target="../embeddings/oleObject2.bin"/><Relationship Id="rId5" Type="http://schemas.openxmlformats.org/officeDocument/2006/relationships/image" Target="../media/image15.wmf"/><Relationship Id="rId6" Type="http://schemas.openxmlformats.org/officeDocument/2006/relationships/oleObject" Target="../embeddings/oleObject3.bin"/><Relationship Id="rId7" Type="http://schemas.openxmlformats.org/officeDocument/2006/relationships/image" Target="../media/image16.wmf"/><Relationship Id="rId8" Type="http://schemas.openxmlformats.org/officeDocument/2006/relationships/oleObject" Target="../embeddings/oleObject4.bin"/><Relationship Id="rId9" Type="http://schemas.openxmlformats.org/officeDocument/2006/relationships/image" Target="../media/image17.wmf"/><Relationship Id="rId10" Type="http://schemas.openxmlformats.org/officeDocument/2006/relationships/oleObject" Target="../embeddings/oleObject5.bin"/><Relationship Id="rId11" Type="http://schemas.openxmlformats.org/officeDocument/2006/relationships/image" Target="../media/image14.wmf"/><Relationship Id="rId12" Type="http://schemas.openxmlformats.org/officeDocument/2006/relationships/oleObject" Target="../embeddings/oleObject6.bin"/><Relationship Id="rId13" Type="http://schemas.openxmlformats.org/officeDocument/2006/relationships/image" Target="../media/image18.wmf"/><Relationship Id="rId14" Type="http://schemas.openxmlformats.org/officeDocument/2006/relationships/slideLayout" Target="../slideLayouts/slideLayout4.xml"/>
</Relationships>
</file>

<file path=ppt/slides/_rels/slide2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19.wmf"/><Relationship Id="rId4" Type="http://schemas.openxmlformats.org/officeDocument/2006/relationships/oleObject" Target="../embeddings/oleObject2.bin"/><Relationship Id="rId5" Type="http://schemas.openxmlformats.org/officeDocument/2006/relationships/image" Target="../media/image20.wmf"/><Relationship Id="rId6" Type="http://schemas.openxmlformats.org/officeDocument/2006/relationships/oleObject" Target="../embeddings/oleObject3.bin"/><Relationship Id="rId7" Type="http://schemas.openxmlformats.org/officeDocument/2006/relationships/image" Target="../media/image21.wmf"/><Relationship Id="rId8" Type="http://schemas.openxmlformats.org/officeDocument/2006/relationships/oleObject" Target="../embeddings/oleObject4.bin"/><Relationship Id="rId9" Type="http://schemas.openxmlformats.org/officeDocument/2006/relationships/image" Target="../media/image22.wmf"/><Relationship Id="rId10" Type="http://schemas.openxmlformats.org/officeDocument/2006/relationships/oleObject" Target="../embeddings/oleObject5.bin"/><Relationship Id="rId11" Type="http://schemas.openxmlformats.org/officeDocument/2006/relationships/image" Target="../media/image23.wmf"/><Relationship Id="rId12" Type="http://schemas.openxmlformats.org/officeDocument/2006/relationships/slideLayout" Target="../slideLayouts/slideLayout4.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3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3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_rels/slide3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3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3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3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package" Target="../embeddings/oleObject1.docx"/><Relationship Id="rId3" Type="http://schemas.openxmlformats.org/officeDocument/2006/relationships/image" Target="../media/image24.wmf"/><Relationship Id="rId4" Type="http://schemas.openxmlformats.org/officeDocument/2006/relationships/slideLayout" Target="../slideLayouts/slideLayout3.xml"/>
</Relationships>
</file>

<file path=ppt/slides/_rels/slide3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oleObject" Target="../embeddings/oleObject1.bin"/><Relationship Id="rId3" Type="http://schemas.openxmlformats.org/officeDocument/2006/relationships/image" Target="../media/image25.wmf"/><Relationship Id="rId4" Type="http://schemas.openxmlformats.org/officeDocument/2006/relationships/oleObject" Target="../embeddings/oleObject2.bin"/><Relationship Id="rId5" Type="http://schemas.openxmlformats.org/officeDocument/2006/relationships/image" Target="../media/image25.wmf"/><Relationship Id="rId6" Type="http://schemas.openxmlformats.org/officeDocument/2006/relationships/oleObject" Target="../embeddings/oleObject3.bin"/><Relationship Id="rId7" Type="http://schemas.openxmlformats.org/officeDocument/2006/relationships/image" Target="../media/image25.wmf"/><Relationship Id="rId8" Type="http://schemas.openxmlformats.org/officeDocument/2006/relationships/oleObject" Target="../embeddings/oleObject4.bin"/><Relationship Id="rId9" Type="http://schemas.openxmlformats.org/officeDocument/2006/relationships/image" Target="../media/image25.wmf"/><Relationship Id="rId10" Type="http://schemas.openxmlformats.org/officeDocument/2006/relationships/slideLayout" Target="../slideLayouts/slideLayout3.xml"/>
</Relationships>
</file>

<file path=ppt/slides/_rels/slide3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png"/><Relationship Id="rId3" Type="http://schemas.openxmlformats.org/officeDocument/2006/relationships/image" Target="../media/image2.png"/><Relationship Id="rId4" Type="http://schemas.openxmlformats.org/officeDocument/2006/relationships/image" Target="../media/image2.png"/><Relationship Id="rId5" Type="http://schemas.openxmlformats.org/officeDocument/2006/relationships/image" Target="../media/image2.png"/><Relationship Id="rId6" Type="http://schemas.openxmlformats.org/officeDocument/2006/relationships/image" Target="../media/image2.png"/><Relationship Id="rId7" Type="http://schemas.openxmlformats.org/officeDocument/2006/relationships/image" Target="../media/image3.png"/><Relationship Id="rId8" Type="http://schemas.openxmlformats.org/officeDocument/2006/relationships/slideLayout" Target="../slideLayouts/slideLayout5.xml"/>
</Relationships>
</file>

<file path=ppt/slides/_rels/slide4.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4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6.xml"/>
</Relationships>
</file>

<file path=ppt/slides/_rels/slide42.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6.xml"/>
</Relationships>
</file>

<file path=ppt/slides/_rels/slide5.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5.xml"/>
</Relationships>
</file>

<file path=ppt/slides/_rels/slide8.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pSp>
        <p:nvGrpSpPr>
          <p:cNvPr id="36" name=""/>
          <p:cNvGrpSpPr/>
          <p:nvPr/>
        </p:nvGrpSpPr>
        <p:grpSpPr>
          <a:xfrm>
            <a:off x="1171440" y="1490760"/>
            <a:ext cx="814320" cy="842400"/>
            <a:chOff x="1171440" y="1490760"/>
            <a:chExt cx="814320" cy="842400"/>
          </a:xfrm>
        </p:grpSpPr>
        <p:sp>
          <p:nvSpPr>
            <p:cNvPr id="37" name=""/>
            <p:cNvSpPr/>
            <p:nvPr/>
          </p:nvSpPr>
          <p:spPr>
            <a:xfrm>
              <a:off x="1171440" y="1490760"/>
              <a:ext cx="406080" cy="84240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8" name=""/>
            <p:cNvSpPr/>
            <p:nvPr/>
          </p:nvSpPr>
          <p:spPr>
            <a:xfrm>
              <a:off x="1620720" y="1499760"/>
              <a:ext cx="365040" cy="22932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39" name=""/>
            <p:cNvSpPr/>
            <p:nvPr/>
          </p:nvSpPr>
          <p:spPr>
            <a:xfrm>
              <a:off x="1620720" y="1495440"/>
              <a:ext cx="362520" cy="2264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0" name=""/>
            <p:cNvSpPr/>
            <p:nvPr/>
          </p:nvSpPr>
          <p:spPr>
            <a:xfrm>
              <a:off x="1519200" y="2069640"/>
              <a:ext cx="461160" cy="22716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1" name=""/>
            <p:cNvSpPr/>
            <p:nvPr/>
          </p:nvSpPr>
          <p:spPr>
            <a:xfrm>
              <a:off x="1620720" y="1770480"/>
              <a:ext cx="365040" cy="2318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42" name=""/>
          <p:cNvGrpSpPr/>
          <p:nvPr/>
        </p:nvGrpSpPr>
        <p:grpSpPr>
          <a:xfrm>
            <a:off x="8524800" y="1488960"/>
            <a:ext cx="864720" cy="864720"/>
            <a:chOff x="8524800" y="1488960"/>
            <a:chExt cx="864720" cy="864720"/>
          </a:xfrm>
        </p:grpSpPr>
        <p:sp>
          <p:nvSpPr>
            <p:cNvPr id="43" name=""/>
            <p:cNvSpPr/>
            <p:nvPr/>
          </p:nvSpPr>
          <p:spPr>
            <a:xfrm>
              <a:off x="8524800" y="1776600"/>
              <a:ext cx="414720" cy="5770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4" name=""/>
            <p:cNvSpPr/>
            <p:nvPr/>
          </p:nvSpPr>
          <p:spPr>
            <a:xfrm>
              <a:off x="8524800" y="1488960"/>
              <a:ext cx="414720" cy="30528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45" name=""/>
            <p:cNvSpPr/>
            <p:nvPr/>
          </p:nvSpPr>
          <p:spPr>
            <a:xfrm>
              <a:off x="9031320" y="1488960"/>
              <a:ext cx="358200" cy="86472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46" name=""/>
          <p:cNvSpPr/>
          <p:nvPr/>
        </p:nvSpPr>
        <p:spPr>
          <a:xfrm>
            <a:off x="1762200" y="3600360"/>
            <a:ext cx="6937200" cy="73152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s-ES_tradnl" sz="4000" strike="noStrike" u="none">
                <a:solidFill>
                  <a:srgbClr val="ffff32"/>
                </a:solidFill>
                <a:effectLst/>
                <a:uFillTx/>
                <a:latin typeface="Arial"/>
              </a:rPr>
              <a:t>A global leader</a:t>
            </a:r>
            <a:endParaRPr b="0" lang="en-US" sz="4000" strike="noStrike" u="none">
              <a:solidFill>
                <a:srgbClr val="ffffff"/>
              </a:solidFill>
              <a:effectLst/>
              <a:uFillTx/>
              <a:latin typeface="Arial"/>
            </a:endParaRPr>
          </a:p>
        </p:txBody>
      </p:sp>
      <p:sp>
        <p:nvSpPr>
          <p:cNvPr id="47" name=""/>
          <p:cNvSpPr/>
          <p:nvPr/>
        </p:nvSpPr>
        <p:spPr>
          <a:xfrm>
            <a:off x="1762200" y="2571840"/>
            <a:ext cx="6937200" cy="73152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s-ES_tradnl" sz="4000" strike="noStrike" u="none">
                <a:solidFill>
                  <a:srgbClr val="ffff32"/>
                </a:solidFill>
                <a:effectLst/>
                <a:uFillTx/>
                <a:latin typeface="Arial"/>
              </a:rPr>
              <a:t>Endesa Iberdrola:</a:t>
            </a:r>
            <a:endParaRPr b="0" lang="en-US" sz="4000" strike="noStrike" u="none">
              <a:solidFill>
                <a:srgbClr val="ffffff"/>
              </a:solidFill>
              <a:effectLst/>
              <a:uFillTx/>
              <a:latin typeface="Arial"/>
            </a:endParaRPr>
          </a:p>
        </p:txBody>
      </p:sp>
      <p:sp>
        <p:nvSpPr>
          <p:cNvPr id="48" name=""/>
          <p:cNvSpPr/>
          <p:nvPr/>
        </p:nvSpPr>
        <p:spPr>
          <a:xfrm>
            <a:off x="1762200" y="5064120"/>
            <a:ext cx="6937200" cy="65844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i="1" lang="es-ES_tradnl" sz="3600" strike="noStrike" u="none">
                <a:solidFill>
                  <a:srgbClr val="ffff32"/>
                </a:solidFill>
                <a:effectLst/>
                <a:uFillTx/>
                <a:latin typeface="Arial"/>
              </a:rPr>
              <a:t>October 2000</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43"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144" name=""/>
          <p:cNvGrpSpPr/>
          <p:nvPr/>
        </p:nvGrpSpPr>
        <p:grpSpPr>
          <a:xfrm>
            <a:off x="1370160" y="2284560"/>
            <a:ext cx="7997760" cy="4371840"/>
            <a:chOff x="1370160" y="2284560"/>
            <a:chExt cx="7997760" cy="4371840"/>
          </a:xfrm>
        </p:grpSpPr>
        <p:sp>
          <p:nvSpPr>
            <p:cNvPr id="145" name=""/>
            <p:cNvSpPr/>
            <p:nvPr/>
          </p:nvSpPr>
          <p:spPr>
            <a:xfrm>
              <a:off x="1370160" y="3019320"/>
              <a:ext cx="7997760" cy="520920"/>
            </a:xfrm>
            <a:prstGeom prst="bevel">
              <a:avLst>
                <a:gd name="adj" fmla="val 4269"/>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46"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Asset divestiture process</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Closing remarks</a:t>
              </a:r>
              <a:endParaRPr b="0" lang="en-US" sz="2400" strike="noStrike" u="none">
                <a:solidFill>
                  <a:srgbClr val="ffffff"/>
                </a:solidFill>
                <a:effectLst/>
                <a:uFillTx/>
                <a:latin typeface="Arial"/>
              </a:endParaRPr>
            </a:p>
          </p:txBody>
        </p:sp>
        <p:pic>
          <p:nvPicPr>
            <p:cNvPr id="147" name="BulletDarioGris" descr=""/>
            <p:cNvPicPr/>
            <p:nvPr/>
          </p:nvPicPr>
          <p:blipFill>
            <a:blip r:embed="rId2"/>
            <a:stretch/>
          </p:blipFill>
          <p:spPr>
            <a:xfrm>
              <a:off x="1584360" y="3878280"/>
              <a:ext cx="187200" cy="187200"/>
            </a:xfrm>
            <a:prstGeom prst="rect">
              <a:avLst/>
            </a:prstGeom>
            <a:noFill/>
            <a:ln w="0">
              <a:noFill/>
            </a:ln>
          </p:spPr>
        </p:pic>
        <p:pic>
          <p:nvPicPr>
            <p:cNvPr id="148" name="BulletDarioGris" descr=""/>
            <p:cNvPicPr/>
            <p:nvPr/>
          </p:nvPicPr>
          <p:blipFill>
            <a:blip r:embed="rId3"/>
            <a:stretch/>
          </p:blipFill>
          <p:spPr>
            <a:xfrm>
              <a:off x="1584360" y="2411280"/>
              <a:ext cx="187200" cy="187560"/>
            </a:xfrm>
            <a:prstGeom prst="rect">
              <a:avLst/>
            </a:prstGeom>
            <a:noFill/>
            <a:ln w="0">
              <a:noFill/>
            </a:ln>
          </p:spPr>
        </p:pic>
        <p:pic>
          <p:nvPicPr>
            <p:cNvPr id="149" name="BulletDarioGris" descr=""/>
            <p:cNvPicPr/>
            <p:nvPr/>
          </p:nvPicPr>
          <p:blipFill>
            <a:blip r:embed="rId4"/>
            <a:stretch/>
          </p:blipFill>
          <p:spPr>
            <a:xfrm>
              <a:off x="1584360" y="4602240"/>
              <a:ext cx="187200" cy="187200"/>
            </a:xfrm>
            <a:prstGeom prst="rect">
              <a:avLst/>
            </a:prstGeom>
            <a:noFill/>
            <a:ln w="0">
              <a:noFill/>
            </a:ln>
          </p:spPr>
        </p:pic>
        <p:pic>
          <p:nvPicPr>
            <p:cNvPr id="150" name="BulletDarioGris" descr=""/>
            <p:cNvPicPr/>
            <p:nvPr/>
          </p:nvPicPr>
          <p:blipFill>
            <a:blip r:embed="rId5"/>
            <a:stretch/>
          </p:blipFill>
          <p:spPr>
            <a:xfrm>
              <a:off x="1584360" y="5338800"/>
              <a:ext cx="187200" cy="187200"/>
            </a:xfrm>
            <a:prstGeom prst="rect">
              <a:avLst/>
            </a:prstGeom>
            <a:noFill/>
            <a:ln w="0">
              <a:noFill/>
            </a:ln>
          </p:spPr>
        </p:pic>
        <p:pic>
          <p:nvPicPr>
            <p:cNvPr id="151" name="BulletDarioGris" descr=""/>
            <p:cNvPicPr/>
            <p:nvPr/>
          </p:nvPicPr>
          <p:blipFill>
            <a:blip r:embed="rId6"/>
            <a:stretch/>
          </p:blipFill>
          <p:spPr>
            <a:xfrm>
              <a:off x="1584360" y="6469200"/>
              <a:ext cx="187200" cy="187200"/>
            </a:xfrm>
            <a:prstGeom prst="rect">
              <a:avLst/>
            </a:prstGeom>
            <a:noFill/>
            <a:ln w="0">
              <a:noFill/>
            </a:ln>
          </p:spPr>
        </p:pic>
        <p:grpSp>
          <p:nvGrpSpPr>
            <p:cNvPr id="152" name=""/>
            <p:cNvGrpSpPr/>
            <p:nvPr/>
          </p:nvGrpSpPr>
          <p:grpSpPr>
            <a:xfrm>
              <a:off x="1584360" y="3162240"/>
              <a:ext cx="177840" cy="177840"/>
              <a:chOff x="1584360" y="3162240"/>
              <a:chExt cx="177840" cy="177840"/>
            </a:xfrm>
          </p:grpSpPr>
          <p:pic>
            <p:nvPicPr>
              <p:cNvPr id="153" name="BulletDarioAm" descr=""/>
              <p:cNvPicPr/>
              <p:nvPr/>
            </p:nvPicPr>
            <p:blipFill>
              <a:blip r:embed="rId7"/>
              <a:stretch/>
            </p:blipFill>
            <p:spPr>
              <a:xfrm>
                <a:off x="1584360" y="3162240"/>
                <a:ext cx="177840" cy="177840"/>
              </a:xfrm>
              <a:prstGeom prst="rect">
                <a:avLst/>
              </a:prstGeom>
              <a:noFill/>
              <a:ln w="0">
                <a:noFill/>
              </a:ln>
            </p:spPr>
          </p:pic>
          <p:sp>
            <p:nvSpPr>
              <p:cNvPr id="154" name=""/>
              <p:cNvSpPr/>
              <p:nvPr/>
            </p:nvSpPr>
            <p:spPr>
              <a:xfrm>
                <a:off x="1638360" y="319860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83FEF427-953F-44FD-9F61-F59D100A3339}"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5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 solid starting point</a:t>
            </a:r>
            <a:endParaRPr b="1" lang="en-US" sz="3200" strike="noStrike" u="none">
              <a:solidFill>
                <a:srgbClr val="ffff32"/>
              </a:solidFill>
              <a:effectLst/>
              <a:uFillTx/>
              <a:latin typeface="Arial"/>
            </a:endParaRPr>
          </a:p>
        </p:txBody>
      </p:sp>
      <p:grpSp>
        <p:nvGrpSpPr>
          <p:cNvPr id="156" name=""/>
          <p:cNvGrpSpPr/>
          <p:nvPr/>
        </p:nvGrpSpPr>
        <p:grpSpPr>
          <a:xfrm>
            <a:off x="1600200" y="2106720"/>
            <a:ext cx="7769160" cy="4630680"/>
            <a:chOff x="1600200" y="2106720"/>
            <a:chExt cx="7769160" cy="4630680"/>
          </a:xfrm>
        </p:grpSpPr>
        <p:sp>
          <p:nvSpPr>
            <p:cNvPr id="157" name=""/>
            <p:cNvSpPr/>
            <p:nvPr/>
          </p:nvSpPr>
          <p:spPr>
            <a:xfrm>
              <a:off x="4132440" y="2106720"/>
              <a:ext cx="2790720" cy="1346040"/>
            </a:xfrm>
            <a:prstGeom prst="ellipse">
              <a:avLst/>
            </a:prstGeom>
            <a:solidFill>
              <a:srgbClr val="0537d1"/>
            </a:solidFill>
            <a:ln w="0">
              <a:noFill/>
            </a:ln>
            <a:effectLst>
              <a:outerShdw dist="17819" dir="2700000" blurRad="0" rotWithShape="0">
                <a:srgbClr val="02207c"/>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Size</a:t>
              </a:r>
              <a:endParaRPr b="0" lang="en-US" sz="1600" strike="noStrike" u="none">
                <a:solidFill>
                  <a:srgbClr val="ffffff"/>
                </a:solidFill>
                <a:effectLst/>
                <a:uFillTx/>
                <a:latin typeface="Arial"/>
              </a:endParaRPr>
            </a:p>
          </p:txBody>
        </p:sp>
        <p:sp>
          <p:nvSpPr>
            <p:cNvPr id="158" name=""/>
            <p:cNvSpPr/>
            <p:nvPr/>
          </p:nvSpPr>
          <p:spPr>
            <a:xfrm>
              <a:off x="4076640" y="5391000"/>
              <a:ext cx="2901960" cy="1346400"/>
            </a:xfrm>
            <a:prstGeom prst="ellipse">
              <a:avLst/>
            </a:prstGeom>
            <a:solidFill>
              <a:srgbClr val="0537d1"/>
            </a:solidFill>
            <a:ln w="0">
              <a:noFill/>
            </a:ln>
            <a:effectLst>
              <a:outerShdw dist="17819" dir="2700000" blurRad="0" rotWithShape="0">
                <a:srgbClr val="02207c"/>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Complementary Assets</a:t>
              </a:r>
              <a:endParaRPr b="0" lang="en-US" sz="1600" strike="noStrike" u="none">
                <a:solidFill>
                  <a:srgbClr val="ffffff"/>
                </a:solidFill>
                <a:effectLst/>
                <a:uFillTx/>
                <a:latin typeface="Arial"/>
              </a:endParaRPr>
            </a:p>
          </p:txBody>
        </p:sp>
        <p:sp>
          <p:nvSpPr>
            <p:cNvPr id="159" name=""/>
            <p:cNvSpPr/>
            <p:nvPr/>
          </p:nvSpPr>
          <p:spPr>
            <a:xfrm>
              <a:off x="1600200" y="3747960"/>
              <a:ext cx="2895480" cy="1346400"/>
            </a:xfrm>
            <a:prstGeom prst="ellipse">
              <a:avLst/>
            </a:prstGeom>
            <a:solidFill>
              <a:srgbClr val="0537d1"/>
            </a:solidFill>
            <a:ln w="0">
              <a:noFill/>
            </a:ln>
            <a:effectLst>
              <a:outerShdw dist="17819" dir="2700000" blurRad="0" rotWithShape="0">
                <a:srgbClr val="02207c"/>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Human Capital</a:t>
              </a:r>
              <a:endParaRPr b="0" lang="en-US" sz="1600" strike="noStrike" u="none">
                <a:solidFill>
                  <a:srgbClr val="ffffff"/>
                </a:solidFill>
                <a:effectLst/>
                <a:uFillTx/>
                <a:latin typeface="Arial"/>
              </a:endParaRPr>
            </a:p>
          </p:txBody>
        </p:sp>
        <p:sp>
          <p:nvSpPr>
            <p:cNvPr id="160" name=""/>
            <p:cNvSpPr/>
            <p:nvPr/>
          </p:nvSpPr>
          <p:spPr>
            <a:xfrm>
              <a:off x="6578640" y="3747960"/>
              <a:ext cx="2790720" cy="1346400"/>
            </a:xfrm>
            <a:prstGeom prst="ellipse">
              <a:avLst/>
            </a:prstGeom>
            <a:solidFill>
              <a:srgbClr val="0537d1"/>
            </a:solidFill>
            <a:ln w="0">
              <a:noFill/>
            </a:ln>
            <a:effectLst>
              <a:outerShdw dist="17819" dir="2700000" blurRad="0" rotWithShape="0">
                <a:srgbClr val="02207c"/>
              </a:outerShdw>
            </a:effectLst>
          </p:spPr>
          <p:style>
            <a:lnRef idx="0"/>
            <a:fillRef idx="0"/>
            <a:effectRef idx="0"/>
            <a:fontRef idx="minor"/>
          </p:style>
          <p:txBody>
            <a:bodyPr lIns="0" rIns="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Financial Strength</a:t>
              </a:r>
              <a:endParaRPr b="0" lang="en-US" sz="1600" strike="noStrike" u="none">
                <a:solidFill>
                  <a:srgbClr val="ffffff"/>
                </a:solidFill>
                <a:effectLst/>
                <a:uFillTx/>
                <a:latin typeface="Arial"/>
              </a:endParaRPr>
            </a:p>
          </p:txBody>
        </p:sp>
      </p:grpSp>
      <p:grpSp>
        <p:nvGrpSpPr>
          <p:cNvPr id="161" name=""/>
          <p:cNvGrpSpPr/>
          <p:nvPr/>
        </p:nvGrpSpPr>
        <p:grpSpPr>
          <a:xfrm>
            <a:off x="4541760" y="3602160"/>
            <a:ext cx="1979640" cy="1674720"/>
            <a:chOff x="4541760" y="3602160"/>
            <a:chExt cx="1979640" cy="1674720"/>
          </a:xfrm>
        </p:grpSpPr>
        <p:sp>
          <p:nvSpPr>
            <p:cNvPr id="162" name=""/>
            <p:cNvSpPr/>
            <p:nvPr/>
          </p:nvSpPr>
          <p:spPr>
            <a:xfrm>
              <a:off x="4713120" y="3773520"/>
              <a:ext cx="1636920" cy="1320840"/>
            </a:xfrm>
            <a:prstGeom prst="roundRect">
              <a:avLst>
                <a:gd name="adj" fmla="val 7333"/>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63" name=""/>
            <p:cNvSpPr/>
            <p:nvPr/>
          </p:nvSpPr>
          <p:spPr>
            <a:xfrm flipV="1" rot="10800000">
              <a:off x="4905000" y="3602160"/>
              <a:ext cx="124452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nvGrpSpPr>
            <p:cNvPr id="164" name=""/>
            <p:cNvGrpSpPr/>
            <p:nvPr/>
          </p:nvGrpSpPr>
          <p:grpSpPr>
            <a:xfrm>
              <a:off x="4794120" y="4159080"/>
              <a:ext cx="1437840" cy="549360"/>
              <a:chOff x="4794120" y="4159080"/>
              <a:chExt cx="1437840" cy="549360"/>
            </a:xfrm>
          </p:grpSpPr>
          <p:pic>
            <p:nvPicPr>
              <p:cNvPr id="165" name="" descr=""/>
              <p:cNvPicPr/>
              <p:nvPr/>
            </p:nvPicPr>
            <p:blipFill>
              <a:blip r:embed="rId2">
                <a:lum bright="18000"/>
              </a:blip>
              <a:stretch/>
            </p:blipFill>
            <p:spPr>
              <a:xfrm>
                <a:off x="4794120" y="4159080"/>
                <a:ext cx="530280" cy="549360"/>
              </a:xfrm>
              <a:prstGeom prst="rect">
                <a:avLst/>
              </a:prstGeom>
              <a:noFill/>
              <a:ln w="0">
                <a:noFill/>
              </a:ln>
            </p:spPr>
          </p:pic>
          <p:grpSp>
            <p:nvGrpSpPr>
              <p:cNvPr id="166" name=""/>
              <p:cNvGrpSpPr/>
              <p:nvPr/>
            </p:nvGrpSpPr>
            <p:grpSpPr>
              <a:xfrm>
                <a:off x="5705280" y="4170240"/>
                <a:ext cx="526680" cy="526680"/>
                <a:chOff x="5705280" y="4170240"/>
                <a:chExt cx="526680" cy="526680"/>
              </a:xfrm>
            </p:grpSpPr>
            <p:sp>
              <p:nvSpPr>
                <p:cNvPr id="167" name=""/>
                <p:cNvSpPr/>
                <p:nvPr/>
              </p:nvSpPr>
              <p:spPr>
                <a:xfrm>
                  <a:off x="5705280" y="4345200"/>
                  <a:ext cx="252720" cy="35136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68" name=""/>
                <p:cNvSpPr/>
                <p:nvPr/>
              </p:nvSpPr>
              <p:spPr>
                <a:xfrm>
                  <a:off x="5705280" y="4170240"/>
                  <a:ext cx="252720" cy="18576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169" name=""/>
                <p:cNvSpPr/>
                <p:nvPr/>
              </p:nvSpPr>
              <p:spPr>
                <a:xfrm>
                  <a:off x="6013800" y="4170240"/>
                  <a:ext cx="218160" cy="52668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170" name=""/>
              <p:cNvSpPr/>
              <p:nvPr/>
            </p:nvSpPr>
            <p:spPr>
              <a:xfrm>
                <a:off x="5413320" y="4221000"/>
                <a:ext cx="20304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ffffff"/>
                    </a:solidFill>
                    <a:effectLst/>
                    <a:uFillTx/>
                    <a:latin typeface="Book Antiqua"/>
                  </a:rPr>
                  <a:t>+</a:t>
                </a:r>
                <a:endParaRPr b="0" lang="en-US" sz="2800" strike="noStrike" u="none">
                  <a:solidFill>
                    <a:srgbClr val="ffffff"/>
                  </a:solidFill>
                  <a:effectLst/>
                  <a:uFillTx/>
                  <a:latin typeface="Arial"/>
                </a:endParaRPr>
              </a:p>
            </p:txBody>
          </p:sp>
        </p:grpSp>
        <p:sp>
          <p:nvSpPr>
            <p:cNvPr id="171" name=""/>
            <p:cNvSpPr/>
            <p:nvPr/>
          </p:nvSpPr>
          <p:spPr>
            <a:xfrm rot="10800000">
              <a:off x="4905000" y="5105520"/>
              <a:ext cx="124452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72" name=""/>
            <p:cNvSpPr/>
            <p:nvPr/>
          </p:nvSpPr>
          <p:spPr>
            <a:xfrm flipV="1" rot="5400000">
              <a:off x="4005000" y="4335480"/>
              <a:ext cx="124488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73" name=""/>
            <p:cNvSpPr/>
            <p:nvPr/>
          </p:nvSpPr>
          <p:spPr>
            <a:xfrm flipH="1" flipV="1" rot="16200000">
              <a:off x="5813280" y="4335480"/>
              <a:ext cx="124488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5454811B-60CD-42D1-A7E0-3289122E78AF}"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74" name=""/>
          <p:cNvSpPr/>
          <p:nvPr/>
        </p:nvSpPr>
        <p:spPr>
          <a:xfrm>
            <a:off x="1600200" y="7126200"/>
            <a:ext cx="2523960" cy="274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Note: Data from last fiscal year</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a:solidFill>
                  <a:srgbClr val="ffffff"/>
                </a:solidFill>
                <a:effectLst/>
                <a:uFillTx/>
                <a:latin typeface="Arial"/>
              </a:rPr>
              <a:t>Source: Annual Reports</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1</a:t>
            </a:r>
            <a:r>
              <a:rPr b="0" lang="en-US" sz="700" strike="noStrike" u="none">
                <a:solidFill>
                  <a:srgbClr val="ffffff"/>
                </a:solidFill>
                <a:effectLst/>
                <a:uFillTx/>
                <a:latin typeface="Arial"/>
              </a:rPr>
              <a:t> Capacity as of 31/12/98</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2</a:t>
            </a:r>
            <a:r>
              <a:rPr b="0" lang="en-US" sz="700" strike="noStrike" u="none">
                <a:solidFill>
                  <a:srgbClr val="ffffff"/>
                </a:solidFill>
                <a:effectLst/>
                <a:uFillTx/>
                <a:latin typeface="Arial"/>
              </a:rPr>
              <a:t> Includes Endesa’s capacity in Latin America</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3</a:t>
            </a:r>
            <a:r>
              <a:rPr b="0" lang="en-US" sz="700" strike="noStrike" u="none">
                <a:solidFill>
                  <a:srgbClr val="ffffff"/>
                </a:solidFill>
                <a:effectLst/>
                <a:uFillTx/>
                <a:latin typeface="Arial"/>
              </a:rPr>
              <a:t> Aggregate of FPL and Entergy</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4</a:t>
            </a:r>
            <a:r>
              <a:rPr b="0" lang="en-US" sz="700" strike="noStrike" u="none">
                <a:solidFill>
                  <a:srgbClr val="ffffff"/>
                </a:solidFill>
                <a:effectLst/>
                <a:uFillTx/>
                <a:latin typeface="Arial"/>
              </a:rPr>
              <a:t> Includes VEW</a:t>
            </a:r>
            <a:endParaRPr b="0" lang="en-US" sz="700" strike="noStrike" u="none">
              <a:solidFill>
                <a:srgbClr val="ffffff"/>
              </a:solidFill>
              <a:effectLst/>
              <a:uFillTx/>
              <a:latin typeface="Arial"/>
            </a:endParaRPr>
          </a:p>
        </p:txBody>
      </p:sp>
      <p:sp>
        <p:nvSpPr>
          <p:cNvPr id="17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Size</a:t>
            </a:r>
            <a:endParaRPr b="1" lang="en-US" sz="3200" strike="noStrike" u="none">
              <a:solidFill>
                <a:srgbClr val="ffff32"/>
              </a:solidFill>
              <a:effectLst/>
              <a:uFillTx/>
              <a:latin typeface="Arial"/>
            </a:endParaRPr>
          </a:p>
        </p:txBody>
      </p:sp>
      <p:sp>
        <p:nvSpPr>
          <p:cNvPr id="176" name=""/>
          <p:cNvSpPr/>
          <p:nvPr/>
        </p:nvSpPr>
        <p:spPr>
          <a:xfrm>
            <a:off x="3994200" y="7128000"/>
            <a:ext cx="1901880" cy="274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5</a:t>
            </a:r>
            <a:r>
              <a:rPr b="0" lang="en-US" sz="700" strike="noStrike" u="none">
                <a:solidFill>
                  <a:srgbClr val="ffffff"/>
                </a:solidFill>
                <a:effectLst/>
                <a:uFillTx/>
                <a:latin typeface="Arial"/>
              </a:rPr>
              <a:t> Includes EPON’s capacity (4,647 MW)</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6</a:t>
            </a:r>
            <a:r>
              <a:rPr b="0" lang="en-US" sz="700" strike="noStrike" u="none">
                <a:solidFill>
                  <a:srgbClr val="ffffff"/>
                </a:solidFill>
                <a:effectLst/>
                <a:uFillTx/>
                <a:latin typeface="Arial"/>
              </a:rPr>
              <a:t> Source: Hoover’s</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7 </a:t>
            </a:r>
            <a:r>
              <a:rPr b="0" lang="en-US" sz="700" strike="noStrike" u="none">
                <a:solidFill>
                  <a:srgbClr val="ffffff"/>
                </a:solidFill>
                <a:effectLst/>
                <a:uFillTx/>
                <a:latin typeface="Arial"/>
              </a:rPr>
              <a:t>Includes Turbogas</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8 </a:t>
            </a:r>
            <a:r>
              <a:rPr b="0" lang="en-US" sz="700" strike="noStrike" u="none">
                <a:solidFill>
                  <a:srgbClr val="ffffff"/>
                </a:solidFill>
                <a:effectLst/>
                <a:uFillTx/>
                <a:latin typeface="Arial"/>
              </a:rPr>
              <a:t>Includes Latin-American customers</a:t>
            </a:r>
            <a:endParaRPr b="0" lang="en-US" sz="7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700" strike="noStrike" u="none" baseline="30000">
                <a:solidFill>
                  <a:srgbClr val="ffffff"/>
                </a:solidFill>
                <a:effectLst/>
                <a:uFillTx/>
                <a:latin typeface="Arial"/>
              </a:rPr>
              <a:t>9</a:t>
            </a:r>
            <a:r>
              <a:rPr b="0" lang="en-US" sz="700" strike="noStrike" u="none">
                <a:solidFill>
                  <a:srgbClr val="ffffff"/>
                </a:solidFill>
                <a:effectLst/>
                <a:uFillTx/>
                <a:latin typeface="Arial"/>
              </a:rPr>
              <a:t> Number of households served</a:t>
            </a:r>
            <a:endParaRPr b="0" lang="en-US" sz="700" strike="noStrike" u="none">
              <a:solidFill>
                <a:srgbClr val="ffffff"/>
              </a:solidFill>
              <a:effectLst/>
              <a:uFillTx/>
              <a:latin typeface="Arial"/>
            </a:endParaRPr>
          </a:p>
        </p:txBody>
      </p:sp>
      <p:sp>
        <p:nvSpPr>
          <p:cNvPr id="177"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Global electricity industry</a:t>
            </a:r>
            <a:endParaRPr b="0" lang="en-US" sz="2000" strike="noStrike" u="none">
              <a:solidFill>
                <a:srgbClr val="ffffff"/>
              </a:solidFill>
              <a:effectLst/>
              <a:uFillTx/>
              <a:latin typeface="Arial"/>
            </a:endParaRPr>
          </a:p>
        </p:txBody>
      </p:sp>
      <p:grpSp>
        <p:nvGrpSpPr>
          <p:cNvPr id="178" name=""/>
          <p:cNvGrpSpPr/>
          <p:nvPr/>
        </p:nvGrpSpPr>
        <p:grpSpPr>
          <a:xfrm>
            <a:off x="5619600" y="2082960"/>
            <a:ext cx="3748320" cy="4673520"/>
            <a:chOff x="5619600" y="2082960"/>
            <a:chExt cx="3748320" cy="4673520"/>
          </a:xfrm>
        </p:grpSpPr>
        <p:sp>
          <p:nvSpPr>
            <p:cNvPr id="179" name=""/>
            <p:cNvSpPr/>
            <p:nvPr/>
          </p:nvSpPr>
          <p:spPr>
            <a:xfrm>
              <a:off x="5619600" y="2082960"/>
              <a:ext cx="3748320" cy="612720"/>
            </a:xfrm>
            <a:prstGeom prst="bevel">
              <a:avLst>
                <a:gd name="adj" fmla="val 7773"/>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Number of electricity customers  (Millions)</a:t>
              </a:r>
              <a:endParaRPr b="0" lang="en-US" sz="1700" strike="noStrike" u="none">
                <a:solidFill>
                  <a:srgbClr val="ffffff"/>
                </a:solidFill>
                <a:effectLst/>
                <a:uFillTx/>
                <a:latin typeface="Arial"/>
              </a:endParaRPr>
            </a:p>
          </p:txBody>
        </p:sp>
        <p:graphicFrame>
          <p:nvGraphicFramePr>
            <p:cNvPr id="180" name=""/>
            <p:cNvGraphicFramePr/>
            <p:nvPr/>
          </p:nvGraphicFramePr>
          <p:xfrm>
            <a:off x="5621400" y="2685960"/>
            <a:ext cx="3738600" cy="4070520"/>
          </p:xfrm>
          <a:graphic>
            <a:graphicData uri="http://schemas.openxmlformats.org/presentationml/2006/ole">
              <p:oleObj r:id="rId2" spid="">
                <p:embed/>
                <p:pic>
                  <p:nvPicPr>
                    <p:cNvPr id="181" name="" descr=""/>
                    <p:cNvPicPr/>
                    <p:nvPr/>
                  </p:nvPicPr>
                  <p:blipFill>
                    <a:blip r:embed="rId3">
                      <a:alphaModFix amt="50000"/>
                    </a:blip>
                    <a:stretch/>
                  </p:blipFill>
                  <p:spPr>
                    <a:xfrm>
                      <a:off x="5621400" y="2685960"/>
                      <a:ext cx="3738600" cy="4070520"/>
                    </a:xfrm>
                    <a:prstGeom prst="rect">
                      <a:avLst/>
                    </a:prstGeom>
                    <a:solidFill>
                      <a:srgbClr val="00197d">
                        <a:alpha val="50000"/>
                      </a:srgbClr>
                    </a:solidFill>
                    <a:ln w="0">
                      <a:noFill/>
                    </a:ln>
                  </p:spPr>
                </p:pic>
              </p:oleObj>
            </a:graphicData>
          </a:graphic>
        </p:graphicFrame>
        <p:sp>
          <p:nvSpPr>
            <p:cNvPr id="182" name=""/>
            <p:cNvSpPr/>
            <p:nvPr/>
          </p:nvSpPr>
          <p:spPr>
            <a:xfrm rot="5400000">
              <a:off x="6036480" y="3506040"/>
              <a:ext cx="201600" cy="882720"/>
            </a:xfrm>
            <a:custGeom>
              <a:avLst/>
              <a:gdLst/>
              <a:ahLst/>
              <a:rect l="l" t="t" r="r" b="b"/>
              <a:pathLst>
                <a:path w="1068" h="336">
                  <a:moveTo>
                    <a:pt x="1068" y="40"/>
                  </a:moveTo>
                  <a:lnTo>
                    <a:pt x="1068" y="336"/>
                  </a:lnTo>
                  <a:lnTo>
                    <a:pt x="0" y="336"/>
                  </a:lnTo>
                  <a:lnTo>
                    <a:pt x="0" y="0"/>
                  </a:lnTo>
                </a:path>
              </a:pathLst>
            </a:custGeom>
            <a:noFill/>
            <a:ln w="9360">
              <a:solidFill>
                <a:srgbClr val="ffff32"/>
              </a:solidFill>
              <a:roun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83" name=""/>
            <p:cNvSpPr/>
            <p:nvPr/>
          </p:nvSpPr>
          <p:spPr>
            <a:xfrm rot="5400000">
              <a:off x="5268960" y="3342240"/>
              <a:ext cx="1098720" cy="243000"/>
            </a:xfrm>
            <a:custGeom>
              <a:avLst/>
              <a:gdLst/>
              <a:ahLst/>
              <a:rect l="l" t="t" r="r" b="b"/>
              <a:pathLst>
                <a:path w="464" h="116">
                  <a:moveTo>
                    <a:pt x="464" y="116"/>
                  </a:moveTo>
                  <a:lnTo>
                    <a:pt x="0" y="116"/>
                  </a:lnTo>
                  <a:lnTo>
                    <a:pt x="0" y="0"/>
                  </a:lnTo>
                </a:path>
              </a:pathLst>
            </a:custGeom>
            <a:noFill/>
            <a:ln w="9360">
              <a:solidFill>
                <a:srgbClr val="ffff32"/>
              </a:solidFill>
              <a:round/>
              <a:tailEnd len="med" type="triangle" w="me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84" name=""/>
            <p:cNvSpPr/>
            <p:nvPr/>
          </p:nvSpPr>
          <p:spPr>
            <a:xfrm>
              <a:off x="6001560" y="2857680"/>
              <a:ext cx="1063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Endesa + Iberdrola</a:t>
              </a:r>
              <a:r>
                <a:rPr b="1" lang="en-US" sz="900" strike="noStrike" u="none" baseline="30000">
                  <a:solidFill>
                    <a:srgbClr val="ffff32"/>
                  </a:solidFill>
                  <a:effectLst/>
                  <a:uFillTx/>
                  <a:latin typeface="Arial"/>
                </a:rPr>
                <a:t>8</a:t>
              </a:r>
              <a:endParaRPr b="0" lang="en-US" sz="900" strike="noStrike" u="none">
                <a:solidFill>
                  <a:srgbClr val="ffffff"/>
                </a:solidFill>
                <a:effectLst/>
                <a:uFillTx/>
                <a:latin typeface="Arial"/>
              </a:endParaRPr>
            </a:p>
          </p:txBody>
        </p:sp>
        <p:sp>
          <p:nvSpPr>
            <p:cNvPr id="185" name=""/>
            <p:cNvSpPr/>
            <p:nvPr/>
          </p:nvSpPr>
          <p:spPr>
            <a:xfrm>
              <a:off x="6621120" y="3762360"/>
              <a:ext cx="44352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Endesa</a:t>
              </a:r>
              <a:r>
                <a:rPr b="1" lang="en-US" sz="900" strike="noStrike" u="none" baseline="30000">
                  <a:solidFill>
                    <a:srgbClr val="ffff32"/>
                  </a:solidFill>
                  <a:effectLst/>
                  <a:uFillTx/>
                  <a:latin typeface="Arial"/>
                </a:rPr>
                <a:t>8</a:t>
              </a:r>
              <a:endParaRPr b="0" lang="en-US" sz="900" strike="noStrike" u="none">
                <a:solidFill>
                  <a:srgbClr val="ffffff"/>
                </a:solidFill>
                <a:effectLst/>
                <a:uFillTx/>
                <a:latin typeface="Arial"/>
              </a:endParaRPr>
            </a:p>
          </p:txBody>
        </p:sp>
        <p:sp>
          <p:nvSpPr>
            <p:cNvPr id="186" name=""/>
            <p:cNvSpPr/>
            <p:nvPr/>
          </p:nvSpPr>
          <p:spPr>
            <a:xfrm>
              <a:off x="6538320" y="3990960"/>
              <a:ext cx="52632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Iberdrola</a:t>
              </a:r>
              <a:r>
                <a:rPr b="1" lang="en-US" sz="900" strike="noStrike" u="none" baseline="30000">
                  <a:solidFill>
                    <a:srgbClr val="ffff32"/>
                  </a:solidFill>
                  <a:effectLst/>
                  <a:uFillTx/>
                  <a:latin typeface="Arial"/>
                </a:rPr>
                <a:t>8</a:t>
              </a:r>
              <a:endParaRPr b="0" lang="en-US" sz="900" strike="noStrike" u="none">
                <a:solidFill>
                  <a:srgbClr val="ffffff"/>
                </a:solidFill>
                <a:effectLst/>
                <a:uFillTx/>
                <a:latin typeface="Arial"/>
              </a:endParaRPr>
            </a:p>
          </p:txBody>
        </p:sp>
        <p:sp>
          <p:nvSpPr>
            <p:cNvPr id="187" name=""/>
            <p:cNvSpPr/>
            <p:nvPr/>
          </p:nvSpPr>
          <p:spPr>
            <a:xfrm>
              <a:off x="7045560" y="655020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9</a:t>
              </a:r>
              <a:endParaRPr b="0" lang="en-US" sz="800" strike="noStrike" u="none">
                <a:solidFill>
                  <a:srgbClr val="ffffff"/>
                </a:solidFill>
                <a:effectLst/>
                <a:uFillTx/>
                <a:latin typeface="Arial"/>
              </a:endParaRPr>
            </a:p>
          </p:txBody>
        </p:sp>
        <p:sp>
          <p:nvSpPr>
            <p:cNvPr id="188" name=""/>
            <p:cNvSpPr/>
            <p:nvPr/>
          </p:nvSpPr>
          <p:spPr>
            <a:xfrm>
              <a:off x="7045560" y="447048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4</a:t>
              </a:r>
              <a:endParaRPr b="0" lang="en-US" sz="800" strike="noStrike" u="none">
                <a:solidFill>
                  <a:srgbClr val="ffffff"/>
                </a:solidFill>
                <a:effectLst/>
                <a:uFillTx/>
                <a:latin typeface="Arial"/>
              </a:endParaRPr>
            </a:p>
          </p:txBody>
        </p:sp>
      </p:grpSp>
      <p:grpSp>
        <p:nvGrpSpPr>
          <p:cNvPr id="189" name=""/>
          <p:cNvGrpSpPr/>
          <p:nvPr/>
        </p:nvGrpSpPr>
        <p:grpSpPr>
          <a:xfrm>
            <a:off x="1601640" y="2082960"/>
            <a:ext cx="3746520" cy="4673520"/>
            <a:chOff x="1601640" y="2082960"/>
            <a:chExt cx="3746520" cy="4673520"/>
          </a:xfrm>
        </p:grpSpPr>
        <p:sp>
          <p:nvSpPr>
            <p:cNvPr id="190" name=""/>
            <p:cNvSpPr/>
            <p:nvPr/>
          </p:nvSpPr>
          <p:spPr>
            <a:xfrm>
              <a:off x="1601640" y="2082960"/>
              <a:ext cx="3746520" cy="612720"/>
            </a:xfrm>
            <a:prstGeom prst="bevel">
              <a:avLst>
                <a:gd name="adj" fmla="val 7773"/>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Installed capacity (‘000 MW)</a:t>
              </a:r>
              <a:endParaRPr b="0" lang="en-US" sz="1700" strike="noStrike" u="none">
                <a:solidFill>
                  <a:srgbClr val="ffffff"/>
                </a:solidFill>
                <a:effectLst/>
                <a:uFillTx/>
                <a:latin typeface="Arial"/>
              </a:endParaRPr>
            </a:p>
          </p:txBody>
        </p:sp>
        <p:graphicFrame>
          <p:nvGraphicFramePr>
            <p:cNvPr id="191" name=""/>
            <p:cNvGraphicFramePr/>
            <p:nvPr/>
          </p:nvGraphicFramePr>
          <p:xfrm>
            <a:off x="1601640" y="2685960"/>
            <a:ext cx="3738600" cy="4070520"/>
          </p:xfrm>
          <a:graphic>
            <a:graphicData uri="http://schemas.openxmlformats.org/presentationml/2006/ole">
              <p:oleObj r:id="rId4" spid="">
                <p:embed/>
                <p:pic>
                  <p:nvPicPr>
                    <p:cNvPr id="192" name="" descr=""/>
                    <p:cNvPicPr/>
                    <p:nvPr/>
                  </p:nvPicPr>
                  <p:blipFill>
                    <a:blip r:embed="rId5">
                      <a:alphaModFix amt="50000"/>
                    </a:blip>
                    <a:stretch/>
                  </p:blipFill>
                  <p:spPr>
                    <a:xfrm>
                      <a:off x="1601640" y="2685960"/>
                      <a:ext cx="3738600" cy="4070520"/>
                    </a:xfrm>
                    <a:prstGeom prst="rect">
                      <a:avLst/>
                    </a:prstGeom>
                    <a:solidFill>
                      <a:srgbClr val="00197d">
                        <a:alpha val="50000"/>
                      </a:srgbClr>
                    </a:solidFill>
                    <a:ln w="0">
                      <a:noFill/>
                    </a:ln>
                  </p:spPr>
                </p:pic>
              </p:oleObj>
            </a:graphicData>
          </a:graphic>
        </p:graphicFrame>
        <p:sp>
          <p:nvSpPr>
            <p:cNvPr id="193" name=""/>
            <p:cNvSpPr/>
            <p:nvPr/>
          </p:nvSpPr>
          <p:spPr>
            <a:xfrm>
              <a:off x="3003840" y="630072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6</a:t>
              </a:r>
              <a:endParaRPr b="0" lang="en-US" sz="800" strike="noStrike" u="none">
                <a:solidFill>
                  <a:srgbClr val="ffffff"/>
                </a:solidFill>
                <a:effectLst/>
                <a:uFillTx/>
                <a:latin typeface="Arial"/>
              </a:endParaRPr>
            </a:p>
          </p:txBody>
        </p:sp>
        <p:sp>
          <p:nvSpPr>
            <p:cNvPr id="194" name=""/>
            <p:cNvSpPr/>
            <p:nvPr/>
          </p:nvSpPr>
          <p:spPr>
            <a:xfrm>
              <a:off x="3022920" y="539424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5</a:t>
              </a:r>
              <a:endParaRPr b="0" lang="en-US" sz="800" strike="noStrike" u="none">
                <a:solidFill>
                  <a:srgbClr val="ffffff"/>
                </a:solidFill>
                <a:effectLst/>
                <a:uFillTx/>
                <a:latin typeface="Arial"/>
              </a:endParaRPr>
            </a:p>
          </p:txBody>
        </p:sp>
        <p:sp>
          <p:nvSpPr>
            <p:cNvPr id="195" name=""/>
            <p:cNvSpPr/>
            <p:nvPr/>
          </p:nvSpPr>
          <p:spPr>
            <a:xfrm rot="5400000">
              <a:off x="1444680" y="4923720"/>
              <a:ext cx="1157400" cy="796680"/>
            </a:xfrm>
            <a:custGeom>
              <a:avLst/>
              <a:gdLst/>
              <a:ahLst/>
              <a:rect l="l" t="t" r="r" b="b"/>
              <a:pathLst>
                <a:path w="1068" h="336">
                  <a:moveTo>
                    <a:pt x="1068" y="40"/>
                  </a:moveTo>
                  <a:lnTo>
                    <a:pt x="1068" y="336"/>
                  </a:lnTo>
                  <a:lnTo>
                    <a:pt x="0" y="336"/>
                  </a:lnTo>
                  <a:lnTo>
                    <a:pt x="0" y="0"/>
                  </a:lnTo>
                </a:path>
              </a:pathLst>
            </a:custGeom>
            <a:noFill/>
            <a:ln w="9360">
              <a:solidFill>
                <a:srgbClr val="ffff32"/>
              </a:solidFill>
              <a:roun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96" name=""/>
            <p:cNvSpPr/>
            <p:nvPr/>
          </p:nvSpPr>
          <p:spPr>
            <a:xfrm rot="5400000">
              <a:off x="1143720" y="4068000"/>
              <a:ext cx="1160280" cy="196560"/>
            </a:xfrm>
            <a:custGeom>
              <a:avLst/>
              <a:gdLst/>
              <a:ahLst/>
              <a:rect l="l" t="t" r="r" b="b"/>
              <a:pathLst>
                <a:path w="464" h="116">
                  <a:moveTo>
                    <a:pt x="464" y="116"/>
                  </a:moveTo>
                  <a:lnTo>
                    <a:pt x="0" y="116"/>
                  </a:lnTo>
                  <a:lnTo>
                    <a:pt x="0" y="0"/>
                  </a:lnTo>
                </a:path>
              </a:pathLst>
            </a:custGeom>
            <a:noFill/>
            <a:ln w="9360">
              <a:solidFill>
                <a:srgbClr val="ffff32"/>
              </a:solidFill>
              <a:round/>
              <a:tailEnd len="med" type="triangle" w="me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197" name=""/>
            <p:cNvSpPr/>
            <p:nvPr/>
          </p:nvSpPr>
          <p:spPr>
            <a:xfrm>
              <a:off x="2552400" y="4675320"/>
              <a:ext cx="44352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Endesa</a:t>
              </a:r>
              <a:r>
                <a:rPr b="1" lang="en-US" sz="900" strike="noStrike" u="none" baseline="30000">
                  <a:solidFill>
                    <a:srgbClr val="ffff32"/>
                  </a:solidFill>
                  <a:effectLst/>
                  <a:uFillTx/>
                  <a:latin typeface="Arial"/>
                </a:rPr>
                <a:t>2</a:t>
              </a:r>
              <a:endParaRPr b="0" lang="en-US" sz="900" strike="noStrike" u="none">
                <a:solidFill>
                  <a:srgbClr val="ffffff"/>
                </a:solidFill>
                <a:effectLst/>
                <a:uFillTx/>
                <a:latin typeface="Arial"/>
              </a:endParaRPr>
            </a:p>
          </p:txBody>
        </p:sp>
        <p:sp>
          <p:nvSpPr>
            <p:cNvPr id="198" name=""/>
            <p:cNvSpPr/>
            <p:nvPr/>
          </p:nvSpPr>
          <p:spPr>
            <a:xfrm>
              <a:off x="1951920" y="3516480"/>
              <a:ext cx="1063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Endesa + Iberdrola</a:t>
              </a:r>
              <a:r>
                <a:rPr b="1" lang="en-US" sz="900" strike="noStrike" u="none" baseline="30000">
                  <a:solidFill>
                    <a:srgbClr val="ffff32"/>
                  </a:solidFill>
                  <a:effectLst/>
                  <a:uFillTx/>
                  <a:latin typeface="Arial"/>
                </a:rPr>
                <a:t>2</a:t>
              </a:r>
              <a:endParaRPr b="0" lang="en-US" sz="900" strike="noStrike" u="none">
                <a:solidFill>
                  <a:srgbClr val="ffffff"/>
                </a:solidFill>
                <a:effectLst/>
                <a:uFillTx/>
                <a:latin typeface="Arial"/>
              </a:endParaRPr>
            </a:p>
          </p:txBody>
        </p:sp>
        <p:sp>
          <p:nvSpPr>
            <p:cNvPr id="199" name=""/>
            <p:cNvSpPr/>
            <p:nvPr/>
          </p:nvSpPr>
          <p:spPr>
            <a:xfrm>
              <a:off x="2509560" y="5838840"/>
              <a:ext cx="48996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32"/>
                  </a:solidFill>
                  <a:effectLst/>
                  <a:uFillTx/>
                  <a:latin typeface="Arial"/>
                </a:rPr>
                <a:t>Iberdrola</a:t>
              </a:r>
              <a:endParaRPr b="0" lang="en-US" sz="900" strike="noStrike" u="none">
                <a:solidFill>
                  <a:srgbClr val="ffffff"/>
                </a:solidFill>
                <a:effectLst/>
                <a:uFillTx/>
                <a:latin typeface="Arial"/>
              </a:endParaRPr>
            </a:p>
          </p:txBody>
        </p:sp>
        <p:sp>
          <p:nvSpPr>
            <p:cNvPr id="200" name=""/>
            <p:cNvSpPr/>
            <p:nvPr/>
          </p:nvSpPr>
          <p:spPr>
            <a:xfrm>
              <a:off x="3022920" y="651996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7</a:t>
              </a:r>
              <a:endParaRPr b="0" lang="en-US" sz="800" strike="noStrike" u="none">
                <a:solidFill>
                  <a:srgbClr val="ffffff"/>
                </a:solidFill>
                <a:effectLst/>
                <a:uFillTx/>
                <a:latin typeface="Arial"/>
              </a:endParaRPr>
            </a:p>
          </p:txBody>
        </p:sp>
        <p:sp>
          <p:nvSpPr>
            <p:cNvPr id="201" name=""/>
            <p:cNvSpPr/>
            <p:nvPr/>
          </p:nvSpPr>
          <p:spPr>
            <a:xfrm>
              <a:off x="3022920" y="491184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4</a:t>
              </a:r>
              <a:endParaRPr b="0" lang="en-US" sz="8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A980FD9F-7C0D-48E2-8C83-C72F98450261}"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Size</a:t>
            </a:r>
            <a:endParaRPr b="1" lang="en-US" sz="3200" strike="noStrike" u="none">
              <a:solidFill>
                <a:srgbClr val="ffff32"/>
              </a:solidFill>
              <a:effectLst/>
              <a:uFillTx/>
              <a:latin typeface="Arial"/>
            </a:endParaRPr>
          </a:p>
        </p:txBody>
      </p:sp>
      <p:sp>
        <p:nvSpPr>
          <p:cNvPr id="203" name=""/>
          <p:cNvSpPr/>
          <p:nvPr/>
        </p:nvSpPr>
        <p:spPr>
          <a:xfrm>
            <a:off x="1598760" y="6797520"/>
            <a:ext cx="7769160" cy="301680"/>
          </a:xfrm>
          <a:prstGeom prst="rect">
            <a:avLst/>
          </a:prstGeom>
          <a:noFill/>
          <a:ln w="0">
            <a:noFill/>
          </a:ln>
        </p:spPr>
        <p:style>
          <a:lnRef idx="0"/>
          <a:fillRef idx="0"/>
          <a:effectRef idx="0"/>
          <a:fontRef idx="minor"/>
        </p:style>
        <p:txBody>
          <a:bodyPr lIns="0" rIns="0" tIns="0" bIns="0" anchor="b">
            <a:noAutofit/>
          </a:bodyPr>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ff"/>
                </a:solidFill>
                <a:effectLst/>
                <a:uFillTx/>
                <a:latin typeface="Arial"/>
              </a:rPr>
              <a:t>Source: Datastream, as of October 13, 2000 and Annual Reports</a:t>
            </a:r>
            <a:endParaRPr b="0" lang="en-US" sz="1000" strike="noStrike" u="none">
              <a:solidFill>
                <a:srgbClr val="ffffff"/>
              </a:solidFill>
              <a:effectLst/>
              <a:uFillTx/>
              <a:latin typeface="Arial"/>
            </a:endParaRPr>
          </a:p>
          <a:p>
            <a:pP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baseline="30000">
                <a:solidFill>
                  <a:srgbClr val="ffffff"/>
                </a:solidFill>
                <a:effectLst/>
                <a:uFillTx/>
                <a:latin typeface="Arial"/>
              </a:rPr>
              <a:t>1</a:t>
            </a:r>
            <a:r>
              <a:rPr b="0" lang="en-US" sz="1000" strike="noStrike" u="none">
                <a:solidFill>
                  <a:srgbClr val="ffffff"/>
                </a:solidFill>
                <a:effectLst/>
                <a:uFillTx/>
                <a:latin typeface="Arial"/>
              </a:rPr>
              <a:t> Includes VEW</a:t>
            </a:r>
            <a:endParaRPr b="0" lang="en-US" sz="1000" strike="noStrike" u="none">
              <a:solidFill>
                <a:srgbClr val="ffffff"/>
              </a:solidFill>
              <a:effectLst/>
              <a:uFillTx/>
              <a:latin typeface="Arial"/>
            </a:endParaRPr>
          </a:p>
        </p:txBody>
      </p:sp>
      <p:grpSp>
        <p:nvGrpSpPr>
          <p:cNvPr id="204" name=""/>
          <p:cNvGrpSpPr/>
          <p:nvPr/>
        </p:nvGrpSpPr>
        <p:grpSpPr>
          <a:xfrm>
            <a:off x="5621400" y="2109960"/>
            <a:ext cx="3747960" cy="4673520"/>
            <a:chOff x="5621400" y="2109960"/>
            <a:chExt cx="3747960" cy="4673520"/>
          </a:xfrm>
        </p:grpSpPr>
        <p:sp>
          <p:nvSpPr>
            <p:cNvPr id="205" name=""/>
            <p:cNvSpPr/>
            <p:nvPr/>
          </p:nvSpPr>
          <p:spPr>
            <a:xfrm>
              <a:off x="5621400" y="2109960"/>
              <a:ext cx="374796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EBITDA ranking</a:t>
              </a:r>
              <a:br>
                <a:rPr sz="1700"/>
              </a:br>
              <a:r>
                <a:rPr b="1" lang="en-US" sz="1700" strike="noStrike" u="none">
                  <a:solidFill>
                    <a:srgbClr val="ffffff"/>
                  </a:solidFill>
                  <a:effectLst/>
                  <a:uFillTx/>
                  <a:latin typeface="Arial"/>
                </a:rPr>
                <a:t>(</a:t>
              </a:r>
              <a:r>
                <a:rPr b="1" lang="en-US" sz="1700" strike="noStrike" u="none">
                  <a:solidFill>
                    <a:srgbClr val="ffffff"/>
                  </a:solidFill>
                  <a:effectLst/>
                  <a:uFillTx/>
                  <a:latin typeface="Tahoma"/>
                </a:rPr>
                <a:t>€</a:t>
              </a:r>
              <a:r>
                <a:rPr b="1" lang="en-US" sz="1700" strike="noStrike" u="none">
                  <a:solidFill>
                    <a:srgbClr val="ffffff"/>
                  </a:solidFill>
                  <a:effectLst/>
                  <a:uFillTx/>
                  <a:latin typeface="Arial"/>
                </a:rPr>
                <a:t> bn)</a:t>
              </a:r>
              <a:endParaRPr b="0" lang="en-US" sz="1700" strike="noStrike" u="none">
                <a:solidFill>
                  <a:srgbClr val="ffffff"/>
                </a:solidFill>
                <a:effectLst/>
                <a:uFillTx/>
                <a:latin typeface="Arial"/>
              </a:endParaRPr>
            </a:p>
          </p:txBody>
        </p:sp>
        <p:graphicFrame>
          <p:nvGraphicFramePr>
            <p:cNvPr id="206" name=""/>
            <p:cNvGraphicFramePr/>
            <p:nvPr/>
          </p:nvGraphicFramePr>
          <p:xfrm>
            <a:off x="5621400" y="2712960"/>
            <a:ext cx="3738600" cy="4070520"/>
          </p:xfrm>
          <a:graphic>
            <a:graphicData uri="http://schemas.openxmlformats.org/presentationml/2006/ole">
              <p:oleObj r:id="rId2" spid="">
                <p:embed/>
                <p:pic>
                  <p:nvPicPr>
                    <p:cNvPr id="207" name="" descr=""/>
                    <p:cNvPicPr/>
                    <p:nvPr/>
                  </p:nvPicPr>
                  <p:blipFill>
                    <a:blip r:embed="rId3">
                      <a:alphaModFix amt="50000"/>
                    </a:blip>
                    <a:stretch/>
                  </p:blipFill>
                  <p:spPr>
                    <a:xfrm>
                      <a:off x="5621400" y="2712960"/>
                      <a:ext cx="3738600" cy="4070520"/>
                    </a:xfrm>
                    <a:prstGeom prst="rect">
                      <a:avLst/>
                    </a:prstGeom>
                    <a:solidFill>
                      <a:srgbClr val="00197d">
                        <a:alpha val="50000"/>
                      </a:srgbClr>
                    </a:solidFill>
                    <a:ln w="0">
                      <a:noFill/>
                    </a:ln>
                  </p:spPr>
                </p:pic>
              </p:oleObj>
            </a:graphicData>
          </a:graphic>
        </p:graphicFrame>
        <p:sp>
          <p:nvSpPr>
            <p:cNvPr id="208" name=""/>
            <p:cNvSpPr/>
            <p:nvPr/>
          </p:nvSpPr>
          <p:spPr>
            <a:xfrm>
              <a:off x="6597000" y="5638680"/>
              <a:ext cx="4377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Iberdrola</a:t>
              </a:r>
              <a:endParaRPr b="0" lang="en-US" sz="800" strike="noStrike" u="none">
                <a:solidFill>
                  <a:srgbClr val="ffffff"/>
                </a:solidFill>
                <a:effectLst/>
                <a:uFillTx/>
                <a:latin typeface="Arial"/>
              </a:endParaRPr>
            </a:p>
          </p:txBody>
        </p:sp>
        <p:sp>
          <p:nvSpPr>
            <p:cNvPr id="209" name=""/>
            <p:cNvSpPr/>
            <p:nvPr/>
          </p:nvSpPr>
          <p:spPr>
            <a:xfrm>
              <a:off x="6670440" y="4483080"/>
              <a:ext cx="3639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Endesa</a:t>
              </a:r>
              <a:endParaRPr b="0" lang="en-US" sz="800" strike="noStrike" u="none">
                <a:solidFill>
                  <a:srgbClr val="ffffff"/>
                </a:solidFill>
                <a:effectLst/>
                <a:uFillTx/>
                <a:latin typeface="Arial"/>
              </a:endParaRPr>
            </a:p>
          </p:txBody>
        </p:sp>
        <p:sp>
          <p:nvSpPr>
            <p:cNvPr id="210" name=""/>
            <p:cNvSpPr/>
            <p:nvPr/>
          </p:nvSpPr>
          <p:spPr>
            <a:xfrm>
              <a:off x="6117480" y="3797280"/>
              <a:ext cx="91728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Endesa + Iberdrola</a:t>
              </a:r>
              <a:endParaRPr b="0" lang="en-US" sz="800" strike="noStrike" u="none">
                <a:solidFill>
                  <a:srgbClr val="ffffff"/>
                </a:solidFill>
                <a:effectLst/>
                <a:uFillTx/>
                <a:latin typeface="Arial"/>
              </a:endParaRPr>
            </a:p>
          </p:txBody>
        </p:sp>
        <p:sp>
          <p:nvSpPr>
            <p:cNvPr id="211" name=""/>
            <p:cNvSpPr/>
            <p:nvPr/>
          </p:nvSpPr>
          <p:spPr>
            <a:xfrm>
              <a:off x="5746680" y="3890880"/>
              <a:ext cx="797040" cy="1809720"/>
            </a:xfrm>
            <a:custGeom>
              <a:avLst/>
              <a:gdLst/>
              <a:ahLst/>
              <a:rect l="l" t="t" r="r" b="b"/>
              <a:pathLst>
                <a:path w="483" h="2148">
                  <a:moveTo>
                    <a:pt x="483" y="2145"/>
                  </a:moveTo>
                  <a:lnTo>
                    <a:pt x="0" y="2148"/>
                  </a:lnTo>
                  <a:lnTo>
                    <a:pt x="0" y="4"/>
                  </a:lnTo>
                  <a:lnTo>
                    <a:pt x="146" y="0"/>
                  </a:lnTo>
                </a:path>
              </a:pathLst>
            </a:custGeom>
            <a:noFill/>
            <a:ln w="9360">
              <a:solidFill>
                <a:srgbClr val="ffff32"/>
              </a:solidFill>
              <a:round/>
              <a:tailEnd len="med" type="triangle" w="me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12" name=""/>
            <p:cNvSpPr/>
            <p:nvPr/>
          </p:nvSpPr>
          <p:spPr>
            <a:xfrm>
              <a:off x="5753160" y="4543560"/>
              <a:ext cx="868320" cy="0"/>
            </a:xfrm>
            <a:prstGeom prst="line">
              <a:avLst/>
            </a:prstGeom>
            <a:ln w="12600">
              <a:solidFill>
                <a:srgbClr val="ffff32"/>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grpSp>
      <p:grpSp>
        <p:nvGrpSpPr>
          <p:cNvPr id="213" name=""/>
          <p:cNvGrpSpPr/>
          <p:nvPr/>
        </p:nvGrpSpPr>
        <p:grpSpPr>
          <a:xfrm>
            <a:off x="1601640" y="2109960"/>
            <a:ext cx="3748320" cy="4673520"/>
            <a:chOff x="1601640" y="2109960"/>
            <a:chExt cx="3748320" cy="4673520"/>
          </a:xfrm>
        </p:grpSpPr>
        <p:sp>
          <p:nvSpPr>
            <p:cNvPr id="214" name=""/>
            <p:cNvSpPr/>
            <p:nvPr/>
          </p:nvSpPr>
          <p:spPr>
            <a:xfrm>
              <a:off x="1601640" y="2109960"/>
              <a:ext cx="374832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700" strike="noStrike" u="none">
                  <a:solidFill>
                    <a:srgbClr val="ffffff"/>
                  </a:solidFill>
                  <a:effectLst/>
                  <a:uFillTx/>
                  <a:latin typeface="Arial"/>
                </a:rPr>
                <a:t>Enterprise value ranking </a:t>
              </a:r>
              <a:br>
                <a:rPr sz="1700"/>
              </a:br>
              <a:r>
                <a:rPr b="1" lang="en-US" sz="1700" strike="noStrike" u="none">
                  <a:solidFill>
                    <a:srgbClr val="ffffff"/>
                  </a:solidFill>
                  <a:effectLst/>
                  <a:uFillTx/>
                  <a:latin typeface="Arial"/>
                </a:rPr>
                <a:t>(</a:t>
              </a:r>
              <a:r>
                <a:rPr b="1" lang="en-US" sz="1700" strike="noStrike" u="none">
                  <a:solidFill>
                    <a:srgbClr val="ffffff"/>
                  </a:solidFill>
                  <a:effectLst/>
                  <a:uFillTx/>
                  <a:latin typeface="Tahoma"/>
                </a:rPr>
                <a:t>€</a:t>
              </a:r>
              <a:r>
                <a:rPr b="1" lang="en-US" sz="1700" strike="noStrike" u="none">
                  <a:solidFill>
                    <a:srgbClr val="ffffff"/>
                  </a:solidFill>
                  <a:effectLst/>
                  <a:uFillTx/>
                  <a:latin typeface="Arial"/>
                </a:rPr>
                <a:t> bn)</a:t>
              </a:r>
              <a:endParaRPr b="0" lang="en-US" sz="1700" strike="noStrike" u="none">
                <a:solidFill>
                  <a:srgbClr val="ffffff"/>
                </a:solidFill>
                <a:effectLst/>
                <a:uFillTx/>
                <a:latin typeface="Arial"/>
              </a:endParaRPr>
            </a:p>
          </p:txBody>
        </p:sp>
        <p:graphicFrame>
          <p:nvGraphicFramePr>
            <p:cNvPr id="215" name=""/>
            <p:cNvGraphicFramePr/>
            <p:nvPr/>
          </p:nvGraphicFramePr>
          <p:xfrm>
            <a:off x="1601640" y="2712960"/>
            <a:ext cx="3738600" cy="4070520"/>
          </p:xfrm>
          <a:graphic>
            <a:graphicData uri="http://schemas.openxmlformats.org/presentationml/2006/ole">
              <p:oleObj r:id="rId4" spid="">
                <p:embed/>
                <p:pic>
                  <p:nvPicPr>
                    <p:cNvPr id="216" name="" descr=""/>
                    <p:cNvPicPr/>
                    <p:nvPr/>
                  </p:nvPicPr>
                  <p:blipFill>
                    <a:blip r:embed="rId5">
                      <a:alphaModFix amt="50000"/>
                    </a:blip>
                    <a:stretch/>
                  </p:blipFill>
                  <p:spPr>
                    <a:xfrm>
                      <a:off x="1601640" y="2712960"/>
                      <a:ext cx="3738600" cy="4070520"/>
                    </a:xfrm>
                    <a:prstGeom prst="rect">
                      <a:avLst/>
                    </a:prstGeom>
                    <a:solidFill>
                      <a:srgbClr val="00197d">
                        <a:alpha val="50000"/>
                      </a:srgbClr>
                    </a:solidFill>
                    <a:ln w="0">
                      <a:noFill/>
                    </a:ln>
                  </p:spPr>
                </p:pic>
              </p:oleObj>
            </a:graphicData>
          </a:graphic>
        </p:graphicFrame>
        <p:sp>
          <p:nvSpPr>
            <p:cNvPr id="217" name=""/>
            <p:cNvSpPr/>
            <p:nvPr/>
          </p:nvSpPr>
          <p:spPr>
            <a:xfrm>
              <a:off x="2666520" y="6059520"/>
              <a:ext cx="4377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Iberdrola</a:t>
              </a:r>
              <a:endParaRPr b="0" lang="en-US" sz="800" strike="noStrike" u="none">
                <a:solidFill>
                  <a:srgbClr val="ffffff"/>
                </a:solidFill>
                <a:effectLst/>
                <a:uFillTx/>
                <a:latin typeface="Arial"/>
              </a:endParaRPr>
            </a:p>
          </p:txBody>
        </p:sp>
        <p:sp>
          <p:nvSpPr>
            <p:cNvPr id="218" name=""/>
            <p:cNvSpPr/>
            <p:nvPr/>
          </p:nvSpPr>
          <p:spPr>
            <a:xfrm>
              <a:off x="2739960" y="4565520"/>
              <a:ext cx="3639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Endesa</a:t>
              </a:r>
              <a:endParaRPr b="0" lang="en-US" sz="800" strike="noStrike" u="none">
                <a:solidFill>
                  <a:srgbClr val="ffffff"/>
                </a:solidFill>
                <a:effectLst/>
                <a:uFillTx/>
                <a:latin typeface="Arial"/>
              </a:endParaRPr>
            </a:p>
          </p:txBody>
        </p:sp>
        <p:sp>
          <p:nvSpPr>
            <p:cNvPr id="219" name=""/>
            <p:cNvSpPr/>
            <p:nvPr/>
          </p:nvSpPr>
          <p:spPr>
            <a:xfrm>
              <a:off x="2187000" y="3381480"/>
              <a:ext cx="91728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32"/>
                  </a:solidFill>
                  <a:effectLst/>
                  <a:uFillTx/>
                  <a:latin typeface="Arial"/>
                </a:rPr>
                <a:t>Endesa + Iberdrola</a:t>
              </a:r>
              <a:endParaRPr b="0" lang="en-US" sz="800" strike="noStrike" u="none">
                <a:solidFill>
                  <a:srgbClr val="ffffff"/>
                </a:solidFill>
                <a:effectLst/>
                <a:uFillTx/>
                <a:latin typeface="Arial"/>
              </a:endParaRPr>
            </a:p>
          </p:txBody>
        </p:sp>
        <p:sp>
          <p:nvSpPr>
            <p:cNvPr id="220" name=""/>
            <p:cNvSpPr/>
            <p:nvPr/>
          </p:nvSpPr>
          <p:spPr>
            <a:xfrm>
              <a:off x="1903320" y="3440160"/>
              <a:ext cx="652680" cy="2692440"/>
            </a:xfrm>
            <a:custGeom>
              <a:avLst/>
              <a:gdLst/>
              <a:ahLst/>
              <a:rect l="l" t="t" r="r" b="b"/>
              <a:pathLst>
                <a:path w="483" h="2148">
                  <a:moveTo>
                    <a:pt x="483" y="2145"/>
                  </a:moveTo>
                  <a:lnTo>
                    <a:pt x="0" y="2148"/>
                  </a:lnTo>
                  <a:lnTo>
                    <a:pt x="0" y="4"/>
                  </a:lnTo>
                  <a:lnTo>
                    <a:pt x="146" y="0"/>
                  </a:lnTo>
                </a:path>
              </a:pathLst>
            </a:custGeom>
            <a:noFill/>
            <a:ln w="9360">
              <a:solidFill>
                <a:srgbClr val="ffff32"/>
              </a:solidFill>
              <a:round/>
              <a:tailEnd len="med" type="triangle" w="med"/>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21" name=""/>
            <p:cNvSpPr/>
            <p:nvPr/>
          </p:nvSpPr>
          <p:spPr>
            <a:xfrm>
              <a:off x="1900080" y="4626000"/>
              <a:ext cx="781200" cy="0"/>
            </a:xfrm>
            <a:prstGeom prst="line">
              <a:avLst/>
            </a:prstGeom>
            <a:ln w="12600">
              <a:solidFill>
                <a:srgbClr val="ffff32"/>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54D30ACC-693E-46FC-AB3C-CB02D827FFCB}" type="slidenum">
              <a:t>13</a:t>
            </a:fld>
          </a:p>
        </p:txBody>
      </p:sp>
    </p:spTree>
  </p:cSld>
  <p:transition>
    <p:zoom dir="in"/>
  </p:transition>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22" name=""/>
          <p:cNvSpPr/>
          <p:nvPr/>
        </p:nvSpPr>
        <p:spPr>
          <a:xfrm>
            <a:off x="1473120" y="2278080"/>
            <a:ext cx="7913880" cy="36543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graphicFrame>
        <p:nvGraphicFramePr>
          <p:cNvPr id="223" name=""/>
          <p:cNvGraphicFramePr/>
          <p:nvPr/>
        </p:nvGraphicFramePr>
        <p:xfrm>
          <a:off x="1473120" y="2308320"/>
          <a:ext cx="7913880" cy="3806640"/>
        </p:xfrm>
        <a:graphic>
          <a:graphicData uri="http://schemas.openxmlformats.org/presentationml/2006/ole">
            <p:oleObj progId="Word.Document.12" r:id="rId2" spid="">
              <p:embed/>
              <p:pic>
                <p:nvPicPr>
                  <p:cNvPr id="224" name="" descr=""/>
                  <p:cNvPicPr/>
                  <p:nvPr/>
                </p:nvPicPr>
                <p:blipFill>
                  <a:blip r:embed="rId3"/>
                  <a:stretch/>
                </p:blipFill>
                <p:spPr>
                  <a:xfrm>
                    <a:off x="1473120" y="2308320"/>
                    <a:ext cx="7913880" cy="3806640"/>
                  </a:xfrm>
                  <a:prstGeom prst="rect">
                    <a:avLst/>
                  </a:prstGeom>
                  <a:noFill/>
                  <a:ln w="0">
                    <a:noFill/>
                  </a:ln>
                </p:spPr>
              </p:pic>
            </p:oleObj>
          </a:graphicData>
        </a:graphic>
      </p:graphicFrame>
      <p:sp>
        <p:nvSpPr>
          <p:cNvPr id="22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Financial strength</a:t>
            </a:r>
            <a:endParaRPr b="1" lang="en-US" sz="3200" strike="noStrike" u="none">
              <a:solidFill>
                <a:srgbClr val="ffff32"/>
              </a:solidFill>
              <a:effectLst/>
              <a:uFillTx/>
              <a:latin typeface="Arial"/>
            </a:endParaRPr>
          </a:p>
        </p:txBody>
      </p:sp>
      <p:sp>
        <p:nvSpPr>
          <p:cNvPr id="226" name=""/>
          <p:cNvSpPr/>
          <p:nvPr/>
        </p:nvSpPr>
        <p:spPr>
          <a:xfrm>
            <a:off x="1598760" y="6797520"/>
            <a:ext cx="7769160" cy="301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Source: Annual Report</a:t>
            </a:r>
            <a:endParaRPr b="0" lang="en-US" sz="12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baseline="30000">
                <a:solidFill>
                  <a:srgbClr val="ffffff"/>
                </a:solidFill>
                <a:effectLst/>
                <a:uFillTx/>
                <a:latin typeface="Arial"/>
              </a:rPr>
              <a:t>1</a:t>
            </a:r>
            <a:r>
              <a:rPr b="1" lang="en-US" sz="1200" strike="noStrike" u="none">
                <a:solidFill>
                  <a:srgbClr val="ffffff"/>
                </a:solidFill>
                <a:effectLst/>
                <a:uFillTx/>
                <a:latin typeface="Arial"/>
              </a:rPr>
              <a:t> Sum of the consolidated Financial Statements</a:t>
            </a:r>
            <a:endParaRPr b="0" lang="en-US" sz="12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baseline="30000">
                <a:solidFill>
                  <a:srgbClr val="ffffff"/>
                </a:solidFill>
                <a:effectLst/>
                <a:uFillTx/>
                <a:latin typeface="Arial"/>
              </a:rPr>
              <a:t>2</a:t>
            </a:r>
            <a:r>
              <a:rPr b="1" lang="en-US" sz="1200" strike="noStrike" u="none">
                <a:solidFill>
                  <a:srgbClr val="ffffff"/>
                </a:solidFill>
                <a:effectLst/>
                <a:uFillTx/>
                <a:latin typeface="Arial"/>
              </a:rPr>
              <a:t> Cash flow from operations</a:t>
            </a:r>
            <a:endParaRPr b="0" lang="en-US" sz="12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baseline="30000">
                <a:solidFill>
                  <a:srgbClr val="ffffff"/>
                </a:solidFill>
                <a:effectLst/>
                <a:uFillTx/>
                <a:latin typeface="Arial"/>
              </a:rPr>
              <a:t>3</a:t>
            </a:r>
            <a:r>
              <a:rPr b="1" lang="en-US" sz="1200" strike="noStrike" u="none">
                <a:solidFill>
                  <a:srgbClr val="ffffff"/>
                </a:solidFill>
                <a:effectLst/>
                <a:uFillTx/>
                <a:latin typeface="Arial"/>
              </a:rPr>
              <a:t> Net debt as of 30/06/00. Does not include pension liabilities</a:t>
            </a:r>
            <a:endParaRPr b="0" lang="en-US" sz="12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baseline="30000">
                <a:solidFill>
                  <a:srgbClr val="ffffff"/>
                </a:solidFill>
                <a:effectLst/>
                <a:uFillTx/>
                <a:latin typeface="Arial"/>
              </a:rPr>
              <a:t>4</a:t>
            </a:r>
            <a:r>
              <a:rPr b="1" lang="en-US" sz="1200" strike="noStrike" u="none">
                <a:solidFill>
                  <a:srgbClr val="ffffff"/>
                </a:solidFill>
                <a:effectLst/>
                <a:uFillTx/>
                <a:latin typeface="Arial"/>
              </a:rPr>
              <a:t> Book value as of 30/06/00</a:t>
            </a:r>
            <a:endParaRPr b="0" lang="en-US" sz="12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346B9589-AAFE-43CE-A467-562C107C6979}"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27"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Complementary assets in the Spanish electricity market</a:t>
            </a:r>
            <a:endParaRPr b="1" lang="en-US" sz="3200" strike="noStrike" u="none">
              <a:solidFill>
                <a:srgbClr val="ffff32"/>
              </a:solidFill>
              <a:effectLst/>
              <a:uFillTx/>
              <a:latin typeface="Arial"/>
            </a:endParaRPr>
          </a:p>
        </p:txBody>
      </p:sp>
      <p:sp>
        <p:nvSpPr>
          <p:cNvPr id="228"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Optimization of electricity assets</a:t>
            </a:r>
            <a:endParaRPr b="0" lang="en-US" sz="2000" strike="noStrike" u="none">
              <a:solidFill>
                <a:srgbClr val="ffffff"/>
              </a:solidFill>
              <a:effectLst/>
              <a:uFillTx/>
              <a:latin typeface="Arial"/>
            </a:endParaRPr>
          </a:p>
        </p:txBody>
      </p:sp>
      <p:grpSp>
        <p:nvGrpSpPr>
          <p:cNvPr id="229" name=""/>
          <p:cNvGrpSpPr/>
          <p:nvPr/>
        </p:nvGrpSpPr>
        <p:grpSpPr>
          <a:xfrm>
            <a:off x="5648400" y="2271600"/>
            <a:ext cx="3720960" cy="4307040"/>
            <a:chOff x="5648400" y="2271600"/>
            <a:chExt cx="3720960" cy="4307040"/>
          </a:xfrm>
        </p:grpSpPr>
        <p:sp>
          <p:nvSpPr>
            <p:cNvPr id="230" name=""/>
            <p:cNvSpPr/>
            <p:nvPr/>
          </p:nvSpPr>
          <p:spPr>
            <a:xfrm>
              <a:off x="5648400" y="2286000"/>
              <a:ext cx="3720960" cy="429264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31" name=""/>
            <p:cNvSpPr/>
            <p:nvPr/>
          </p:nvSpPr>
          <p:spPr>
            <a:xfrm>
              <a:off x="5773680" y="2922480"/>
              <a:ext cx="3448080" cy="3090600"/>
            </a:xfrm>
            <a:prstGeom prst="rect">
              <a:avLst/>
            </a:prstGeom>
            <a:noFill/>
            <a:ln w="0">
              <a:noFill/>
            </a:ln>
          </p:spPr>
          <p:style>
            <a:lnRef idx="0"/>
            <a:fillRef idx="0"/>
            <a:effectRef idx="0"/>
            <a:fontRef idx="minor"/>
          </p:style>
          <p:txBody>
            <a:bodyPr lIns="0" rIns="0" tIns="40680" bIns="40680" anchor="t">
              <a:spAutoFit/>
            </a:bodyPr>
            <a:p>
              <a:pPr marL="285840" indent="-285840">
                <a:spcBef>
                  <a:spcPts val="213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Greater efficiency of the resulting asset base</a:t>
              </a:r>
              <a:endParaRPr b="0" lang="en-US" sz="1800" strike="noStrike" u="none">
                <a:solidFill>
                  <a:srgbClr val="ffffff"/>
                </a:solidFill>
                <a:effectLst/>
                <a:uFillTx/>
                <a:latin typeface="Arial"/>
              </a:endParaRPr>
            </a:p>
            <a:p>
              <a:pPr marL="285840" indent="-285840">
                <a:spcBef>
                  <a:spcPts val="213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Lower volatility of earnings</a:t>
              </a:r>
              <a:endParaRPr b="0" lang="en-US" sz="1800" strike="noStrike" u="none">
                <a:solidFill>
                  <a:srgbClr val="ffffff"/>
                </a:solidFill>
                <a:effectLst/>
                <a:uFillTx/>
                <a:latin typeface="Arial"/>
              </a:endParaRPr>
            </a:p>
            <a:p>
              <a:pPr marL="285840" indent="-285840">
                <a:spcBef>
                  <a:spcPts val="213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Greater capability to adjust the generation mix to competitors’ moves</a:t>
              </a:r>
              <a:endParaRPr b="0" lang="en-US" sz="1800" strike="noStrike" u="none">
                <a:solidFill>
                  <a:srgbClr val="ffffff"/>
                </a:solidFill>
                <a:effectLst/>
                <a:uFillTx/>
                <a:latin typeface="Arial"/>
              </a:endParaRPr>
            </a:p>
            <a:p>
              <a:pPr marL="285840" indent="-285840">
                <a:spcBef>
                  <a:spcPts val="213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Higher coverage of changes in the load curve</a:t>
              </a:r>
              <a:endParaRPr b="0" lang="en-US" sz="1800" strike="noStrike" u="none">
                <a:solidFill>
                  <a:srgbClr val="ffffff"/>
                </a:solidFill>
                <a:effectLst/>
                <a:uFillTx/>
                <a:latin typeface="Arial"/>
              </a:endParaRPr>
            </a:p>
          </p:txBody>
        </p:sp>
        <p:sp>
          <p:nvSpPr>
            <p:cNvPr id="232" name=""/>
            <p:cNvSpPr/>
            <p:nvPr/>
          </p:nvSpPr>
          <p:spPr>
            <a:xfrm>
              <a:off x="5648400" y="2271600"/>
              <a:ext cx="3720960" cy="596880"/>
            </a:xfrm>
            <a:prstGeom prst="bevel">
              <a:avLst>
                <a:gd name="adj" fmla="val 12500"/>
              </a:avLst>
            </a:prstGeom>
            <a:solidFill>
              <a:srgbClr val="0537d1"/>
            </a:solidFill>
            <a:ln w="0">
              <a:noFill/>
            </a:ln>
          </p:spPr>
          <p:style>
            <a:lnRef idx="0"/>
            <a:fillRef idx="0"/>
            <a:effectRef idx="0"/>
            <a:fontRef idx="minor"/>
          </p:style>
          <p:txBody>
            <a:bodyPr lIns="100800" rIns="54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Generation</a:t>
              </a:r>
              <a:endParaRPr b="0" lang="en-US" sz="1800" strike="noStrike" u="none">
                <a:solidFill>
                  <a:srgbClr val="ffffff"/>
                </a:solidFill>
                <a:effectLst/>
                <a:uFillTx/>
                <a:latin typeface="Arial"/>
              </a:endParaRPr>
            </a:p>
          </p:txBody>
        </p:sp>
      </p:grpSp>
      <p:grpSp>
        <p:nvGrpSpPr>
          <p:cNvPr id="233" name=""/>
          <p:cNvGrpSpPr/>
          <p:nvPr/>
        </p:nvGrpSpPr>
        <p:grpSpPr>
          <a:xfrm>
            <a:off x="1295280" y="2271600"/>
            <a:ext cx="4372200" cy="4308480"/>
            <a:chOff x="1295280" y="2271600"/>
            <a:chExt cx="4372200" cy="4308480"/>
          </a:xfrm>
        </p:grpSpPr>
        <p:sp>
          <p:nvSpPr>
            <p:cNvPr id="234" name=""/>
            <p:cNvSpPr/>
            <p:nvPr/>
          </p:nvSpPr>
          <p:spPr>
            <a:xfrm>
              <a:off x="1587600" y="2271600"/>
              <a:ext cx="3722760" cy="430848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aphicFrame>
          <p:nvGraphicFramePr>
            <p:cNvPr id="235" name=""/>
            <p:cNvGraphicFramePr/>
            <p:nvPr/>
          </p:nvGraphicFramePr>
          <p:xfrm>
            <a:off x="1598760" y="2286000"/>
            <a:ext cx="3720960" cy="4294080"/>
          </p:xfrm>
          <a:graphic>
            <a:graphicData uri="http://schemas.openxmlformats.org/presentationml/2006/ole">
              <p:oleObj r:id="rId2" spid="">
                <p:embed/>
                <p:pic>
                  <p:nvPicPr>
                    <p:cNvPr id="236" name="" descr=""/>
                    <p:cNvPicPr/>
                    <p:nvPr/>
                  </p:nvPicPr>
                  <p:blipFill>
                    <a:blip r:embed="rId3"/>
                    <a:stretch/>
                  </p:blipFill>
                  <p:spPr>
                    <a:xfrm>
                      <a:off x="1598760" y="2286000"/>
                      <a:ext cx="3720960" cy="4294080"/>
                    </a:xfrm>
                    <a:prstGeom prst="rect">
                      <a:avLst/>
                    </a:prstGeom>
                    <a:noFill/>
                    <a:ln w="0">
                      <a:noFill/>
                    </a:ln>
                  </p:spPr>
                </p:pic>
              </p:oleObj>
            </a:graphicData>
          </a:graphic>
        </p:graphicFrame>
        <p:sp>
          <p:nvSpPr>
            <p:cNvPr id="237" name=""/>
            <p:cNvSpPr/>
            <p:nvPr/>
          </p:nvSpPr>
          <p:spPr>
            <a:xfrm>
              <a:off x="1612800" y="2563920"/>
              <a:ext cx="2598840" cy="306000"/>
            </a:xfrm>
            <a:prstGeom prst="rect">
              <a:avLst/>
            </a:prstGeom>
            <a:noFill/>
            <a:ln w="0">
              <a:noFill/>
            </a:ln>
          </p:spPr>
          <p:style>
            <a:lnRef idx="0"/>
            <a:fillRef idx="0"/>
            <a:effectRef idx="0"/>
            <a:fontRef idx="minor"/>
          </p:style>
          <p:txBody>
            <a:bodyPr lIns="82440" rIns="8244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400" strike="noStrike" u="none">
                  <a:solidFill>
                    <a:srgbClr val="ffffff"/>
                  </a:solidFill>
                  <a:effectLst/>
                  <a:uFillTx/>
                  <a:latin typeface="Arial"/>
                </a:rPr>
                <a:t>MW</a:t>
              </a:r>
              <a:endParaRPr b="0" lang="en-US" sz="1400" strike="noStrike" u="none">
                <a:solidFill>
                  <a:srgbClr val="ffffff"/>
                </a:solidFill>
                <a:effectLst/>
                <a:uFillTx/>
                <a:latin typeface="Arial"/>
              </a:endParaRPr>
            </a:p>
          </p:txBody>
        </p:sp>
        <p:sp>
          <p:nvSpPr>
            <p:cNvPr id="238" name=""/>
            <p:cNvSpPr/>
            <p:nvPr/>
          </p:nvSpPr>
          <p:spPr>
            <a:xfrm>
              <a:off x="1587600" y="2271600"/>
              <a:ext cx="3720960" cy="596880"/>
            </a:xfrm>
            <a:prstGeom prst="bevel">
              <a:avLst>
                <a:gd name="adj" fmla="val 12500"/>
              </a:avLst>
            </a:prstGeom>
            <a:solidFill>
              <a:srgbClr val="0537d1"/>
            </a:solidFill>
            <a:ln w="0">
              <a:noFill/>
            </a:ln>
          </p:spPr>
          <p:style>
            <a:lnRef idx="0"/>
            <a:fillRef idx="0"/>
            <a:effectRef idx="0"/>
            <a:fontRef idx="minor"/>
          </p:style>
          <p:txBody>
            <a:bodyPr lIns="100800" rIns="54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Combined generation mix</a:t>
              </a:r>
              <a:r>
                <a:rPr b="1" lang="en-US" sz="1800" strike="noStrike" u="none" baseline="30000">
                  <a:solidFill>
                    <a:srgbClr val="ffffff"/>
                  </a:solidFill>
                  <a:effectLst/>
                  <a:uFillTx/>
                  <a:latin typeface="Arial"/>
                </a:rPr>
                <a:t>1</a:t>
              </a:r>
              <a:endParaRPr b="0" lang="en-US" sz="1800" strike="noStrike" u="none">
                <a:solidFill>
                  <a:srgbClr val="ffffff"/>
                </a:solidFill>
                <a:effectLst/>
                <a:uFillTx/>
                <a:latin typeface="Arial"/>
              </a:endParaRPr>
            </a:p>
          </p:txBody>
        </p:sp>
        <p:sp>
          <p:nvSpPr>
            <p:cNvPr id="239" name=""/>
            <p:cNvSpPr/>
            <p:nvPr/>
          </p:nvSpPr>
          <p:spPr>
            <a:xfrm>
              <a:off x="4500720" y="3537000"/>
              <a:ext cx="1166760" cy="549000"/>
            </a:xfrm>
            <a:prstGeom prst="rect">
              <a:avLst/>
            </a:prstGeom>
            <a:noFill/>
            <a:ln w="0">
              <a:noFill/>
            </a:ln>
          </p:spPr>
          <p:style>
            <a:lnRef idx="0"/>
            <a:fillRef idx="0"/>
            <a:effectRef idx="0"/>
            <a:fontRef idx="minor"/>
          </p:style>
          <p:txBody>
            <a:bodyPr lIns="0" rIns="0" tIns="0" bIns="0" anchor="ctr">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ffff"/>
                  </a:solidFill>
                  <a:effectLst/>
                  <a:uFillTx/>
                  <a:latin typeface="Arial"/>
                </a:rPr>
                <a:t>Hydro 40%</a:t>
              </a:r>
              <a:endParaRPr b="0" lang="en-US" sz="1800" strike="noStrike" u="none">
                <a:solidFill>
                  <a:srgbClr val="ffffff"/>
                </a:solidFill>
                <a:effectLst/>
                <a:uFillTx/>
                <a:latin typeface="Arial"/>
              </a:endParaRPr>
            </a:p>
          </p:txBody>
        </p:sp>
        <p:sp>
          <p:nvSpPr>
            <p:cNvPr id="240" name=""/>
            <p:cNvSpPr/>
            <p:nvPr/>
          </p:nvSpPr>
          <p:spPr>
            <a:xfrm>
              <a:off x="2781000" y="5557680"/>
              <a:ext cx="1372680" cy="274680"/>
            </a:xfrm>
            <a:prstGeom prst="rect">
              <a:avLst/>
            </a:prstGeom>
            <a:noFill/>
            <a:ln w="0">
              <a:noFill/>
            </a:ln>
          </p:spPr>
          <p:style>
            <a:lnRef idx="0"/>
            <a:fillRef idx="0"/>
            <a:effectRef idx="0"/>
            <a:fontRef idx="minor"/>
          </p:style>
          <p:txBody>
            <a:bodyPr wrap="none" lIns="0" rIns="0" tIns="0" bIns="0" anchor="ctr">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ffff"/>
                  </a:solidFill>
                  <a:effectLst/>
                  <a:uFillTx/>
                  <a:latin typeface="Arial"/>
                </a:rPr>
                <a:t>Nuclear</a:t>
              </a:r>
              <a:r>
                <a:rPr b="1" lang="es-ES_tradnl" sz="1800" strike="noStrike" u="none">
                  <a:solidFill>
                    <a:srgbClr val="ffffff"/>
                  </a:solidFill>
                  <a:effectLst/>
                  <a:uFillTx/>
                  <a:latin typeface="Arial"/>
                </a:rPr>
                <a:t>	</a:t>
              </a:r>
              <a:r>
                <a:rPr b="1" lang="es-ES_tradnl" sz="1800" strike="noStrike" u="none">
                  <a:solidFill>
                    <a:srgbClr val="ffffff"/>
                  </a:solidFill>
                  <a:effectLst/>
                  <a:uFillTx/>
                  <a:latin typeface="Arial"/>
                </a:rPr>
                <a:t>19%</a:t>
              </a:r>
              <a:endParaRPr b="0" lang="en-US" sz="1800" strike="noStrike" u="none">
                <a:solidFill>
                  <a:srgbClr val="ffffff"/>
                </a:solidFill>
                <a:effectLst/>
                <a:uFillTx/>
                <a:latin typeface="Arial"/>
              </a:endParaRPr>
            </a:p>
          </p:txBody>
        </p:sp>
        <p:sp>
          <p:nvSpPr>
            <p:cNvPr id="241" name=""/>
            <p:cNvSpPr/>
            <p:nvPr/>
          </p:nvSpPr>
          <p:spPr>
            <a:xfrm>
              <a:off x="1295280" y="3537000"/>
              <a:ext cx="1219320" cy="549000"/>
            </a:xfrm>
            <a:prstGeom prst="rect">
              <a:avLst/>
            </a:prstGeom>
            <a:noFill/>
            <a:ln w="0">
              <a:noFill/>
            </a:ln>
          </p:spPr>
          <p:style>
            <a:lnRef idx="0"/>
            <a:fillRef idx="0"/>
            <a:effectRef idx="0"/>
            <a:fontRef idx="minor"/>
          </p:style>
          <p:txBody>
            <a:bodyPr lIns="0" rIns="0" tIns="0" bIns="0" anchor="ctr">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800" strike="noStrike" u="none">
                  <a:solidFill>
                    <a:srgbClr val="ffffff"/>
                  </a:solidFill>
                  <a:effectLst/>
                  <a:uFillTx/>
                  <a:latin typeface="Arial"/>
                </a:rPr>
                <a:t>Thermal 41%</a:t>
              </a:r>
              <a:endParaRPr b="0" lang="en-US" sz="1800" strike="noStrike" u="none">
                <a:solidFill>
                  <a:srgbClr val="ffffff"/>
                </a:solidFill>
                <a:effectLst/>
                <a:uFillTx/>
                <a:latin typeface="Arial"/>
              </a:endParaRPr>
            </a:p>
          </p:txBody>
        </p:sp>
      </p:grpSp>
      <p:sp>
        <p:nvSpPr>
          <p:cNvPr id="242" name=""/>
          <p:cNvSpPr/>
          <p:nvPr/>
        </p:nvSpPr>
        <p:spPr>
          <a:xfrm>
            <a:off x="1598760" y="6626160"/>
            <a:ext cx="7769160" cy="301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baseline="30000">
                <a:solidFill>
                  <a:srgbClr val="ffffff"/>
                </a:solidFill>
                <a:effectLst/>
                <a:uFillTx/>
                <a:latin typeface="Arial"/>
              </a:rPr>
              <a:t>1</a:t>
            </a:r>
            <a:r>
              <a:rPr b="1" lang="es-ES_tradnl" sz="1200" strike="noStrike" u="none">
                <a:solidFill>
                  <a:srgbClr val="ffffff"/>
                </a:solidFill>
                <a:effectLst/>
                <a:uFillTx/>
                <a:latin typeface="Arial"/>
              </a:rPr>
              <a:t> Before divestments</a:t>
            </a:r>
            <a:endParaRPr b="0" lang="en-US" sz="12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EF38F616-BFA1-48AF-8C93-FE08A9767134}" type="slidenum">
              <a:t>15</a:t>
            </a:fld>
          </a:p>
        </p:txBody>
      </p:sp>
    </p:spTree>
  </p:cSld>
  <p:transition>
    <p:zoom dir="in"/>
  </p:transition>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43"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Complementary assets in the Spanish electricity market</a:t>
            </a:r>
            <a:endParaRPr b="1" lang="en-US" sz="3200" strike="noStrike" u="none">
              <a:solidFill>
                <a:srgbClr val="ffff32"/>
              </a:solidFill>
              <a:effectLst/>
              <a:uFillTx/>
              <a:latin typeface="Arial"/>
            </a:endParaRPr>
          </a:p>
        </p:txBody>
      </p:sp>
      <p:sp>
        <p:nvSpPr>
          <p:cNvPr id="244"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Optimization of electricity assets</a:t>
            </a:r>
            <a:endParaRPr b="0" lang="en-US" sz="2000" strike="noStrike" u="none">
              <a:solidFill>
                <a:srgbClr val="ffffff"/>
              </a:solidFill>
              <a:effectLst/>
              <a:uFillTx/>
              <a:latin typeface="Arial"/>
            </a:endParaRPr>
          </a:p>
        </p:txBody>
      </p:sp>
      <p:sp>
        <p:nvSpPr>
          <p:cNvPr id="245" name=""/>
          <p:cNvSpPr/>
          <p:nvPr/>
        </p:nvSpPr>
        <p:spPr>
          <a:xfrm>
            <a:off x="5648400" y="2286000"/>
            <a:ext cx="3720960" cy="429264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46" name=""/>
          <p:cNvSpPr/>
          <p:nvPr/>
        </p:nvSpPr>
        <p:spPr>
          <a:xfrm>
            <a:off x="5773680" y="2922480"/>
            <a:ext cx="3448080" cy="1592280"/>
          </a:xfrm>
          <a:prstGeom prst="rect">
            <a:avLst/>
          </a:prstGeom>
          <a:noFill/>
          <a:ln w="0">
            <a:noFill/>
          </a:ln>
        </p:spPr>
        <p:style>
          <a:lnRef idx="0"/>
          <a:fillRef idx="0"/>
          <a:effectRef idx="0"/>
          <a:fontRef idx="minor"/>
        </p:style>
        <p:txBody>
          <a:bodyPr lIns="0" rIns="0" tIns="40680" bIns="40680" anchor="t">
            <a:noAutofit/>
          </a:bodyPr>
          <a:p>
            <a:pPr marL="285840" indent="-285840">
              <a:lnSpc>
                <a:spcPct val="105000"/>
              </a:lnSpc>
              <a:spcBef>
                <a:spcPts val="168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Leader in distribution and supply</a:t>
            </a:r>
            <a:endParaRPr b="0" lang="en-US" sz="1800" strike="noStrike" u="none">
              <a:solidFill>
                <a:srgbClr val="ffffff"/>
              </a:solidFill>
              <a:effectLst/>
              <a:uFillTx/>
              <a:latin typeface="Arial"/>
            </a:endParaRPr>
          </a:p>
          <a:p>
            <a:pPr marL="285840" indent="-285840">
              <a:lnSpc>
                <a:spcPct val="105000"/>
              </a:lnSpc>
              <a:spcBef>
                <a:spcPts val="168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Neighboring markets</a:t>
            </a:r>
            <a:endParaRPr b="0" lang="en-US" sz="1800" strike="noStrike" u="none">
              <a:solidFill>
                <a:srgbClr val="ffffff"/>
              </a:solidFill>
              <a:effectLst/>
              <a:uFillTx/>
              <a:latin typeface="Arial"/>
            </a:endParaRPr>
          </a:p>
          <a:p>
            <a:pPr lvl="1" marL="571680" indent="-284400">
              <a:lnSpc>
                <a:spcPct val="105000"/>
              </a:lnSpc>
              <a:spcBef>
                <a:spcPts val="176"/>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Operating efficiencies</a:t>
            </a:r>
            <a:endParaRPr b="0" lang="en-US" sz="1800" strike="noStrike" u="none">
              <a:solidFill>
                <a:srgbClr val="ffffff"/>
              </a:solidFill>
              <a:effectLst/>
              <a:uFillTx/>
              <a:latin typeface="Arial"/>
            </a:endParaRPr>
          </a:p>
          <a:p>
            <a:pPr lvl="1" marL="571680" indent="-284400">
              <a:lnSpc>
                <a:spcPct val="105000"/>
              </a:lnSpc>
              <a:spcBef>
                <a:spcPts val="176"/>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Cost reduction</a:t>
            </a:r>
            <a:endParaRPr b="0" lang="en-US" sz="1800" strike="noStrike" u="none">
              <a:solidFill>
                <a:srgbClr val="ffffff"/>
              </a:solidFill>
              <a:effectLst/>
              <a:uFillTx/>
              <a:latin typeface="Arial"/>
            </a:endParaRPr>
          </a:p>
          <a:p>
            <a:pPr marL="285840" indent="-285840">
              <a:lnSpc>
                <a:spcPct val="105000"/>
              </a:lnSpc>
              <a:spcBef>
                <a:spcPts val="168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High growth markets</a:t>
            </a:r>
            <a:endParaRPr b="0" lang="en-US" sz="1800" strike="noStrike" u="none">
              <a:solidFill>
                <a:srgbClr val="ffffff"/>
              </a:solidFill>
              <a:effectLst/>
              <a:uFillTx/>
              <a:latin typeface="Arial"/>
            </a:endParaRPr>
          </a:p>
          <a:p>
            <a:pPr marL="285840" indent="-285840">
              <a:lnSpc>
                <a:spcPct val="105000"/>
              </a:lnSpc>
              <a:spcBef>
                <a:spcPts val="1687"/>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Complementary commercial networks</a:t>
            </a:r>
            <a:endParaRPr b="0" lang="en-US" sz="1800" strike="noStrike" u="none">
              <a:solidFill>
                <a:srgbClr val="ffffff"/>
              </a:solidFill>
              <a:effectLst/>
              <a:uFillTx/>
              <a:latin typeface="Arial"/>
            </a:endParaRPr>
          </a:p>
        </p:txBody>
      </p:sp>
      <p:sp>
        <p:nvSpPr>
          <p:cNvPr id="247" name=""/>
          <p:cNvSpPr/>
          <p:nvPr/>
        </p:nvSpPr>
        <p:spPr>
          <a:xfrm>
            <a:off x="5648400" y="2271600"/>
            <a:ext cx="3720960" cy="596880"/>
          </a:xfrm>
          <a:prstGeom prst="bevel">
            <a:avLst>
              <a:gd name="adj" fmla="val 12500"/>
            </a:avLst>
          </a:prstGeom>
          <a:solidFill>
            <a:srgbClr val="0537d1"/>
          </a:solidFill>
          <a:ln w="0">
            <a:noFill/>
          </a:ln>
        </p:spPr>
        <p:style>
          <a:lnRef idx="0"/>
          <a:fillRef idx="0"/>
          <a:effectRef idx="0"/>
          <a:fontRef idx="minor"/>
        </p:style>
        <p:txBody>
          <a:bodyPr lIns="100800" rIns="54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Distribution/Supply </a:t>
            </a:r>
            <a:endParaRPr b="0" lang="en-US" sz="1800" strike="noStrike" u="none">
              <a:solidFill>
                <a:srgbClr val="ffffff"/>
              </a:solidFill>
              <a:effectLst/>
              <a:uFillTx/>
              <a:latin typeface="Arial"/>
            </a:endParaRPr>
          </a:p>
        </p:txBody>
      </p:sp>
      <p:sp>
        <p:nvSpPr>
          <p:cNvPr id="248" name=""/>
          <p:cNvSpPr/>
          <p:nvPr/>
        </p:nvSpPr>
        <p:spPr>
          <a:xfrm>
            <a:off x="1587600" y="2271600"/>
            <a:ext cx="3720960" cy="430848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249" name=""/>
          <p:cNvSpPr/>
          <p:nvPr/>
        </p:nvSpPr>
        <p:spPr>
          <a:xfrm>
            <a:off x="1612800" y="2563920"/>
            <a:ext cx="2597400" cy="306000"/>
          </a:xfrm>
          <a:prstGeom prst="rect">
            <a:avLst/>
          </a:prstGeom>
          <a:noFill/>
          <a:ln w="0">
            <a:noFill/>
          </a:ln>
        </p:spPr>
        <p:style>
          <a:lnRef idx="0"/>
          <a:fillRef idx="0"/>
          <a:effectRef idx="0"/>
          <a:fontRef idx="minor"/>
        </p:style>
        <p:txBody>
          <a:bodyPr lIns="82440" rIns="8244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ff"/>
                </a:solidFill>
                <a:effectLst/>
                <a:uFillTx/>
                <a:latin typeface="Arial"/>
              </a:rPr>
              <a:t>MW</a:t>
            </a:r>
            <a:endParaRPr b="0" lang="en-US" sz="1400" strike="noStrike" u="none">
              <a:solidFill>
                <a:srgbClr val="ffffff"/>
              </a:solidFill>
              <a:effectLst/>
              <a:uFillTx/>
              <a:latin typeface="Arial"/>
            </a:endParaRPr>
          </a:p>
        </p:txBody>
      </p:sp>
      <p:sp>
        <p:nvSpPr>
          <p:cNvPr id="250" name=""/>
          <p:cNvSpPr/>
          <p:nvPr/>
        </p:nvSpPr>
        <p:spPr>
          <a:xfrm>
            <a:off x="1587600" y="2271600"/>
            <a:ext cx="3719520" cy="596880"/>
          </a:xfrm>
          <a:prstGeom prst="bevel">
            <a:avLst>
              <a:gd name="adj" fmla="val 12500"/>
            </a:avLst>
          </a:prstGeom>
          <a:solidFill>
            <a:srgbClr val="0537d1"/>
          </a:solidFill>
          <a:ln w="0">
            <a:noFill/>
          </a:ln>
        </p:spPr>
        <p:style>
          <a:lnRef idx="0"/>
          <a:fillRef idx="0"/>
          <a:effectRef idx="0"/>
          <a:fontRef idx="minor"/>
        </p:style>
        <p:txBody>
          <a:bodyPr lIns="100800" rIns="54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Distribution market growth</a:t>
            </a:r>
            <a:endParaRPr b="0" lang="en-US" sz="1800" strike="noStrike" u="none">
              <a:solidFill>
                <a:srgbClr val="ffffff"/>
              </a:solidFill>
              <a:effectLst/>
              <a:uFillTx/>
              <a:latin typeface="Arial"/>
            </a:endParaRPr>
          </a:p>
        </p:txBody>
      </p:sp>
      <p:sp>
        <p:nvSpPr>
          <p:cNvPr id="251" name=""/>
          <p:cNvSpPr/>
          <p:nvPr/>
        </p:nvSpPr>
        <p:spPr>
          <a:xfrm>
            <a:off x="1598760" y="2836800"/>
            <a:ext cx="2597040" cy="306000"/>
          </a:xfrm>
          <a:prstGeom prst="rect">
            <a:avLst/>
          </a:prstGeom>
          <a:noFill/>
          <a:ln w="0">
            <a:noFill/>
          </a:ln>
        </p:spPr>
        <p:style>
          <a:lnRef idx="0"/>
          <a:fillRef idx="0"/>
          <a:effectRef idx="0"/>
          <a:fontRef idx="minor"/>
        </p:style>
        <p:txBody>
          <a:bodyPr lIns="82440" rIns="82440" tIns="46080" bIns="4608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400" strike="noStrike" u="none">
                <a:solidFill>
                  <a:srgbClr val="ffffff"/>
                </a:solidFill>
                <a:effectLst/>
                <a:uFillTx/>
                <a:latin typeface="Arial"/>
              </a:rPr>
              <a:t>Base 100</a:t>
            </a:r>
            <a:endParaRPr b="0" lang="en-US" sz="1400" strike="noStrike" u="none">
              <a:solidFill>
                <a:srgbClr val="ffffff"/>
              </a:solidFill>
              <a:effectLst/>
              <a:uFillTx/>
              <a:latin typeface="Arial"/>
            </a:endParaRPr>
          </a:p>
        </p:txBody>
      </p:sp>
      <p:graphicFrame>
        <p:nvGraphicFramePr>
          <p:cNvPr id="252" name=""/>
          <p:cNvGraphicFramePr/>
          <p:nvPr/>
        </p:nvGraphicFramePr>
        <p:xfrm>
          <a:off x="1581120" y="2381400"/>
          <a:ext cx="3733920" cy="4228920"/>
        </p:xfrm>
        <a:graphic>
          <a:graphicData uri="http://schemas.openxmlformats.org/presentationml/2006/ole">
            <p:oleObj r:id="rId2" spid="">
              <p:embed/>
              <p:pic>
                <p:nvPicPr>
                  <p:cNvPr id="253" name="" descr=""/>
                  <p:cNvPicPr/>
                  <p:nvPr/>
                </p:nvPicPr>
                <p:blipFill>
                  <a:blip r:embed="rId3"/>
                  <a:stretch/>
                </p:blipFill>
                <p:spPr>
                  <a:xfrm>
                    <a:off x="1581120" y="2381400"/>
                    <a:ext cx="3733920" cy="4228920"/>
                  </a:xfrm>
                  <a:prstGeom prst="rect">
                    <a:avLst/>
                  </a:prstGeom>
                  <a:noFill/>
                  <a:ln w="0">
                    <a:noFill/>
                  </a:ln>
                </p:spPr>
              </p:pic>
            </p:oleObj>
          </a:graphicData>
        </a:graphic>
      </p:graphicFrame>
      <p:sp>
        <p:nvSpPr>
          <p:cNvPr id="3" name="PlaceHolder 2"/>
          <p:cNvSpPr>
            <a:spLocks noGrp="1"/>
          </p:cNvSpPr>
          <p:nvPr>
            <p:ph type="sldNum" idx="1"/>
          </p:nvPr>
        </p:nvSpPr>
        <p:spPr/>
        <p:txBody>
          <a:bodyPr/>
          <a:p>
            <a:fld id="{471390FF-FAF6-4280-8FEE-4A10537A8B03}" type="slidenum">
              <a:t>16</a:t>
            </a:fld>
          </a:p>
        </p:txBody>
      </p:sp>
    </p:spTree>
  </p:cSld>
  <p:transition>
    <p:zoom dir="in"/>
  </p:transition>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254" name="PlaceHolder 1"/>
          <p:cNvSpPr>
            <a:spLocks noGrp="1"/>
          </p:cNvSpPr>
          <p:nvPr>
            <p:ph/>
          </p:nvPr>
        </p:nvSpPr>
        <p:spPr>
          <a:xfrm>
            <a:off x="1599840" y="2092320"/>
            <a:ext cx="2492280" cy="747000"/>
          </a:xfrm>
          <a:prstGeom prst="rect">
            <a:avLst/>
          </a:prstGeom>
          <a:solidFill>
            <a:srgbClr val="00197d">
              <a:alpha val="50000"/>
            </a:srgbClr>
          </a:solidFill>
          <a:ln w="0">
            <a:noFill/>
          </a:ln>
        </p:spPr>
        <p:txBody>
          <a:bodyPr lIns="72000" rIns="72000" tIns="40680" bIns="40680" anchor="t">
            <a:normAutofit/>
          </a:bodyPr>
          <a:p>
            <a:pPr marL="390600" indent="-390600">
              <a:lnSpc>
                <a:spcPct val="100000"/>
              </a:lnSpc>
              <a:spcBef>
                <a:spcPts val="14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600" strike="noStrike" u="none">
                <a:solidFill>
                  <a:srgbClr val="ffffff"/>
                </a:solidFill>
                <a:effectLst/>
                <a:uFillTx/>
                <a:latin typeface="Arial"/>
              </a:rPr>
              <a:t>18 mm customers</a:t>
            </a:r>
            <a:endParaRPr b="0" lang="en-US" sz="1600" strike="noStrike" u="none">
              <a:solidFill>
                <a:srgbClr val="ffffff"/>
              </a:solidFill>
              <a:effectLst/>
              <a:uFillTx/>
              <a:latin typeface="Arial"/>
            </a:endParaRPr>
          </a:p>
          <a:p>
            <a:pPr marL="390600" indent="-390600">
              <a:lnSpc>
                <a:spcPct val="100000"/>
              </a:lnSpc>
              <a:spcBef>
                <a:spcPts val="14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600" strike="noStrike" u="none">
                <a:solidFill>
                  <a:srgbClr val="ffffff"/>
                </a:solidFill>
                <a:effectLst/>
                <a:uFillTx/>
                <a:latin typeface="Arial"/>
              </a:rPr>
              <a:t>13,800 MW</a:t>
            </a:r>
            <a:r>
              <a:rPr b="0" lang="en-US" sz="1600" strike="noStrike" u="none" baseline="30000">
                <a:solidFill>
                  <a:srgbClr val="ffffff"/>
                </a:solidFill>
                <a:effectLst/>
                <a:uFillTx/>
                <a:latin typeface="Arial"/>
              </a:rPr>
              <a:t>1</a:t>
            </a:r>
            <a:endParaRPr b="0" lang="en-US" sz="1600" strike="noStrike" u="none">
              <a:solidFill>
                <a:srgbClr val="ffffff"/>
              </a:solidFill>
              <a:effectLst/>
              <a:uFillTx/>
              <a:latin typeface="Arial"/>
            </a:endParaRPr>
          </a:p>
        </p:txBody>
      </p:sp>
      <p:grpSp>
        <p:nvGrpSpPr>
          <p:cNvPr id="255" name=""/>
          <p:cNvGrpSpPr/>
          <p:nvPr/>
        </p:nvGrpSpPr>
        <p:grpSpPr>
          <a:xfrm>
            <a:off x="3784680" y="3575160"/>
            <a:ext cx="2403360" cy="2798640"/>
            <a:chOff x="3784680" y="3575160"/>
            <a:chExt cx="2403360" cy="2798640"/>
          </a:xfrm>
        </p:grpSpPr>
        <p:sp>
          <p:nvSpPr>
            <p:cNvPr id="256" name=""/>
            <p:cNvSpPr/>
            <p:nvPr/>
          </p:nvSpPr>
          <p:spPr>
            <a:xfrm>
              <a:off x="3784680" y="3575160"/>
              <a:ext cx="882720" cy="560160"/>
            </a:xfrm>
            <a:custGeom>
              <a:avLst/>
              <a:gdLst/>
              <a:ahLst/>
              <a:rect l="l" t="t" r="r" b="b"/>
              <a:pathLst>
                <a:path w="412" h="261">
                  <a:moveTo>
                    <a:pt x="0" y="3"/>
                  </a:moveTo>
                  <a:lnTo>
                    <a:pt x="0" y="3"/>
                  </a:lnTo>
                  <a:lnTo>
                    <a:pt x="19" y="43"/>
                  </a:lnTo>
                  <a:lnTo>
                    <a:pt x="42" y="62"/>
                  </a:lnTo>
                  <a:lnTo>
                    <a:pt x="41" y="73"/>
                  </a:lnTo>
                  <a:lnTo>
                    <a:pt x="29" y="75"/>
                  </a:lnTo>
                  <a:lnTo>
                    <a:pt x="55" y="84"/>
                  </a:lnTo>
                  <a:lnTo>
                    <a:pt x="69" y="103"/>
                  </a:lnTo>
                  <a:lnTo>
                    <a:pt x="68" y="118"/>
                  </a:lnTo>
                  <a:lnTo>
                    <a:pt x="97" y="143"/>
                  </a:lnTo>
                  <a:lnTo>
                    <a:pt x="104" y="135"/>
                  </a:lnTo>
                  <a:lnTo>
                    <a:pt x="34" y="37"/>
                  </a:lnTo>
                  <a:lnTo>
                    <a:pt x="30" y="11"/>
                  </a:lnTo>
                  <a:lnTo>
                    <a:pt x="45" y="17"/>
                  </a:lnTo>
                  <a:lnTo>
                    <a:pt x="71" y="60"/>
                  </a:lnTo>
                  <a:lnTo>
                    <a:pt x="108" y="92"/>
                  </a:lnTo>
                  <a:lnTo>
                    <a:pt x="106" y="104"/>
                  </a:lnTo>
                  <a:lnTo>
                    <a:pt x="157" y="148"/>
                  </a:lnTo>
                  <a:lnTo>
                    <a:pt x="163" y="167"/>
                  </a:lnTo>
                  <a:lnTo>
                    <a:pt x="157" y="179"/>
                  </a:lnTo>
                  <a:lnTo>
                    <a:pt x="169" y="196"/>
                  </a:lnTo>
                  <a:lnTo>
                    <a:pt x="266" y="242"/>
                  </a:lnTo>
                  <a:lnTo>
                    <a:pt x="309" y="238"/>
                  </a:lnTo>
                  <a:lnTo>
                    <a:pt x="337" y="260"/>
                  </a:lnTo>
                  <a:lnTo>
                    <a:pt x="348" y="239"/>
                  </a:lnTo>
                  <a:lnTo>
                    <a:pt x="362" y="238"/>
                  </a:lnTo>
                  <a:lnTo>
                    <a:pt x="348" y="220"/>
                  </a:lnTo>
                  <a:lnTo>
                    <a:pt x="379" y="213"/>
                  </a:lnTo>
                  <a:lnTo>
                    <a:pt x="391" y="205"/>
                  </a:lnTo>
                  <a:lnTo>
                    <a:pt x="394" y="201"/>
                  </a:lnTo>
                  <a:lnTo>
                    <a:pt x="398" y="211"/>
                  </a:lnTo>
                  <a:lnTo>
                    <a:pt x="411" y="167"/>
                  </a:lnTo>
                  <a:lnTo>
                    <a:pt x="394" y="161"/>
                  </a:lnTo>
                  <a:lnTo>
                    <a:pt x="363" y="167"/>
                  </a:lnTo>
                  <a:lnTo>
                    <a:pt x="347" y="205"/>
                  </a:lnTo>
                  <a:lnTo>
                    <a:pt x="307" y="209"/>
                  </a:lnTo>
                  <a:lnTo>
                    <a:pt x="290" y="200"/>
                  </a:lnTo>
                  <a:lnTo>
                    <a:pt x="264" y="153"/>
                  </a:lnTo>
                  <a:lnTo>
                    <a:pt x="263" y="118"/>
                  </a:lnTo>
                  <a:lnTo>
                    <a:pt x="272" y="101"/>
                  </a:lnTo>
                  <a:lnTo>
                    <a:pt x="245" y="92"/>
                  </a:lnTo>
                  <a:lnTo>
                    <a:pt x="211" y="43"/>
                  </a:lnTo>
                  <a:lnTo>
                    <a:pt x="182" y="53"/>
                  </a:lnTo>
                  <a:lnTo>
                    <a:pt x="145" y="13"/>
                  </a:lnTo>
                  <a:lnTo>
                    <a:pt x="83" y="21"/>
                  </a:lnTo>
                  <a:lnTo>
                    <a:pt x="31" y="0"/>
                  </a:lnTo>
                  <a:lnTo>
                    <a:pt x="0" y="3"/>
                  </a:lnTo>
                  <a:lnTo>
                    <a:pt x="0" y="3"/>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57" name=""/>
            <p:cNvSpPr/>
            <p:nvPr/>
          </p:nvSpPr>
          <p:spPr>
            <a:xfrm>
              <a:off x="5238720" y="4014720"/>
              <a:ext cx="46080" cy="17640"/>
            </a:xfrm>
            <a:custGeom>
              <a:avLst/>
              <a:gdLst/>
              <a:ahLst/>
              <a:rect l="l" t="t" r="r" b="b"/>
              <a:pathLst>
                <a:path w="21" h="8">
                  <a:moveTo>
                    <a:pt x="0" y="0"/>
                  </a:moveTo>
                  <a:lnTo>
                    <a:pt x="0" y="0"/>
                  </a:lnTo>
                  <a:lnTo>
                    <a:pt x="2" y="7"/>
                  </a:lnTo>
                  <a:lnTo>
                    <a:pt x="20" y="4"/>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Arial"/>
              </a:endParaRPr>
            </a:p>
          </p:txBody>
        </p:sp>
        <p:sp>
          <p:nvSpPr>
            <p:cNvPr id="258" name=""/>
            <p:cNvSpPr/>
            <p:nvPr/>
          </p:nvSpPr>
          <p:spPr>
            <a:xfrm>
              <a:off x="5059440" y="5203800"/>
              <a:ext cx="577800" cy="1033560"/>
            </a:xfrm>
            <a:custGeom>
              <a:avLst/>
              <a:gdLst/>
              <a:ahLst/>
              <a:rect l="l" t="t" r="r" b="b"/>
              <a:pathLst>
                <a:path w="270" h="481">
                  <a:moveTo>
                    <a:pt x="0" y="444"/>
                  </a:moveTo>
                  <a:lnTo>
                    <a:pt x="0" y="444"/>
                  </a:lnTo>
                  <a:lnTo>
                    <a:pt x="3" y="455"/>
                  </a:lnTo>
                  <a:lnTo>
                    <a:pt x="14" y="451"/>
                  </a:lnTo>
                  <a:lnTo>
                    <a:pt x="18" y="475"/>
                  </a:lnTo>
                  <a:lnTo>
                    <a:pt x="68" y="480"/>
                  </a:lnTo>
                  <a:lnTo>
                    <a:pt x="54" y="468"/>
                  </a:lnTo>
                  <a:lnTo>
                    <a:pt x="64" y="435"/>
                  </a:lnTo>
                  <a:lnTo>
                    <a:pt x="74" y="442"/>
                  </a:lnTo>
                  <a:lnTo>
                    <a:pt x="105" y="396"/>
                  </a:lnTo>
                  <a:lnTo>
                    <a:pt x="81" y="370"/>
                  </a:lnTo>
                  <a:lnTo>
                    <a:pt x="108" y="354"/>
                  </a:lnTo>
                  <a:lnTo>
                    <a:pt x="112" y="331"/>
                  </a:lnTo>
                  <a:lnTo>
                    <a:pt x="124" y="320"/>
                  </a:lnTo>
                  <a:lnTo>
                    <a:pt x="113" y="316"/>
                  </a:lnTo>
                  <a:lnTo>
                    <a:pt x="134" y="316"/>
                  </a:lnTo>
                  <a:lnTo>
                    <a:pt x="131" y="305"/>
                  </a:lnTo>
                  <a:lnTo>
                    <a:pt x="122" y="312"/>
                  </a:lnTo>
                  <a:lnTo>
                    <a:pt x="113" y="304"/>
                  </a:lnTo>
                  <a:lnTo>
                    <a:pt x="112" y="287"/>
                  </a:lnTo>
                  <a:lnTo>
                    <a:pt x="149" y="288"/>
                  </a:lnTo>
                  <a:lnTo>
                    <a:pt x="152" y="253"/>
                  </a:lnTo>
                  <a:lnTo>
                    <a:pt x="210" y="247"/>
                  </a:lnTo>
                  <a:lnTo>
                    <a:pt x="227" y="223"/>
                  </a:lnTo>
                  <a:lnTo>
                    <a:pt x="204" y="178"/>
                  </a:lnTo>
                  <a:lnTo>
                    <a:pt x="216" y="122"/>
                  </a:lnTo>
                  <a:lnTo>
                    <a:pt x="269" y="76"/>
                  </a:lnTo>
                  <a:lnTo>
                    <a:pt x="267" y="55"/>
                  </a:lnTo>
                  <a:lnTo>
                    <a:pt x="256" y="55"/>
                  </a:lnTo>
                  <a:lnTo>
                    <a:pt x="242" y="79"/>
                  </a:lnTo>
                  <a:lnTo>
                    <a:pt x="205" y="78"/>
                  </a:lnTo>
                  <a:lnTo>
                    <a:pt x="213" y="50"/>
                  </a:lnTo>
                  <a:lnTo>
                    <a:pt x="147" y="7"/>
                  </a:lnTo>
                  <a:lnTo>
                    <a:pt x="125" y="3"/>
                  </a:lnTo>
                  <a:lnTo>
                    <a:pt x="123" y="12"/>
                  </a:lnTo>
                  <a:lnTo>
                    <a:pt x="98" y="0"/>
                  </a:lnTo>
                  <a:lnTo>
                    <a:pt x="84" y="15"/>
                  </a:lnTo>
                  <a:lnTo>
                    <a:pt x="82" y="32"/>
                  </a:lnTo>
                  <a:lnTo>
                    <a:pt x="67" y="39"/>
                  </a:lnTo>
                  <a:lnTo>
                    <a:pt x="68" y="73"/>
                  </a:lnTo>
                  <a:lnTo>
                    <a:pt x="51" y="91"/>
                  </a:lnTo>
                  <a:lnTo>
                    <a:pt x="39" y="138"/>
                  </a:lnTo>
                  <a:lnTo>
                    <a:pt x="48" y="182"/>
                  </a:lnTo>
                  <a:lnTo>
                    <a:pt x="31" y="220"/>
                  </a:lnTo>
                  <a:lnTo>
                    <a:pt x="18" y="313"/>
                  </a:lnTo>
                  <a:lnTo>
                    <a:pt x="28" y="348"/>
                  </a:lnTo>
                  <a:lnTo>
                    <a:pt x="19" y="351"/>
                  </a:lnTo>
                  <a:lnTo>
                    <a:pt x="23" y="381"/>
                  </a:lnTo>
                  <a:lnTo>
                    <a:pt x="0" y="444"/>
                  </a:lnTo>
                  <a:lnTo>
                    <a:pt x="0" y="444"/>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59" name=""/>
            <p:cNvSpPr/>
            <p:nvPr/>
          </p:nvSpPr>
          <p:spPr>
            <a:xfrm>
              <a:off x="5195880" y="6251400"/>
              <a:ext cx="104760" cy="90720"/>
            </a:xfrm>
            <a:custGeom>
              <a:avLst/>
              <a:gdLst/>
              <a:ahLst/>
              <a:rect l="l" t="t" r="r" b="b"/>
              <a:pathLst>
                <a:path w="49" h="42">
                  <a:moveTo>
                    <a:pt x="0" y="0"/>
                  </a:moveTo>
                  <a:lnTo>
                    <a:pt x="0" y="0"/>
                  </a:lnTo>
                  <a:lnTo>
                    <a:pt x="2" y="41"/>
                  </a:lnTo>
                  <a:lnTo>
                    <a:pt x="48" y="37"/>
                  </a:lnTo>
                  <a:lnTo>
                    <a:pt x="11" y="20"/>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Arial"/>
              </a:endParaRPr>
            </a:p>
          </p:txBody>
        </p:sp>
        <p:sp>
          <p:nvSpPr>
            <p:cNvPr id="260" name=""/>
            <p:cNvSpPr/>
            <p:nvPr/>
          </p:nvSpPr>
          <p:spPr>
            <a:xfrm>
              <a:off x="5165640" y="4840200"/>
              <a:ext cx="354240" cy="398520"/>
            </a:xfrm>
            <a:custGeom>
              <a:avLst/>
              <a:gdLst/>
              <a:ahLst/>
              <a:rect l="l" t="t" r="r" b="b"/>
              <a:pathLst>
                <a:path w="165" h="185">
                  <a:moveTo>
                    <a:pt x="0" y="18"/>
                  </a:moveTo>
                  <a:lnTo>
                    <a:pt x="0" y="18"/>
                  </a:lnTo>
                  <a:lnTo>
                    <a:pt x="13" y="38"/>
                  </a:lnTo>
                  <a:lnTo>
                    <a:pt x="4" y="80"/>
                  </a:lnTo>
                  <a:lnTo>
                    <a:pt x="13" y="84"/>
                  </a:lnTo>
                  <a:lnTo>
                    <a:pt x="9" y="91"/>
                  </a:lnTo>
                  <a:lnTo>
                    <a:pt x="1" y="108"/>
                  </a:lnTo>
                  <a:lnTo>
                    <a:pt x="16" y="133"/>
                  </a:lnTo>
                  <a:lnTo>
                    <a:pt x="24" y="183"/>
                  </a:lnTo>
                  <a:lnTo>
                    <a:pt x="34" y="184"/>
                  </a:lnTo>
                  <a:lnTo>
                    <a:pt x="48" y="169"/>
                  </a:lnTo>
                  <a:lnTo>
                    <a:pt x="73" y="181"/>
                  </a:lnTo>
                  <a:lnTo>
                    <a:pt x="75" y="172"/>
                  </a:lnTo>
                  <a:lnTo>
                    <a:pt x="97" y="176"/>
                  </a:lnTo>
                  <a:lnTo>
                    <a:pt x="106" y="139"/>
                  </a:lnTo>
                  <a:lnTo>
                    <a:pt x="145" y="133"/>
                  </a:lnTo>
                  <a:lnTo>
                    <a:pt x="159" y="145"/>
                  </a:lnTo>
                  <a:lnTo>
                    <a:pt x="164" y="117"/>
                  </a:lnTo>
                  <a:lnTo>
                    <a:pt x="155" y="93"/>
                  </a:lnTo>
                  <a:lnTo>
                    <a:pt x="132" y="91"/>
                  </a:lnTo>
                  <a:lnTo>
                    <a:pt x="122" y="55"/>
                  </a:lnTo>
                  <a:lnTo>
                    <a:pt x="62" y="31"/>
                  </a:lnTo>
                  <a:lnTo>
                    <a:pt x="58" y="0"/>
                  </a:lnTo>
                  <a:lnTo>
                    <a:pt x="17" y="19"/>
                  </a:lnTo>
                  <a:lnTo>
                    <a:pt x="0" y="18"/>
                  </a:lnTo>
                  <a:lnTo>
                    <a:pt x="0" y="1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61" name=""/>
            <p:cNvSpPr/>
            <p:nvPr/>
          </p:nvSpPr>
          <p:spPr>
            <a:xfrm>
              <a:off x="5046840" y="4410000"/>
              <a:ext cx="1141200" cy="1170000"/>
            </a:xfrm>
            <a:custGeom>
              <a:avLst/>
              <a:gdLst/>
              <a:ahLst/>
              <a:rect l="l" t="t" r="r" b="b"/>
              <a:pathLst>
                <a:path w="533" h="544">
                  <a:moveTo>
                    <a:pt x="0" y="172"/>
                  </a:moveTo>
                  <a:lnTo>
                    <a:pt x="0" y="172"/>
                  </a:lnTo>
                  <a:lnTo>
                    <a:pt x="11" y="197"/>
                  </a:lnTo>
                  <a:lnTo>
                    <a:pt x="30" y="205"/>
                  </a:lnTo>
                  <a:lnTo>
                    <a:pt x="45" y="196"/>
                  </a:lnTo>
                  <a:lnTo>
                    <a:pt x="45" y="218"/>
                  </a:lnTo>
                  <a:lnTo>
                    <a:pt x="56" y="218"/>
                  </a:lnTo>
                  <a:lnTo>
                    <a:pt x="73" y="219"/>
                  </a:lnTo>
                  <a:lnTo>
                    <a:pt x="114" y="200"/>
                  </a:lnTo>
                  <a:lnTo>
                    <a:pt x="118" y="231"/>
                  </a:lnTo>
                  <a:lnTo>
                    <a:pt x="178" y="255"/>
                  </a:lnTo>
                  <a:lnTo>
                    <a:pt x="188" y="291"/>
                  </a:lnTo>
                  <a:lnTo>
                    <a:pt x="211" y="293"/>
                  </a:lnTo>
                  <a:lnTo>
                    <a:pt x="220" y="317"/>
                  </a:lnTo>
                  <a:lnTo>
                    <a:pt x="215" y="345"/>
                  </a:lnTo>
                  <a:lnTo>
                    <a:pt x="218" y="372"/>
                  </a:lnTo>
                  <a:lnTo>
                    <a:pt x="246" y="377"/>
                  </a:lnTo>
                  <a:lnTo>
                    <a:pt x="250" y="396"/>
                  </a:lnTo>
                  <a:lnTo>
                    <a:pt x="264" y="399"/>
                  </a:lnTo>
                  <a:lnTo>
                    <a:pt x="262" y="424"/>
                  </a:lnTo>
                  <a:lnTo>
                    <a:pt x="273" y="424"/>
                  </a:lnTo>
                  <a:lnTo>
                    <a:pt x="275" y="445"/>
                  </a:lnTo>
                  <a:lnTo>
                    <a:pt x="222" y="491"/>
                  </a:lnTo>
                  <a:lnTo>
                    <a:pt x="232" y="488"/>
                  </a:lnTo>
                  <a:lnTo>
                    <a:pt x="273" y="517"/>
                  </a:lnTo>
                  <a:lnTo>
                    <a:pt x="281" y="529"/>
                  </a:lnTo>
                  <a:lnTo>
                    <a:pt x="278" y="543"/>
                  </a:lnTo>
                  <a:lnTo>
                    <a:pt x="343" y="462"/>
                  </a:lnTo>
                  <a:lnTo>
                    <a:pt x="347" y="421"/>
                  </a:lnTo>
                  <a:lnTo>
                    <a:pt x="399" y="384"/>
                  </a:lnTo>
                  <a:lnTo>
                    <a:pt x="432" y="384"/>
                  </a:lnTo>
                  <a:lnTo>
                    <a:pt x="445" y="371"/>
                  </a:lnTo>
                  <a:lnTo>
                    <a:pt x="472" y="310"/>
                  </a:lnTo>
                  <a:lnTo>
                    <a:pt x="475" y="249"/>
                  </a:lnTo>
                  <a:lnTo>
                    <a:pt x="527" y="191"/>
                  </a:lnTo>
                  <a:lnTo>
                    <a:pt x="532" y="166"/>
                  </a:lnTo>
                  <a:lnTo>
                    <a:pt x="524" y="141"/>
                  </a:lnTo>
                  <a:lnTo>
                    <a:pt x="502" y="137"/>
                  </a:lnTo>
                  <a:lnTo>
                    <a:pt x="468" y="111"/>
                  </a:lnTo>
                  <a:lnTo>
                    <a:pt x="401" y="106"/>
                  </a:lnTo>
                  <a:lnTo>
                    <a:pt x="395" y="90"/>
                  </a:lnTo>
                  <a:lnTo>
                    <a:pt x="365" y="78"/>
                  </a:lnTo>
                  <a:lnTo>
                    <a:pt x="352" y="79"/>
                  </a:lnTo>
                  <a:lnTo>
                    <a:pt x="334" y="102"/>
                  </a:lnTo>
                  <a:lnTo>
                    <a:pt x="334" y="94"/>
                  </a:lnTo>
                  <a:lnTo>
                    <a:pt x="305" y="98"/>
                  </a:lnTo>
                  <a:lnTo>
                    <a:pt x="317" y="93"/>
                  </a:lnTo>
                  <a:lnTo>
                    <a:pt x="306" y="75"/>
                  </a:lnTo>
                  <a:lnTo>
                    <a:pt x="327" y="48"/>
                  </a:lnTo>
                  <a:lnTo>
                    <a:pt x="305" y="15"/>
                  </a:lnTo>
                  <a:lnTo>
                    <a:pt x="285" y="41"/>
                  </a:lnTo>
                  <a:lnTo>
                    <a:pt x="265" y="39"/>
                  </a:lnTo>
                  <a:lnTo>
                    <a:pt x="237" y="43"/>
                  </a:lnTo>
                  <a:lnTo>
                    <a:pt x="198" y="49"/>
                  </a:lnTo>
                  <a:lnTo>
                    <a:pt x="191" y="35"/>
                  </a:lnTo>
                  <a:lnTo>
                    <a:pt x="194" y="9"/>
                  </a:lnTo>
                  <a:lnTo>
                    <a:pt x="181" y="0"/>
                  </a:lnTo>
                  <a:lnTo>
                    <a:pt x="147" y="16"/>
                  </a:lnTo>
                  <a:lnTo>
                    <a:pt x="124" y="11"/>
                  </a:lnTo>
                  <a:lnTo>
                    <a:pt x="131" y="37"/>
                  </a:lnTo>
                  <a:lnTo>
                    <a:pt x="144" y="40"/>
                  </a:lnTo>
                  <a:lnTo>
                    <a:pt x="111" y="59"/>
                  </a:lnTo>
                  <a:lnTo>
                    <a:pt x="95" y="52"/>
                  </a:lnTo>
                  <a:lnTo>
                    <a:pt x="87" y="42"/>
                  </a:lnTo>
                  <a:lnTo>
                    <a:pt x="55" y="47"/>
                  </a:lnTo>
                  <a:lnTo>
                    <a:pt x="65" y="61"/>
                  </a:lnTo>
                  <a:lnTo>
                    <a:pt x="52" y="63"/>
                  </a:lnTo>
                  <a:lnTo>
                    <a:pt x="59" y="87"/>
                  </a:lnTo>
                  <a:lnTo>
                    <a:pt x="53" y="126"/>
                  </a:lnTo>
                  <a:lnTo>
                    <a:pt x="19" y="140"/>
                  </a:lnTo>
                  <a:lnTo>
                    <a:pt x="0" y="172"/>
                  </a:lnTo>
                  <a:lnTo>
                    <a:pt x="0" y="172"/>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62" name=""/>
            <p:cNvSpPr/>
            <p:nvPr/>
          </p:nvSpPr>
          <p:spPr>
            <a:xfrm>
              <a:off x="4595760" y="4014720"/>
              <a:ext cx="27000" cy="79560"/>
            </a:xfrm>
            <a:custGeom>
              <a:avLst/>
              <a:gdLst/>
              <a:ahLst/>
              <a:rect l="l" t="t" r="r" b="b"/>
              <a:pathLst>
                <a:path w="13" h="37">
                  <a:moveTo>
                    <a:pt x="0" y="8"/>
                  </a:moveTo>
                  <a:lnTo>
                    <a:pt x="0" y="8"/>
                  </a:lnTo>
                  <a:lnTo>
                    <a:pt x="5" y="36"/>
                  </a:lnTo>
                  <a:lnTo>
                    <a:pt x="12" y="0"/>
                  </a:lnTo>
                  <a:lnTo>
                    <a:pt x="0" y="8"/>
                  </a:lnTo>
                  <a:lnTo>
                    <a:pt x="0" y="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32760" bIns="32760" anchor="t">
              <a:noAutofit/>
            </a:bodyPr>
            <a:p>
              <a:endParaRPr b="0" lang="en-US" sz="2400" strike="noStrike" u="none">
                <a:solidFill>
                  <a:srgbClr val="ffffff"/>
                </a:solidFill>
                <a:effectLst/>
                <a:uFillTx/>
                <a:latin typeface="Arial"/>
              </a:endParaRPr>
            </a:p>
          </p:txBody>
        </p:sp>
        <p:sp>
          <p:nvSpPr>
            <p:cNvPr id="263" name=""/>
            <p:cNvSpPr/>
            <p:nvPr/>
          </p:nvSpPr>
          <p:spPr>
            <a:xfrm>
              <a:off x="4994280" y="5072040"/>
              <a:ext cx="246240" cy="1227240"/>
            </a:xfrm>
            <a:custGeom>
              <a:avLst/>
              <a:gdLst/>
              <a:ahLst/>
              <a:rect l="l" t="t" r="r" b="b"/>
              <a:pathLst>
                <a:path w="115" h="571">
                  <a:moveTo>
                    <a:pt x="0" y="445"/>
                  </a:moveTo>
                  <a:lnTo>
                    <a:pt x="0" y="445"/>
                  </a:lnTo>
                  <a:lnTo>
                    <a:pt x="9" y="430"/>
                  </a:lnTo>
                  <a:lnTo>
                    <a:pt x="24" y="441"/>
                  </a:lnTo>
                  <a:lnTo>
                    <a:pt x="39" y="412"/>
                  </a:lnTo>
                  <a:lnTo>
                    <a:pt x="33" y="400"/>
                  </a:lnTo>
                  <a:lnTo>
                    <a:pt x="45" y="360"/>
                  </a:lnTo>
                  <a:lnTo>
                    <a:pt x="24" y="357"/>
                  </a:lnTo>
                  <a:lnTo>
                    <a:pt x="27" y="292"/>
                  </a:lnTo>
                  <a:lnTo>
                    <a:pt x="55" y="224"/>
                  </a:lnTo>
                  <a:lnTo>
                    <a:pt x="54" y="166"/>
                  </a:lnTo>
                  <a:lnTo>
                    <a:pt x="74" y="58"/>
                  </a:lnTo>
                  <a:lnTo>
                    <a:pt x="68" y="9"/>
                  </a:lnTo>
                  <a:lnTo>
                    <a:pt x="81" y="0"/>
                  </a:lnTo>
                  <a:lnTo>
                    <a:pt x="96" y="25"/>
                  </a:lnTo>
                  <a:lnTo>
                    <a:pt x="104" y="75"/>
                  </a:lnTo>
                  <a:lnTo>
                    <a:pt x="114" y="76"/>
                  </a:lnTo>
                  <a:lnTo>
                    <a:pt x="112" y="93"/>
                  </a:lnTo>
                  <a:lnTo>
                    <a:pt x="97" y="100"/>
                  </a:lnTo>
                  <a:lnTo>
                    <a:pt x="98" y="134"/>
                  </a:lnTo>
                  <a:lnTo>
                    <a:pt x="81" y="152"/>
                  </a:lnTo>
                  <a:lnTo>
                    <a:pt x="69" y="199"/>
                  </a:lnTo>
                  <a:lnTo>
                    <a:pt x="78" y="243"/>
                  </a:lnTo>
                  <a:lnTo>
                    <a:pt x="61" y="281"/>
                  </a:lnTo>
                  <a:lnTo>
                    <a:pt x="48" y="374"/>
                  </a:lnTo>
                  <a:lnTo>
                    <a:pt x="58" y="409"/>
                  </a:lnTo>
                  <a:lnTo>
                    <a:pt x="49" y="412"/>
                  </a:lnTo>
                  <a:lnTo>
                    <a:pt x="53" y="442"/>
                  </a:lnTo>
                  <a:lnTo>
                    <a:pt x="30" y="505"/>
                  </a:lnTo>
                  <a:lnTo>
                    <a:pt x="33" y="516"/>
                  </a:lnTo>
                  <a:lnTo>
                    <a:pt x="44" y="512"/>
                  </a:lnTo>
                  <a:lnTo>
                    <a:pt x="48" y="536"/>
                  </a:lnTo>
                  <a:lnTo>
                    <a:pt x="98" y="541"/>
                  </a:lnTo>
                  <a:lnTo>
                    <a:pt x="65" y="551"/>
                  </a:lnTo>
                  <a:lnTo>
                    <a:pt x="61" y="570"/>
                  </a:lnTo>
                  <a:lnTo>
                    <a:pt x="46" y="565"/>
                  </a:lnTo>
                  <a:lnTo>
                    <a:pt x="62" y="553"/>
                  </a:lnTo>
                  <a:lnTo>
                    <a:pt x="38" y="548"/>
                  </a:lnTo>
                  <a:lnTo>
                    <a:pt x="35" y="527"/>
                  </a:lnTo>
                  <a:lnTo>
                    <a:pt x="29" y="537"/>
                  </a:lnTo>
                  <a:lnTo>
                    <a:pt x="20" y="518"/>
                  </a:lnTo>
                  <a:lnTo>
                    <a:pt x="25" y="513"/>
                  </a:lnTo>
                  <a:lnTo>
                    <a:pt x="14" y="504"/>
                  </a:lnTo>
                  <a:lnTo>
                    <a:pt x="24" y="494"/>
                  </a:lnTo>
                  <a:lnTo>
                    <a:pt x="15" y="466"/>
                  </a:lnTo>
                  <a:lnTo>
                    <a:pt x="32" y="469"/>
                  </a:lnTo>
                  <a:lnTo>
                    <a:pt x="15" y="455"/>
                  </a:lnTo>
                  <a:lnTo>
                    <a:pt x="19" y="444"/>
                  </a:lnTo>
                  <a:lnTo>
                    <a:pt x="0" y="445"/>
                  </a:lnTo>
                  <a:lnTo>
                    <a:pt x="0" y="44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64" name=""/>
            <p:cNvSpPr/>
            <p:nvPr/>
          </p:nvSpPr>
          <p:spPr>
            <a:xfrm>
              <a:off x="5006880" y="6097680"/>
              <a:ext cx="20880" cy="48960"/>
            </a:xfrm>
            <a:custGeom>
              <a:avLst/>
              <a:gdLst/>
              <a:ahLst/>
              <a:rect l="l" t="t" r="r" b="b"/>
              <a:pathLst>
                <a:path w="10" h="22">
                  <a:moveTo>
                    <a:pt x="0" y="9"/>
                  </a:moveTo>
                  <a:lnTo>
                    <a:pt x="0" y="9"/>
                  </a:lnTo>
                  <a:lnTo>
                    <a:pt x="4" y="0"/>
                  </a:lnTo>
                  <a:lnTo>
                    <a:pt x="9" y="21"/>
                  </a:lnTo>
                  <a:lnTo>
                    <a:pt x="0" y="9"/>
                  </a:lnTo>
                  <a:lnTo>
                    <a:pt x="0" y="9"/>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Arial"/>
              </a:endParaRPr>
            </a:p>
          </p:txBody>
        </p:sp>
        <p:sp>
          <p:nvSpPr>
            <p:cNvPr id="265" name=""/>
            <p:cNvSpPr/>
            <p:nvPr/>
          </p:nvSpPr>
          <p:spPr>
            <a:xfrm>
              <a:off x="5027760" y="5850000"/>
              <a:ext cx="20520" cy="58680"/>
            </a:xfrm>
            <a:custGeom>
              <a:avLst/>
              <a:gdLst/>
              <a:ahLst/>
              <a:rect l="l" t="t" r="r" b="b"/>
              <a:pathLst>
                <a:path w="9" h="28">
                  <a:moveTo>
                    <a:pt x="0" y="23"/>
                  </a:moveTo>
                  <a:lnTo>
                    <a:pt x="0" y="23"/>
                  </a:lnTo>
                  <a:lnTo>
                    <a:pt x="8" y="0"/>
                  </a:lnTo>
                  <a:lnTo>
                    <a:pt x="8" y="27"/>
                  </a:lnTo>
                  <a:lnTo>
                    <a:pt x="0" y="23"/>
                  </a:lnTo>
                  <a:lnTo>
                    <a:pt x="0" y="23"/>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1880" bIns="11880" anchor="t">
              <a:noAutofit/>
            </a:bodyPr>
            <a:p>
              <a:endParaRPr b="0" lang="en-US" sz="2400" strike="noStrike" u="none">
                <a:solidFill>
                  <a:srgbClr val="ffffff"/>
                </a:solidFill>
                <a:effectLst/>
                <a:uFillTx/>
                <a:latin typeface="Arial"/>
              </a:endParaRPr>
            </a:p>
          </p:txBody>
        </p:sp>
        <p:sp>
          <p:nvSpPr>
            <p:cNvPr id="266" name=""/>
            <p:cNvSpPr/>
            <p:nvPr/>
          </p:nvSpPr>
          <p:spPr>
            <a:xfrm>
              <a:off x="5048280" y="6281640"/>
              <a:ext cx="41400" cy="27000"/>
            </a:xfrm>
            <a:custGeom>
              <a:avLst/>
              <a:gdLst/>
              <a:ahLst/>
              <a:rect l="l" t="t" r="r" b="b"/>
              <a:pathLst>
                <a:path w="19" h="13">
                  <a:moveTo>
                    <a:pt x="0" y="0"/>
                  </a:moveTo>
                  <a:lnTo>
                    <a:pt x="0" y="0"/>
                  </a:lnTo>
                  <a:lnTo>
                    <a:pt x="18" y="3"/>
                  </a:lnTo>
                  <a:lnTo>
                    <a:pt x="18" y="12"/>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9800" bIns="-19800" anchor="t">
              <a:noAutofit/>
            </a:bodyPr>
            <a:p>
              <a:endParaRPr b="0" lang="en-US" sz="2400" strike="noStrike" u="none">
                <a:solidFill>
                  <a:srgbClr val="ffffff"/>
                </a:solidFill>
                <a:effectLst/>
                <a:uFillTx/>
                <a:latin typeface="Arial"/>
              </a:endParaRPr>
            </a:p>
          </p:txBody>
        </p:sp>
        <p:sp>
          <p:nvSpPr>
            <p:cNvPr id="267" name=""/>
            <p:cNvSpPr/>
            <p:nvPr/>
          </p:nvSpPr>
          <p:spPr>
            <a:xfrm>
              <a:off x="5056200" y="6222960"/>
              <a:ext cx="60480" cy="60480"/>
            </a:xfrm>
            <a:custGeom>
              <a:avLst/>
              <a:gdLst/>
              <a:ahLst/>
              <a:rect l="l" t="t" r="r" b="b"/>
              <a:pathLst>
                <a:path w="28" h="28">
                  <a:moveTo>
                    <a:pt x="0" y="5"/>
                  </a:moveTo>
                  <a:lnTo>
                    <a:pt x="0" y="5"/>
                  </a:lnTo>
                  <a:lnTo>
                    <a:pt x="7" y="0"/>
                  </a:lnTo>
                  <a:lnTo>
                    <a:pt x="6" y="13"/>
                  </a:lnTo>
                  <a:lnTo>
                    <a:pt x="27" y="17"/>
                  </a:lnTo>
                  <a:lnTo>
                    <a:pt x="14" y="27"/>
                  </a:lnTo>
                  <a:lnTo>
                    <a:pt x="0" y="5"/>
                  </a:lnTo>
                  <a:lnTo>
                    <a:pt x="0" y="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Arial"/>
              </a:endParaRPr>
            </a:p>
          </p:txBody>
        </p:sp>
        <p:sp>
          <p:nvSpPr>
            <p:cNvPr id="268" name=""/>
            <p:cNvSpPr/>
            <p:nvPr/>
          </p:nvSpPr>
          <p:spPr>
            <a:xfrm>
              <a:off x="5097600" y="6300720"/>
              <a:ext cx="34920" cy="17640"/>
            </a:xfrm>
            <a:custGeom>
              <a:avLst/>
              <a:gdLst/>
              <a:ahLst/>
              <a:rect l="l" t="t" r="r" b="b"/>
              <a:pathLst>
                <a:path w="16" h="8">
                  <a:moveTo>
                    <a:pt x="0" y="5"/>
                  </a:moveTo>
                  <a:lnTo>
                    <a:pt x="0" y="5"/>
                  </a:lnTo>
                  <a:lnTo>
                    <a:pt x="4" y="0"/>
                  </a:lnTo>
                  <a:lnTo>
                    <a:pt x="15" y="7"/>
                  </a:lnTo>
                  <a:lnTo>
                    <a:pt x="0" y="5"/>
                  </a:lnTo>
                  <a:lnTo>
                    <a:pt x="0" y="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Arial"/>
              </a:endParaRPr>
            </a:p>
          </p:txBody>
        </p:sp>
        <p:sp>
          <p:nvSpPr>
            <p:cNvPr id="269" name=""/>
            <p:cNvSpPr/>
            <p:nvPr/>
          </p:nvSpPr>
          <p:spPr>
            <a:xfrm>
              <a:off x="5118120" y="6251400"/>
              <a:ext cx="84240" cy="90720"/>
            </a:xfrm>
            <a:custGeom>
              <a:avLst/>
              <a:gdLst/>
              <a:ahLst/>
              <a:rect l="l" t="t" r="r" b="b"/>
              <a:pathLst>
                <a:path w="39" h="42">
                  <a:moveTo>
                    <a:pt x="0" y="34"/>
                  </a:moveTo>
                  <a:lnTo>
                    <a:pt x="0" y="34"/>
                  </a:lnTo>
                  <a:lnTo>
                    <a:pt x="6" y="27"/>
                  </a:lnTo>
                  <a:lnTo>
                    <a:pt x="26" y="31"/>
                  </a:lnTo>
                  <a:lnTo>
                    <a:pt x="17" y="21"/>
                  </a:lnTo>
                  <a:lnTo>
                    <a:pt x="27" y="14"/>
                  </a:lnTo>
                  <a:lnTo>
                    <a:pt x="12" y="12"/>
                  </a:lnTo>
                  <a:lnTo>
                    <a:pt x="12" y="2"/>
                  </a:lnTo>
                  <a:lnTo>
                    <a:pt x="36" y="0"/>
                  </a:lnTo>
                  <a:lnTo>
                    <a:pt x="38" y="41"/>
                  </a:lnTo>
                  <a:lnTo>
                    <a:pt x="0" y="34"/>
                  </a:lnTo>
                  <a:lnTo>
                    <a:pt x="0" y="34"/>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Arial"/>
              </a:endParaRPr>
            </a:p>
          </p:txBody>
        </p:sp>
        <p:sp>
          <p:nvSpPr>
            <p:cNvPr id="270" name=""/>
            <p:cNvSpPr/>
            <p:nvPr/>
          </p:nvSpPr>
          <p:spPr>
            <a:xfrm>
              <a:off x="5159520" y="6354720"/>
              <a:ext cx="63360" cy="19080"/>
            </a:xfrm>
            <a:custGeom>
              <a:avLst/>
              <a:gdLst/>
              <a:ahLst/>
              <a:rect l="l" t="t" r="r" b="b"/>
              <a:pathLst>
                <a:path w="29" h="9">
                  <a:moveTo>
                    <a:pt x="0" y="0"/>
                  </a:moveTo>
                  <a:lnTo>
                    <a:pt x="0" y="0"/>
                  </a:lnTo>
                  <a:lnTo>
                    <a:pt x="25" y="2"/>
                  </a:lnTo>
                  <a:lnTo>
                    <a:pt x="28" y="8"/>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7720" bIns="-27720" anchor="t">
              <a:noAutofit/>
            </a:bodyPr>
            <a:p>
              <a:endParaRPr b="0" lang="en-US" sz="2400" strike="noStrike" u="none">
                <a:solidFill>
                  <a:srgbClr val="ffffff"/>
                </a:solidFill>
                <a:effectLst/>
                <a:uFillTx/>
                <a:latin typeface="Arial"/>
              </a:endParaRPr>
            </a:p>
          </p:txBody>
        </p:sp>
        <p:sp>
          <p:nvSpPr>
            <p:cNvPr id="271" name=""/>
            <p:cNvSpPr/>
            <p:nvPr/>
          </p:nvSpPr>
          <p:spPr>
            <a:xfrm>
              <a:off x="5216400" y="6342120"/>
              <a:ext cx="30240" cy="14400"/>
            </a:xfrm>
            <a:custGeom>
              <a:avLst/>
              <a:gdLst/>
              <a:ahLst/>
              <a:rect l="l" t="t" r="r" b="b"/>
              <a:pathLst>
                <a:path w="14" h="7">
                  <a:moveTo>
                    <a:pt x="0" y="6"/>
                  </a:moveTo>
                  <a:lnTo>
                    <a:pt x="0" y="6"/>
                  </a:lnTo>
                  <a:lnTo>
                    <a:pt x="3" y="0"/>
                  </a:lnTo>
                  <a:lnTo>
                    <a:pt x="13" y="6"/>
                  </a:lnTo>
                  <a:lnTo>
                    <a:pt x="0" y="6"/>
                  </a:lnTo>
                  <a:lnTo>
                    <a:pt x="0" y="6"/>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32400" bIns="-32400" anchor="t">
              <a:noAutofit/>
            </a:bodyPr>
            <a:p>
              <a:endParaRPr b="0" lang="en-US" sz="2400" strike="noStrike" u="none">
                <a:solidFill>
                  <a:srgbClr val="ffffff"/>
                </a:solidFill>
                <a:effectLst/>
                <a:uFillTx/>
                <a:latin typeface="Arial"/>
              </a:endParaRPr>
            </a:p>
          </p:txBody>
        </p:sp>
        <p:sp>
          <p:nvSpPr>
            <p:cNvPr id="272" name=""/>
            <p:cNvSpPr/>
            <p:nvPr/>
          </p:nvSpPr>
          <p:spPr>
            <a:xfrm>
              <a:off x="4900680" y="4197240"/>
              <a:ext cx="350640" cy="486000"/>
            </a:xfrm>
            <a:custGeom>
              <a:avLst/>
              <a:gdLst/>
              <a:ahLst/>
              <a:rect l="l" t="t" r="r" b="b"/>
              <a:pathLst>
                <a:path w="164" h="226">
                  <a:moveTo>
                    <a:pt x="0" y="150"/>
                  </a:moveTo>
                  <a:lnTo>
                    <a:pt x="0" y="150"/>
                  </a:lnTo>
                  <a:lnTo>
                    <a:pt x="20" y="166"/>
                  </a:lnTo>
                  <a:lnTo>
                    <a:pt x="49" y="170"/>
                  </a:lnTo>
                  <a:lnTo>
                    <a:pt x="78" y="200"/>
                  </a:lnTo>
                  <a:lnTo>
                    <a:pt x="117" y="203"/>
                  </a:lnTo>
                  <a:lnTo>
                    <a:pt x="111" y="219"/>
                  </a:lnTo>
                  <a:lnTo>
                    <a:pt x="121" y="225"/>
                  </a:lnTo>
                  <a:lnTo>
                    <a:pt x="127" y="186"/>
                  </a:lnTo>
                  <a:lnTo>
                    <a:pt x="120" y="162"/>
                  </a:lnTo>
                  <a:lnTo>
                    <a:pt x="133" y="160"/>
                  </a:lnTo>
                  <a:lnTo>
                    <a:pt x="123" y="146"/>
                  </a:lnTo>
                  <a:lnTo>
                    <a:pt x="155" y="141"/>
                  </a:lnTo>
                  <a:lnTo>
                    <a:pt x="163" y="151"/>
                  </a:lnTo>
                  <a:lnTo>
                    <a:pt x="151" y="131"/>
                  </a:lnTo>
                  <a:lnTo>
                    <a:pt x="155" y="84"/>
                  </a:lnTo>
                  <a:lnTo>
                    <a:pt x="128" y="86"/>
                  </a:lnTo>
                  <a:lnTo>
                    <a:pt x="120" y="74"/>
                  </a:lnTo>
                  <a:lnTo>
                    <a:pt x="93" y="71"/>
                  </a:lnTo>
                  <a:lnTo>
                    <a:pt x="76" y="44"/>
                  </a:lnTo>
                  <a:lnTo>
                    <a:pt x="102" y="8"/>
                  </a:lnTo>
                  <a:lnTo>
                    <a:pt x="98" y="0"/>
                  </a:lnTo>
                  <a:lnTo>
                    <a:pt x="52" y="20"/>
                  </a:lnTo>
                  <a:lnTo>
                    <a:pt x="27" y="60"/>
                  </a:lnTo>
                  <a:lnTo>
                    <a:pt x="19" y="50"/>
                  </a:lnTo>
                  <a:lnTo>
                    <a:pt x="13" y="70"/>
                  </a:lnTo>
                  <a:lnTo>
                    <a:pt x="19" y="115"/>
                  </a:lnTo>
                  <a:lnTo>
                    <a:pt x="25" y="115"/>
                  </a:lnTo>
                  <a:lnTo>
                    <a:pt x="0" y="150"/>
                  </a:lnTo>
                  <a:lnTo>
                    <a:pt x="0" y="15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73" name=""/>
            <p:cNvSpPr/>
            <p:nvPr/>
          </p:nvSpPr>
          <p:spPr>
            <a:xfrm>
              <a:off x="4699080" y="4238640"/>
              <a:ext cx="93600" cy="79200"/>
            </a:xfrm>
            <a:custGeom>
              <a:avLst/>
              <a:gdLst/>
              <a:ahLst/>
              <a:rect l="l" t="t" r="r" b="b"/>
              <a:pathLst>
                <a:path w="44" h="37">
                  <a:moveTo>
                    <a:pt x="0" y="0"/>
                  </a:moveTo>
                  <a:lnTo>
                    <a:pt x="0" y="0"/>
                  </a:lnTo>
                  <a:lnTo>
                    <a:pt x="1" y="14"/>
                  </a:lnTo>
                  <a:lnTo>
                    <a:pt x="10" y="12"/>
                  </a:lnTo>
                  <a:lnTo>
                    <a:pt x="37" y="36"/>
                  </a:lnTo>
                  <a:lnTo>
                    <a:pt x="43" y="18"/>
                  </a:lnTo>
                  <a:lnTo>
                    <a:pt x="28" y="1"/>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32400" bIns="32400" anchor="t">
              <a:noAutofit/>
            </a:bodyPr>
            <a:p>
              <a:endParaRPr b="0" lang="en-US" sz="2400" strike="noStrike" u="none">
                <a:solidFill>
                  <a:srgbClr val="ffffff"/>
                </a:solidFill>
                <a:effectLst/>
                <a:uFillTx/>
                <a:latin typeface="Arial"/>
              </a:endParaRPr>
            </a:p>
          </p:txBody>
        </p:sp>
        <p:sp>
          <p:nvSpPr>
            <p:cNvPr id="274" name=""/>
            <p:cNvSpPr/>
            <p:nvPr/>
          </p:nvSpPr>
          <p:spPr>
            <a:xfrm>
              <a:off x="4721400" y="3875040"/>
              <a:ext cx="315720" cy="101520"/>
            </a:xfrm>
            <a:custGeom>
              <a:avLst/>
              <a:gdLst/>
              <a:ahLst/>
              <a:rect l="l" t="t" r="r" b="b"/>
              <a:pathLst>
                <a:path w="148" h="47">
                  <a:moveTo>
                    <a:pt x="0" y="18"/>
                  </a:moveTo>
                  <a:lnTo>
                    <a:pt x="0" y="18"/>
                  </a:lnTo>
                  <a:lnTo>
                    <a:pt x="20" y="2"/>
                  </a:lnTo>
                  <a:lnTo>
                    <a:pt x="58" y="0"/>
                  </a:lnTo>
                  <a:lnTo>
                    <a:pt x="147" y="39"/>
                  </a:lnTo>
                  <a:lnTo>
                    <a:pt x="99" y="46"/>
                  </a:lnTo>
                  <a:lnTo>
                    <a:pt x="107" y="37"/>
                  </a:lnTo>
                  <a:lnTo>
                    <a:pt x="84" y="22"/>
                  </a:lnTo>
                  <a:lnTo>
                    <a:pt x="40" y="14"/>
                  </a:lnTo>
                  <a:lnTo>
                    <a:pt x="42" y="7"/>
                  </a:lnTo>
                  <a:lnTo>
                    <a:pt x="0" y="18"/>
                  </a:lnTo>
                  <a:lnTo>
                    <a:pt x="0" y="1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75" name=""/>
            <p:cNvSpPr/>
            <p:nvPr/>
          </p:nvSpPr>
          <p:spPr>
            <a:xfrm>
              <a:off x="5103720" y="3973680"/>
              <a:ext cx="100080" cy="58680"/>
            </a:xfrm>
            <a:custGeom>
              <a:avLst/>
              <a:gdLst/>
              <a:ahLst/>
              <a:rect l="l" t="t" r="r" b="b"/>
              <a:pathLst>
                <a:path w="47" h="27">
                  <a:moveTo>
                    <a:pt x="0" y="0"/>
                  </a:moveTo>
                  <a:lnTo>
                    <a:pt x="0" y="0"/>
                  </a:lnTo>
                  <a:lnTo>
                    <a:pt x="0" y="26"/>
                  </a:lnTo>
                  <a:lnTo>
                    <a:pt x="46" y="17"/>
                  </a:lnTo>
                  <a:lnTo>
                    <a:pt x="26" y="3"/>
                  </a:lnTo>
                  <a:lnTo>
                    <a:pt x="0" y="0"/>
                  </a:lnTo>
                  <a:lnTo>
                    <a:pt x="0" y="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1880" bIns="11880" anchor="t">
              <a:noAutofit/>
            </a:bodyPr>
            <a:p>
              <a:endParaRPr b="0" lang="en-US" sz="2400" strike="noStrike" u="none">
                <a:solidFill>
                  <a:srgbClr val="ffffff"/>
                </a:solidFill>
                <a:effectLst/>
                <a:uFillTx/>
                <a:latin typeface="Arial"/>
              </a:endParaRPr>
            </a:p>
          </p:txBody>
        </p:sp>
        <p:sp>
          <p:nvSpPr>
            <p:cNvPr id="276" name=""/>
            <p:cNvSpPr/>
            <p:nvPr/>
          </p:nvSpPr>
          <p:spPr>
            <a:xfrm>
              <a:off x="4842000" y="4519440"/>
              <a:ext cx="164880" cy="185760"/>
            </a:xfrm>
            <a:custGeom>
              <a:avLst/>
              <a:gdLst/>
              <a:ahLst/>
              <a:rect l="l" t="t" r="r" b="b"/>
              <a:pathLst>
                <a:path w="77" h="86">
                  <a:moveTo>
                    <a:pt x="0" y="32"/>
                  </a:moveTo>
                  <a:lnTo>
                    <a:pt x="0" y="32"/>
                  </a:lnTo>
                  <a:lnTo>
                    <a:pt x="1" y="49"/>
                  </a:lnTo>
                  <a:lnTo>
                    <a:pt x="14" y="53"/>
                  </a:lnTo>
                  <a:lnTo>
                    <a:pt x="7" y="67"/>
                  </a:lnTo>
                  <a:lnTo>
                    <a:pt x="4" y="81"/>
                  </a:lnTo>
                  <a:lnTo>
                    <a:pt x="22" y="85"/>
                  </a:lnTo>
                  <a:lnTo>
                    <a:pt x="38" y="61"/>
                  </a:lnTo>
                  <a:lnTo>
                    <a:pt x="69" y="42"/>
                  </a:lnTo>
                  <a:lnTo>
                    <a:pt x="76" y="20"/>
                  </a:lnTo>
                  <a:lnTo>
                    <a:pt x="47" y="16"/>
                  </a:lnTo>
                  <a:lnTo>
                    <a:pt x="27" y="0"/>
                  </a:lnTo>
                  <a:lnTo>
                    <a:pt x="9" y="8"/>
                  </a:lnTo>
                  <a:lnTo>
                    <a:pt x="0" y="32"/>
                  </a:lnTo>
                  <a:lnTo>
                    <a:pt x="0" y="32"/>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77" name=""/>
            <p:cNvSpPr/>
            <p:nvPr/>
          </p:nvSpPr>
          <p:spPr>
            <a:xfrm>
              <a:off x="4570560" y="4135320"/>
              <a:ext cx="69840" cy="33480"/>
            </a:xfrm>
            <a:custGeom>
              <a:avLst/>
              <a:gdLst/>
              <a:ahLst/>
              <a:rect l="l" t="t" r="r" b="b"/>
              <a:pathLst>
                <a:path w="33" h="15">
                  <a:moveTo>
                    <a:pt x="0" y="11"/>
                  </a:moveTo>
                  <a:lnTo>
                    <a:pt x="0" y="11"/>
                  </a:lnTo>
                  <a:lnTo>
                    <a:pt x="9" y="0"/>
                  </a:lnTo>
                  <a:lnTo>
                    <a:pt x="32" y="14"/>
                  </a:lnTo>
                  <a:lnTo>
                    <a:pt x="0" y="11"/>
                  </a:lnTo>
                  <a:lnTo>
                    <a:pt x="0" y="11"/>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3320" bIns="-13320" anchor="t">
              <a:noAutofit/>
            </a:bodyPr>
            <a:p>
              <a:endParaRPr b="0" lang="en-US" sz="2400" strike="noStrike" u="none">
                <a:solidFill>
                  <a:srgbClr val="ffffff"/>
                </a:solidFill>
                <a:effectLst/>
                <a:uFillTx/>
                <a:latin typeface="Arial"/>
              </a:endParaRPr>
            </a:p>
          </p:txBody>
        </p:sp>
        <p:sp>
          <p:nvSpPr>
            <p:cNvPr id="278" name=""/>
            <p:cNvSpPr/>
            <p:nvPr/>
          </p:nvSpPr>
          <p:spPr>
            <a:xfrm>
              <a:off x="5425920" y="6202440"/>
              <a:ext cx="46080" cy="28440"/>
            </a:xfrm>
            <a:custGeom>
              <a:avLst/>
              <a:gdLst/>
              <a:ahLst/>
              <a:rect l="l" t="t" r="r" b="b"/>
              <a:pathLst>
                <a:path w="22" h="13">
                  <a:moveTo>
                    <a:pt x="0" y="12"/>
                  </a:moveTo>
                  <a:lnTo>
                    <a:pt x="0" y="12"/>
                  </a:lnTo>
                  <a:lnTo>
                    <a:pt x="12" y="5"/>
                  </a:lnTo>
                  <a:lnTo>
                    <a:pt x="6" y="0"/>
                  </a:lnTo>
                  <a:lnTo>
                    <a:pt x="21" y="1"/>
                  </a:lnTo>
                  <a:lnTo>
                    <a:pt x="0" y="12"/>
                  </a:lnTo>
                  <a:lnTo>
                    <a:pt x="0" y="12"/>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Arial"/>
              </a:endParaRPr>
            </a:p>
          </p:txBody>
        </p:sp>
        <p:sp>
          <p:nvSpPr>
            <p:cNvPr id="279" name=""/>
            <p:cNvSpPr/>
            <p:nvPr/>
          </p:nvSpPr>
          <p:spPr>
            <a:xfrm>
              <a:off x="5461200" y="6197760"/>
              <a:ext cx="55440" cy="33120"/>
            </a:xfrm>
            <a:custGeom>
              <a:avLst/>
              <a:gdLst/>
              <a:ahLst/>
              <a:rect l="l" t="t" r="r" b="b"/>
              <a:pathLst>
                <a:path w="25" h="16">
                  <a:moveTo>
                    <a:pt x="0" y="15"/>
                  </a:moveTo>
                  <a:lnTo>
                    <a:pt x="0" y="15"/>
                  </a:lnTo>
                  <a:lnTo>
                    <a:pt x="11" y="0"/>
                  </a:lnTo>
                  <a:lnTo>
                    <a:pt x="24" y="5"/>
                  </a:lnTo>
                  <a:lnTo>
                    <a:pt x="0" y="15"/>
                  </a:lnTo>
                  <a:lnTo>
                    <a:pt x="0" y="1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3680" bIns="-13680" anchor="t">
              <a:noAutofit/>
            </a:bodyPr>
            <a:p>
              <a:endParaRPr b="0" lang="en-US" sz="2400" strike="noStrike" u="none">
                <a:solidFill>
                  <a:srgbClr val="ffffff"/>
                </a:solidFill>
                <a:effectLst/>
                <a:uFillTx/>
                <a:latin typeface="Arial"/>
              </a:endParaRPr>
            </a:p>
          </p:txBody>
        </p:sp>
        <p:sp>
          <p:nvSpPr>
            <p:cNvPr id="280" name=""/>
            <p:cNvSpPr/>
            <p:nvPr/>
          </p:nvSpPr>
          <p:spPr>
            <a:xfrm>
              <a:off x="5614920" y="4397400"/>
              <a:ext cx="87480" cy="103320"/>
            </a:xfrm>
            <a:custGeom>
              <a:avLst/>
              <a:gdLst/>
              <a:ahLst/>
              <a:rect l="l" t="t" r="r" b="b"/>
              <a:pathLst>
                <a:path w="41" h="48">
                  <a:moveTo>
                    <a:pt x="0" y="45"/>
                  </a:moveTo>
                  <a:lnTo>
                    <a:pt x="0" y="45"/>
                  </a:lnTo>
                  <a:lnTo>
                    <a:pt x="6" y="0"/>
                  </a:lnTo>
                  <a:lnTo>
                    <a:pt x="40" y="21"/>
                  </a:lnTo>
                  <a:lnTo>
                    <a:pt x="20" y="47"/>
                  </a:lnTo>
                  <a:lnTo>
                    <a:pt x="0" y="45"/>
                  </a:lnTo>
                  <a:lnTo>
                    <a:pt x="0" y="4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1" name=""/>
            <p:cNvSpPr/>
            <p:nvPr/>
          </p:nvSpPr>
          <p:spPr>
            <a:xfrm>
              <a:off x="4505400" y="4032360"/>
              <a:ext cx="117360" cy="129960"/>
            </a:xfrm>
            <a:custGeom>
              <a:avLst/>
              <a:gdLst/>
              <a:ahLst/>
              <a:rect l="l" t="t" r="r" b="b"/>
              <a:pathLst>
                <a:path w="55" h="60">
                  <a:moveTo>
                    <a:pt x="0" y="47"/>
                  </a:moveTo>
                  <a:lnTo>
                    <a:pt x="0" y="47"/>
                  </a:lnTo>
                  <a:lnTo>
                    <a:pt x="11" y="26"/>
                  </a:lnTo>
                  <a:lnTo>
                    <a:pt x="25" y="25"/>
                  </a:lnTo>
                  <a:lnTo>
                    <a:pt x="11" y="7"/>
                  </a:lnTo>
                  <a:lnTo>
                    <a:pt x="42" y="0"/>
                  </a:lnTo>
                  <a:lnTo>
                    <a:pt x="47" y="28"/>
                  </a:lnTo>
                  <a:lnTo>
                    <a:pt x="54" y="30"/>
                  </a:lnTo>
                  <a:lnTo>
                    <a:pt x="39" y="48"/>
                  </a:lnTo>
                  <a:lnTo>
                    <a:pt x="30" y="59"/>
                  </a:lnTo>
                  <a:lnTo>
                    <a:pt x="0" y="47"/>
                  </a:lnTo>
                  <a:lnTo>
                    <a:pt x="0" y="47"/>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2" name=""/>
            <p:cNvSpPr/>
            <p:nvPr/>
          </p:nvSpPr>
          <p:spPr>
            <a:xfrm>
              <a:off x="5415120" y="4314960"/>
              <a:ext cx="141120" cy="203040"/>
            </a:xfrm>
            <a:custGeom>
              <a:avLst/>
              <a:gdLst/>
              <a:ahLst/>
              <a:rect l="l" t="t" r="r" b="b"/>
              <a:pathLst>
                <a:path w="66" h="94">
                  <a:moveTo>
                    <a:pt x="0" y="31"/>
                  </a:moveTo>
                  <a:lnTo>
                    <a:pt x="0" y="31"/>
                  </a:lnTo>
                  <a:lnTo>
                    <a:pt x="9" y="44"/>
                  </a:lnTo>
                  <a:lnTo>
                    <a:pt x="22" y="53"/>
                  </a:lnTo>
                  <a:lnTo>
                    <a:pt x="19" y="79"/>
                  </a:lnTo>
                  <a:lnTo>
                    <a:pt x="26" y="93"/>
                  </a:lnTo>
                  <a:lnTo>
                    <a:pt x="65" y="87"/>
                  </a:lnTo>
                  <a:lnTo>
                    <a:pt x="43" y="59"/>
                  </a:lnTo>
                  <a:lnTo>
                    <a:pt x="58" y="34"/>
                  </a:lnTo>
                  <a:lnTo>
                    <a:pt x="19" y="0"/>
                  </a:lnTo>
                  <a:lnTo>
                    <a:pt x="6" y="10"/>
                  </a:lnTo>
                  <a:lnTo>
                    <a:pt x="11" y="19"/>
                  </a:lnTo>
                  <a:lnTo>
                    <a:pt x="0" y="31"/>
                  </a:lnTo>
                  <a:lnTo>
                    <a:pt x="0" y="31"/>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3" name=""/>
            <p:cNvSpPr/>
            <p:nvPr/>
          </p:nvSpPr>
          <p:spPr>
            <a:xfrm>
              <a:off x="5027760" y="3973680"/>
              <a:ext cx="77760" cy="58680"/>
            </a:xfrm>
            <a:custGeom>
              <a:avLst/>
              <a:gdLst/>
              <a:ahLst/>
              <a:rect l="l" t="t" r="r" b="b"/>
              <a:pathLst>
                <a:path w="36" h="27">
                  <a:moveTo>
                    <a:pt x="0" y="19"/>
                  </a:moveTo>
                  <a:lnTo>
                    <a:pt x="0" y="19"/>
                  </a:lnTo>
                  <a:lnTo>
                    <a:pt x="27" y="19"/>
                  </a:lnTo>
                  <a:lnTo>
                    <a:pt x="14" y="2"/>
                  </a:lnTo>
                  <a:lnTo>
                    <a:pt x="35" y="0"/>
                  </a:lnTo>
                  <a:lnTo>
                    <a:pt x="35" y="26"/>
                  </a:lnTo>
                  <a:lnTo>
                    <a:pt x="0" y="19"/>
                  </a:lnTo>
                  <a:lnTo>
                    <a:pt x="0" y="19"/>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11880" bIns="11880" anchor="t">
              <a:noAutofit/>
            </a:bodyPr>
            <a:p>
              <a:endParaRPr b="0" lang="en-US" sz="2400" strike="noStrike" u="none">
                <a:solidFill>
                  <a:srgbClr val="ffffff"/>
                </a:solidFill>
                <a:effectLst/>
                <a:uFillTx/>
                <a:latin typeface="Arial"/>
              </a:endParaRPr>
            </a:p>
          </p:txBody>
        </p:sp>
        <p:sp>
          <p:nvSpPr>
            <p:cNvPr id="284" name=""/>
            <p:cNvSpPr/>
            <p:nvPr/>
          </p:nvSpPr>
          <p:spPr>
            <a:xfrm>
              <a:off x="4589640" y="4092480"/>
              <a:ext cx="182520" cy="90720"/>
            </a:xfrm>
            <a:custGeom>
              <a:avLst/>
              <a:gdLst/>
              <a:ahLst/>
              <a:rect l="l" t="t" r="r" b="b"/>
              <a:pathLst>
                <a:path w="85" h="42">
                  <a:moveTo>
                    <a:pt x="0" y="20"/>
                  </a:moveTo>
                  <a:lnTo>
                    <a:pt x="0" y="20"/>
                  </a:lnTo>
                  <a:lnTo>
                    <a:pt x="15" y="2"/>
                  </a:lnTo>
                  <a:lnTo>
                    <a:pt x="60" y="0"/>
                  </a:lnTo>
                  <a:lnTo>
                    <a:pt x="84" y="13"/>
                  </a:lnTo>
                  <a:lnTo>
                    <a:pt x="64" y="15"/>
                  </a:lnTo>
                  <a:lnTo>
                    <a:pt x="29" y="41"/>
                  </a:lnTo>
                  <a:lnTo>
                    <a:pt x="23" y="34"/>
                  </a:lnTo>
                  <a:lnTo>
                    <a:pt x="0" y="20"/>
                  </a:lnTo>
                  <a:lnTo>
                    <a:pt x="0" y="2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Arial"/>
              </a:endParaRPr>
            </a:p>
          </p:txBody>
        </p:sp>
        <p:sp>
          <p:nvSpPr>
            <p:cNvPr id="285" name=""/>
            <p:cNvSpPr/>
            <p:nvPr/>
          </p:nvSpPr>
          <p:spPr>
            <a:xfrm>
              <a:off x="4651560" y="4119480"/>
              <a:ext cx="120600" cy="123840"/>
            </a:xfrm>
            <a:custGeom>
              <a:avLst/>
              <a:gdLst/>
              <a:ahLst/>
              <a:rect l="l" t="t" r="r" b="b"/>
              <a:pathLst>
                <a:path w="56" h="57">
                  <a:moveTo>
                    <a:pt x="0" y="28"/>
                  </a:moveTo>
                  <a:lnTo>
                    <a:pt x="0" y="28"/>
                  </a:lnTo>
                  <a:lnTo>
                    <a:pt x="22" y="55"/>
                  </a:lnTo>
                  <a:lnTo>
                    <a:pt x="50" y="56"/>
                  </a:lnTo>
                  <a:lnTo>
                    <a:pt x="55" y="0"/>
                  </a:lnTo>
                  <a:lnTo>
                    <a:pt x="35" y="2"/>
                  </a:lnTo>
                  <a:lnTo>
                    <a:pt x="0" y="28"/>
                  </a:lnTo>
                  <a:lnTo>
                    <a:pt x="0" y="2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6" name=""/>
            <p:cNvSpPr/>
            <p:nvPr/>
          </p:nvSpPr>
          <p:spPr>
            <a:xfrm>
              <a:off x="4776840" y="4276800"/>
              <a:ext cx="166680" cy="75960"/>
            </a:xfrm>
            <a:custGeom>
              <a:avLst/>
              <a:gdLst/>
              <a:ahLst/>
              <a:rect l="l" t="t" r="r" b="b"/>
              <a:pathLst>
                <a:path w="77" h="35">
                  <a:moveTo>
                    <a:pt x="0" y="18"/>
                  </a:moveTo>
                  <a:lnTo>
                    <a:pt x="0" y="18"/>
                  </a:lnTo>
                  <a:lnTo>
                    <a:pt x="6" y="0"/>
                  </a:lnTo>
                  <a:lnTo>
                    <a:pt x="22" y="11"/>
                  </a:lnTo>
                  <a:lnTo>
                    <a:pt x="51" y="0"/>
                  </a:lnTo>
                  <a:lnTo>
                    <a:pt x="76" y="13"/>
                  </a:lnTo>
                  <a:lnTo>
                    <a:pt x="70" y="33"/>
                  </a:lnTo>
                  <a:lnTo>
                    <a:pt x="67" y="17"/>
                  </a:lnTo>
                  <a:lnTo>
                    <a:pt x="51" y="11"/>
                  </a:lnTo>
                  <a:lnTo>
                    <a:pt x="36" y="21"/>
                  </a:lnTo>
                  <a:lnTo>
                    <a:pt x="39" y="30"/>
                  </a:lnTo>
                  <a:lnTo>
                    <a:pt x="33" y="34"/>
                  </a:lnTo>
                  <a:lnTo>
                    <a:pt x="0" y="18"/>
                  </a:lnTo>
                  <a:lnTo>
                    <a:pt x="0" y="1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9160" bIns="29160" anchor="t">
              <a:noAutofit/>
            </a:bodyPr>
            <a:p>
              <a:endParaRPr b="0" lang="en-US" sz="2400" strike="noStrike" u="none">
                <a:solidFill>
                  <a:srgbClr val="ffffff"/>
                </a:solidFill>
                <a:effectLst/>
                <a:uFillTx/>
                <a:latin typeface="Arial"/>
              </a:endParaRPr>
            </a:p>
          </p:txBody>
        </p:sp>
        <p:sp>
          <p:nvSpPr>
            <p:cNvPr id="287" name=""/>
            <p:cNvSpPr/>
            <p:nvPr/>
          </p:nvSpPr>
          <p:spPr>
            <a:xfrm>
              <a:off x="5373720" y="5126040"/>
              <a:ext cx="241200" cy="249120"/>
            </a:xfrm>
            <a:custGeom>
              <a:avLst/>
              <a:gdLst/>
              <a:ahLst/>
              <a:rect l="l" t="t" r="r" b="b"/>
              <a:pathLst>
                <a:path w="112" h="116">
                  <a:moveTo>
                    <a:pt x="0" y="43"/>
                  </a:moveTo>
                  <a:lnTo>
                    <a:pt x="0" y="43"/>
                  </a:lnTo>
                  <a:lnTo>
                    <a:pt x="9" y="6"/>
                  </a:lnTo>
                  <a:lnTo>
                    <a:pt x="48" y="0"/>
                  </a:lnTo>
                  <a:lnTo>
                    <a:pt x="62" y="12"/>
                  </a:lnTo>
                  <a:lnTo>
                    <a:pt x="65" y="39"/>
                  </a:lnTo>
                  <a:lnTo>
                    <a:pt x="93" y="44"/>
                  </a:lnTo>
                  <a:lnTo>
                    <a:pt x="97" y="63"/>
                  </a:lnTo>
                  <a:lnTo>
                    <a:pt x="111" y="66"/>
                  </a:lnTo>
                  <a:lnTo>
                    <a:pt x="109" y="91"/>
                  </a:lnTo>
                  <a:lnTo>
                    <a:pt x="95" y="115"/>
                  </a:lnTo>
                  <a:lnTo>
                    <a:pt x="58" y="114"/>
                  </a:lnTo>
                  <a:lnTo>
                    <a:pt x="66" y="86"/>
                  </a:lnTo>
                  <a:lnTo>
                    <a:pt x="0" y="43"/>
                  </a:lnTo>
                  <a:lnTo>
                    <a:pt x="0" y="43"/>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8" name=""/>
            <p:cNvSpPr/>
            <p:nvPr/>
          </p:nvSpPr>
          <p:spPr>
            <a:xfrm>
              <a:off x="4827600" y="4562640"/>
              <a:ext cx="368280" cy="529920"/>
            </a:xfrm>
            <a:custGeom>
              <a:avLst/>
              <a:gdLst/>
              <a:ahLst/>
              <a:rect l="l" t="t" r="r" b="b"/>
              <a:pathLst>
                <a:path w="172" h="247">
                  <a:moveTo>
                    <a:pt x="0" y="58"/>
                  </a:moveTo>
                  <a:lnTo>
                    <a:pt x="0" y="58"/>
                  </a:lnTo>
                  <a:lnTo>
                    <a:pt x="3" y="78"/>
                  </a:lnTo>
                  <a:lnTo>
                    <a:pt x="34" y="112"/>
                  </a:lnTo>
                  <a:lnTo>
                    <a:pt x="68" y="193"/>
                  </a:lnTo>
                  <a:lnTo>
                    <a:pt x="146" y="246"/>
                  </a:lnTo>
                  <a:lnTo>
                    <a:pt x="159" y="237"/>
                  </a:lnTo>
                  <a:lnTo>
                    <a:pt x="167" y="220"/>
                  </a:lnTo>
                  <a:lnTo>
                    <a:pt x="155" y="213"/>
                  </a:lnTo>
                  <a:lnTo>
                    <a:pt x="162" y="209"/>
                  </a:lnTo>
                  <a:lnTo>
                    <a:pt x="171" y="167"/>
                  </a:lnTo>
                  <a:lnTo>
                    <a:pt x="158" y="147"/>
                  </a:lnTo>
                  <a:lnTo>
                    <a:pt x="147" y="147"/>
                  </a:lnTo>
                  <a:lnTo>
                    <a:pt x="147" y="125"/>
                  </a:lnTo>
                  <a:lnTo>
                    <a:pt x="132" y="134"/>
                  </a:lnTo>
                  <a:lnTo>
                    <a:pt x="113" y="126"/>
                  </a:lnTo>
                  <a:lnTo>
                    <a:pt x="102" y="101"/>
                  </a:lnTo>
                  <a:lnTo>
                    <a:pt x="121" y="69"/>
                  </a:lnTo>
                  <a:lnTo>
                    <a:pt x="155" y="55"/>
                  </a:lnTo>
                  <a:lnTo>
                    <a:pt x="145" y="49"/>
                  </a:lnTo>
                  <a:lnTo>
                    <a:pt x="151" y="33"/>
                  </a:lnTo>
                  <a:lnTo>
                    <a:pt x="112" y="30"/>
                  </a:lnTo>
                  <a:lnTo>
                    <a:pt x="83" y="0"/>
                  </a:lnTo>
                  <a:lnTo>
                    <a:pt x="76" y="22"/>
                  </a:lnTo>
                  <a:lnTo>
                    <a:pt x="45" y="41"/>
                  </a:lnTo>
                  <a:lnTo>
                    <a:pt x="29" y="65"/>
                  </a:lnTo>
                  <a:lnTo>
                    <a:pt x="11" y="61"/>
                  </a:lnTo>
                  <a:lnTo>
                    <a:pt x="14" y="47"/>
                  </a:lnTo>
                  <a:lnTo>
                    <a:pt x="0" y="58"/>
                  </a:lnTo>
                  <a:lnTo>
                    <a:pt x="0" y="58"/>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89" name=""/>
            <p:cNvSpPr/>
            <p:nvPr/>
          </p:nvSpPr>
          <p:spPr>
            <a:xfrm>
              <a:off x="5506920" y="4389480"/>
              <a:ext cx="120960" cy="114120"/>
            </a:xfrm>
            <a:custGeom>
              <a:avLst/>
              <a:gdLst/>
              <a:ahLst/>
              <a:rect l="l" t="t" r="r" b="b"/>
              <a:pathLst>
                <a:path w="57" h="54">
                  <a:moveTo>
                    <a:pt x="0" y="25"/>
                  </a:moveTo>
                  <a:lnTo>
                    <a:pt x="0" y="25"/>
                  </a:lnTo>
                  <a:lnTo>
                    <a:pt x="15" y="0"/>
                  </a:lnTo>
                  <a:lnTo>
                    <a:pt x="56" y="4"/>
                  </a:lnTo>
                  <a:lnTo>
                    <a:pt x="50" y="49"/>
                  </a:lnTo>
                  <a:lnTo>
                    <a:pt x="22" y="53"/>
                  </a:lnTo>
                  <a:lnTo>
                    <a:pt x="0" y="25"/>
                  </a:lnTo>
                  <a:lnTo>
                    <a:pt x="0" y="25"/>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0" name=""/>
            <p:cNvSpPr/>
            <p:nvPr/>
          </p:nvSpPr>
          <p:spPr>
            <a:xfrm>
              <a:off x="5392800" y="4245120"/>
              <a:ext cx="30240" cy="23760"/>
            </a:xfrm>
            <a:custGeom>
              <a:avLst/>
              <a:gdLst/>
              <a:ahLst/>
              <a:rect l="l" t="t" r="r" b="b"/>
              <a:pathLst>
                <a:path w="14" h="11">
                  <a:moveTo>
                    <a:pt x="0" y="10"/>
                  </a:moveTo>
                  <a:lnTo>
                    <a:pt x="0" y="10"/>
                  </a:lnTo>
                  <a:lnTo>
                    <a:pt x="12" y="8"/>
                  </a:lnTo>
                  <a:lnTo>
                    <a:pt x="13" y="0"/>
                  </a:lnTo>
                  <a:lnTo>
                    <a:pt x="0" y="10"/>
                  </a:lnTo>
                  <a:lnTo>
                    <a:pt x="0" y="10"/>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Arial"/>
              </a:endParaRPr>
            </a:p>
          </p:txBody>
        </p:sp>
        <p:sp>
          <p:nvSpPr>
            <p:cNvPr id="291" name=""/>
            <p:cNvSpPr/>
            <p:nvPr/>
          </p:nvSpPr>
          <p:spPr>
            <a:xfrm>
              <a:off x="5496120" y="5459400"/>
              <a:ext cx="153720" cy="158760"/>
            </a:xfrm>
            <a:custGeom>
              <a:avLst/>
              <a:gdLst/>
              <a:ahLst/>
              <a:rect l="l" t="t" r="r" b="b"/>
              <a:pathLst>
                <a:path w="72" h="74">
                  <a:moveTo>
                    <a:pt x="0" y="59"/>
                  </a:moveTo>
                  <a:lnTo>
                    <a:pt x="0" y="59"/>
                  </a:lnTo>
                  <a:lnTo>
                    <a:pt x="12" y="3"/>
                  </a:lnTo>
                  <a:lnTo>
                    <a:pt x="22" y="0"/>
                  </a:lnTo>
                  <a:lnTo>
                    <a:pt x="63" y="29"/>
                  </a:lnTo>
                  <a:lnTo>
                    <a:pt x="71" y="41"/>
                  </a:lnTo>
                  <a:lnTo>
                    <a:pt x="68" y="55"/>
                  </a:lnTo>
                  <a:lnTo>
                    <a:pt x="49" y="73"/>
                  </a:lnTo>
                  <a:lnTo>
                    <a:pt x="0" y="59"/>
                  </a:lnTo>
                  <a:lnTo>
                    <a:pt x="0" y="59"/>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292" name=""/>
            <p:cNvSpPr/>
            <p:nvPr/>
          </p:nvSpPr>
          <p:spPr>
            <a:xfrm>
              <a:off x="5062680" y="4202280"/>
              <a:ext cx="395280" cy="336240"/>
            </a:xfrm>
            <a:custGeom>
              <a:avLst/>
              <a:gdLst/>
              <a:ahLst/>
              <a:rect l="l" t="t" r="r" b="b"/>
              <a:pathLst>
                <a:path w="184" h="157">
                  <a:moveTo>
                    <a:pt x="0" y="42"/>
                  </a:moveTo>
                  <a:lnTo>
                    <a:pt x="0" y="42"/>
                  </a:lnTo>
                  <a:lnTo>
                    <a:pt x="17" y="69"/>
                  </a:lnTo>
                  <a:lnTo>
                    <a:pt x="44" y="72"/>
                  </a:lnTo>
                  <a:lnTo>
                    <a:pt x="52" y="84"/>
                  </a:lnTo>
                  <a:lnTo>
                    <a:pt x="79" y="82"/>
                  </a:lnTo>
                  <a:lnTo>
                    <a:pt x="75" y="129"/>
                  </a:lnTo>
                  <a:lnTo>
                    <a:pt x="87" y="149"/>
                  </a:lnTo>
                  <a:lnTo>
                    <a:pt x="103" y="156"/>
                  </a:lnTo>
                  <a:lnTo>
                    <a:pt x="136" y="137"/>
                  </a:lnTo>
                  <a:lnTo>
                    <a:pt x="123" y="134"/>
                  </a:lnTo>
                  <a:lnTo>
                    <a:pt x="116" y="108"/>
                  </a:lnTo>
                  <a:lnTo>
                    <a:pt x="139" y="113"/>
                  </a:lnTo>
                  <a:lnTo>
                    <a:pt x="173" y="97"/>
                  </a:lnTo>
                  <a:lnTo>
                    <a:pt x="164" y="84"/>
                  </a:lnTo>
                  <a:lnTo>
                    <a:pt x="175" y="72"/>
                  </a:lnTo>
                  <a:lnTo>
                    <a:pt x="170" y="63"/>
                  </a:lnTo>
                  <a:lnTo>
                    <a:pt x="183" y="53"/>
                  </a:lnTo>
                  <a:lnTo>
                    <a:pt x="167" y="51"/>
                  </a:lnTo>
                  <a:lnTo>
                    <a:pt x="167" y="39"/>
                  </a:lnTo>
                  <a:lnTo>
                    <a:pt x="141" y="25"/>
                  </a:lnTo>
                  <a:lnTo>
                    <a:pt x="152" y="21"/>
                  </a:lnTo>
                  <a:lnTo>
                    <a:pt x="72" y="24"/>
                  </a:lnTo>
                  <a:lnTo>
                    <a:pt x="46" y="0"/>
                  </a:lnTo>
                  <a:lnTo>
                    <a:pt x="47" y="11"/>
                  </a:lnTo>
                  <a:lnTo>
                    <a:pt x="24" y="20"/>
                  </a:lnTo>
                  <a:lnTo>
                    <a:pt x="31" y="39"/>
                  </a:lnTo>
                  <a:lnTo>
                    <a:pt x="22" y="46"/>
                  </a:lnTo>
                  <a:lnTo>
                    <a:pt x="17" y="29"/>
                  </a:lnTo>
                  <a:lnTo>
                    <a:pt x="26" y="6"/>
                  </a:lnTo>
                  <a:lnTo>
                    <a:pt x="0" y="42"/>
                  </a:lnTo>
                  <a:lnTo>
                    <a:pt x="0" y="42"/>
                  </a:lnTo>
                </a:path>
              </a:pathLst>
            </a:custGeom>
            <a:gradFill rotWithShape="0">
              <a:gsLst>
                <a:gs pos="0">
                  <a:srgbClr val="99ccff"/>
                </a:gs>
                <a:gs pos="100000">
                  <a:srgbClr val="d1e7fe"/>
                </a:gs>
              </a:gsLst>
              <a:lin ang="8100000"/>
            </a:gradFill>
            <a:ln w="9000">
              <a:solidFill>
                <a:srgbClr val="00197d"/>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293" name=""/>
          <p:cNvSpPr/>
          <p:nvPr/>
        </p:nvSpPr>
        <p:spPr>
          <a:xfrm>
            <a:off x="3147840" y="5832360"/>
            <a:ext cx="1051200" cy="10033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4" name=""/>
          <p:cNvSpPr/>
          <p:nvPr/>
        </p:nvSpPr>
        <p:spPr>
          <a:xfrm>
            <a:off x="2004840" y="5832360"/>
            <a:ext cx="1051200" cy="6303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5" name=""/>
          <p:cNvSpPr/>
          <p:nvPr/>
        </p:nvSpPr>
        <p:spPr>
          <a:xfrm>
            <a:off x="2004840" y="4862520"/>
            <a:ext cx="1051200" cy="7761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6" name=""/>
          <p:cNvSpPr/>
          <p:nvPr/>
        </p:nvSpPr>
        <p:spPr>
          <a:xfrm>
            <a:off x="2082960" y="5084640"/>
            <a:ext cx="981000" cy="487080"/>
          </a:xfrm>
          <a:prstGeom prst="rect">
            <a:avLst/>
          </a:prstGeom>
          <a:solidFill>
            <a:srgbClr val="00197d">
              <a:alpha val="50000"/>
            </a:srgbClr>
          </a:solid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Edelnor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Etevensa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Piura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Edegel (G)</a:t>
            </a:r>
            <a:endParaRPr b="0" lang="en-US" sz="800" strike="noStrike" u="none">
              <a:solidFill>
                <a:srgbClr val="ffffff"/>
              </a:solidFill>
              <a:effectLst/>
              <a:uFillTx/>
              <a:latin typeface="Arial"/>
            </a:endParaRPr>
          </a:p>
        </p:txBody>
      </p:sp>
      <p:sp>
        <p:nvSpPr>
          <p:cNvPr id="297" name=""/>
          <p:cNvSpPr/>
          <p:nvPr/>
        </p:nvSpPr>
        <p:spPr>
          <a:xfrm>
            <a:off x="3147840" y="4102200"/>
            <a:ext cx="1051200" cy="6300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8" name=""/>
          <p:cNvSpPr/>
          <p:nvPr/>
        </p:nvSpPr>
        <p:spPr>
          <a:xfrm>
            <a:off x="2004840" y="4102200"/>
            <a:ext cx="1051200" cy="6300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299" name=""/>
          <p:cNvSpPr/>
          <p:nvPr/>
        </p:nvSpPr>
        <p:spPr>
          <a:xfrm>
            <a:off x="5950080" y="2813040"/>
            <a:ext cx="1050840" cy="4809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0" name=""/>
          <p:cNvSpPr/>
          <p:nvPr/>
        </p:nvSpPr>
        <p:spPr>
          <a:xfrm>
            <a:off x="5775480" y="3510000"/>
            <a:ext cx="1195200" cy="50004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1" name=""/>
          <p:cNvSpPr/>
          <p:nvPr/>
        </p:nvSpPr>
        <p:spPr>
          <a:xfrm>
            <a:off x="3641760" y="2940120"/>
            <a:ext cx="1050840" cy="5857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2" name=""/>
          <p:cNvSpPr/>
          <p:nvPr/>
        </p:nvSpPr>
        <p:spPr>
          <a:xfrm>
            <a:off x="7381800" y="3571920"/>
            <a:ext cx="968400" cy="14716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3" name=""/>
          <p:cNvSpPr/>
          <p:nvPr/>
        </p:nvSpPr>
        <p:spPr>
          <a:xfrm>
            <a:off x="8404200" y="3571920"/>
            <a:ext cx="968400" cy="14716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04" name=""/>
          <p:cNvSpPr/>
          <p:nvPr/>
        </p:nvSpPr>
        <p:spPr>
          <a:xfrm>
            <a:off x="1554120" y="15526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305" name=""/>
          <p:cNvSpPr/>
          <p:nvPr/>
        </p:nvSpPr>
        <p:spPr>
          <a:xfrm flipH="1">
            <a:off x="5876640" y="4398840"/>
            <a:ext cx="1506600" cy="39528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06" name=""/>
          <p:cNvSpPr/>
          <p:nvPr/>
        </p:nvSpPr>
        <p:spPr>
          <a:xfrm flipH="1" flipV="1">
            <a:off x="5370120" y="5684760"/>
            <a:ext cx="817560" cy="65736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07" name=""/>
          <p:cNvSpPr/>
          <p:nvPr/>
        </p:nvSpPr>
        <p:spPr>
          <a:xfrm flipV="1">
            <a:off x="4938840" y="5084280"/>
            <a:ext cx="436320" cy="25092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08" name=""/>
          <p:cNvSpPr/>
          <p:nvPr/>
        </p:nvSpPr>
        <p:spPr>
          <a:xfrm flipV="1">
            <a:off x="3060720" y="4813200"/>
            <a:ext cx="1944720" cy="22536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09" name=""/>
          <p:cNvSpPr/>
          <p:nvPr/>
        </p:nvSpPr>
        <p:spPr>
          <a:xfrm flipH="1">
            <a:off x="4546080" y="3071880"/>
            <a:ext cx="1405080" cy="102528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10" name=""/>
          <p:cNvSpPr/>
          <p:nvPr/>
        </p:nvSpPr>
        <p:spPr>
          <a:xfrm flipV="1">
            <a:off x="4194000" y="5707080"/>
            <a:ext cx="905040" cy="47448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11" name=""/>
          <p:cNvSpPr/>
          <p:nvPr/>
        </p:nvSpPr>
        <p:spPr>
          <a:xfrm flipH="1">
            <a:off x="5146560" y="3720960"/>
            <a:ext cx="587520" cy="28116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12" name=""/>
          <p:cNvSpPr/>
          <p:nvPr/>
        </p:nvSpPr>
        <p:spPr>
          <a:xfrm>
            <a:off x="4199040" y="4387680"/>
            <a:ext cx="877680" cy="9684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13" name=""/>
          <p:cNvSpPr/>
          <p:nvPr/>
        </p:nvSpPr>
        <p:spPr>
          <a:xfrm>
            <a:off x="1589040" y="6900840"/>
            <a:ext cx="7770960" cy="274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G = Generation, D= Distribution, Tr = Transmission, GA = Gas, T = Telecom, H = Holding Company, W = Water</a:t>
            </a:r>
            <a:endParaRPr b="0" lang="en-US" sz="8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1 </a:t>
            </a:r>
            <a:r>
              <a:rPr b="0" lang="en-US" sz="800" strike="noStrike" u="none">
                <a:solidFill>
                  <a:srgbClr val="ffffff"/>
                </a:solidFill>
                <a:effectLst/>
                <a:uFillTx/>
                <a:latin typeface="Arial"/>
              </a:rPr>
              <a:t>Operating capacity</a:t>
            </a:r>
            <a:endParaRPr b="0" lang="en-US" sz="800" strike="noStrike" u="none">
              <a:solidFill>
                <a:srgbClr val="ffffff"/>
              </a:solidFill>
              <a:effectLst/>
              <a:uFillTx/>
              <a:latin typeface="Arial"/>
            </a:endParaRPr>
          </a:p>
        </p:txBody>
      </p:sp>
      <p:sp>
        <p:nvSpPr>
          <p:cNvPr id="314" name=""/>
          <p:cNvSpPr/>
          <p:nvPr/>
        </p:nvSpPr>
        <p:spPr>
          <a:xfrm>
            <a:off x="6188040" y="5702400"/>
            <a:ext cx="1047960" cy="10857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15" name=""/>
          <p:cNvSpPr/>
          <p:nvPr/>
        </p:nvSpPr>
        <p:spPr>
          <a:xfrm>
            <a:off x="6188040" y="5702400"/>
            <a:ext cx="1047960" cy="169920"/>
          </a:xfrm>
          <a:prstGeom prst="bevel">
            <a:avLst>
              <a:gd name="adj" fmla="val 12500"/>
            </a:avLst>
          </a:prstGeom>
          <a:solidFill>
            <a:srgbClr val="2257ec"/>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Argentina</a:t>
            </a:r>
            <a:endParaRPr b="0" lang="en-US" sz="800" strike="noStrike" u="none">
              <a:solidFill>
                <a:srgbClr val="ffffff"/>
              </a:solidFill>
              <a:effectLst/>
              <a:uFillTx/>
              <a:latin typeface="Arial"/>
            </a:endParaRPr>
          </a:p>
        </p:txBody>
      </p:sp>
      <p:sp>
        <p:nvSpPr>
          <p:cNvPr id="316" name=""/>
          <p:cNvSpPr/>
          <p:nvPr/>
        </p:nvSpPr>
        <p:spPr>
          <a:xfrm>
            <a:off x="6265800" y="5924520"/>
            <a:ext cx="978120" cy="73044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Edesur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Dock Sud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Costanera/CBA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Chocón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Edenor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Yacilec (Tr)</a:t>
            </a:r>
            <a:endParaRPr b="0" lang="en-US" sz="800" strike="noStrike" u="none">
              <a:solidFill>
                <a:srgbClr val="ffffff"/>
              </a:solidFill>
              <a:effectLst/>
              <a:uFillTx/>
              <a:latin typeface="Arial"/>
            </a:endParaRPr>
          </a:p>
        </p:txBody>
      </p:sp>
      <p:sp>
        <p:nvSpPr>
          <p:cNvPr id="317" name=""/>
          <p:cNvSpPr/>
          <p:nvPr/>
        </p:nvSpPr>
        <p:spPr>
          <a:xfrm>
            <a:off x="3147840" y="5832360"/>
            <a:ext cx="1051200" cy="169920"/>
          </a:xfrm>
          <a:prstGeom prst="bevel">
            <a:avLst>
              <a:gd name="adj" fmla="val 12500"/>
            </a:avLst>
          </a:prstGeom>
          <a:solidFill>
            <a:srgbClr val="2257ec"/>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Chile</a:t>
            </a:r>
            <a:endParaRPr b="0" lang="en-US" sz="800" strike="noStrike" u="none">
              <a:solidFill>
                <a:srgbClr val="ffffff"/>
              </a:solidFill>
              <a:effectLst/>
              <a:uFillTx/>
              <a:latin typeface="Arial"/>
            </a:endParaRPr>
          </a:p>
        </p:txBody>
      </p:sp>
      <p:sp>
        <p:nvSpPr>
          <p:cNvPr id="318" name=""/>
          <p:cNvSpPr/>
          <p:nvPr/>
        </p:nvSpPr>
        <p:spPr>
          <a:xfrm>
            <a:off x="3225960" y="6054840"/>
            <a:ext cx="981000" cy="73044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Enersis (H)</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Chilectra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Rio Maipo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Endesa Chile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Transelec (Tr)</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Gas Atacama (GA)</a:t>
            </a:r>
            <a:endParaRPr b="0" lang="en-US" sz="800" strike="noStrike" u="none">
              <a:solidFill>
                <a:srgbClr val="ffffff"/>
              </a:solidFill>
              <a:effectLst/>
              <a:uFillTx/>
              <a:latin typeface="Arial"/>
            </a:endParaRPr>
          </a:p>
        </p:txBody>
      </p:sp>
      <p:sp>
        <p:nvSpPr>
          <p:cNvPr id="319" name=""/>
          <p:cNvSpPr/>
          <p:nvPr/>
        </p:nvSpPr>
        <p:spPr>
          <a:xfrm>
            <a:off x="2004840" y="5832360"/>
            <a:ext cx="105120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Chile</a:t>
            </a:r>
            <a:endParaRPr b="0" lang="en-US" sz="800" strike="noStrike" u="none">
              <a:solidFill>
                <a:srgbClr val="ffffff"/>
              </a:solidFill>
              <a:effectLst/>
              <a:uFillTx/>
              <a:latin typeface="Arial"/>
            </a:endParaRPr>
          </a:p>
        </p:txBody>
      </p:sp>
      <p:sp>
        <p:nvSpPr>
          <p:cNvPr id="320" name=""/>
          <p:cNvSpPr/>
          <p:nvPr/>
        </p:nvSpPr>
        <p:spPr>
          <a:xfrm>
            <a:off x="2082960" y="6054840"/>
            <a:ext cx="981000" cy="24372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Ibener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Essal (W)</a:t>
            </a:r>
            <a:endParaRPr b="0" lang="en-US" sz="800" strike="noStrike" u="none">
              <a:solidFill>
                <a:srgbClr val="ffffff"/>
              </a:solidFill>
              <a:effectLst/>
              <a:uFillTx/>
              <a:latin typeface="Arial"/>
            </a:endParaRPr>
          </a:p>
        </p:txBody>
      </p:sp>
      <p:sp>
        <p:nvSpPr>
          <p:cNvPr id="321" name=""/>
          <p:cNvSpPr/>
          <p:nvPr/>
        </p:nvSpPr>
        <p:spPr>
          <a:xfrm>
            <a:off x="3868560" y="5178600"/>
            <a:ext cx="1051200" cy="4888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22" name=""/>
          <p:cNvSpPr/>
          <p:nvPr/>
        </p:nvSpPr>
        <p:spPr>
          <a:xfrm>
            <a:off x="3881520" y="5178600"/>
            <a:ext cx="1050840" cy="169560"/>
          </a:xfrm>
          <a:prstGeom prst="bevel">
            <a:avLst>
              <a:gd name="adj" fmla="val 12500"/>
            </a:avLst>
          </a:prstGeom>
          <a:solidFill>
            <a:srgbClr val="008000"/>
          </a:solidFill>
          <a:ln w="0">
            <a:noFill/>
          </a:ln>
        </p:spPr>
        <p:style>
          <a:lnRef idx="0"/>
          <a:fillRef idx="0"/>
          <a:effectRef idx="0"/>
          <a:fontRef idx="minor"/>
        </p:style>
        <p:txBody>
          <a:bodyPr lIns="64800" rIns="64800" tIns="45360" bIns="4536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Bolivia</a:t>
            </a:r>
            <a:endParaRPr b="0" lang="en-US" sz="800" strike="noStrike" u="none">
              <a:solidFill>
                <a:srgbClr val="ffffff"/>
              </a:solidFill>
              <a:effectLst/>
              <a:uFillTx/>
              <a:latin typeface="Arial"/>
            </a:endParaRPr>
          </a:p>
        </p:txBody>
      </p:sp>
      <p:sp>
        <p:nvSpPr>
          <p:cNvPr id="323" name=""/>
          <p:cNvSpPr/>
          <p:nvPr/>
        </p:nvSpPr>
        <p:spPr>
          <a:xfrm>
            <a:off x="3959280" y="5400720"/>
            <a:ext cx="981000" cy="24372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Electropaz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Elfeo (D)</a:t>
            </a:r>
            <a:endParaRPr b="0" lang="en-US" sz="800" strike="noStrike" u="none">
              <a:solidFill>
                <a:srgbClr val="ffffff"/>
              </a:solidFill>
              <a:effectLst/>
              <a:uFillTx/>
              <a:latin typeface="Arial"/>
            </a:endParaRPr>
          </a:p>
        </p:txBody>
      </p:sp>
      <p:sp>
        <p:nvSpPr>
          <p:cNvPr id="324" name=""/>
          <p:cNvSpPr/>
          <p:nvPr/>
        </p:nvSpPr>
        <p:spPr>
          <a:xfrm>
            <a:off x="3147840" y="4102200"/>
            <a:ext cx="1051200" cy="169920"/>
          </a:xfrm>
          <a:prstGeom prst="bevel">
            <a:avLst>
              <a:gd name="adj" fmla="val 12500"/>
            </a:avLst>
          </a:prstGeom>
          <a:solidFill>
            <a:srgbClr val="2257ec"/>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Colombia</a:t>
            </a:r>
            <a:endParaRPr b="0" lang="en-US" sz="800" strike="noStrike" u="none">
              <a:solidFill>
                <a:srgbClr val="ffffff"/>
              </a:solidFill>
              <a:effectLst/>
              <a:uFillTx/>
              <a:latin typeface="Arial"/>
            </a:endParaRPr>
          </a:p>
        </p:txBody>
      </p:sp>
      <p:sp>
        <p:nvSpPr>
          <p:cNvPr id="325" name=""/>
          <p:cNvSpPr/>
          <p:nvPr/>
        </p:nvSpPr>
        <p:spPr>
          <a:xfrm>
            <a:off x="3225960" y="4324320"/>
            <a:ext cx="981000" cy="36540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Emgesa (G/D)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Codensa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Betania (G)</a:t>
            </a:r>
            <a:endParaRPr b="0" lang="en-US" sz="800" strike="noStrike" u="none">
              <a:solidFill>
                <a:srgbClr val="ffffff"/>
              </a:solidFill>
              <a:effectLst/>
              <a:uFillTx/>
              <a:latin typeface="Arial"/>
            </a:endParaRPr>
          </a:p>
        </p:txBody>
      </p:sp>
      <p:sp>
        <p:nvSpPr>
          <p:cNvPr id="326" name=""/>
          <p:cNvSpPr/>
          <p:nvPr/>
        </p:nvSpPr>
        <p:spPr>
          <a:xfrm>
            <a:off x="2004840" y="4102200"/>
            <a:ext cx="105120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Colombia</a:t>
            </a:r>
            <a:endParaRPr b="0" lang="en-US" sz="800" strike="noStrike" u="none">
              <a:solidFill>
                <a:srgbClr val="ffffff"/>
              </a:solidFill>
              <a:effectLst/>
              <a:uFillTx/>
              <a:latin typeface="Arial"/>
            </a:endParaRPr>
          </a:p>
        </p:txBody>
      </p:sp>
      <p:sp>
        <p:nvSpPr>
          <p:cNvPr id="327" name=""/>
          <p:cNvSpPr/>
          <p:nvPr/>
        </p:nvSpPr>
        <p:spPr>
          <a:xfrm>
            <a:off x="2082960" y="4324320"/>
            <a:ext cx="981000" cy="24372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Gas Bogotá (GA)</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Gas Oriente (GA)</a:t>
            </a:r>
            <a:endParaRPr b="0" lang="en-US" sz="800" strike="noStrike" u="none">
              <a:solidFill>
                <a:srgbClr val="ffffff"/>
              </a:solidFill>
              <a:effectLst/>
              <a:uFillTx/>
              <a:latin typeface="Arial"/>
            </a:endParaRPr>
          </a:p>
        </p:txBody>
      </p:sp>
      <p:sp>
        <p:nvSpPr>
          <p:cNvPr id="328" name=""/>
          <p:cNvSpPr/>
          <p:nvPr/>
        </p:nvSpPr>
        <p:spPr>
          <a:xfrm>
            <a:off x="5950080" y="2813040"/>
            <a:ext cx="105084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Guatemala</a:t>
            </a:r>
            <a:endParaRPr b="0" lang="en-US" sz="800" strike="noStrike" u="none">
              <a:solidFill>
                <a:srgbClr val="ffffff"/>
              </a:solidFill>
              <a:effectLst/>
              <a:uFillTx/>
              <a:latin typeface="Arial"/>
            </a:endParaRPr>
          </a:p>
        </p:txBody>
      </p:sp>
      <p:sp>
        <p:nvSpPr>
          <p:cNvPr id="329" name=""/>
          <p:cNvSpPr/>
          <p:nvPr/>
        </p:nvSpPr>
        <p:spPr>
          <a:xfrm>
            <a:off x="6027840" y="3035160"/>
            <a:ext cx="981000" cy="12204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EEGSA (D)</a:t>
            </a:r>
            <a:endParaRPr b="0" lang="en-US" sz="800" strike="noStrike" u="none">
              <a:solidFill>
                <a:srgbClr val="ffffff"/>
              </a:solidFill>
              <a:effectLst/>
              <a:uFillTx/>
              <a:latin typeface="Arial"/>
            </a:endParaRPr>
          </a:p>
        </p:txBody>
      </p:sp>
      <p:sp>
        <p:nvSpPr>
          <p:cNvPr id="330" name=""/>
          <p:cNvSpPr/>
          <p:nvPr/>
        </p:nvSpPr>
        <p:spPr>
          <a:xfrm>
            <a:off x="5775480" y="3510000"/>
            <a:ext cx="1195200" cy="169920"/>
          </a:xfrm>
          <a:prstGeom prst="bevel">
            <a:avLst>
              <a:gd name="adj" fmla="val 12500"/>
            </a:avLst>
          </a:prstGeom>
          <a:solidFill>
            <a:srgbClr val="2257ec"/>
          </a:solidFill>
          <a:ln w="0">
            <a:noFill/>
          </a:ln>
        </p:spPr>
        <p:style>
          <a:lnRef idx="0"/>
          <a:fillRef idx="0"/>
          <a:effectRef idx="0"/>
          <a:fontRef idx="minor"/>
        </p:style>
        <p:txBody>
          <a:bodyPr lIns="28800" rIns="28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Dominican Republic</a:t>
            </a:r>
            <a:endParaRPr b="0" lang="en-US" sz="800" strike="noStrike" u="none">
              <a:solidFill>
                <a:srgbClr val="ffffff"/>
              </a:solidFill>
              <a:effectLst/>
              <a:uFillTx/>
              <a:latin typeface="Arial"/>
            </a:endParaRPr>
          </a:p>
        </p:txBody>
      </p:sp>
      <p:sp>
        <p:nvSpPr>
          <p:cNvPr id="331" name=""/>
          <p:cNvSpPr/>
          <p:nvPr/>
        </p:nvSpPr>
        <p:spPr>
          <a:xfrm>
            <a:off x="5853240" y="3732120"/>
            <a:ext cx="981000" cy="12204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Cepm (G/D)</a:t>
            </a:r>
            <a:endParaRPr b="0" lang="en-US" sz="800" strike="noStrike" u="none">
              <a:solidFill>
                <a:srgbClr val="ffffff"/>
              </a:solidFill>
              <a:effectLst/>
              <a:uFillTx/>
              <a:latin typeface="Arial"/>
            </a:endParaRPr>
          </a:p>
        </p:txBody>
      </p:sp>
      <p:sp>
        <p:nvSpPr>
          <p:cNvPr id="332" name=""/>
          <p:cNvSpPr/>
          <p:nvPr/>
        </p:nvSpPr>
        <p:spPr>
          <a:xfrm>
            <a:off x="3641760" y="2940120"/>
            <a:ext cx="105084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Mexico</a:t>
            </a:r>
            <a:endParaRPr b="0" lang="en-US" sz="800" strike="noStrike" u="none">
              <a:solidFill>
                <a:srgbClr val="ffffff"/>
              </a:solidFill>
              <a:effectLst/>
              <a:uFillTx/>
              <a:latin typeface="Arial"/>
            </a:endParaRPr>
          </a:p>
        </p:txBody>
      </p:sp>
      <p:sp>
        <p:nvSpPr>
          <p:cNvPr id="333" name=""/>
          <p:cNvSpPr/>
          <p:nvPr/>
        </p:nvSpPr>
        <p:spPr>
          <a:xfrm>
            <a:off x="3719520" y="3162240"/>
            <a:ext cx="981000" cy="122040"/>
          </a:xfrm>
          <a:prstGeom prst="rect">
            <a:avLst/>
          </a:prstGeom>
          <a:noFill/>
          <a:ln w="0">
            <a:noFill/>
          </a:ln>
        </p:spPr>
        <p:style>
          <a:lnRef idx="0"/>
          <a:fillRef idx="0"/>
          <a:effectRef idx="0"/>
          <a:fontRef idx="minor"/>
        </p:style>
        <p:txBody>
          <a:bodyPr lIns="0" rIns="0" tIns="0" bIns="0" anchor="t">
            <a:sp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CCGT Monterrey (G)</a:t>
            </a:r>
            <a:endParaRPr b="0" lang="en-US" sz="800" strike="noStrike" u="none">
              <a:solidFill>
                <a:srgbClr val="ffffff"/>
              </a:solidFill>
              <a:effectLst/>
              <a:uFillTx/>
              <a:latin typeface="Arial"/>
            </a:endParaRPr>
          </a:p>
        </p:txBody>
      </p:sp>
      <p:sp>
        <p:nvSpPr>
          <p:cNvPr id="334" name=""/>
          <p:cNvSpPr/>
          <p:nvPr/>
        </p:nvSpPr>
        <p:spPr>
          <a:xfrm>
            <a:off x="7381800" y="3571920"/>
            <a:ext cx="96840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Brazil</a:t>
            </a:r>
            <a:endParaRPr b="0" lang="en-US" sz="800" strike="noStrike" u="none">
              <a:solidFill>
                <a:srgbClr val="ffffff"/>
              </a:solidFill>
              <a:effectLst/>
              <a:uFillTx/>
              <a:latin typeface="Arial"/>
            </a:endParaRPr>
          </a:p>
        </p:txBody>
      </p:sp>
      <p:sp>
        <p:nvSpPr>
          <p:cNvPr id="335" name=""/>
          <p:cNvSpPr/>
          <p:nvPr/>
        </p:nvSpPr>
        <p:spPr>
          <a:xfrm>
            <a:off x="7466040" y="3794040"/>
            <a:ext cx="853920" cy="693720"/>
          </a:xfrm>
          <a:prstGeom prst="rect">
            <a:avLst/>
          </a:prstGeom>
          <a:noFill/>
          <a:ln w="0">
            <a:noFill/>
          </a:ln>
        </p:spPr>
        <p:style>
          <a:lnRef idx="0"/>
          <a:fillRef idx="0"/>
          <a:effectRef idx="0"/>
          <a:fontRef idx="minor"/>
        </p:style>
        <p:txBody>
          <a:bodyPr lIns="0" rIns="0" tIns="0" bIns="0" anchor="t">
            <a:noAutofit/>
          </a:bodyPr>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CEG (GA)</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Riogas (GA)</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Coelba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Cosern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Celpe (D)</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Itapebi (G)</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Tele Leste (T)</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Tele Sudeste (T)</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Tele Sp (T)</a:t>
            </a:r>
            <a:endParaRPr b="0" lang="en-US" sz="800" strike="noStrike" u="none">
              <a:solidFill>
                <a:srgbClr val="ffffff"/>
              </a:solidFill>
              <a:effectLst/>
              <a:uFillTx/>
              <a:latin typeface="Arial"/>
            </a:endParaRPr>
          </a:p>
          <a:p>
            <a:pPr marL="190440" indent="-190440">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CRT (T)</a:t>
            </a:r>
            <a:endParaRPr b="0" lang="en-US" sz="800" strike="noStrike" u="none">
              <a:solidFill>
                <a:srgbClr val="ffffff"/>
              </a:solidFill>
              <a:effectLst/>
              <a:uFillTx/>
              <a:latin typeface="Arial"/>
            </a:endParaRPr>
          </a:p>
        </p:txBody>
      </p:sp>
      <p:sp>
        <p:nvSpPr>
          <p:cNvPr id="336" name=""/>
          <p:cNvSpPr/>
          <p:nvPr/>
        </p:nvSpPr>
        <p:spPr>
          <a:xfrm>
            <a:off x="8404200" y="3571920"/>
            <a:ext cx="968400" cy="169920"/>
          </a:xfrm>
          <a:prstGeom prst="bevel">
            <a:avLst>
              <a:gd name="adj" fmla="val 12500"/>
            </a:avLst>
          </a:prstGeom>
          <a:solidFill>
            <a:srgbClr val="2257ec"/>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Brazil</a:t>
            </a:r>
            <a:endParaRPr b="0" lang="en-US" sz="800" strike="noStrike" u="none">
              <a:solidFill>
                <a:srgbClr val="ffffff"/>
              </a:solidFill>
              <a:effectLst/>
              <a:uFillTx/>
              <a:latin typeface="Arial"/>
            </a:endParaRPr>
          </a:p>
        </p:txBody>
      </p:sp>
      <p:sp>
        <p:nvSpPr>
          <p:cNvPr id="337" name=""/>
          <p:cNvSpPr/>
          <p:nvPr/>
        </p:nvSpPr>
        <p:spPr>
          <a:xfrm>
            <a:off x="8481960" y="3794040"/>
            <a:ext cx="828720" cy="693720"/>
          </a:xfrm>
          <a:prstGeom prst="rect">
            <a:avLst/>
          </a:prstGeom>
          <a:noFill/>
          <a:ln w="0">
            <a:noFill/>
          </a:ln>
        </p:spPr>
        <p:style>
          <a:lnRef idx="0"/>
          <a:fillRef idx="0"/>
          <a:effectRef idx="0"/>
          <a:fontRef idx="minor"/>
        </p:style>
        <p:txBody>
          <a:bodyPr lIns="0" rIns="0" tIns="0" bIns="0" anchor="t">
            <a:noAutofit/>
          </a:bodyPr>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Cerj (D/G)</a:t>
            </a:r>
            <a:endParaRPr b="0" lang="en-US" sz="800" strike="noStrike" u="none">
              <a:solidFill>
                <a:srgbClr val="ffffff"/>
              </a:solidFill>
              <a:effectLst/>
              <a:uFillTx/>
              <a:latin typeface="Arial"/>
            </a:endParaRPr>
          </a:p>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Coelce (D)</a:t>
            </a:r>
            <a:endParaRPr b="0" lang="en-US" sz="800" strike="noStrike" u="none">
              <a:solidFill>
                <a:srgbClr val="ffffff"/>
              </a:solidFill>
              <a:effectLst/>
              <a:uFillTx/>
              <a:latin typeface="Arial"/>
            </a:endParaRPr>
          </a:p>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Cachoeira Dourada (G)</a:t>
            </a:r>
            <a:endParaRPr b="0" lang="en-US" sz="800" strike="noStrike" u="none">
              <a:solidFill>
                <a:srgbClr val="ffffff"/>
              </a:solidFill>
              <a:effectLst/>
              <a:uFillTx/>
              <a:latin typeface="Arial"/>
            </a:endParaRPr>
          </a:p>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Cien (Tr)</a:t>
            </a:r>
            <a:endParaRPr b="0" lang="en-US" sz="800" strike="noStrike" u="none">
              <a:solidFill>
                <a:srgbClr val="ffffff"/>
              </a:solidFill>
              <a:effectLst/>
              <a:uFillTx/>
              <a:latin typeface="Arial"/>
            </a:endParaRPr>
          </a:p>
        </p:txBody>
      </p:sp>
      <p:sp>
        <p:nvSpPr>
          <p:cNvPr id="338" name=""/>
          <p:cNvSpPr/>
          <p:nvPr/>
        </p:nvSpPr>
        <p:spPr>
          <a:xfrm>
            <a:off x="2004840" y="4862520"/>
            <a:ext cx="1051200" cy="169920"/>
          </a:xfrm>
          <a:prstGeom prst="bevel">
            <a:avLst>
              <a:gd name="adj" fmla="val 12500"/>
            </a:avLst>
          </a:prstGeom>
          <a:solidFill>
            <a:srgbClr val="2257ec"/>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Perú</a:t>
            </a:r>
            <a:endParaRPr b="0" lang="en-US" sz="800" strike="noStrike" u="none">
              <a:solidFill>
                <a:srgbClr val="ffffff"/>
              </a:solidFill>
              <a:effectLst/>
              <a:uFillTx/>
              <a:latin typeface="Arial"/>
            </a:endParaRPr>
          </a:p>
        </p:txBody>
      </p:sp>
      <p:sp>
        <p:nvSpPr>
          <p:cNvPr id="339" name="PlaceHolder 2"/>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Complementary assets in Latin America</a:t>
            </a:r>
            <a:endParaRPr b="1" lang="en-US" sz="3200" strike="noStrike" u="none">
              <a:solidFill>
                <a:srgbClr val="ffff32"/>
              </a:solidFill>
              <a:effectLst/>
              <a:uFillTx/>
              <a:latin typeface="Arial"/>
            </a:endParaRPr>
          </a:p>
        </p:txBody>
      </p:sp>
      <p:sp>
        <p:nvSpPr>
          <p:cNvPr id="340" name=""/>
          <p:cNvSpPr/>
          <p:nvPr/>
        </p:nvSpPr>
        <p:spPr>
          <a:xfrm flipH="1">
            <a:off x="5556240" y="5334120"/>
            <a:ext cx="649440" cy="23976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41" name=""/>
          <p:cNvSpPr/>
          <p:nvPr/>
        </p:nvSpPr>
        <p:spPr>
          <a:xfrm>
            <a:off x="6188040" y="5029200"/>
            <a:ext cx="1050840" cy="4888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42" name=""/>
          <p:cNvSpPr/>
          <p:nvPr/>
        </p:nvSpPr>
        <p:spPr>
          <a:xfrm>
            <a:off x="6200640" y="5029200"/>
            <a:ext cx="1051200" cy="169920"/>
          </a:xfrm>
          <a:prstGeom prst="bevel">
            <a:avLst>
              <a:gd name="adj" fmla="val 12500"/>
            </a:avLst>
          </a:prstGeom>
          <a:solidFill>
            <a:srgbClr val="008000"/>
          </a:solidFill>
          <a:ln w="0">
            <a:noFill/>
          </a:ln>
        </p:spPr>
        <p:style>
          <a:lnRef idx="0"/>
          <a:fillRef idx="0"/>
          <a:effectRef idx="0"/>
          <a:fontRef idx="minor"/>
        </p:style>
        <p:txBody>
          <a:bodyPr lIns="64800" rIns="64800" tIns="45000" bIns="450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ff"/>
                </a:solidFill>
                <a:effectLst/>
                <a:uFillTx/>
                <a:latin typeface="Arial"/>
              </a:rPr>
              <a:t>Uruguay</a:t>
            </a:r>
            <a:endParaRPr b="0" lang="en-US" sz="800" strike="noStrike" u="none">
              <a:solidFill>
                <a:srgbClr val="ffffff"/>
              </a:solidFill>
              <a:effectLst/>
              <a:uFillTx/>
              <a:latin typeface="Arial"/>
            </a:endParaRPr>
          </a:p>
        </p:txBody>
      </p:sp>
      <p:sp>
        <p:nvSpPr>
          <p:cNvPr id="343" name=""/>
          <p:cNvSpPr/>
          <p:nvPr/>
        </p:nvSpPr>
        <p:spPr>
          <a:xfrm>
            <a:off x="6278400" y="5251320"/>
            <a:ext cx="957600" cy="243720"/>
          </a:xfrm>
          <a:prstGeom prst="rect">
            <a:avLst/>
          </a:prstGeom>
          <a:noFill/>
          <a:ln w="0">
            <a:noFill/>
          </a:ln>
        </p:spPr>
        <p:style>
          <a:lnRef idx="0"/>
          <a:fillRef idx="0"/>
          <a:effectRef idx="0"/>
          <a:fontRef idx="minor"/>
        </p:style>
        <p:txBody>
          <a:bodyPr lIns="0" rIns="0" tIns="0" bIns="0" anchor="t">
            <a:spAutoFit/>
          </a:bodyPr>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800" strike="noStrike" u="none">
                <a:solidFill>
                  <a:srgbClr val="ffffff"/>
                </a:solidFill>
                <a:effectLst/>
                <a:uFillTx/>
                <a:latin typeface="Arial"/>
              </a:rPr>
              <a:t>Aguas de Maldonado (W)</a:t>
            </a:r>
            <a:endParaRPr b="0" lang="en-US" sz="800" strike="noStrike" u="none">
              <a:solidFill>
                <a:srgbClr val="ffffff"/>
              </a:solidFill>
              <a:effectLst/>
              <a:uFillTx/>
              <a:latin typeface="Arial"/>
            </a:endParaRPr>
          </a:p>
        </p:txBody>
      </p:sp>
      <p:sp>
        <p:nvSpPr>
          <p:cNvPr id="344"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Exceptional position in the region</a:t>
            </a:r>
            <a:endParaRPr b="0" lang="en-US" sz="2000" strike="noStrike" u="none">
              <a:solidFill>
                <a:srgbClr val="ffffff"/>
              </a:solidFill>
              <a:effectLst/>
              <a:uFillTx/>
              <a:latin typeface="Arial"/>
            </a:endParaRPr>
          </a:p>
        </p:txBody>
      </p:sp>
      <p:sp>
        <p:nvSpPr>
          <p:cNvPr id="345" name=""/>
          <p:cNvSpPr/>
          <p:nvPr/>
        </p:nvSpPr>
        <p:spPr>
          <a:xfrm>
            <a:off x="4267080" y="3519360"/>
            <a:ext cx="0" cy="201600"/>
          </a:xfrm>
          <a:prstGeom prst="line">
            <a:avLst/>
          </a:prstGeom>
          <a:ln w="936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346" name=""/>
          <p:cNvSpPr/>
          <p:nvPr/>
        </p:nvSpPr>
        <p:spPr>
          <a:xfrm>
            <a:off x="8080200" y="2335320"/>
            <a:ext cx="1295640" cy="323640"/>
          </a:xfrm>
          <a:prstGeom prst="bevel">
            <a:avLst>
              <a:gd name="adj" fmla="val 12500"/>
            </a:avLst>
          </a:prstGeom>
          <a:solidFill>
            <a:srgbClr val="2257ec"/>
          </a:solidFill>
          <a:ln w="0">
            <a:noFill/>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1600" strike="noStrike" u="none">
                <a:solidFill>
                  <a:srgbClr val="ffffff"/>
                </a:solidFill>
                <a:effectLst/>
                <a:uFillTx/>
                <a:latin typeface="Arial"/>
              </a:rPr>
              <a:t>Endesa</a:t>
            </a:r>
            <a:endParaRPr b="0" lang="en-US" sz="1600" strike="noStrike" u="none">
              <a:solidFill>
                <a:srgbClr val="ffffff"/>
              </a:solidFill>
              <a:effectLst/>
              <a:uFillTx/>
              <a:latin typeface="Arial"/>
            </a:endParaRPr>
          </a:p>
        </p:txBody>
      </p:sp>
      <p:sp>
        <p:nvSpPr>
          <p:cNvPr id="347" name=""/>
          <p:cNvSpPr/>
          <p:nvPr/>
        </p:nvSpPr>
        <p:spPr>
          <a:xfrm>
            <a:off x="8077320" y="2711520"/>
            <a:ext cx="1298520" cy="323640"/>
          </a:xfrm>
          <a:prstGeom prst="bevel">
            <a:avLst>
              <a:gd name="adj" fmla="val 12500"/>
            </a:avLst>
          </a:prstGeom>
          <a:solidFill>
            <a:srgbClr val="008000"/>
          </a:solidFill>
          <a:ln w="0">
            <a:noFill/>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 sz="1600" strike="noStrike" u="none">
                <a:solidFill>
                  <a:srgbClr val="ffffff"/>
                </a:solidFill>
                <a:effectLst/>
                <a:uFillTx/>
                <a:latin typeface="Arial"/>
              </a:rPr>
              <a:t>Iberdrola</a:t>
            </a:r>
            <a:endParaRPr b="0" lang="en-US" sz="1600" strike="noStrike" u="none">
              <a:solidFill>
                <a:srgbClr val="ffffff"/>
              </a:solidFill>
              <a:effectLst/>
              <a:uFillTx/>
              <a:latin typeface="Arial"/>
            </a:endParaRPr>
          </a:p>
        </p:txBody>
      </p:sp>
      <p:sp>
        <p:nvSpPr>
          <p:cNvPr id="4" name="PlaceHolder 3"/>
          <p:cNvSpPr>
            <a:spLocks noGrp="1"/>
          </p:cNvSpPr>
          <p:nvPr>
            <p:ph type="sldNum" idx="1"/>
          </p:nvPr>
        </p:nvSpPr>
        <p:spPr/>
        <p:txBody>
          <a:bodyPr/>
          <a:p>
            <a:fld id="{AE7A71AC-26FD-4C7E-B581-3F9469AE2E1B}" type="slidenum">
              <a:t>17</a:t>
            </a:fld>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48" name=""/>
          <p:cNvSpPr/>
          <p:nvPr/>
        </p:nvSpPr>
        <p:spPr>
          <a:xfrm>
            <a:off x="4249800" y="5200560"/>
            <a:ext cx="2467080" cy="137160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49" name=""/>
          <p:cNvSpPr/>
          <p:nvPr/>
        </p:nvSpPr>
        <p:spPr>
          <a:xfrm>
            <a:off x="6902280" y="5200560"/>
            <a:ext cx="2465640" cy="137160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0" name=""/>
          <p:cNvSpPr/>
          <p:nvPr/>
        </p:nvSpPr>
        <p:spPr>
          <a:xfrm>
            <a:off x="1600200" y="5200560"/>
            <a:ext cx="2465280" cy="137160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1" name="PlaceHolder 1"/>
          <p:cNvSpPr>
            <a:spLocks noGrp="1"/>
          </p:cNvSpPr>
          <p:nvPr>
            <p:ph type="title"/>
          </p:nvPr>
        </p:nvSpPr>
        <p:spPr>
          <a:xfrm>
            <a:off x="1599840" y="533520"/>
            <a:ext cx="845964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Complementary in telecoms </a:t>
            </a:r>
            <a:endParaRPr b="1" lang="en-US" sz="3200" strike="noStrike" u="none">
              <a:solidFill>
                <a:srgbClr val="ffff32"/>
              </a:solidFill>
              <a:effectLst/>
              <a:uFillTx/>
              <a:latin typeface="Arial"/>
            </a:endParaRPr>
          </a:p>
        </p:txBody>
      </p:sp>
      <p:sp>
        <p:nvSpPr>
          <p:cNvPr id="352" name=""/>
          <p:cNvSpPr/>
          <p:nvPr/>
        </p:nvSpPr>
        <p:spPr>
          <a:xfrm>
            <a:off x="4249800" y="2217600"/>
            <a:ext cx="2467080" cy="29829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3" name=""/>
          <p:cNvSpPr/>
          <p:nvPr/>
        </p:nvSpPr>
        <p:spPr>
          <a:xfrm>
            <a:off x="4249800" y="2217600"/>
            <a:ext cx="24670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Iberdrola</a:t>
            </a:r>
            <a:endParaRPr b="0" lang="en-US" sz="1800" strike="noStrike" u="none">
              <a:solidFill>
                <a:srgbClr val="ffffff"/>
              </a:solidFill>
              <a:effectLst/>
              <a:uFillTx/>
              <a:latin typeface="Arial"/>
            </a:endParaRPr>
          </a:p>
        </p:txBody>
      </p:sp>
      <p:sp>
        <p:nvSpPr>
          <p:cNvPr id="354" name=""/>
          <p:cNvSpPr/>
          <p:nvPr/>
        </p:nvSpPr>
        <p:spPr>
          <a:xfrm>
            <a:off x="6902280" y="2217600"/>
            <a:ext cx="2465640" cy="29829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5" name=""/>
          <p:cNvSpPr/>
          <p:nvPr/>
        </p:nvSpPr>
        <p:spPr>
          <a:xfrm>
            <a:off x="6902280" y="2217600"/>
            <a:ext cx="246564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Position</a:t>
            </a:r>
            <a:endParaRPr b="0" lang="en-US" sz="1800" strike="noStrike" u="none">
              <a:solidFill>
                <a:srgbClr val="ffffff"/>
              </a:solidFill>
              <a:effectLst/>
              <a:uFillTx/>
              <a:latin typeface="Arial"/>
            </a:endParaRPr>
          </a:p>
        </p:txBody>
      </p:sp>
      <p:sp>
        <p:nvSpPr>
          <p:cNvPr id="356" name=""/>
          <p:cNvSpPr/>
          <p:nvPr/>
        </p:nvSpPr>
        <p:spPr>
          <a:xfrm>
            <a:off x="1600200" y="2217600"/>
            <a:ext cx="2465280" cy="298296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57" name=""/>
          <p:cNvSpPr/>
          <p:nvPr/>
        </p:nvSpPr>
        <p:spPr>
          <a:xfrm>
            <a:off x="1600200" y="2217600"/>
            <a:ext cx="24652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Endesa</a:t>
            </a:r>
            <a:endParaRPr b="0" lang="en-US" sz="1800" strike="noStrike" u="none">
              <a:solidFill>
                <a:srgbClr val="ffffff"/>
              </a:solidFill>
              <a:effectLst/>
              <a:uFillTx/>
              <a:latin typeface="Arial"/>
            </a:endParaRPr>
          </a:p>
        </p:txBody>
      </p:sp>
      <p:sp>
        <p:nvSpPr>
          <p:cNvPr id="358" name=""/>
          <p:cNvSpPr/>
          <p:nvPr/>
        </p:nvSpPr>
        <p:spPr>
          <a:xfrm>
            <a:off x="1668600" y="2849400"/>
            <a:ext cx="2300040" cy="192960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Auna</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Retevisión: fixed line</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Amena: wireless</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eresMas: ISP</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Cable operators</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Quiero TV: DTT</a:t>
            </a:r>
            <a:endParaRPr b="0" lang="en-US" sz="1400" strike="noStrike" u="none">
              <a:solidFill>
                <a:srgbClr val="ffffff"/>
              </a:solidFill>
              <a:effectLst/>
              <a:uFillTx/>
              <a:latin typeface="Arial"/>
            </a:endParaRPr>
          </a:p>
          <a:p>
            <a:pPr lvl="1" marL="571680" indent="-284400">
              <a:lnSpc>
                <a:spcPct val="105000"/>
              </a:lnSpc>
              <a:spcBef>
                <a:spcPts val="88"/>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Hispasat: satellite</a:t>
            </a:r>
            <a:endParaRPr b="0" lang="en-US" sz="1400" strike="noStrike" u="none">
              <a:solidFill>
                <a:srgbClr val="ffffff"/>
              </a:solidFill>
              <a:effectLst/>
              <a:uFillTx/>
              <a:latin typeface="Arial"/>
            </a:endParaRPr>
          </a:p>
        </p:txBody>
      </p:sp>
      <p:sp>
        <p:nvSpPr>
          <p:cNvPr id="359" name=""/>
          <p:cNvSpPr/>
          <p:nvPr/>
        </p:nvSpPr>
        <p:spPr>
          <a:xfrm>
            <a:off x="4317840" y="2849400"/>
            <a:ext cx="2302200" cy="109116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Euskaltel: telephony </a:t>
            </a:r>
            <a:endParaRPr b="0" lang="en-US" sz="1400" strike="noStrike" u="none">
              <a:solidFill>
                <a:srgbClr val="ffffff"/>
              </a:solidFill>
              <a:effectLst/>
              <a:uFillTx/>
              <a:latin typeface="Arial"/>
            </a:endParaRPr>
          </a:p>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Cable operators</a:t>
            </a:r>
            <a:endParaRPr b="0" lang="en-US" sz="1400" strike="noStrike" u="none">
              <a:solidFill>
                <a:srgbClr val="ffffff"/>
              </a:solidFill>
              <a:effectLst/>
              <a:uFillTx/>
              <a:latin typeface="Arial"/>
            </a:endParaRPr>
          </a:p>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Optic fibre network in Spain and Portugal</a:t>
            </a:r>
            <a:endParaRPr b="0" lang="en-US" sz="1400" strike="noStrike" u="none">
              <a:solidFill>
                <a:srgbClr val="ffffff"/>
              </a:solidFill>
              <a:effectLst/>
              <a:uFillTx/>
              <a:latin typeface="Arial"/>
            </a:endParaRPr>
          </a:p>
        </p:txBody>
      </p:sp>
      <p:sp>
        <p:nvSpPr>
          <p:cNvPr id="360" name=""/>
          <p:cNvSpPr/>
          <p:nvPr/>
        </p:nvSpPr>
        <p:spPr>
          <a:xfrm>
            <a:off x="6970680" y="2849400"/>
            <a:ext cx="2300400" cy="72216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Second largest full-service operator in Spain</a:t>
            </a:r>
            <a:endParaRPr b="0" lang="en-US" sz="1400" strike="noStrike" u="none">
              <a:solidFill>
                <a:srgbClr val="ffffff"/>
              </a:solidFill>
              <a:effectLst/>
              <a:uFillTx/>
              <a:latin typeface="Arial"/>
            </a:endParaRPr>
          </a:p>
        </p:txBody>
      </p:sp>
      <p:sp>
        <p:nvSpPr>
          <p:cNvPr id="361" name=""/>
          <p:cNvSpPr/>
          <p:nvPr/>
        </p:nvSpPr>
        <p:spPr>
          <a:xfrm>
            <a:off x="1668600" y="5270400"/>
            <a:ext cx="2300040" cy="29520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SmartCom: mobile</a:t>
            </a:r>
            <a:endParaRPr b="0" lang="en-US" sz="1400" strike="noStrike" u="none">
              <a:solidFill>
                <a:srgbClr val="ffffff"/>
              </a:solidFill>
              <a:effectLst/>
              <a:uFillTx/>
              <a:latin typeface="Arial"/>
            </a:endParaRPr>
          </a:p>
        </p:txBody>
      </p:sp>
      <p:sp>
        <p:nvSpPr>
          <p:cNvPr id="362" name=""/>
          <p:cNvSpPr/>
          <p:nvPr/>
        </p:nvSpPr>
        <p:spPr>
          <a:xfrm>
            <a:off x="4317840" y="5270400"/>
            <a:ext cx="2302200" cy="116892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Teleleste</a:t>
            </a:r>
            <a:endParaRPr b="0" lang="en-US" sz="1400" strike="noStrike" u="none">
              <a:solidFill>
                <a:srgbClr val="ffffff"/>
              </a:solidFill>
              <a:effectLst/>
              <a:uFillTx/>
              <a:latin typeface="Arial"/>
            </a:endParaRPr>
          </a:p>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Tele Sudeste</a:t>
            </a:r>
            <a:endParaRPr b="0" lang="en-US" sz="1400" strike="noStrike" u="none">
              <a:solidFill>
                <a:srgbClr val="ffffff"/>
              </a:solidFill>
              <a:effectLst/>
              <a:uFillTx/>
              <a:latin typeface="Arial"/>
            </a:endParaRPr>
          </a:p>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Telesp</a:t>
            </a:r>
            <a:endParaRPr b="0" lang="en-US" sz="1400" strike="noStrike" u="none">
              <a:solidFill>
                <a:srgbClr val="ffffff"/>
              </a:solidFill>
              <a:effectLst/>
              <a:uFillTx/>
              <a:latin typeface="Arial"/>
            </a:endParaRPr>
          </a:p>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CRT</a:t>
            </a:r>
            <a:endParaRPr b="0" lang="en-US" sz="1400" strike="noStrike" u="none">
              <a:solidFill>
                <a:srgbClr val="ffffff"/>
              </a:solidFill>
              <a:effectLst/>
              <a:uFillTx/>
              <a:latin typeface="Arial"/>
            </a:endParaRPr>
          </a:p>
        </p:txBody>
      </p:sp>
      <p:sp>
        <p:nvSpPr>
          <p:cNvPr id="363" name=""/>
          <p:cNvSpPr/>
          <p:nvPr/>
        </p:nvSpPr>
        <p:spPr>
          <a:xfrm>
            <a:off x="6970680" y="5270400"/>
            <a:ext cx="2300400" cy="722160"/>
          </a:xfrm>
          <a:prstGeom prst="rect">
            <a:avLst/>
          </a:prstGeom>
          <a:noFill/>
          <a:ln w="0">
            <a:noFill/>
          </a:ln>
        </p:spPr>
        <p:style>
          <a:lnRef idx="0"/>
          <a:fillRef idx="0"/>
          <a:effectRef idx="0"/>
          <a:fontRef idx="minor"/>
        </p:style>
        <p:txBody>
          <a:bodyPr lIns="0" rIns="0" tIns="40680" bIns="40680" anchor="t">
            <a:spAutoFit/>
          </a:bodyPr>
          <a:p>
            <a:pPr marL="285840" indent="-285840">
              <a:spcBef>
                <a:spcPts val="612"/>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400" strike="noStrike" u="none">
                <a:solidFill>
                  <a:srgbClr val="ffffff"/>
                </a:solidFill>
                <a:effectLst/>
                <a:uFillTx/>
                <a:latin typeface="Arial"/>
              </a:rPr>
              <a:t>Presence in wireless and internet industry in Latin America</a:t>
            </a:r>
            <a:endParaRPr b="0" lang="en-US" sz="1400" strike="noStrike" u="none">
              <a:solidFill>
                <a:srgbClr val="ffffff"/>
              </a:solidFill>
              <a:effectLst/>
              <a:uFillTx/>
              <a:latin typeface="Arial"/>
            </a:endParaRPr>
          </a:p>
        </p:txBody>
      </p:sp>
      <p:sp>
        <p:nvSpPr>
          <p:cNvPr id="364" name=""/>
          <p:cNvSpPr/>
          <p:nvPr/>
        </p:nvSpPr>
        <p:spPr>
          <a:xfrm>
            <a:off x="228600" y="2849400"/>
            <a:ext cx="1290600" cy="24408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Spain</a:t>
            </a:r>
            <a:endParaRPr b="0" lang="en-US" sz="1600" strike="noStrike" u="none">
              <a:solidFill>
                <a:srgbClr val="ffffff"/>
              </a:solidFill>
              <a:effectLst/>
              <a:uFillTx/>
              <a:latin typeface="Arial"/>
            </a:endParaRPr>
          </a:p>
        </p:txBody>
      </p:sp>
      <p:sp>
        <p:nvSpPr>
          <p:cNvPr id="365" name=""/>
          <p:cNvSpPr/>
          <p:nvPr/>
        </p:nvSpPr>
        <p:spPr>
          <a:xfrm>
            <a:off x="176400" y="5270400"/>
            <a:ext cx="1341000" cy="2440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Latin America</a:t>
            </a:r>
            <a:endParaRPr b="0" lang="en-US" sz="16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BFA169E1-D661-4DCF-99C8-0976F91231E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66" name=""/>
          <p:cNvSpPr/>
          <p:nvPr/>
        </p:nvSpPr>
        <p:spPr>
          <a:xfrm>
            <a:off x="4249800" y="4578480"/>
            <a:ext cx="2467080" cy="109836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67" name=""/>
          <p:cNvSpPr/>
          <p:nvPr/>
        </p:nvSpPr>
        <p:spPr>
          <a:xfrm>
            <a:off x="6902280" y="4578480"/>
            <a:ext cx="2465640" cy="109836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68" name=""/>
          <p:cNvSpPr/>
          <p:nvPr/>
        </p:nvSpPr>
        <p:spPr>
          <a:xfrm>
            <a:off x="1600200" y="4578480"/>
            <a:ext cx="2465280" cy="1098360"/>
          </a:xfrm>
          <a:prstGeom prst="rect">
            <a:avLst/>
          </a:prstGeom>
          <a:solidFill>
            <a:srgbClr val="0080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6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Complementary in other business areas</a:t>
            </a:r>
            <a:endParaRPr b="1" lang="en-US" sz="3200" strike="noStrike" u="none">
              <a:solidFill>
                <a:srgbClr val="ffff32"/>
              </a:solidFill>
              <a:effectLst/>
              <a:uFillTx/>
              <a:latin typeface="Arial"/>
            </a:endParaRPr>
          </a:p>
        </p:txBody>
      </p:sp>
      <p:sp>
        <p:nvSpPr>
          <p:cNvPr id="370" name=""/>
          <p:cNvSpPr/>
          <p:nvPr/>
        </p:nvSpPr>
        <p:spPr>
          <a:xfrm>
            <a:off x="4249800" y="2217600"/>
            <a:ext cx="2467080" cy="2354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71" name=""/>
          <p:cNvSpPr/>
          <p:nvPr/>
        </p:nvSpPr>
        <p:spPr>
          <a:xfrm>
            <a:off x="4249800" y="2217600"/>
            <a:ext cx="24670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Iberdrola</a:t>
            </a:r>
            <a:endParaRPr b="0" lang="en-US" sz="1800" strike="noStrike" u="none">
              <a:solidFill>
                <a:srgbClr val="ffffff"/>
              </a:solidFill>
              <a:effectLst/>
              <a:uFillTx/>
              <a:latin typeface="Arial"/>
            </a:endParaRPr>
          </a:p>
        </p:txBody>
      </p:sp>
      <p:sp>
        <p:nvSpPr>
          <p:cNvPr id="372" name=""/>
          <p:cNvSpPr/>
          <p:nvPr/>
        </p:nvSpPr>
        <p:spPr>
          <a:xfrm>
            <a:off x="6902280" y="2217600"/>
            <a:ext cx="2465640" cy="2354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73" name=""/>
          <p:cNvSpPr/>
          <p:nvPr/>
        </p:nvSpPr>
        <p:spPr>
          <a:xfrm>
            <a:off x="6902280" y="2217600"/>
            <a:ext cx="246564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Position</a:t>
            </a:r>
            <a:endParaRPr b="0" lang="en-US" sz="1800" strike="noStrike" u="none">
              <a:solidFill>
                <a:srgbClr val="ffffff"/>
              </a:solidFill>
              <a:effectLst/>
              <a:uFillTx/>
              <a:latin typeface="Arial"/>
            </a:endParaRPr>
          </a:p>
        </p:txBody>
      </p:sp>
      <p:sp>
        <p:nvSpPr>
          <p:cNvPr id="374" name=""/>
          <p:cNvSpPr/>
          <p:nvPr/>
        </p:nvSpPr>
        <p:spPr>
          <a:xfrm>
            <a:off x="1600200" y="2217600"/>
            <a:ext cx="2465280" cy="2354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75" name=""/>
          <p:cNvSpPr/>
          <p:nvPr/>
        </p:nvSpPr>
        <p:spPr>
          <a:xfrm>
            <a:off x="1600200" y="2217600"/>
            <a:ext cx="24652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Endesa</a:t>
            </a:r>
            <a:endParaRPr b="0" lang="en-US" sz="1800" strike="noStrike" u="none">
              <a:solidFill>
                <a:srgbClr val="ffffff"/>
              </a:solidFill>
              <a:effectLst/>
              <a:uFillTx/>
              <a:latin typeface="Arial"/>
            </a:endParaRPr>
          </a:p>
        </p:txBody>
      </p:sp>
      <p:sp>
        <p:nvSpPr>
          <p:cNvPr id="376" name=""/>
          <p:cNvSpPr/>
          <p:nvPr/>
        </p:nvSpPr>
        <p:spPr>
          <a:xfrm>
            <a:off x="1668600" y="2849400"/>
            <a:ext cx="2300040" cy="147816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Endesa Net Factory:</a:t>
            </a:r>
            <a:endParaRPr b="0" lang="en-US" sz="1600" strike="noStrike" u="none">
              <a:solidFill>
                <a:srgbClr val="ffffff"/>
              </a:solidFill>
              <a:effectLst/>
              <a:uFillTx/>
              <a:latin typeface="Arial"/>
            </a:endParaRPr>
          </a:p>
          <a:p>
            <a:pPr lvl="1" marL="571680" indent="-284400">
              <a:lnSpc>
                <a:spcPct val="100000"/>
              </a:lnSpc>
              <a:spcBef>
                <a:spcPts val="70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Opciona.com (B2B)</a:t>
            </a:r>
            <a:endParaRPr b="0" lang="en-US" sz="1600" strike="noStrike" u="none">
              <a:solidFill>
                <a:srgbClr val="ffffff"/>
              </a:solidFill>
              <a:effectLst/>
              <a:uFillTx/>
              <a:latin typeface="Arial"/>
            </a:endParaRPr>
          </a:p>
          <a:p>
            <a:pPr lvl="1" marL="571680" indent="-284400">
              <a:lnSpc>
                <a:spcPct val="100000"/>
              </a:lnSpc>
              <a:spcBef>
                <a:spcPts val="70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Endesa web hogar (B2C)</a:t>
            </a:r>
            <a:endParaRPr b="0" lang="en-US" sz="1600" strike="noStrike" u="none">
              <a:solidFill>
                <a:srgbClr val="ffffff"/>
              </a:solidFill>
              <a:effectLst/>
              <a:uFillTx/>
              <a:latin typeface="Arial"/>
            </a:endParaRPr>
          </a:p>
        </p:txBody>
      </p:sp>
      <p:sp>
        <p:nvSpPr>
          <p:cNvPr id="377" name=""/>
          <p:cNvSpPr/>
          <p:nvPr/>
        </p:nvSpPr>
        <p:spPr>
          <a:xfrm>
            <a:off x="1668600" y="4648320"/>
            <a:ext cx="2300040" cy="81288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600" strike="noStrike" u="none">
                <a:solidFill>
                  <a:srgbClr val="ffffff"/>
                </a:solidFill>
                <a:effectLst/>
                <a:uFillTx/>
                <a:latin typeface="Arial"/>
              </a:rPr>
              <a:t>Endesa Cogeneración y Renovables</a:t>
            </a:r>
            <a:endParaRPr b="0" lang="en-US" sz="1600" strike="noStrike" u="none">
              <a:solidFill>
                <a:srgbClr val="ffffff"/>
              </a:solidFill>
              <a:effectLst/>
              <a:uFillTx/>
              <a:latin typeface="Arial"/>
            </a:endParaRPr>
          </a:p>
        </p:txBody>
      </p:sp>
      <p:sp>
        <p:nvSpPr>
          <p:cNvPr id="378" name=""/>
          <p:cNvSpPr/>
          <p:nvPr/>
        </p:nvSpPr>
        <p:spPr>
          <a:xfrm>
            <a:off x="-152280" y="2849400"/>
            <a:ext cx="1671480" cy="569160"/>
          </a:xfrm>
          <a:prstGeom prst="rect">
            <a:avLst/>
          </a:prstGeom>
          <a:noFill/>
          <a:ln w="0">
            <a:noFill/>
          </a:ln>
        </p:spPr>
        <p:style>
          <a:lnRef idx="0"/>
          <a:fillRef idx="0"/>
          <a:effectRef idx="0"/>
          <a:fontRef idx="minor"/>
        </p:style>
        <p:txBody>
          <a:bodyPr lIns="0" rIns="0" tIns="40680" bIns="40680" anchor="t">
            <a:spAutoFit/>
          </a:bodyPr>
          <a:p>
            <a:pPr marL="285840" indent="-285840" algn="r">
              <a:spcBef>
                <a:spcPts val="700"/>
              </a:spcBef>
              <a:tabLst>
                <a:tab algn="l" pos="0"/>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New Technologies</a:t>
            </a:r>
            <a:endParaRPr b="0" lang="en-US" sz="1600" strike="noStrike" u="none">
              <a:solidFill>
                <a:srgbClr val="ffffff"/>
              </a:solidFill>
              <a:effectLst/>
              <a:uFillTx/>
              <a:latin typeface="Arial"/>
            </a:endParaRPr>
          </a:p>
        </p:txBody>
      </p:sp>
      <p:sp>
        <p:nvSpPr>
          <p:cNvPr id="379" name=""/>
          <p:cNvSpPr/>
          <p:nvPr/>
        </p:nvSpPr>
        <p:spPr>
          <a:xfrm>
            <a:off x="-152280" y="4648320"/>
            <a:ext cx="1671480" cy="569160"/>
          </a:xfrm>
          <a:prstGeom prst="rect">
            <a:avLst/>
          </a:prstGeom>
          <a:noFill/>
          <a:ln w="0">
            <a:noFill/>
          </a:ln>
        </p:spPr>
        <p:style>
          <a:lnRef idx="0"/>
          <a:fillRef idx="0"/>
          <a:effectRef idx="0"/>
          <a:fontRef idx="minor"/>
        </p:style>
        <p:txBody>
          <a:bodyPr lIns="0" rIns="0" tIns="40680" bIns="40680" anchor="t">
            <a:spAutoFit/>
          </a:bodyPr>
          <a:p>
            <a:pPr marL="285840" indent="-285840" algn="r">
              <a:spcBef>
                <a:spcPts val="700"/>
              </a:spcBef>
              <a:tabLst>
                <a:tab algn="l" pos="0"/>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s-ES_tradnl" sz="1600" strike="noStrike" u="none">
                <a:solidFill>
                  <a:srgbClr val="ffffff"/>
                </a:solidFill>
                <a:effectLst/>
                <a:uFillTx/>
                <a:latin typeface="Arial"/>
              </a:rPr>
              <a:t>Renewables &amp; </a:t>
            </a:r>
            <a:r>
              <a:rPr b="1" lang="en-GB" sz="1600" strike="noStrike" u="none">
                <a:solidFill>
                  <a:srgbClr val="ffffff"/>
                </a:solidFill>
                <a:effectLst/>
                <a:uFillTx/>
                <a:latin typeface="Arial"/>
              </a:rPr>
              <a:t>Co-generation</a:t>
            </a:r>
            <a:endParaRPr b="0" lang="en-US" sz="1600" strike="noStrike" u="none">
              <a:solidFill>
                <a:srgbClr val="ffffff"/>
              </a:solidFill>
              <a:effectLst/>
              <a:uFillTx/>
              <a:latin typeface="Arial"/>
            </a:endParaRPr>
          </a:p>
        </p:txBody>
      </p:sp>
      <p:sp>
        <p:nvSpPr>
          <p:cNvPr id="380" name=""/>
          <p:cNvSpPr/>
          <p:nvPr/>
        </p:nvSpPr>
        <p:spPr>
          <a:xfrm>
            <a:off x="4317840" y="4648320"/>
            <a:ext cx="2302200" cy="90180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Iberdrola Renovables</a:t>
            </a:r>
            <a:endParaRPr b="0" lang="en-US" sz="1600" strike="noStrike" u="none">
              <a:solidFill>
                <a:srgbClr val="ffffff"/>
              </a:solidFill>
              <a:effectLst/>
              <a:uFillTx/>
              <a:latin typeface="Arial"/>
            </a:endParaRPr>
          </a:p>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Gamesa</a:t>
            </a:r>
            <a:endParaRPr b="0" lang="en-US" sz="1600" strike="noStrike" u="none">
              <a:solidFill>
                <a:srgbClr val="ffffff"/>
              </a:solidFill>
              <a:effectLst/>
              <a:uFillTx/>
              <a:latin typeface="Arial"/>
            </a:endParaRPr>
          </a:p>
        </p:txBody>
      </p:sp>
      <p:sp>
        <p:nvSpPr>
          <p:cNvPr id="381" name=""/>
          <p:cNvSpPr/>
          <p:nvPr/>
        </p:nvSpPr>
        <p:spPr>
          <a:xfrm>
            <a:off x="4317840" y="2849400"/>
            <a:ext cx="2302200" cy="65808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Kristina IBS</a:t>
            </a:r>
            <a:endParaRPr b="0" lang="en-US" sz="1600" strike="noStrike" u="none">
              <a:solidFill>
                <a:srgbClr val="ffffff"/>
              </a:solidFill>
              <a:effectLst/>
              <a:uFillTx/>
              <a:latin typeface="Arial"/>
            </a:endParaRPr>
          </a:p>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endParaRPr b="0" lang="en-US" sz="1600" strike="noStrike" u="none">
              <a:solidFill>
                <a:srgbClr val="ffffff"/>
              </a:solidFill>
              <a:effectLst/>
              <a:uFillTx/>
              <a:latin typeface="Arial"/>
            </a:endParaRPr>
          </a:p>
        </p:txBody>
      </p:sp>
      <p:sp>
        <p:nvSpPr>
          <p:cNvPr id="382" name=""/>
          <p:cNvSpPr/>
          <p:nvPr/>
        </p:nvSpPr>
        <p:spPr>
          <a:xfrm>
            <a:off x="6970680" y="4648320"/>
            <a:ext cx="2300400" cy="92628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Leadership</a:t>
            </a:r>
            <a:endParaRPr b="0" lang="en-US" sz="1600" strike="noStrike" u="none">
              <a:solidFill>
                <a:srgbClr val="ffffff"/>
              </a:solidFill>
              <a:effectLst/>
              <a:uFillTx/>
              <a:latin typeface="Arial"/>
            </a:endParaRPr>
          </a:p>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2,700 MW</a:t>
            </a:r>
            <a:endParaRPr b="0" lang="en-US" sz="1600" strike="noStrike" u="none">
              <a:solidFill>
                <a:srgbClr val="ffffff"/>
              </a:solidFill>
              <a:effectLst/>
              <a:uFillTx/>
              <a:latin typeface="Arial"/>
            </a:endParaRPr>
          </a:p>
          <a:p>
            <a:pPr lvl="1" marL="571680" indent="-284400" algn="ctr">
              <a:lnSpc>
                <a:spcPct val="105000"/>
              </a:lnSpc>
              <a:spcBef>
                <a:spcPts val="99"/>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endParaRPr b="0" lang="en-US" sz="1600" strike="noStrike" u="none">
              <a:solidFill>
                <a:srgbClr val="ffffff"/>
              </a:solidFill>
              <a:effectLst/>
              <a:uFillTx/>
              <a:latin typeface="Arial"/>
            </a:endParaRPr>
          </a:p>
        </p:txBody>
      </p:sp>
      <p:sp>
        <p:nvSpPr>
          <p:cNvPr id="383" name=""/>
          <p:cNvSpPr/>
          <p:nvPr/>
        </p:nvSpPr>
        <p:spPr>
          <a:xfrm>
            <a:off x="6970680" y="2849400"/>
            <a:ext cx="2300400" cy="65808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Leader B2B</a:t>
            </a:r>
            <a:endParaRPr b="0" lang="en-US" sz="1600" strike="noStrike" u="none">
              <a:solidFill>
                <a:srgbClr val="ffffff"/>
              </a:solidFill>
              <a:effectLst/>
              <a:uFillTx/>
              <a:latin typeface="Arial"/>
            </a:endParaRPr>
          </a:p>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“Shaper”</a:t>
            </a:r>
            <a:endParaRPr b="0" lang="en-US" sz="1600" strike="noStrike" u="none">
              <a:solidFill>
                <a:srgbClr val="ffffff"/>
              </a:solidFill>
              <a:effectLst/>
              <a:uFillTx/>
              <a:latin typeface="Arial"/>
            </a:endParaRPr>
          </a:p>
        </p:txBody>
      </p:sp>
      <p:sp>
        <p:nvSpPr>
          <p:cNvPr id="384" name=""/>
          <p:cNvSpPr/>
          <p:nvPr/>
        </p:nvSpPr>
        <p:spPr>
          <a:xfrm>
            <a:off x="4249800" y="5676840"/>
            <a:ext cx="2467080" cy="831960"/>
          </a:xfrm>
          <a:prstGeom prst="rect">
            <a:avLst/>
          </a:prstGeom>
          <a:solidFill>
            <a:srgbClr val="9075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85" name=""/>
          <p:cNvSpPr/>
          <p:nvPr/>
        </p:nvSpPr>
        <p:spPr>
          <a:xfrm>
            <a:off x="6902280" y="5676840"/>
            <a:ext cx="2465640" cy="831960"/>
          </a:xfrm>
          <a:prstGeom prst="rect">
            <a:avLst/>
          </a:prstGeom>
          <a:solidFill>
            <a:srgbClr val="9075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86" name=""/>
          <p:cNvSpPr/>
          <p:nvPr/>
        </p:nvSpPr>
        <p:spPr>
          <a:xfrm>
            <a:off x="1600200" y="5676840"/>
            <a:ext cx="2465280" cy="831960"/>
          </a:xfrm>
          <a:prstGeom prst="rect">
            <a:avLst/>
          </a:prstGeom>
          <a:solidFill>
            <a:srgbClr val="907500">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387" name=""/>
          <p:cNvSpPr/>
          <p:nvPr/>
        </p:nvSpPr>
        <p:spPr>
          <a:xfrm>
            <a:off x="1668600" y="5746680"/>
            <a:ext cx="2300040" cy="32544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Endesa Gas </a:t>
            </a:r>
            <a:endParaRPr b="0" lang="en-US" sz="1600" strike="noStrike" u="none">
              <a:solidFill>
                <a:srgbClr val="ffffff"/>
              </a:solidFill>
              <a:effectLst/>
              <a:uFillTx/>
              <a:latin typeface="Arial"/>
            </a:endParaRPr>
          </a:p>
        </p:txBody>
      </p:sp>
      <p:sp>
        <p:nvSpPr>
          <p:cNvPr id="388" name=""/>
          <p:cNvSpPr/>
          <p:nvPr/>
        </p:nvSpPr>
        <p:spPr>
          <a:xfrm>
            <a:off x="1135080" y="5746680"/>
            <a:ext cx="384120" cy="325440"/>
          </a:xfrm>
          <a:prstGeom prst="rect">
            <a:avLst/>
          </a:prstGeom>
          <a:noFill/>
          <a:ln w="0">
            <a:noFill/>
          </a:ln>
        </p:spPr>
        <p:style>
          <a:lnRef idx="0"/>
          <a:fillRef idx="0"/>
          <a:effectRef idx="0"/>
          <a:fontRef idx="minor"/>
        </p:style>
        <p:txBody>
          <a:bodyPr lIns="0" rIns="0" tIns="40680" bIns="40680" anchor="t">
            <a:spAutoFit/>
          </a:bodyPr>
          <a:p>
            <a:pPr marL="285840" indent="-285840" algn="r">
              <a:spcBef>
                <a:spcPts val="700"/>
              </a:spcBef>
              <a:tabLst>
                <a:tab algn="l" pos="0"/>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Gas</a:t>
            </a:r>
            <a:endParaRPr b="0" lang="en-US" sz="1600" strike="noStrike" u="none">
              <a:solidFill>
                <a:srgbClr val="ffffff"/>
              </a:solidFill>
              <a:effectLst/>
              <a:uFillTx/>
              <a:latin typeface="Arial"/>
            </a:endParaRPr>
          </a:p>
        </p:txBody>
      </p:sp>
      <p:sp>
        <p:nvSpPr>
          <p:cNvPr id="389" name=""/>
          <p:cNvSpPr/>
          <p:nvPr/>
        </p:nvSpPr>
        <p:spPr>
          <a:xfrm>
            <a:off x="4317840" y="5746680"/>
            <a:ext cx="2302200" cy="32544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Iberdrola Gas</a:t>
            </a:r>
            <a:endParaRPr b="0" lang="en-US" sz="1600" strike="noStrike" u="none">
              <a:solidFill>
                <a:srgbClr val="ffffff"/>
              </a:solidFill>
              <a:effectLst/>
              <a:uFillTx/>
              <a:latin typeface="Arial"/>
            </a:endParaRPr>
          </a:p>
        </p:txBody>
      </p:sp>
      <p:sp>
        <p:nvSpPr>
          <p:cNvPr id="390" name=""/>
          <p:cNvSpPr/>
          <p:nvPr/>
        </p:nvSpPr>
        <p:spPr>
          <a:xfrm>
            <a:off x="6970680" y="5746680"/>
            <a:ext cx="2300400" cy="569160"/>
          </a:xfrm>
          <a:prstGeom prst="rect">
            <a:avLst/>
          </a:prstGeom>
          <a:noFill/>
          <a:ln w="0">
            <a:noFill/>
          </a:ln>
        </p:spPr>
        <p:style>
          <a:lnRef idx="0"/>
          <a:fillRef idx="0"/>
          <a:effectRef idx="0"/>
          <a:fontRef idx="minor"/>
        </p:style>
        <p:txBody>
          <a:bodyPr lIns="0" rIns="0" tIns="40680" bIns="40680" anchor="t">
            <a:spAutoFit/>
          </a:bodyPr>
          <a:p>
            <a:pPr marL="285840" indent="-285840">
              <a:spcBef>
                <a:spcPts val="700"/>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600" strike="noStrike" u="none">
                <a:solidFill>
                  <a:srgbClr val="ffffff"/>
                </a:solidFill>
                <a:effectLst/>
                <a:uFillTx/>
                <a:latin typeface="Arial"/>
              </a:rPr>
              <a:t>Second largest gas operator in Spain</a:t>
            </a:r>
            <a:endParaRPr b="0" lang="en-US" sz="16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90CB0C1C-CB56-4C95-B5A0-DCEE7421A20D}"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50" name=""/>
          <p:cNvGrpSpPr/>
          <p:nvPr/>
        </p:nvGrpSpPr>
        <p:grpSpPr>
          <a:xfrm>
            <a:off x="1370160" y="2276640"/>
            <a:ext cx="7997760" cy="4370400"/>
            <a:chOff x="1370160" y="2276640"/>
            <a:chExt cx="7997760" cy="4370400"/>
          </a:xfrm>
        </p:grpSpPr>
        <p:sp>
          <p:nvSpPr>
            <p:cNvPr id="51" name=""/>
            <p:cNvSpPr/>
            <p:nvPr/>
          </p:nvSpPr>
          <p:spPr>
            <a:xfrm>
              <a:off x="1370160" y="2276640"/>
              <a:ext cx="7997760" cy="520560"/>
            </a:xfrm>
            <a:prstGeom prst="bevel">
              <a:avLst>
                <a:gd name="adj" fmla="val 11583"/>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2"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Asset divestiture process</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Closing remarks</a:t>
              </a:r>
              <a:endParaRPr b="0" lang="en-US" sz="2400" strike="noStrike" u="none">
                <a:solidFill>
                  <a:srgbClr val="ffffff"/>
                </a:solidFill>
                <a:effectLst/>
                <a:uFillTx/>
                <a:latin typeface="Arial"/>
              </a:endParaRPr>
            </a:p>
          </p:txBody>
        </p:sp>
        <p:pic>
          <p:nvPicPr>
            <p:cNvPr id="53" name="BulletDarioGris" descr=""/>
            <p:cNvPicPr/>
            <p:nvPr/>
          </p:nvPicPr>
          <p:blipFill>
            <a:blip r:embed="rId2"/>
            <a:stretch/>
          </p:blipFill>
          <p:spPr>
            <a:xfrm>
              <a:off x="1584360" y="3139920"/>
              <a:ext cx="187200" cy="187560"/>
            </a:xfrm>
            <a:prstGeom prst="rect">
              <a:avLst/>
            </a:prstGeom>
            <a:noFill/>
            <a:ln w="0">
              <a:noFill/>
            </a:ln>
          </p:spPr>
        </p:pic>
        <p:pic>
          <p:nvPicPr>
            <p:cNvPr id="54" name="BulletDarioGris" descr=""/>
            <p:cNvPicPr/>
            <p:nvPr/>
          </p:nvPicPr>
          <p:blipFill>
            <a:blip r:embed="rId3"/>
            <a:stretch/>
          </p:blipFill>
          <p:spPr>
            <a:xfrm>
              <a:off x="1584360" y="3878280"/>
              <a:ext cx="187200" cy="187200"/>
            </a:xfrm>
            <a:prstGeom prst="rect">
              <a:avLst/>
            </a:prstGeom>
            <a:noFill/>
            <a:ln w="0">
              <a:noFill/>
            </a:ln>
          </p:spPr>
        </p:pic>
        <p:pic>
          <p:nvPicPr>
            <p:cNvPr id="55" name="BulletDarioGris" descr=""/>
            <p:cNvPicPr/>
            <p:nvPr/>
          </p:nvPicPr>
          <p:blipFill>
            <a:blip r:embed="rId4"/>
            <a:stretch/>
          </p:blipFill>
          <p:spPr>
            <a:xfrm>
              <a:off x="1584360" y="4606920"/>
              <a:ext cx="187200" cy="187200"/>
            </a:xfrm>
            <a:prstGeom prst="rect">
              <a:avLst/>
            </a:prstGeom>
            <a:noFill/>
            <a:ln w="0">
              <a:noFill/>
            </a:ln>
          </p:spPr>
        </p:pic>
        <p:pic>
          <p:nvPicPr>
            <p:cNvPr id="56" name="BulletDarioGris" descr=""/>
            <p:cNvPicPr/>
            <p:nvPr/>
          </p:nvPicPr>
          <p:blipFill>
            <a:blip r:embed="rId5"/>
            <a:stretch/>
          </p:blipFill>
          <p:spPr>
            <a:xfrm>
              <a:off x="1584360" y="5345280"/>
              <a:ext cx="187200" cy="187200"/>
            </a:xfrm>
            <a:prstGeom prst="rect">
              <a:avLst/>
            </a:prstGeom>
            <a:noFill/>
            <a:ln w="0">
              <a:noFill/>
            </a:ln>
          </p:spPr>
        </p:pic>
        <p:pic>
          <p:nvPicPr>
            <p:cNvPr id="57" name="BulletDarioGris" descr=""/>
            <p:cNvPicPr/>
            <p:nvPr/>
          </p:nvPicPr>
          <p:blipFill>
            <a:blip r:embed="rId6"/>
            <a:stretch/>
          </p:blipFill>
          <p:spPr>
            <a:xfrm>
              <a:off x="1584360" y="6459480"/>
              <a:ext cx="187200" cy="187560"/>
            </a:xfrm>
            <a:prstGeom prst="rect">
              <a:avLst/>
            </a:prstGeom>
            <a:noFill/>
            <a:ln w="0">
              <a:noFill/>
            </a:ln>
          </p:spPr>
        </p:pic>
        <p:grpSp>
          <p:nvGrpSpPr>
            <p:cNvPr id="58" name=""/>
            <p:cNvGrpSpPr/>
            <p:nvPr/>
          </p:nvGrpSpPr>
          <p:grpSpPr>
            <a:xfrm>
              <a:off x="1584360" y="2419200"/>
              <a:ext cx="177840" cy="177840"/>
              <a:chOff x="1584360" y="2419200"/>
              <a:chExt cx="177840" cy="177840"/>
            </a:xfrm>
          </p:grpSpPr>
          <p:pic>
            <p:nvPicPr>
              <p:cNvPr id="59" name="BulletDarioAm" descr=""/>
              <p:cNvPicPr/>
              <p:nvPr/>
            </p:nvPicPr>
            <p:blipFill>
              <a:blip r:embed="rId7"/>
              <a:stretch/>
            </p:blipFill>
            <p:spPr>
              <a:xfrm>
                <a:off x="1584360" y="2419200"/>
                <a:ext cx="177840" cy="177840"/>
              </a:xfrm>
              <a:prstGeom prst="rect">
                <a:avLst/>
              </a:prstGeom>
              <a:noFill/>
              <a:ln w="0">
                <a:noFill/>
              </a:ln>
            </p:spPr>
          </p:pic>
          <p:sp>
            <p:nvSpPr>
              <p:cNvPr id="60" name=""/>
              <p:cNvSpPr/>
              <p:nvPr/>
            </p:nvSpPr>
            <p:spPr>
              <a:xfrm>
                <a:off x="1638360" y="245556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BD792B35-C477-4EC8-BA4E-FF2CF6B0429E}"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9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Human capital</a:t>
            </a:r>
            <a:endParaRPr b="1" lang="en-US" sz="3200" strike="noStrike" u="none">
              <a:solidFill>
                <a:srgbClr val="ffff32"/>
              </a:solidFill>
              <a:effectLst/>
              <a:uFillTx/>
              <a:latin typeface="Arial"/>
            </a:endParaRPr>
          </a:p>
        </p:txBody>
      </p:sp>
      <p:sp>
        <p:nvSpPr>
          <p:cNvPr id="392" name=""/>
          <p:cNvSpPr/>
          <p:nvPr/>
        </p:nvSpPr>
        <p:spPr>
          <a:xfrm>
            <a:off x="5410080" y="3670200"/>
            <a:ext cx="3957840" cy="1519200"/>
          </a:xfrm>
          <a:prstGeom prst="bevel">
            <a:avLst>
              <a:gd name="adj" fmla="val 5014"/>
            </a:avLst>
          </a:prstGeom>
          <a:solidFill>
            <a:srgbClr val="008000"/>
          </a:solidFill>
          <a:ln w="0">
            <a:noFill/>
          </a:ln>
        </p:spPr>
        <p:style>
          <a:lnRef idx="0"/>
          <a:fillRef idx="0"/>
          <a:effectRef idx="0"/>
          <a:fontRef idx="minor"/>
        </p:style>
        <p:txBody>
          <a:bodyPr lIns="109800" rIns="54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Guarantee of Merger Success</a:t>
            </a:r>
            <a:endParaRPr b="0" lang="en-US" sz="2000" strike="noStrike" u="none">
              <a:solidFill>
                <a:srgbClr val="ffffff"/>
              </a:solidFill>
              <a:effectLst/>
              <a:uFillTx/>
              <a:latin typeface="Arial"/>
            </a:endParaRPr>
          </a:p>
        </p:txBody>
      </p:sp>
      <p:sp>
        <p:nvSpPr>
          <p:cNvPr id="393" name=""/>
          <p:cNvSpPr/>
          <p:nvPr/>
        </p:nvSpPr>
        <p:spPr>
          <a:xfrm flipV="1" rot="16200000">
            <a:off x="3545280" y="4296240"/>
            <a:ext cx="2998800" cy="2667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nvGrpSpPr>
          <p:cNvPr id="394" name=""/>
          <p:cNvGrpSpPr/>
          <p:nvPr/>
        </p:nvGrpSpPr>
        <p:grpSpPr>
          <a:xfrm>
            <a:off x="1590840" y="2265480"/>
            <a:ext cx="3100320" cy="4347720"/>
            <a:chOff x="1590840" y="2265480"/>
            <a:chExt cx="3100320" cy="4347720"/>
          </a:xfrm>
        </p:grpSpPr>
        <p:sp>
          <p:nvSpPr>
            <p:cNvPr id="395" name=""/>
            <p:cNvSpPr/>
            <p:nvPr/>
          </p:nvSpPr>
          <p:spPr>
            <a:xfrm>
              <a:off x="1600200" y="2265480"/>
              <a:ext cx="3081240" cy="1035720"/>
            </a:xfrm>
            <a:prstGeom prst="bevel">
              <a:avLst>
                <a:gd name="adj" fmla="val 2824"/>
              </a:avLst>
            </a:prstGeom>
            <a:solidFill>
              <a:srgbClr val="2257ec">
                <a:alpha val="50000"/>
              </a:srgbClr>
            </a:solidFill>
            <a:ln w="0">
              <a:noFill/>
            </a:ln>
          </p:spPr>
          <p:style>
            <a:lnRef idx="0"/>
            <a:fillRef idx="0"/>
            <a:effectRef idx="0"/>
            <a:fontRef idx="minor"/>
          </p:style>
          <p:txBody>
            <a:bodyPr lIns="180000" rIns="180000" tIns="183600" bIns="183600" anchor="t">
              <a:spAutoFit/>
            </a:bodyPr>
            <a:p>
              <a:pPr>
                <a:lnSpc>
                  <a:spcPct val="100000"/>
                </a:lnSpc>
                <a:spcBef>
                  <a:spcPts val="2900"/>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2000" strike="noStrike" u="none">
                  <a:solidFill>
                    <a:srgbClr val="ffffff"/>
                  </a:solidFill>
                  <a:effectLst/>
                  <a:uFillTx/>
                  <a:latin typeface="Arial"/>
                </a:rPr>
                <a:t>Focus on value creation</a:t>
              </a:r>
              <a:endParaRPr b="0" lang="en-US" sz="2000" strike="noStrike" u="none">
                <a:solidFill>
                  <a:srgbClr val="ffffff"/>
                </a:solidFill>
                <a:effectLst/>
                <a:uFillTx/>
                <a:latin typeface="Arial"/>
              </a:endParaRPr>
            </a:p>
          </p:txBody>
        </p:sp>
        <p:sp>
          <p:nvSpPr>
            <p:cNvPr id="396" name=""/>
            <p:cNvSpPr/>
            <p:nvPr/>
          </p:nvSpPr>
          <p:spPr>
            <a:xfrm>
              <a:off x="1609560" y="3759120"/>
              <a:ext cx="3062520" cy="1035720"/>
            </a:xfrm>
            <a:prstGeom prst="bevel">
              <a:avLst>
                <a:gd name="adj" fmla="val 2824"/>
              </a:avLst>
            </a:prstGeom>
            <a:solidFill>
              <a:srgbClr val="2257ec">
                <a:alpha val="50000"/>
              </a:srgbClr>
            </a:solidFill>
            <a:ln w="0">
              <a:noFill/>
            </a:ln>
          </p:spPr>
          <p:style>
            <a:lnRef idx="0"/>
            <a:fillRef idx="0"/>
            <a:effectRef idx="0"/>
            <a:fontRef idx="minor"/>
          </p:style>
          <p:txBody>
            <a:bodyPr lIns="180000" rIns="180000" tIns="183600" bIns="183600" anchor="t">
              <a:spAutoFit/>
            </a:bodyPr>
            <a:p>
              <a:pPr>
                <a:lnSpc>
                  <a:spcPct val="100000"/>
                </a:lnSpc>
                <a:spcBef>
                  <a:spcPts val="2900"/>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2000" strike="noStrike" u="none">
                  <a:solidFill>
                    <a:srgbClr val="ffffff"/>
                  </a:solidFill>
                  <a:effectLst/>
                  <a:uFillTx/>
                  <a:latin typeface="Arial"/>
                </a:rPr>
                <a:t>Experience in business integration</a:t>
              </a:r>
              <a:endParaRPr b="0" lang="en-US" sz="2000" strike="noStrike" u="none">
                <a:solidFill>
                  <a:srgbClr val="ffffff"/>
                </a:solidFill>
                <a:effectLst/>
                <a:uFillTx/>
                <a:latin typeface="Arial"/>
              </a:endParaRPr>
            </a:p>
          </p:txBody>
        </p:sp>
        <p:sp>
          <p:nvSpPr>
            <p:cNvPr id="397" name=""/>
            <p:cNvSpPr/>
            <p:nvPr/>
          </p:nvSpPr>
          <p:spPr>
            <a:xfrm>
              <a:off x="1590840" y="5254560"/>
              <a:ext cx="3100320" cy="1358640"/>
            </a:xfrm>
            <a:prstGeom prst="bevel">
              <a:avLst>
                <a:gd name="adj" fmla="val 2824"/>
              </a:avLst>
            </a:prstGeom>
            <a:solidFill>
              <a:srgbClr val="2257ec">
                <a:alpha val="50000"/>
              </a:srgbClr>
            </a:solidFill>
            <a:ln w="0">
              <a:noFill/>
            </a:ln>
          </p:spPr>
          <p:style>
            <a:lnRef idx="0"/>
            <a:fillRef idx="0"/>
            <a:effectRef idx="0"/>
            <a:fontRef idx="minor"/>
          </p:style>
          <p:txBody>
            <a:bodyPr lIns="180000" rIns="180000" tIns="183600" bIns="183600" anchor="t">
              <a:spAutoFit/>
            </a:bodyPr>
            <a:p>
              <a:pPr>
                <a:lnSpc>
                  <a:spcPct val="100000"/>
                </a:lnSpc>
                <a:spcBef>
                  <a:spcPts val="2900"/>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2000" strike="noStrike" u="none">
                  <a:solidFill>
                    <a:srgbClr val="ffffff"/>
                  </a:solidFill>
                  <a:effectLst/>
                  <a:uFillTx/>
                  <a:latin typeface="Arial"/>
                </a:rPr>
                <a:t>Leadership in international expansion</a:t>
              </a:r>
              <a:endParaRPr b="0" lang="en-US" sz="2000" strike="noStrike" u="none">
                <a:solidFill>
                  <a:srgbClr val="ffffff"/>
                </a:solidFill>
                <a:effectLst/>
                <a:uFillTx/>
                <a:latin typeface="Arial"/>
              </a:endParaRPr>
            </a:p>
          </p:txBody>
        </p:sp>
      </p:grpSp>
      <p:sp>
        <p:nvSpPr>
          <p:cNvPr id="398"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Management team with proven expertise</a:t>
            </a:r>
            <a:endParaRPr b="0" lang="en-US" sz="20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DD7A2A9A-681F-45D9-8D90-33B4E22CCA7B}"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39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400" name=""/>
          <p:cNvGrpSpPr/>
          <p:nvPr/>
        </p:nvGrpSpPr>
        <p:grpSpPr>
          <a:xfrm>
            <a:off x="1370160" y="2284560"/>
            <a:ext cx="7997760" cy="4371840"/>
            <a:chOff x="1370160" y="2284560"/>
            <a:chExt cx="7997760" cy="4371840"/>
          </a:xfrm>
        </p:grpSpPr>
        <p:sp>
          <p:nvSpPr>
            <p:cNvPr id="401" name=""/>
            <p:cNvSpPr/>
            <p:nvPr/>
          </p:nvSpPr>
          <p:spPr>
            <a:xfrm>
              <a:off x="1370160" y="3747960"/>
              <a:ext cx="7997760" cy="520920"/>
            </a:xfrm>
            <a:prstGeom prst="bevel">
              <a:avLst>
                <a:gd name="adj" fmla="val 4269"/>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02"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Asset divestiture process </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Closing remarks</a:t>
              </a:r>
              <a:endParaRPr b="0" lang="en-US" sz="2400" strike="noStrike" u="none">
                <a:solidFill>
                  <a:srgbClr val="ffffff"/>
                </a:solidFill>
                <a:effectLst/>
                <a:uFillTx/>
                <a:latin typeface="Arial"/>
              </a:endParaRPr>
            </a:p>
          </p:txBody>
        </p:sp>
        <p:pic>
          <p:nvPicPr>
            <p:cNvPr id="403" name="BulletDarioGris" descr=""/>
            <p:cNvPicPr/>
            <p:nvPr/>
          </p:nvPicPr>
          <p:blipFill>
            <a:blip r:embed="rId2"/>
            <a:stretch/>
          </p:blipFill>
          <p:spPr>
            <a:xfrm>
              <a:off x="1584360" y="4602240"/>
              <a:ext cx="187200" cy="187200"/>
            </a:xfrm>
            <a:prstGeom prst="rect">
              <a:avLst/>
            </a:prstGeom>
            <a:noFill/>
            <a:ln w="0">
              <a:noFill/>
            </a:ln>
          </p:spPr>
        </p:pic>
        <p:pic>
          <p:nvPicPr>
            <p:cNvPr id="404" name="BulletDarioGris" descr=""/>
            <p:cNvPicPr/>
            <p:nvPr/>
          </p:nvPicPr>
          <p:blipFill>
            <a:blip r:embed="rId3"/>
            <a:stretch/>
          </p:blipFill>
          <p:spPr>
            <a:xfrm>
              <a:off x="1584360" y="5338800"/>
              <a:ext cx="187200" cy="187200"/>
            </a:xfrm>
            <a:prstGeom prst="rect">
              <a:avLst/>
            </a:prstGeom>
            <a:noFill/>
            <a:ln w="0">
              <a:noFill/>
            </a:ln>
          </p:spPr>
        </p:pic>
        <p:pic>
          <p:nvPicPr>
            <p:cNvPr id="405" name="BulletDarioGris" descr=""/>
            <p:cNvPicPr/>
            <p:nvPr/>
          </p:nvPicPr>
          <p:blipFill>
            <a:blip r:embed="rId4"/>
            <a:stretch/>
          </p:blipFill>
          <p:spPr>
            <a:xfrm>
              <a:off x="1584360" y="6469200"/>
              <a:ext cx="187200" cy="187200"/>
            </a:xfrm>
            <a:prstGeom prst="rect">
              <a:avLst/>
            </a:prstGeom>
            <a:noFill/>
            <a:ln w="0">
              <a:noFill/>
            </a:ln>
          </p:spPr>
        </p:pic>
        <p:pic>
          <p:nvPicPr>
            <p:cNvPr id="406" name="BulletDarioGris" descr=""/>
            <p:cNvPicPr/>
            <p:nvPr/>
          </p:nvPicPr>
          <p:blipFill>
            <a:blip r:embed="rId5"/>
            <a:stretch/>
          </p:blipFill>
          <p:spPr>
            <a:xfrm>
              <a:off x="1584360" y="2430360"/>
              <a:ext cx="187200" cy="187560"/>
            </a:xfrm>
            <a:prstGeom prst="rect">
              <a:avLst/>
            </a:prstGeom>
            <a:noFill/>
            <a:ln w="0">
              <a:noFill/>
            </a:ln>
          </p:spPr>
        </p:pic>
        <p:pic>
          <p:nvPicPr>
            <p:cNvPr id="407" name="BulletDarioGris" descr=""/>
            <p:cNvPicPr/>
            <p:nvPr/>
          </p:nvPicPr>
          <p:blipFill>
            <a:blip r:embed="rId6"/>
            <a:stretch/>
          </p:blipFill>
          <p:spPr>
            <a:xfrm>
              <a:off x="1584360" y="3166920"/>
              <a:ext cx="187200" cy="187560"/>
            </a:xfrm>
            <a:prstGeom prst="rect">
              <a:avLst/>
            </a:prstGeom>
            <a:noFill/>
            <a:ln w="0">
              <a:noFill/>
            </a:ln>
          </p:spPr>
        </p:pic>
        <p:grpSp>
          <p:nvGrpSpPr>
            <p:cNvPr id="408" name=""/>
            <p:cNvGrpSpPr/>
            <p:nvPr/>
          </p:nvGrpSpPr>
          <p:grpSpPr>
            <a:xfrm>
              <a:off x="1584360" y="3890880"/>
              <a:ext cx="177840" cy="177840"/>
              <a:chOff x="1584360" y="3890880"/>
              <a:chExt cx="177840" cy="177840"/>
            </a:xfrm>
          </p:grpSpPr>
          <p:pic>
            <p:nvPicPr>
              <p:cNvPr id="409" name="BulletDarioAm" descr=""/>
              <p:cNvPicPr/>
              <p:nvPr/>
            </p:nvPicPr>
            <p:blipFill>
              <a:blip r:embed="rId7"/>
              <a:stretch/>
            </p:blipFill>
            <p:spPr>
              <a:xfrm>
                <a:off x="1584360" y="3890880"/>
                <a:ext cx="177840" cy="177840"/>
              </a:xfrm>
              <a:prstGeom prst="rect">
                <a:avLst/>
              </a:prstGeom>
              <a:noFill/>
              <a:ln w="0">
                <a:noFill/>
              </a:ln>
            </p:spPr>
          </p:pic>
          <p:sp>
            <p:nvSpPr>
              <p:cNvPr id="410" name=""/>
              <p:cNvSpPr/>
              <p:nvPr/>
            </p:nvSpPr>
            <p:spPr>
              <a:xfrm>
                <a:off x="1638360" y="392724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A26E4692-AF93-498C-B2BC-74410B494C7D}"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1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Corporate reorganization around three business lines</a:t>
            </a:r>
            <a:endParaRPr b="1" lang="en-US" sz="3200" strike="noStrike" u="none">
              <a:solidFill>
                <a:srgbClr val="ffff32"/>
              </a:solidFill>
              <a:effectLst/>
              <a:uFillTx/>
              <a:latin typeface="Arial"/>
            </a:endParaRPr>
          </a:p>
        </p:txBody>
      </p:sp>
      <p:sp>
        <p:nvSpPr>
          <p:cNvPr id="412" name=""/>
          <p:cNvSpPr/>
          <p:nvPr/>
        </p:nvSpPr>
        <p:spPr>
          <a:xfrm>
            <a:off x="4226040" y="3719520"/>
            <a:ext cx="2525760" cy="841320"/>
          </a:xfrm>
          <a:prstGeom prst="bevel">
            <a:avLst>
              <a:gd name="adj" fmla="val 12500"/>
            </a:avLst>
          </a:prstGeom>
          <a:solidFill>
            <a:srgbClr val="2257ec"/>
          </a:solidFill>
          <a:ln w="0">
            <a:noFill/>
          </a:ln>
        </p:spPr>
        <p:style>
          <a:lnRef idx="0"/>
          <a:fillRef idx="0"/>
          <a:effectRef idx="0"/>
          <a:fontRef idx="minor"/>
        </p:style>
        <p:txBody>
          <a:bodyPr lIns="99000" rIns="99000" tIns="49680" bIns="49680" anchor="ctr">
            <a:noAutofit/>
          </a:bodyPr>
          <a:p>
            <a:pPr algn="ctr">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1" lang="en-GB" sz="1600" strike="noStrike" u="none">
                <a:solidFill>
                  <a:srgbClr val="ffffff"/>
                </a:solidFill>
                <a:effectLst/>
                <a:uFillTx/>
                <a:latin typeface="Arial"/>
              </a:rPr>
              <a:t>Telecoms and New Technologies</a:t>
            </a:r>
            <a:endParaRPr b="0" lang="en-US" sz="1600" strike="noStrike" u="none">
              <a:solidFill>
                <a:srgbClr val="ffffff"/>
              </a:solidFill>
              <a:effectLst/>
              <a:uFillTx/>
              <a:latin typeface="Arial"/>
            </a:endParaRPr>
          </a:p>
        </p:txBody>
      </p:sp>
      <p:cxnSp>
        <p:nvCxnSpPr>
          <p:cNvPr id="413" name=""/>
          <p:cNvCxnSpPr>
            <a:stCxn id="412" idx="0"/>
            <a:endCxn id="414" idx="0"/>
          </p:cNvCxnSpPr>
          <p:nvPr/>
        </p:nvCxnSpPr>
        <p:spPr>
          <a:xfrm flipV="1">
            <a:off x="5489280" y="3351960"/>
            <a:ext cx="1080" cy="367560"/>
          </a:xfrm>
          <a:prstGeom prst="bentConnector2">
            <a:avLst/>
          </a:prstGeom>
          <a:ln w="38160">
            <a:solidFill>
              <a:srgbClr val="ffff32"/>
            </a:solidFill>
            <a:miter/>
          </a:ln>
        </p:spPr>
      </p:cxnSp>
      <p:sp>
        <p:nvSpPr>
          <p:cNvPr id="415" name=""/>
          <p:cNvSpPr/>
          <p:nvPr/>
        </p:nvSpPr>
        <p:spPr>
          <a:xfrm>
            <a:off x="1604880" y="3719520"/>
            <a:ext cx="2525760" cy="841320"/>
          </a:xfrm>
          <a:prstGeom prst="bevel">
            <a:avLst>
              <a:gd name="adj" fmla="val 12500"/>
            </a:avLst>
          </a:prstGeom>
          <a:solidFill>
            <a:srgbClr val="2257ec"/>
          </a:solidFill>
          <a:ln w="0">
            <a:noFill/>
          </a:ln>
        </p:spPr>
        <p:style>
          <a:lnRef idx="0"/>
          <a:fillRef idx="0"/>
          <a:effectRef idx="0"/>
          <a:fontRef idx="minor"/>
        </p:style>
        <p:txBody>
          <a:bodyPr lIns="99000" rIns="99000" tIns="49680" bIns="49680" anchor="ctr">
            <a:noAutofit/>
          </a:bodyPr>
          <a:p>
            <a:pPr algn="ctr">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1" lang="en-GB" sz="1600" strike="noStrike" u="none">
                <a:solidFill>
                  <a:srgbClr val="ffffff"/>
                </a:solidFill>
                <a:effectLst/>
                <a:uFillTx/>
                <a:latin typeface="Arial"/>
              </a:rPr>
              <a:t>Energy</a:t>
            </a:r>
            <a:endParaRPr b="0" lang="en-US" sz="1600" strike="noStrike" u="none">
              <a:solidFill>
                <a:srgbClr val="ffffff"/>
              </a:solidFill>
              <a:effectLst/>
              <a:uFillTx/>
              <a:latin typeface="Arial"/>
            </a:endParaRPr>
          </a:p>
        </p:txBody>
      </p:sp>
      <p:cxnSp>
        <p:nvCxnSpPr>
          <p:cNvPr id="416" name=""/>
          <p:cNvCxnSpPr>
            <a:stCxn id="415" idx="0"/>
            <a:endCxn id="414" idx="1"/>
          </p:cNvCxnSpPr>
          <p:nvPr/>
        </p:nvCxnSpPr>
        <p:spPr>
          <a:xfrm flipH="1" flipV="1" rot="5400000">
            <a:off x="3995280" y="2224800"/>
            <a:ext cx="367560" cy="2621880"/>
          </a:xfrm>
          <a:prstGeom prst="bentConnector3">
            <a:avLst>
              <a:gd name="adj1" fmla="val 49705"/>
            </a:avLst>
          </a:prstGeom>
          <a:ln w="38160">
            <a:solidFill>
              <a:srgbClr val="ffff32"/>
            </a:solidFill>
            <a:miter/>
          </a:ln>
        </p:spPr>
      </p:cxnSp>
      <p:cxnSp>
        <p:nvCxnSpPr>
          <p:cNvPr id="417" name=""/>
          <p:cNvCxnSpPr>
            <a:stCxn id="418" idx="0"/>
            <a:endCxn id="414" idx="2"/>
          </p:cNvCxnSpPr>
          <p:nvPr/>
        </p:nvCxnSpPr>
        <p:spPr>
          <a:xfrm flipV="1" rot="16200000">
            <a:off x="6616800" y="2224080"/>
            <a:ext cx="367560" cy="2622960"/>
          </a:xfrm>
          <a:prstGeom prst="bentConnector3">
            <a:avLst>
              <a:gd name="adj1" fmla="val 49705"/>
            </a:avLst>
          </a:prstGeom>
          <a:ln w="38160">
            <a:solidFill>
              <a:srgbClr val="ffff32"/>
            </a:solidFill>
            <a:miter/>
          </a:ln>
        </p:spPr>
      </p:cxnSp>
      <p:sp>
        <p:nvSpPr>
          <p:cNvPr id="414" name=""/>
          <p:cNvSpPr/>
          <p:nvPr/>
        </p:nvSpPr>
        <p:spPr>
          <a:xfrm>
            <a:off x="4373640" y="2273400"/>
            <a:ext cx="2230200" cy="1079280"/>
          </a:xfrm>
          <a:prstGeom prst="bevel">
            <a:avLst>
              <a:gd name="adj" fmla="val 6616"/>
            </a:avLst>
          </a:prstGeom>
          <a:solidFill>
            <a:srgbClr val="008000"/>
          </a:solidFill>
          <a:ln w="0">
            <a:noFill/>
          </a:ln>
        </p:spPr>
        <p:style>
          <a:lnRef idx="0"/>
          <a:fillRef idx="0"/>
          <a:effectRef idx="0"/>
          <a:fontRef idx="minor"/>
        </p:style>
        <p:txBody>
          <a:bodyPr lIns="99000" rIns="99000" tIns="49680" bIns="49680" anchor="ctr">
            <a:noAutofit/>
          </a:bodyPr>
          <a:p>
            <a:pPr algn="ctr">
              <a:lnSpc>
                <a:spcPct val="95000"/>
              </a:lnSpc>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1" lang="en-GB" sz="1800" strike="noStrike" u="none">
                <a:solidFill>
                  <a:srgbClr val="ffffff"/>
                </a:solidFill>
                <a:effectLst/>
                <a:uFillTx/>
                <a:latin typeface="Arial"/>
              </a:rPr>
              <a:t>Endesa</a:t>
            </a:r>
            <a:br>
              <a:rPr sz="1800"/>
            </a:br>
            <a:r>
              <a:rPr b="1" lang="en-GB" sz="1800" strike="noStrike" u="none">
                <a:solidFill>
                  <a:srgbClr val="ffffff"/>
                </a:solidFill>
                <a:effectLst/>
                <a:uFillTx/>
                <a:latin typeface="Arial"/>
              </a:rPr>
              <a:t>+</a:t>
            </a:r>
            <a:br>
              <a:rPr sz="1800"/>
            </a:br>
            <a:r>
              <a:rPr b="1" lang="en-GB" sz="1800" strike="noStrike" u="none">
                <a:solidFill>
                  <a:srgbClr val="ffffff"/>
                </a:solidFill>
                <a:effectLst/>
                <a:uFillTx/>
                <a:latin typeface="Arial"/>
              </a:rPr>
              <a:t>Iberdrola</a:t>
            </a:r>
            <a:endParaRPr b="0" lang="en-US" sz="1800" strike="noStrike" u="none">
              <a:solidFill>
                <a:srgbClr val="ffffff"/>
              </a:solidFill>
              <a:effectLst/>
              <a:uFillTx/>
              <a:latin typeface="Arial"/>
            </a:endParaRPr>
          </a:p>
        </p:txBody>
      </p:sp>
      <p:sp>
        <p:nvSpPr>
          <p:cNvPr id="418" name=""/>
          <p:cNvSpPr/>
          <p:nvPr/>
        </p:nvSpPr>
        <p:spPr>
          <a:xfrm>
            <a:off x="6850080" y="3719520"/>
            <a:ext cx="2522520" cy="841320"/>
          </a:xfrm>
          <a:prstGeom prst="bevel">
            <a:avLst>
              <a:gd name="adj" fmla="val 12500"/>
            </a:avLst>
          </a:prstGeom>
          <a:solidFill>
            <a:srgbClr val="2257ec"/>
          </a:solidFill>
          <a:ln w="0">
            <a:noFill/>
          </a:ln>
        </p:spPr>
        <p:style>
          <a:lnRef idx="0"/>
          <a:fillRef idx="0"/>
          <a:effectRef idx="0"/>
          <a:fontRef idx="minor"/>
        </p:style>
        <p:txBody>
          <a:bodyPr lIns="99000" rIns="99000" tIns="49680" bIns="49680" anchor="ctr">
            <a:noAutofit/>
          </a:bodyPr>
          <a:p>
            <a:pPr algn="ctr">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1" lang="en-GB" sz="1600" strike="noStrike" u="none">
                <a:solidFill>
                  <a:srgbClr val="ffffff"/>
                </a:solidFill>
                <a:effectLst/>
                <a:uFillTx/>
                <a:latin typeface="Arial"/>
              </a:rPr>
              <a:t>Services and other businesses</a:t>
            </a:r>
            <a:endParaRPr b="0" lang="en-US" sz="1600" strike="noStrike" u="none">
              <a:solidFill>
                <a:srgbClr val="ffffff"/>
              </a:solidFill>
              <a:effectLst/>
              <a:uFillTx/>
              <a:latin typeface="Arial"/>
            </a:endParaRPr>
          </a:p>
        </p:txBody>
      </p:sp>
      <p:grpSp>
        <p:nvGrpSpPr>
          <p:cNvPr id="419" name=""/>
          <p:cNvGrpSpPr/>
          <p:nvPr/>
        </p:nvGrpSpPr>
        <p:grpSpPr>
          <a:xfrm>
            <a:off x="1974960" y="4552920"/>
            <a:ext cx="2155680" cy="2238480"/>
            <a:chOff x="1974960" y="4552920"/>
            <a:chExt cx="2155680" cy="2238480"/>
          </a:xfrm>
        </p:grpSpPr>
        <p:sp>
          <p:nvSpPr>
            <p:cNvPr id="420" name=""/>
            <p:cNvSpPr/>
            <p:nvPr/>
          </p:nvSpPr>
          <p:spPr>
            <a:xfrm>
              <a:off x="2378160" y="4657680"/>
              <a:ext cx="1752480" cy="692280"/>
            </a:xfrm>
            <a:prstGeom prst="bevel">
              <a:avLst>
                <a:gd name="adj" fmla="val 12500"/>
              </a:avLst>
            </a:prstGeom>
            <a:solidFill>
              <a:srgbClr val="921846"/>
            </a:solidFill>
            <a:ln w="0">
              <a:noFill/>
            </a:ln>
          </p:spPr>
          <p:style>
            <a:lnRef idx="0"/>
            <a:fillRef idx="0"/>
            <a:effectRef idx="0"/>
            <a:fontRef idx="minor"/>
          </p:style>
          <p:txBody>
            <a:bodyPr lIns="99000" rIns="99000" tIns="49680" bIns="49680" anchor="ctr">
              <a:noAutofit/>
            </a:bodyPr>
            <a:p>
              <a:pPr>
                <a:lnSpc>
                  <a:spcPct val="95000"/>
                </a:lnSpc>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0" lang="en-GB" sz="1200" strike="noStrike" u="none">
                  <a:solidFill>
                    <a:srgbClr val="ffffff"/>
                  </a:solidFill>
                  <a:effectLst/>
                  <a:uFillTx/>
                  <a:latin typeface="Arial"/>
                </a:rPr>
                <a:t>Energy Spain</a:t>
              </a:r>
              <a:endParaRPr b="0" lang="en-US" sz="1200" strike="noStrike" u="none">
                <a:solidFill>
                  <a:srgbClr val="ffffff"/>
                </a:solidFill>
                <a:effectLst/>
                <a:uFillTx/>
                <a:latin typeface="Arial"/>
              </a:endParaRPr>
            </a:p>
          </p:txBody>
        </p:sp>
        <p:sp>
          <p:nvSpPr>
            <p:cNvPr id="421" name=""/>
            <p:cNvSpPr/>
            <p:nvPr/>
          </p:nvSpPr>
          <p:spPr>
            <a:xfrm>
              <a:off x="2381400" y="6099120"/>
              <a:ext cx="1749240" cy="692280"/>
            </a:xfrm>
            <a:prstGeom prst="bevel">
              <a:avLst>
                <a:gd name="adj" fmla="val 12500"/>
              </a:avLst>
            </a:prstGeom>
            <a:solidFill>
              <a:srgbClr val="921846"/>
            </a:solidFill>
            <a:ln w="0">
              <a:noFill/>
            </a:ln>
          </p:spPr>
          <p:style>
            <a:lnRef idx="0"/>
            <a:fillRef idx="0"/>
            <a:effectRef idx="0"/>
            <a:fontRef idx="minor"/>
          </p:style>
          <p:txBody>
            <a:bodyPr lIns="99000" rIns="99000" tIns="49680" bIns="49680" anchor="ctr">
              <a:noAutofit/>
            </a:bodyPr>
            <a:p>
              <a:pPr marL="209520" indent="-209520">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0" lang="en-GB" sz="1200" strike="noStrike" u="none">
                  <a:solidFill>
                    <a:srgbClr val="ffffff"/>
                  </a:solidFill>
                  <a:effectLst/>
                  <a:uFillTx/>
                  <a:latin typeface="Arial"/>
                </a:rPr>
                <a:t>Energy America</a:t>
              </a:r>
              <a:endParaRPr b="0" lang="en-US" sz="1200" strike="noStrike" u="none">
                <a:solidFill>
                  <a:srgbClr val="ffffff"/>
                </a:solidFill>
                <a:effectLst/>
                <a:uFillTx/>
                <a:latin typeface="Arial"/>
              </a:endParaRPr>
            </a:p>
            <a:p>
              <a:pPr marL="209520" indent="-209520">
                <a:lnSpc>
                  <a:spcPct val="95000"/>
                </a:lnSpc>
                <a:buClr>
                  <a:srgbClr val="ffffff"/>
                </a:buClr>
                <a:buFont typeface="Helvetica"/>
                <a:buChar char="•"/>
                <a:tabLst>
                  <a:tab algn="l" pos="990720"/>
                  <a:tab algn="l" pos="1981080"/>
                  <a:tab algn="l" pos="2971800"/>
                  <a:tab algn="l" pos="3962520"/>
                  <a:tab algn="l" pos="4952880"/>
                  <a:tab algn="l" pos="5943600"/>
                  <a:tab algn="l" pos="6934320"/>
                  <a:tab algn="l" pos="7924680"/>
                  <a:tab algn="l" pos="8915400"/>
                  <a:tab algn="l" pos="9906120"/>
                  <a:tab algn="l" pos="10896480"/>
                </a:tabLst>
              </a:pPr>
              <a:r>
                <a:rPr b="0" lang="en-GB" sz="1200" strike="noStrike" u="none">
                  <a:solidFill>
                    <a:srgbClr val="ffffff"/>
                  </a:solidFill>
                  <a:effectLst/>
                  <a:uFillTx/>
                  <a:latin typeface="Arial"/>
                </a:rPr>
                <a:t>South America</a:t>
              </a:r>
              <a:endParaRPr b="0" lang="en-US" sz="1200" strike="noStrike" u="none">
                <a:solidFill>
                  <a:srgbClr val="ffffff"/>
                </a:solidFill>
                <a:effectLst/>
                <a:uFillTx/>
                <a:latin typeface="Arial"/>
              </a:endParaRPr>
            </a:p>
            <a:p>
              <a:pPr marL="209520" indent="-209520">
                <a:lnSpc>
                  <a:spcPct val="95000"/>
                </a:lnSpc>
                <a:buClr>
                  <a:srgbClr val="ffffff"/>
                </a:buClr>
                <a:buFont typeface="Helvetica"/>
                <a:buChar char="•"/>
                <a:tabLst>
                  <a:tab algn="l" pos="990720"/>
                  <a:tab algn="l" pos="1981080"/>
                  <a:tab algn="l" pos="2971800"/>
                  <a:tab algn="l" pos="3962520"/>
                  <a:tab algn="l" pos="4952880"/>
                  <a:tab algn="l" pos="5943600"/>
                  <a:tab algn="l" pos="6934320"/>
                  <a:tab algn="l" pos="7924680"/>
                  <a:tab algn="l" pos="8915400"/>
                  <a:tab algn="l" pos="9906120"/>
                  <a:tab algn="l" pos="10896480"/>
                </a:tabLst>
              </a:pPr>
              <a:r>
                <a:rPr b="0" lang="en-GB" sz="1200" strike="noStrike" u="none">
                  <a:solidFill>
                    <a:srgbClr val="ffffff"/>
                  </a:solidFill>
                  <a:effectLst/>
                  <a:uFillTx/>
                  <a:latin typeface="Arial"/>
                </a:rPr>
                <a:t>North America</a:t>
              </a:r>
              <a:endParaRPr b="0" lang="en-US" sz="1200" strike="noStrike" u="none">
                <a:solidFill>
                  <a:srgbClr val="ffffff"/>
                </a:solidFill>
                <a:effectLst/>
                <a:uFillTx/>
                <a:latin typeface="Arial"/>
              </a:endParaRPr>
            </a:p>
          </p:txBody>
        </p:sp>
        <p:sp>
          <p:nvSpPr>
            <p:cNvPr id="422" name=""/>
            <p:cNvSpPr/>
            <p:nvPr/>
          </p:nvSpPr>
          <p:spPr>
            <a:xfrm>
              <a:off x="2384280" y="5378400"/>
              <a:ext cx="1746360" cy="692280"/>
            </a:xfrm>
            <a:prstGeom prst="bevel">
              <a:avLst>
                <a:gd name="adj" fmla="val 12500"/>
              </a:avLst>
            </a:prstGeom>
            <a:solidFill>
              <a:srgbClr val="921846"/>
            </a:solidFill>
            <a:ln w="0">
              <a:noFill/>
            </a:ln>
          </p:spPr>
          <p:style>
            <a:lnRef idx="0"/>
            <a:fillRef idx="0"/>
            <a:effectRef idx="0"/>
            <a:fontRef idx="minor"/>
          </p:style>
          <p:txBody>
            <a:bodyPr lIns="99000" rIns="99000" tIns="49680" bIns="49680" anchor="ctr">
              <a:noAutofit/>
            </a:bodyPr>
            <a:p>
              <a:pPr>
                <a:lnSpc>
                  <a:spcPct val="95000"/>
                </a:lnSpc>
                <a:tabLst>
                  <a:tab algn="l" pos="0"/>
                  <a:tab algn="l" pos="990720"/>
                  <a:tab algn="l" pos="1981080"/>
                  <a:tab algn="l" pos="2971800"/>
                  <a:tab algn="l" pos="3962520"/>
                  <a:tab algn="l" pos="4952880"/>
                  <a:tab algn="l" pos="5943600"/>
                  <a:tab algn="l" pos="6934320"/>
                  <a:tab algn="l" pos="7924680"/>
                  <a:tab algn="l" pos="8915400"/>
                  <a:tab algn="l" pos="9906120"/>
                  <a:tab algn="l" pos="10896480"/>
                </a:tabLst>
              </a:pPr>
              <a:r>
                <a:rPr b="0" lang="en-GB" sz="1200" strike="noStrike" u="none">
                  <a:solidFill>
                    <a:srgbClr val="ffffff"/>
                  </a:solidFill>
                  <a:effectLst/>
                  <a:uFillTx/>
                  <a:latin typeface="Arial"/>
                </a:rPr>
                <a:t>Energy Europe</a:t>
              </a:r>
              <a:endParaRPr b="0" lang="en-US" sz="1200" strike="noStrike" u="none">
                <a:solidFill>
                  <a:srgbClr val="ffffff"/>
                </a:solidFill>
                <a:effectLst/>
                <a:uFillTx/>
                <a:latin typeface="Arial"/>
              </a:endParaRPr>
            </a:p>
          </p:txBody>
        </p:sp>
        <p:sp>
          <p:nvSpPr>
            <p:cNvPr id="423" name=""/>
            <p:cNvSpPr/>
            <p:nvPr/>
          </p:nvSpPr>
          <p:spPr>
            <a:xfrm>
              <a:off x="1974960" y="4552920"/>
              <a:ext cx="3240" cy="1892160"/>
            </a:xfrm>
            <a:prstGeom prst="line">
              <a:avLst/>
            </a:prstGeom>
            <a:ln w="2232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24" name=""/>
            <p:cNvSpPr/>
            <p:nvPr/>
          </p:nvSpPr>
          <p:spPr>
            <a:xfrm flipH="1">
              <a:off x="1976040" y="5003640"/>
              <a:ext cx="407880" cy="0"/>
            </a:xfrm>
            <a:prstGeom prst="line">
              <a:avLst/>
            </a:prstGeom>
            <a:ln w="2232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25" name=""/>
            <p:cNvSpPr/>
            <p:nvPr/>
          </p:nvSpPr>
          <p:spPr>
            <a:xfrm flipH="1">
              <a:off x="1976040" y="5724360"/>
              <a:ext cx="407880" cy="0"/>
            </a:xfrm>
            <a:prstGeom prst="line">
              <a:avLst/>
            </a:prstGeom>
            <a:ln w="2232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26" name=""/>
            <p:cNvSpPr/>
            <p:nvPr/>
          </p:nvSpPr>
          <p:spPr>
            <a:xfrm flipH="1">
              <a:off x="1976040" y="6445080"/>
              <a:ext cx="407880" cy="0"/>
            </a:xfrm>
            <a:prstGeom prst="line">
              <a:avLst/>
            </a:prstGeom>
            <a:ln w="2232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5174D9CF-8506-4BAC-8408-8B14662D278F}"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27" name=""/>
          <p:cNvSpPr/>
          <p:nvPr/>
        </p:nvSpPr>
        <p:spPr>
          <a:xfrm>
            <a:off x="1598760" y="2351160"/>
            <a:ext cx="3578040" cy="45244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graphicFrame>
        <p:nvGraphicFramePr>
          <p:cNvPr id="428" name=""/>
          <p:cNvGraphicFramePr/>
          <p:nvPr/>
        </p:nvGraphicFramePr>
        <p:xfrm>
          <a:off x="1679400" y="2479680"/>
          <a:ext cx="3673800" cy="4433760"/>
        </p:xfrm>
        <a:graphic>
          <a:graphicData uri="http://schemas.openxmlformats.org/presentationml/2006/ole">
            <p:oleObj progId="Word.Document.12" r:id="rId2" spid="">
              <p:embed/>
              <p:pic>
                <p:nvPicPr>
                  <p:cNvPr id="429" name="" descr=""/>
                  <p:cNvPicPr/>
                  <p:nvPr/>
                </p:nvPicPr>
                <p:blipFill>
                  <a:blip r:embed="rId3"/>
                  <a:stretch/>
                </p:blipFill>
                <p:spPr>
                  <a:xfrm>
                    <a:off x="1679400" y="2479680"/>
                    <a:ext cx="3673800" cy="4433760"/>
                  </a:xfrm>
                  <a:prstGeom prst="rect">
                    <a:avLst/>
                  </a:prstGeom>
                  <a:noFill/>
                  <a:ln w="0">
                    <a:noFill/>
                  </a:ln>
                </p:spPr>
              </p:pic>
            </p:oleObj>
          </a:graphicData>
        </a:graphic>
      </p:graphicFrame>
      <p:sp>
        <p:nvSpPr>
          <p:cNvPr id="430" name=""/>
          <p:cNvSpPr/>
          <p:nvPr/>
        </p:nvSpPr>
        <p:spPr>
          <a:xfrm>
            <a:off x="5764320" y="2327400"/>
            <a:ext cx="3578040" cy="45432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ff"/>
              </a:solidFill>
              <a:effectLst/>
              <a:uFillTx/>
              <a:latin typeface="Arial"/>
            </a:endParaRPr>
          </a:p>
        </p:txBody>
      </p:sp>
      <p:sp>
        <p:nvSpPr>
          <p:cNvPr id="431" name="PlaceHolder 1"/>
          <p:cNvSpPr>
            <a:spLocks noGrp="1"/>
          </p:cNvSpPr>
          <p:nvPr>
            <p:ph/>
          </p:nvPr>
        </p:nvSpPr>
        <p:spPr>
          <a:xfrm>
            <a:off x="5854320" y="2459160"/>
            <a:ext cx="3390840" cy="3875400"/>
          </a:xfrm>
          <a:prstGeom prst="rect">
            <a:avLst/>
          </a:prstGeom>
          <a:noFill/>
          <a:ln w="0">
            <a:noFill/>
          </a:ln>
        </p:spPr>
        <p:txBody>
          <a:bodyPr lIns="0" rIns="0" tIns="0" bIns="0" anchor="t">
            <a:normAutofit/>
          </a:bodyPr>
          <a:p>
            <a:pPr marL="390600" indent="-390600">
              <a:lnSpc>
                <a:spcPct val="100000"/>
              </a:lnSpc>
              <a:spcBef>
                <a:spcPts val="225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Implementation over 3 years (30% in 2001; 75% in 2002 and 100% in 2003)</a:t>
            </a:r>
            <a:endParaRPr b="0" lang="en-US" sz="1800" strike="noStrike" u="none">
              <a:solidFill>
                <a:srgbClr val="ffffff"/>
              </a:solidFill>
              <a:effectLst/>
              <a:uFillTx/>
              <a:latin typeface="Arial"/>
            </a:endParaRPr>
          </a:p>
          <a:p>
            <a:pPr marL="390600" indent="-390600">
              <a:lnSpc>
                <a:spcPct val="100000"/>
              </a:lnSpc>
              <a:spcBef>
                <a:spcPts val="225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Does not include revenue synergies, estimated at </a:t>
            </a:r>
            <a:r>
              <a:rPr b="1" lang="en-US" sz="1800" strike="noStrike" u="none">
                <a:solidFill>
                  <a:srgbClr val="ffffff"/>
                </a:solidFill>
                <a:effectLst/>
                <a:uFillTx/>
                <a:latin typeface="Tahoma"/>
              </a:rPr>
              <a:t>€</a:t>
            </a:r>
            <a:r>
              <a:rPr b="1" lang="en-US" sz="1800" strike="noStrike" u="none">
                <a:solidFill>
                  <a:srgbClr val="ffffff"/>
                </a:solidFill>
                <a:effectLst/>
                <a:uFillTx/>
                <a:latin typeface="Arial"/>
              </a:rPr>
              <a:t>110 mm p.a.</a:t>
            </a:r>
            <a:endParaRPr b="0" lang="en-US" sz="1800" strike="noStrike" u="none">
              <a:solidFill>
                <a:srgbClr val="ffffff"/>
              </a:solidFill>
              <a:effectLst/>
              <a:uFillTx/>
              <a:latin typeface="Arial"/>
            </a:endParaRPr>
          </a:p>
          <a:p>
            <a:pPr marL="390600" indent="-390600">
              <a:lnSpc>
                <a:spcPct val="100000"/>
              </a:lnSpc>
              <a:spcBef>
                <a:spcPts val="225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Estimated reorganization costs of </a:t>
            </a:r>
            <a:r>
              <a:rPr b="1" lang="en-US" sz="1800" strike="noStrike" u="none">
                <a:solidFill>
                  <a:srgbClr val="ffffff"/>
                </a:solidFill>
                <a:effectLst/>
                <a:uFillTx/>
                <a:latin typeface="Tahoma"/>
              </a:rPr>
              <a:t>€</a:t>
            </a:r>
            <a:r>
              <a:rPr b="1" lang="en-US" sz="1800" strike="noStrike" u="none">
                <a:solidFill>
                  <a:srgbClr val="ffffff"/>
                </a:solidFill>
                <a:effectLst/>
                <a:uFillTx/>
                <a:latin typeface="Arial"/>
              </a:rPr>
              <a:t>1,000 mm</a:t>
            </a:r>
            <a:endParaRPr b="0" lang="en-US" sz="1800" strike="noStrike" u="none">
              <a:solidFill>
                <a:srgbClr val="ffffff"/>
              </a:solidFill>
              <a:effectLst/>
              <a:uFillTx/>
              <a:latin typeface="Arial"/>
            </a:endParaRPr>
          </a:p>
          <a:p>
            <a:pPr marL="390600" indent="-390600">
              <a:lnSpc>
                <a:spcPct val="100000"/>
              </a:lnSpc>
              <a:spcBef>
                <a:spcPts val="225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Operating synergies are in addition to those previously announced</a:t>
            </a:r>
            <a:endParaRPr b="0" lang="en-US" sz="1800" strike="noStrike" u="none">
              <a:solidFill>
                <a:srgbClr val="ffffff"/>
              </a:solidFill>
              <a:effectLst/>
              <a:uFillTx/>
              <a:latin typeface="Arial"/>
            </a:endParaRPr>
          </a:p>
        </p:txBody>
      </p:sp>
      <p:sp>
        <p:nvSpPr>
          <p:cNvPr id="432" name="PlaceHolder 2"/>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Synergies and value creation</a:t>
            </a:r>
            <a:endParaRPr b="1" lang="en-US" sz="3200" strike="noStrike" u="none">
              <a:solidFill>
                <a:srgbClr val="ffff32"/>
              </a:solidFill>
              <a:effectLst/>
              <a:uFillTx/>
              <a:latin typeface="Arial"/>
            </a:endParaRPr>
          </a:p>
        </p:txBody>
      </p:sp>
      <p:sp>
        <p:nvSpPr>
          <p:cNvPr id="433" name=""/>
          <p:cNvSpPr/>
          <p:nvPr/>
        </p:nvSpPr>
        <p:spPr>
          <a:xfrm rot="5400000">
            <a:off x="3657240" y="4543560"/>
            <a:ext cx="3630600" cy="309240"/>
          </a:xfrm>
          <a:prstGeom prst="triangle">
            <a:avLst>
              <a:gd name="adj" fmla="val 50000"/>
            </a:avLst>
          </a:prstGeom>
          <a:solidFill>
            <a:srgbClr val="ffff32"/>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434"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Reduction of costs and capex in Spain (after divestitures)</a:t>
            </a:r>
            <a:endParaRPr b="0" lang="en-US" sz="1800" strike="noStrike" u="none">
              <a:solidFill>
                <a:srgbClr val="ffffff"/>
              </a:solidFill>
              <a:effectLst/>
              <a:uFillTx/>
              <a:latin typeface="Arial"/>
            </a:endParaRPr>
          </a:p>
        </p:txBody>
      </p:sp>
      <p:sp>
        <p:nvSpPr>
          <p:cNvPr id="4" name="PlaceHolder 3"/>
          <p:cNvSpPr>
            <a:spLocks noGrp="1"/>
          </p:cNvSpPr>
          <p:nvPr>
            <p:ph type="sldNum" idx="1"/>
          </p:nvPr>
        </p:nvSpPr>
        <p:spPr/>
        <p:txBody>
          <a:bodyPr/>
          <a:p>
            <a:fld id="{B21B29F5-AE0C-490E-B443-482B0A99A36A}"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3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Cost reduction program: 2001 - 2004</a:t>
            </a:r>
            <a:endParaRPr b="1" lang="en-US" sz="3200" strike="noStrike" u="none">
              <a:solidFill>
                <a:srgbClr val="ffff32"/>
              </a:solidFill>
              <a:effectLst/>
              <a:uFillTx/>
              <a:latin typeface="Arial"/>
            </a:endParaRPr>
          </a:p>
        </p:txBody>
      </p:sp>
      <p:sp>
        <p:nvSpPr>
          <p:cNvPr id="436" name=""/>
          <p:cNvSpPr/>
          <p:nvPr/>
        </p:nvSpPr>
        <p:spPr>
          <a:xfrm flipV="1">
            <a:off x="3892680" y="5771520"/>
            <a:ext cx="3179520" cy="21420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37" name=""/>
          <p:cNvSpPr/>
          <p:nvPr/>
        </p:nvSpPr>
        <p:spPr>
          <a:xfrm>
            <a:off x="3330720" y="6233760"/>
            <a:ext cx="4302000" cy="337680"/>
          </a:xfrm>
          <a:prstGeom prst="rect">
            <a:avLst/>
          </a:prstGeom>
          <a:solidFill>
            <a:srgbClr val="008000"/>
          </a:solidFill>
          <a:ln w="0">
            <a:noFill/>
          </a:ln>
        </p:spPr>
        <p:style>
          <a:lnRef idx="0"/>
          <a:fillRef idx="0"/>
          <a:effectRef idx="0"/>
          <a:fontRef idx="minor"/>
        </p:style>
        <p:txBody>
          <a:bodyPr lIns="109800" rIns="90000" tIns="46800" bIns="46800" anchor="ctr">
            <a:spAutoFit/>
          </a:bodyPr>
          <a:p>
            <a:pPr marL="187200" indent="-187200" algn="ctr">
              <a:lnSpc>
                <a:spcPct val="100000"/>
              </a:lnSpc>
              <a:buClr>
                <a:srgbClr val="ffff32"/>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GB" sz="1600" strike="noStrike" u="none">
                <a:solidFill>
                  <a:srgbClr val="ffffff"/>
                </a:solidFill>
                <a:effectLst/>
                <a:uFillTx/>
                <a:latin typeface="Arial"/>
              </a:rPr>
              <a:t>20% reduction of manageable costs</a:t>
            </a:r>
            <a:endParaRPr b="0" lang="en-US" sz="1600" strike="noStrike" u="none">
              <a:solidFill>
                <a:srgbClr val="ffffff"/>
              </a:solidFill>
              <a:effectLst/>
              <a:uFillTx/>
              <a:latin typeface="Arial"/>
            </a:endParaRPr>
          </a:p>
        </p:txBody>
      </p:sp>
      <p:sp>
        <p:nvSpPr>
          <p:cNvPr id="438"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Operating costs reduction after divestments</a:t>
            </a:r>
            <a:endParaRPr b="0" lang="en-US" sz="2000" strike="noStrike" u="none">
              <a:solidFill>
                <a:srgbClr val="ffffff"/>
              </a:solidFill>
              <a:effectLst/>
              <a:uFillTx/>
              <a:latin typeface="Arial"/>
            </a:endParaRPr>
          </a:p>
        </p:txBody>
      </p:sp>
      <p:grpSp>
        <p:nvGrpSpPr>
          <p:cNvPr id="439" name=""/>
          <p:cNvGrpSpPr/>
          <p:nvPr/>
        </p:nvGrpSpPr>
        <p:grpSpPr>
          <a:xfrm>
            <a:off x="1598760" y="2286000"/>
            <a:ext cx="7773840" cy="3238560"/>
            <a:chOff x="1598760" y="2286000"/>
            <a:chExt cx="7773840" cy="3238560"/>
          </a:xfrm>
        </p:grpSpPr>
        <p:graphicFrame>
          <p:nvGraphicFramePr>
            <p:cNvPr id="440" name=""/>
            <p:cNvGraphicFramePr/>
            <p:nvPr/>
          </p:nvGraphicFramePr>
          <p:xfrm>
            <a:off x="1598760" y="2286000"/>
            <a:ext cx="7773840" cy="3238560"/>
          </p:xfrm>
          <a:graphic>
            <a:graphicData uri="http://schemas.openxmlformats.org/presentationml/2006/ole">
              <p:oleObj r:id="rId2" spid="">
                <p:embed/>
                <p:pic>
                  <p:nvPicPr>
                    <p:cNvPr id="441" name="" descr=""/>
                    <p:cNvPicPr/>
                    <p:nvPr/>
                  </p:nvPicPr>
                  <p:blipFill>
                    <a:blip r:embed="rId3">
                      <a:alphaModFix amt="50000"/>
                    </a:blip>
                    <a:stretch/>
                  </p:blipFill>
                  <p:spPr>
                    <a:xfrm>
                      <a:off x="1598760" y="2286000"/>
                      <a:ext cx="7773840" cy="3238560"/>
                    </a:xfrm>
                    <a:prstGeom prst="rect">
                      <a:avLst/>
                    </a:prstGeom>
                    <a:solidFill>
                      <a:srgbClr val="00197d">
                        <a:alpha val="50000"/>
                      </a:srgbClr>
                    </a:solidFill>
                    <a:ln w="0">
                      <a:noFill/>
                    </a:ln>
                  </p:spPr>
                </p:pic>
              </p:oleObj>
            </a:graphicData>
          </a:graphic>
        </p:graphicFrame>
        <p:sp>
          <p:nvSpPr>
            <p:cNvPr id="442" name=""/>
            <p:cNvSpPr/>
            <p:nvPr/>
          </p:nvSpPr>
          <p:spPr>
            <a:xfrm>
              <a:off x="2844720" y="3079800"/>
              <a:ext cx="344520" cy="0"/>
            </a:xfrm>
            <a:prstGeom prst="line">
              <a:avLst/>
            </a:prstGeom>
            <a:ln w="1080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43" name=""/>
            <p:cNvSpPr/>
            <p:nvPr/>
          </p:nvSpPr>
          <p:spPr>
            <a:xfrm>
              <a:off x="4068720" y="3213000"/>
              <a:ext cx="344520" cy="0"/>
            </a:xfrm>
            <a:prstGeom prst="line">
              <a:avLst/>
            </a:prstGeom>
            <a:ln w="1080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44" name=""/>
            <p:cNvSpPr/>
            <p:nvPr/>
          </p:nvSpPr>
          <p:spPr>
            <a:xfrm>
              <a:off x="5288040" y="3508200"/>
              <a:ext cx="344520" cy="0"/>
            </a:xfrm>
            <a:prstGeom prst="line">
              <a:avLst/>
            </a:prstGeom>
            <a:ln w="1080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45" name=""/>
            <p:cNvSpPr/>
            <p:nvPr/>
          </p:nvSpPr>
          <p:spPr>
            <a:xfrm>
              <a:off x="6507000" y="3503520"/>
              <a:ext cx="344520" cy="0"/>
            </a:xfrm>
            <a:prstGeom prst="line">
              <a:avLst/>
            </a:prstGeom>
            <a:ln w="1080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46" name=""/>
            <p:cNvSpPr/>
            <p:nvPr/>
          </p:nvSpPr>
          <p:spPr>
            <a:xfrm>
              <a:off x="7736040" y="3576600"/>
              <a:ext cx="344160" cy="0"/>
            </a:xfrm>
            <a:prstGeom prst="line">
              <a:avLst/>
            </a:prstGeom>
            <a:ln w="1080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47" name=""/>
            <p:cNvSpPr/>
            <p:nvPr/>
          </p:nvSpPr>
          <p:spPr>
            <a:xfrm>
              <a:off x="1598760" y="2444760"/>
              <a:ext cx="2514600" cy="338040"/>
            </a:xfrm>
            <a:prstGeom prst="rect">
              <a:avLst/>
            </a:prstGeom>
            <a:noFill/>
            <a:ln w="0">
              <a:noFill/>
            </a:ln>
          </p:spPr>
          <p:style>
            <a:lnRef idx="0"/>
            <a:fillRef idx="0"/>
            <a:effectRef idx="0"/>
            <a:fontRef idx="minor"/>
          </p:style>
          <p:txBody>
            <a:bodyPr wrap="none" lIns="82440" rIns="8244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800" strike="noStrike" u="none">
                  <a:solidFill>
                    <a:srgbClr val="ffffff"/>
                  </a:solidFill>
                  <a:effectLst/>
                  <a:uFillTx/>
                  <a:latin typeface="Arial"/>
                </a:rPr>
                <a:t> </a:t>
              </a:r>
              <a:r>
                <a:rPr b="0" lang="en-GB" sz="1800" strike="noStrike" u="none">
                  <a:solidFill>
                    <a:srgbClr val="ffffff"/>
                  </a:solidFill>
                  <a:effectLst/>
                  <a:uFillTx/>
                  <a:latin typeface="Tahoma"/>
                </a:rPr>
                <a:t>€</a:t>
              </a:r>
              <a:r>
                <a:rPr b="0" lang="en-GB" sz="1800" strike="noStrike" u="none">
                  <a:solidFill>
                    <a:srgbClr val="ffffff"/>
                  </a:solidFill>
                  <a:effectLst/>
                  <a:uFillTx/>
                  <a:latin typeface="Arial"/>
                </a:rPr>
                <a:t> bn</a:t>
              </a:r>
              <a:endParaRPr b="0" lang="en-US" sz="18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DA7348AF-F7F7-4F0E-A6D1-D357CAA6D9F0}"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48"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449" name=""/>
          <p:cNvGrpSpPr/>
          <p:nvPr/>
        </p:nvGrpSpPr>
        <p:grpSpPr>
          <a:xfrm>
            <a:off x="1370160" y="2284560"/>
            <a:ext cx="7997760" cy="4371840"/>
            <a:chOff x="1370160" y="2284560"/>
            <a:chExt cx="7997760" cy="4371840"/>
          </a:xfrm>
        </p:grpSpPr>
        <p:sp>
          <p:nvSpPr>
            <p:cNvPr id="450" name=""/>
            <p:cNvSpPr/>
            <p:nvPr/>
          </p:nvSpPr>
          <p:spPr>
            <a:xfrm>
              <a:off x="1370160" y="4457880"/>
              <a:ext cx="7997760" cy="520560"/>
            </a:xfrm>
            <a:prstGeom prst="bevel">
              <a:avLst>
                <a:gd name="adj" fmla="val 4269"/>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51"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Asset divestiture process</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Closing remarks</a:t>
              </a:r>
              <a:endParaRPr b="0" lang="en-US" sz="2400" strike="noStrike" u="none">
                <a:solidFill>
                  <a:srgbClr val="ffffff"/>
                </a:solidFill>
                <a:effectLst/>
                <a:uFillTx/>
                <a:latin typeface="Arial"/>
              </a:endParaRPr>
            </a:p>
          </p:txBody>
        </p:sp>
        <p:pic>
          <p:nvPicPr>
            <p:cNvPr id="452" name="BulletDarioGris" descr=""/>
            <p:cNvPicPr/>
            <p:nvPr/>
          </p:nvPicPr>
          <p:blipFill>
            <a:blip r:embed="rId2"/>
            <a:stretch/>
          </p:blipFill>
          <p:spPr>
            <a:xfrm>
              <a:off x="1584360" y="5338800"/>
              <a:ext cx="187200" cy="187200"/>
            </a:xfrm>
            <a:prstGeom prst="rect">
              <a:avLst/>
            </a:prstGeom>
            <a:noFill/>
            <a:ln w="0">
              <a:noFill/>
            </a:ln>
          </p:spPr>
        </p:pic>
        <p:pic>
          <p:nvPicPr>
            <p:cNvPr id="453" name="BulletDarioGris" descr=""/>
            <p:cNvPicPr/>
            <p:nvPr/>
          </p:nvPicPr>
          <p:blipFill>
            <a:blip r:embed="rId3"/>
            <a:stretch/>
          </p:blipFill>
          <p:spPr>
            <a:xfrm>
              <a:off x="1584360" y="6469200"/>
              <a:ext cx="187200" cy="187200"/>
            </a:xfrm>
            <a:prstGeom prst="rect">
              <a:avLst/>
            </a:prstGeom>
            <a:noFill/>
            <a:ln w="0">
              <a:noFill/>
            </a:ln>
          </p:spPr>
        </p:pic>
        <p:pic>
          <p:nvPicPr>
            <p:cNvPr id="454" name="BulletDarioGris" descr=""/>
            <p:cNvPicPr/>
            <p:nvPr/>
          </p:nvPicPr>
          <p:blipFill>
            <a:blip r:embed="rId4"/>
            <a:stretch/>
          </p:blipFill>
          <p:spPr>
            <a:xfrm>
              <a:off x="1584360" y="3878280"/>
              <a:ext cx="187200" cy="187200"/>
            </a:xfrm>
            <a:prstGeom prst="rect">
              <a:avLst/>
            </a:prstGeom>
            <a:noFill/>
            <a:ln w="0">
              <a:noFill/>
            </a:ln>
          </p:spPr>
        </p:pic>
        <p:pic>
          <p:nvPicPr>
            <p:cNvPr id="455" name="BulletDarioGris" descr=""/>
            <p:cNvPicPr/>
            <p:nvPr/>
          </p:nvPicPr>
          <p:blipFill>
            <a:blip r:embed="rId5"/>
            <a:stretch/>
          </p:blipFill>
          <p:spPr>
            <a:xfrm>
              <a:off x="1584360" y="3141720"/>
              <a:ext cx="187200" cy="187200"/>
            </a:xfrm>
            <a:prstGeom prst="rect">
              <a:avLst/>
            </a:prstGeom>
            <a:noFill/>
            <a:ln w="0">
              <a:noFill/>
            </a:ln>
          </p:spPr>
        </p:pic>
        <p:pic>
          <p:nvPicPr>
            <p:cNvPr id="456" name="BulletDarioGris" descr=""/>
            <p:cNvPicPr/>
            <p:nvPr/>
          </p:nvPicPr>
          <p:blipFill>
            <a:blip r:embed="rId6"/>
            <a:stretch/>
          </p:blipFill>
          <p:spPr>
            <a:xfrm>
              <a:off x="1584360" y="2417760"/>
              <a:ext cx="187200" cy="187200"/>
            </a:xfrm>
            <a:prstGeom prst="rect">
              <a:avLst/>
            </a:prstGeom>
            <a:noFill/>
            <a:ln w="0">
              <a:noFill/>
            </a:ln>
          </p:spPr>
        </p:pic>
        <p:grpSp>
          <p:nvGrpSpPr>
            <p:cNvPr id="457" name=""/>
            <p:cNvGrpSpPr/>
            <p:nvPr/>
          </p:nvGrpSpPr>
          <p:grpSpPr>
            <a:xfrm>
              <a:off x="1584360" y="4614840"/>
              <a:ext cx="177840" cy="177840"/>
              <a:chOff x="1584360" y="4614840"/>
              <a:chExt cx="177840" cy="177840"/>
            </a:xfrm>
          </p:grpSpPr>
          <p:pic>
            <p:nvPicPr>
              <p:cNvPr id="458" name="BulletDarioAm" descr=""/>
              <p:cNvPicPr/>
              <p:nvPr/>
            </p:nvPicPr>
            <p:blipFill>
              <a:blip r:embed="rId7"/>
              <a:stretch/>
            </p:blipFill>
            <p:spPr>
              <a:xfrm>
                <a:off x="1584360" y="4614840"/>
                <a:ext cx="177840" cy="177840"/>
              </a:xfrm>
              <a:prstGeom prst="rect">
                <a:avLst/>
              </a:prstGeom>
              <a:noFill/>
              <a:ln w="0">
                <a:noFill/>
              </a:ln>
            </p:spPr>
          </p:pic>
          <p:sp>
            <p:nvSpPr>
              <p:cNvPr id="459" name=""/>
              <p:cNvSpPr/>
              <p:nvPr/>
            </p:nvSpPr>
            <p:spPr>
              <a:xfrm>
                <a:off x="1638360" y="465120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B5CF0457-7616-452E-9814-783DB2B6F97E}"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60" name=""/>
          <p:cNvSpPr/>
          <p:nvPr/>
        </p:nvSpPr>
        <p:spPr>
          <a:xfrm>
            <a:off x="1600200" y="2436840"/>
            <a:ext cx="7767720" cy="4295880"/>
          </a:xfrm>
          <a:prstGeom prst="bevel">
            <a:avLst>
              <a:gd name="adj" fmla="val 2106"/>
            </a:avLst>
          </a:prstGeom>
          <a:solidFill>
            <a:srgbClr val="2257ec">
              <a:alpha val="50000"/>
            </a:srgbClr>
          </a:solidFill>
          <a:ln w="0">
            <a:noFill/>
          </a:ln>
        </p:spPr>
        <p:style>
          <a:lnRef idx="0"/>
          <a:fillRef idx="0"/>
          <a:effectRef idx="0"/>
          <a:fontRef idx="minor"/>
        </p:style>
        <p:txBody>
          <a:bodyPr lIns="180000" rIns="180000" tIns="183600" bIns="183600" anchor="t">
            <a:normAutofit/>
          </a:bodyPr>
          <a:p>
            <a:pPr marL="390600" indent="-390600">
              <a:lnSpc>
                <a:spcPct val="108000"/>
              </a:lnSpc>
              <a:spcBef>
                <a:spcPts val="29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Adjusting market share to competition requirements</a:t>
            </a:r>
            <a:endParaRPr b="0" lang="en-US" sz="2000" strike="noStrike" u="none">
              <a:solidFill>
                <a:srgbClr val="ffffff"/>
              </a:solidFill>
              <a:effectLst/>
              <a:uFillTx/>
              <a:latin typeface="Arial"/>
            </a:endParaRPr>
          </a:p>
          <a:p>
            <a:pPr marL="390600" indent="-390600">
              <a:lnSpc>
                <a:spcPct val="108000"/>
              </a:lnSpc>
              <a:spcBef>
                <a:spcPts val="29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Optimization of the generation asset base</a:t>
            </a:r>
            <a:endParaRPr b="0" lang="en-US" sz="2000" strike="noStrike" u="none">
              <a:solidFill>
                <a:srgbClr val="ffffff"/>
              </a:solidFill>
              <a:effectLst/>
              <a:uFillTx/>
              <a:latin typeface="Arial"/>
            </a:endParaRPr>
          </a:p>
          <a:p>
            <a:pPr marL="390600" indent="-390600">
              <a:lnSpc>
                <a:spcPct val="108000"/>
              </a:lnSpc>
              <a:spcBef>
                <a:spcPts val="29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Crystallising the value of assets by profiting from the existing interest in the Spanish electricity market</a:t>
            </a:r>
            <a:endParaRPr b="0" lang="en-US" sz="2000" strike="noStrike" u="none">
              <a:solidFill>
                <a:srgbClr val="ffffff"/>
              </a:solidFill>
              <a:effectLst/>
              <a:uFillTx/>
              <a:latin typeface="Arial"/>
            </a:endParaRPr>
          </a:p>
          <a:p>
            <a:pPr marL="390600" indent="-390600">
              <a:lnSpc>
                <a:spcPct val="108000"/>
              </a:lnSpc>
              <a:spcBef>
                <a:spcPts val="29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Opportunity to enter new markets</a:t>
            </a:r>
            <a:endParaRPr b="0" lang="en-US" sz="2000" strike="noStrike" u="none">
              <a:solidFill>
                <a:srgbClr val="ffffff"/>
              </a:solidFill>
              <a:effectLst/>
              <a:uFillTx/>
              <a:latin typeface="Arial"/>
            </a:endParaRPr>
          </a:p>
          <a:p>
            <a:pPr marL="390600" indent="-390600">
              <a:lnSpc>
                <a:spcPct val="108000"/>
              </a:lnSpc>
              <a:spcBef>
                <a:spcPts val="29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Greater regulatory stability</a:t>
            </a:r>
            <a:endParaRPr b="0" lang="en-US" sz="2000" strike="noStrike" u="none">
              <a:solidFill>
                <a:srgbClr val="ffffff"/>
              </a:solidFill>
              <a:effectLst/>
              <a:uFillTx/>
              <a:latin typeface="Arial"/>
            </a:endParaRPr>
          </a:p>
        </p:txBody>
      </p:sp>
      <p:sp>
        <p:nvSpPr>
          <p:cNvPr id="46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Divestitures rationale</a:t>
            </a:r>
            <a:endParaRPr b="1" lang="en-US" sz="3200" strike="noStrike" u="none">
              <a:solidFill>
                <a:srgbClr val="ffff32"/>
              </a:solidFill>
              <a:effectLst/>
              <a:uFillTx/>
              <a:latin typeface="Arial"/>
            </a:endParaRPr>
          </a:p>
        </p:txBody>
      </p:sp>
      <p:sp>
        <p:nvSpPr>
          <p:cNvPr id="3" name="PlaceHolder 2"/>
          <p:cNvSpPr>
            <a:spLocks noGrp="1"/>
          </p:cNvSpPr>
          <p:nvPr>
            <p:ph type="sldNum" idx="1"/>
          </p:nvPr>
        </p:nvSpPr>
        <p:spPr/>
        <p:txBody>
          <a:bodyPr/>
          <a:p>
            <a:fld id="{F9D6D120-A075-4CE5-96DA-98D8C358DF8E}"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62" name=""/>
          <p:cNvSpPr/>
          <p:nvPr/>
        </p:nvSpPr>
        <p:spPr>
          <a:xfrm>
            <a:off x="1598760" y="5324400"/>
            <a:ext cx="2485800" cy="447840"/>
          </a:xfrm>
          <a:prstGeom prst="bevel">
            <a:avLst>
              <a:gd name="adj" fmla="val 6028"/>
            </a:avLst>
          </a:prstGeom>
          <a:solidFill>
            <a:srgbClr val="2257ec"/>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63" name=""/>
          <p:cNvSpPr/>
          <p:nvPr/>
        </p:nvSpPr>
        <p:spPr>
          <a:xfrm>
            <a:off x="1598760" y="4270320"/>
            <a:ext cx="2485800" cy="447840"/>
          </a:xfrm>
          <a:prstGeom prst="bevel">
            <a:avLst>
              <a:gd name="adj" fmla="val 6028"/>
            </a:avLst>
          </a:prstGeom>
          <a:solidFill>
            <a:srgbClr val="2257ec"/>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64" name=""/>
          <p:cNvSpPr/>
          <p:nvPr/>
        </p:nvSpPr>
        <p:spPr>
          <a:xfrm>
            <a:off x="1598760" y="2241720"/>
            <a:ext cx="2485800" cy="447480"/>
          </a:xfrm>
          <a:prstGeom prst="bevel">
            <a:avLst>
              <a:gd name="adj" fmla="val 6028"/>
            </a:avLst>
          </a:prstGeom>
          <a:solidFill>
            <a:srgbClr val="2257ec"/>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6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Process overview</a:t>
            </a:r>
            <a:endParaRPr b="1" lang="en-US" sz="3200" strike="noStrike" u="none">
              <a:solidFill>
                <a:srgbClr val="ffff32"/>
              </a:solidFill>
              <a:effectLst/>
              <a:uFillTx/>
              <a:latin typeface="Arial"/>
            </a:endParaRPr>
          </a:p>
        </p:txBody>
      </p:sp>
      <p:sp>
        <p:nvSpPr>
          <p:cNvPr id="466" name="PlaceHolder 2"/>
          <p:cNvSpPr>
            <a:spLocks noGrp="1"/>
          </p:cNvSpPr>
          <p:nvPr>
            <p:ph/>
          </p:nvPr>
        </p:nvSpPr>
        <p:spPr>
          <a:xfrm>
            <a:off x="1598400" y="2284560"/>
            <a:ext cx="7769160" cy="4295520"/>
          </a:xfrm>
          <a:prstGeom prst="rect">
            <a:avLst/>
          </a:prstGeom>
          <a:noFill/>
          <a:ln w="0">
            <a:noFill/>
          </a:ln>
        </p:spPr>
        <p:txBody>
          <a:bodyPr lIns="0" rIns="0" tIns="40680" bIns="40680" anchor="t">
            <a:normAutofit/>
          </a:bodyPr>
          <a:p>
            <a:pPr marL="390600" indent="-333360">
              <a:lnSpc>
                <a:spcPct val="100000"/>
              </a:lnSpc>
              <a:spcBef>
                <a:spcPts val="2900"/>
              </a:spcBef>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Generation</a:t>
            </a:r>
            <a:endParaRPr b="0" lang="en-US" sz="2000" strike="noStrike" u="none">
              <a:solidFill>
                <a:srgbClr val="ffffff"/>
              </a:solidFill>
              <a:effectLst/>
              <a:uFillTx/>
              <a:latin typeface="Arial"/>
            </a:endParaRPr>
          </a:p>
          <a:p>
            <a:pPr marL="390600" indent="-333360">
              <a:lnSpc>
                <a:spcPct val="100000"/>
              </a:lnSpc>
              <a:spcBef>
                <a:spcPts val="624"/>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Current capacity: maintain Endesa’s current size by selling approx. 15,000 MW</a:t>
            </a:r>
            <a:endParaRPr b="0" lang="en-US" sz="2000" strike="noStrike" u="none">
              <a:solidFill>
                <a:srgbClr val="ffffff"/>
              </a:solidFill>
              <a:effectLst/>
              <a:uFillTx/>
              <a:latin typeface="Arial"/>
            </a:endParaRPr>
          </a:p>
          <a:p>
            <a:pPr marL="390600" indent="-333360">
              <a:lnSpc>
                <a:spcPct val="100000"/>
              </a:lnSpc>
              <a:spcBef>
                <a:spcPts val="624"/>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Future capacity: build new CCGTs up to Iberdrola’s authorized volume of approximately 2,600 MW</a:t>
            </a:r>
            <a:endParaRPr b="0" lang="en-US" sz="2000" strike="noStrike" u="none">
              <a:solidFill>
                <a:srgbClr val="ffffff"/>
              </a:solidFill>
              <a:effectLst/>
              <a:uFillTx/>
              <a:latin typeface="Arial"/>
            </a:endParaRPr>
          </a:p>
          <a:p>
            <a:pPr marL="390600" indent="-333360">
              <a:lnSpc>
                <a:spcPct val="100000"/>
              </a:lnSpc>
              <a:spcBef>
                <a:spcPts val="2900"/>
              </a:spcBef>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Distribution</a:t>
            </a:r>
            <a:r>
              <a:rPr b="0" lang="en-US" sz="2000" strike="noStrike" u="none">
                <a:solidFill>
                  <a:srgbClr val="ffffff"/>
                </a:solidFill>
                <a:effectLst/>
                <a:uFillTx/>
                <a:latin typeface="Arial"/>
              </a:rPr>
              <a:t> </a:t>
            </a:r>
            <a:endParaRPr b="0" lang="en-US" sz="2000" strike="noStrike" u="none">
              <a:solidFill>
                <a:srgbClr val="ffffff"/>
              </a:solidFill>
              <a:effectLst/>
              <a:uFillTx/>
              <a:latin typeface="Arial"/>
            </a:endParaRPr>
          </a:p>
          <a:p>
            <a:pPr marL="390600" indent="-333360">
              <a:lnSpc>
                <a:spcPct val="100000"/>
              </a:lnSpc>
              <a:spcBef>
                <a:spcPts val="624"/>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Divestment of approximately 25,000 GWh</a:t>
            </a:r>
            <a:endParaRPr b="0" lang="en-US" sz="2000" strike="noStrike" u="none">
              <a:solidFill>
                <a:srgbClr val="ffffff"/>
              </a:solidFill>
              <a:effectLst/>
              <a:uFillTx/>
              <a:latin typeface="Arial"/>
            </a:endParaRPr>
          </a:p>
          <a:p>
            <a:pPr marL="390600" indent="-333360">
              <a:lnSpc>
                <a:spcPct val="100000"/>
              </a:lnSpc>
              <a:spcBef>
                <a:spcPts val="2900"/>
              </a:spcBef>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Supply</a:t>
            </a:r>
            <a:endParaRPr b="0" lang="en-US" sz="2000" strike="noStrike" u="none">
              <a:solidFill>
                <a:srgbClr val="ffffff"/>
              </a:solidFill>
              <a:effectLst/>
              <a:uFillTx/>
              <a:latin typeface="Arial"/>
            </a:endParaRPr>
          </a:p>
          <a:p>
            <a:pPr marL="390600" indent="-333360">
              <a:lnSpc>
                <a:spcPct val="100000"/>
              </a:lnSpc>
              <a:spcBef>
                <a:spcPts val="624"/>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000" strike="noStrike" u="none">
                <a:solidFill>
                  <a:srgbClr val="ffffff"/>
                </a:solidFill>
                <a:effectLst/>
                <a:uFillTx/>
                <a:latin typeface="Arial"/>
              </a:rPr>
              <a:t>Self-limitation of new contracts: &lt; 50% through 2003</a:t>
            </a:r>
            <a:endParaRPr b="0" lang="en-US" sz="2000" strike="noStrike" u="none">
              <a:solidFill>
                <a:srgbClr val="ffffff"/>
              </a:solidFill>
              <a:effectLst/>
              <a:uFillTx/>
              <a:latin typeface="Arial"/>
            </a:endParaRPr>
          </a:p>
        </p:txBody>
      </p:sp>
      <p:sp>
        <p:nvSpPr>
          <p:cNvPr id="4" name="PlaceHolder 3"/>
          <p:cNvSpPr>
            <a:spLocks noGrp="1"/>
          </p:cNvSpPr>
          <p:nvPr>
            <p:ph type="sldNum" idx="1"/>
          </p:nvPr>
        </p:nvSpPr>
        <p:spPr/>
        <p:txBody>
          <a:bodyPr/>
          <a:p>
            <a:fld id="{D2F15CA2-DD31-49FF-A8B9-93802B986B27}"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467"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Expected evolution of the Spanish electricity sector</a:t>
            </a:r>
            <a:endParaRPr b="1" lang="en-US" sz="3200" strike="noStrike" u="none">
              <a:solidFill>
                <a:srgbClr val="ffff32"/>
              </a:solidFill>
              <a:effectLst/>
              <a:uFillTx/>
              <a:latin typeface="Arial"/>
            </a:endParaRPr>
          </a:p>
        </p:txBody>
      </p:sp>
      <p:sp>
        <p:nvSpPr>
          <p:cNvPr id="468" name=""/>
          <p:cNvSpPr/>
          <p:nvPr/>
        </p:nvSpPr>
        <p:spPr>
          <a:xfrm>
            <a:off x="1589040" y="7015320"/>
            <a:ext cx="7770960" cy="27432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ff"/>
                </a:solidFill>
                <a:effectLst/>
                <a:uFillTx/>
                <a:latin typeface="Arial"/>
              </a:rPr>
              <a:t>Note: NE= New Entrant</a:t>
            </a:r>
            <a:endParaRPr b="0" lang="en-US" sz="8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baseline="30000">
                <a:solidFill>
                  <a:srgbClr val="ffffff"/>
                </a:solidFill>
                <a:effectLst/>
                <a:uFillTx/>
                <a:latin typeface="Arial"/>
              </a:rPr>
              <a:t>1 </a:t>
            </a:r>
            <a:r>
              <a:rPr b="0" lang="en-US" sz="800" strike="noStrike" u="none">
                <a:solidFill>
                  <a:srgbClr val="ffffff"/>
                </a:solidFill>
                <a:effectLst/>
                <a:uFillTx/>
                <a:latin typeface="Arial"/>
              </a:rPr>
              <a:t>Peninsular generation without IPPs</a:t>
            </a:r>
            <a:endParaRPr b="0" lang="en-US" sz="800" strike="noStrike" u="none">
              <a:solidFill>
                <a:srgbClr val="ffffff"/>
              </a:solidFill>
              <a:effectLst/>
              <a:uFillTx/>
              <a:latin typeface="Arial"/>
            </a:endParaRPr>
          </a:p>
        </p:txBody>
      </p:sp>
      <p:grpSp>
        <p:nvGrpSpPr>
          <p:cNvPr id="469" name=""/>
          <p:cNvGrpSpPr/>
          <p:nvPr/>
        </p:nvGrpSpPr>
        <p:grpSpPr>
          <a:xfrm>
            <a:off x="1589040" y="2097000"/>
            <a:ext cx="7797960" cy="4797360"/>
            <a:chOff x="1589040" y="2097000"/>
            <a:chExt cx="7797960" cy="4797360"/>
          </a:xfrm>
        </p:grpSpPr>
        <p:sp>
          <p:nvSpPr>
            <p:cNvPr id="470" name=""/>
            <p:cNvSpPr/>
            <p:nvPr/>
          </p:nvSpPr>
          <p:spPr>
            <a:xfrm>
              <a:off x="7135920" y="2128680"/>
              <a:ext cx="2222280" cy="457524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aphicFrame>
          <p:nvGraphicFramePr>
            <p:cNvPr id="471" name=""/>
            <p:cNvGraphicFramePr/>
            <p:nvPr/>
          </p:nvGraphicFramePr>
          <p:xfrm>
            <a:off x="7331040" y="2303640"/>
            <a:ext cx="1924200" cy="1790640"/>
          </p:xfrm>
          <a:graphic>
            <a:graphicData uri="http://schemas.openxmlformats.org/presentationml/2006/ole">
              <p:oleObj r:id="rId2" spid="">
                <p:embed/>
                <p:pic>
                  <p:nvPicPr>
                    <p:cNvPr id="472" name="" descr=""/>
                    <p:cNvPicPr/>
                    <p:nvPr/>
                  </p:nvPicPr>
                  <p:blipFill>
                    <a:blip r:embed="rId3"/>
                    <a:stretch/>
                  </p:blipFill>
                  <p:spPr>
                    <a:xfrm>
                      <a:off x="7331040" y="2303640"/>
                      <a:ext cx="1924200" cy="1790640"/>
                    </a:xfrm>
                    <a:prstGeom prst="rect">
                      <a:avLst/>
                    </a:prstGeom>
                    <a:noFill/>
                    <a:ln w="0">
                      <a:noFill/>
                    </a:ln>
                  </p:spPr>
                </p:pic>
              </p:oleObj>
            </a:graphicData>
          </a:graphic>
        </p:graphicFrame>
        <p:graphicFrame>
          <p:nvGraphicFramePr>
            <p:cNvPr id="473" name=""/>
            <p:cNvGraphicFramePr/>
            <p:nvPr/>
          </p:nvGraphicFramePr>
          <p:xfrm>
            <a:off x="7331040" y="3689280"/>
            <a:ext cx="1924200" cy="1790640"/>
          </p:xfrm>
          <a:graphic>
            <a:graphicData uri="http://schemas.openxmlformats.org/presentationml/2006/ole">
              <p:oleObj r:id="rId4" spid="">
                <p:embed/>
                <p:pic>
                  <p:nvPicPr>
                    <p:cNvPr id="474" name="" descr=""/>
                    <p:cNvPicPr/>
                    <p:nvPr/>
                  </p:nvPicPr>
                  <p:blipFill>
                    <a:blip r:embed="rId5"/>
                    <a:stretch/>
                  </p:blipFill>
                  <p:spPr>
                    <a:xfrm>
                      <a:off x="7331040" y="3689280"/>
                      <a:ext cx="1924200" cy="1790640"/>
                    </a:xfrm>
                    <a:prstGeom prst="rect">
                      <a:avLst/>
                    </a:prstGeom>
                    <a:noFill/>
                    <a:ln w="0">
                      <a:noFill/>
                    </a:ln>
                  </p:spPr>
                </p:pic>
              </p:oleObj>
            </a:graphicData>
          </a:graphic>
        </p:graphicFrame>
        <p:sp>
          <p:nvSpPr>
            <p:cNvPr id="475" name=""/>
            <p:cNvSpPr/>
            <p:nvPr/>
          </p:nvSpPr>
          <p:spPr>
            <a:xfrm>
              <a:off x="4255920" y="2128680"/>
              <a:ext cx="2224080" cy="457524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aphicFrame>
          <p:nvGraphicFramePr>
            <p:cNvPr id="476" name=""/>
            <p:cNvGraphicFramePr/>
            <p:nvPr/>
          </p:nvGraphicFramePr>
          <p:xfrm>
            <a:off x="4492800" y="2303640"/>
            <a:ext cx="1923840" cy="1790640"/>
          </p:xfrm>
          <a:graphic>
            <a:graphicData uri="http://schemas.openxmlformats.org/presentationml/2006/ole">
              <p:oleObj r:id="rId6" spid="">
                <p:embed/>
                <p:pic>
                  <p:nvPicPr>
                    <p:cNvPr id="477" name="" descr=""/>
                    <p:cNvPicPr/>
                    <p:nvPr/>
                  </p:nvPicPr>
                  <p:blipFill>
                    <a:blip r:embed="rId7"/>
                    <a:stretch/>
                  </p:blipFill>
                  <p:spPr>
                    <a:xfrm>
                      <a:off x="4492800" y="2303640"/>
                      <a:ext cx="1923840" cy="1790640"/>
                    </a:xfrm>
                    <a:prstGeom prst="rect">
                      <a:avLst/>
                    </a:prstGeom>
                    <a:noFill/>
                    <a:ln w="0">
                      <a:noFill/>
                    </a:ln>
                  </p:spPr>
                </p:pic>
              </p:oleObj>
            </a:graphicData>
          </a:graphic>
        </p:graphicFrame>
        <p:graphicFrame>
          <p:nvGraphicFramePr>
            <p:cNvPr id="478" name=""/>
            <p:cNvGraphicFramePr/>
            <p:nvPr/>
          </p:nvGraphicFramePr>
          <p:xfrm>
            <a:off x="4492800" y="3689280"/>
            <a:ext cx="1923840" cy="1790640"/>
          </p:xfrm>
          <a:graphic>
            <a:graphicData uri="http://schemas.openxmlformats.org/presentationml/2006/ole">
              <p:oleObj r:id="rId8" spid="">
                <p:embed/>
                <p:pic>
                  <p:nvPicPr>
                    <p:cNvPr id="479" name="" descr=""/>
                    <p:cNvPicPr/>
                    <p:nvPr/>
                  </p:nvPicPr>
                  <p:blipFill>
                    <a:blip r:embed="rId9"/>
                    <a:stretch/>
                  </p:blipFill>
                  <p:spPr>
                    <a:xfrm>
                      <a:off x="4492800" y="3689280"/>
                      <a:ext cx="1923840" cy="1790640"/>
                    </a:xfrm>
                    <a:prstGeom prst="rect">
                      <a:avLst/>
                    </a:prstGeom>
                    <a:noFill/>
                    <a:ln w="0">
                      <a:noFill/>
                    </a:ln>
                  </p:spPr>
                </p:pic>
              </p:oleObj>
            </a:graphicData>
          </a:graphic>
        </p:graphicFrame>
        <p:sp>
          <p:nvSpPr>
            <p:cNvPr id="480" name=""/>
            <p:cNvSpPr/>
            <p:nvPr/>
          </p:nvSpPr>
          <p:spPr>
            <a:xfrm flipH="1" flipV="1" rot="16200000">
              <a:off x="6221520" y="5899680"/>
              <a:ext cx="1203120" cy="22068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81" name=""/>
            <p:cNvSpPr/>
            <p:nvPr/>
          </p:nvSpPr>
          <p:spPr>
            <a:xfrm flipH="1" flipV="1" rot="16200000">
              <a:off x="6221520" y="4446360"/>
              <a:ext cx="1203480" cy="22068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82" name=""/>
            <p:cNvSpPr/>
            <p:nvPr/>
          </p:nvSpPr>
          <p:spPr>
            <a:xfrm flipH="1" flipV="1" rot="16200000">
              <a:off x="6221520" y="3017520"/>
              <a:ext cx="1203480" cy="22068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483" name=""/>
            <p:cNvSpPr/>
            <p:nvPr/>
          </p:nvSpPr>
          <p:spPr>
            <a:xfrm>
              <a:off x="7134120" y="2097000"/>
              <a:ext cx="2224080" cy="33840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Resulting situation</a:t>
              </a:r>
              <a:endParaRPr b="0" lang="en-US" sz="1200" strike="noStrike" u="none">
                <a:solidFill>
                  <a:srgbClr val="ffffff"/>
                </a:solidFill>
                <a:effectLst/>
                <a:uFillTx/>
                <a:latin typeface="Arial"/>
              </a:endParaRPr>
            </a:p>
          </p:txBody>
        </p:sp>
        <p:sp>
          <p:nvSpPr>
            <p:cNvPr id="484" name=""/>
            <p:cNvSpPr/>
            <p:nvPr/>
          </p:nvSpPr>
          <p:spPr>
            <a:xfrm>
              <a:off x="4254480" y="2097000"/>
              <a:ext cx="2224080" cy="33840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Current situation</a:t>
              </a:r>
              <a:endParaRPr b="0" lang="en-US" sz="1200" strike="noStrike" u="none">
                <a:solidFill>
                  <a:srgbClr val="ffffff"/>
                </a:solidFill>
                <a:effectLst/>
                <a:uFillTx/>
                <a:latin typeface="Arial"/>
              </a:endParaRPr>
            </a:p>
          </p:txBody>
        </p:sp>
        <p:sp>
          <p:nvSpPr>
            <p:cNvPr id="485" name=""/>
            <p:cNvSpPr/>
            <p:nvPr/>
          </p:nvSpPr>
          <p:spPr>
            <a:xfrm>
              <a:off x="1589040" y="3857760"/>
              <a:ext cx="7797960" cy="0"/>
            </a:xfrm>
            <a:prstGeom prst="line">
              <a:avLst/>
            </a:prstGeom>
            <a:ln w="93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86" name=""/>
            <p:cNvSpPr/>
            <p:nvPr/>
          </p:nvSpPr>
          <p:spPr>
            <a:xfrm>
              <a:off x="1589040" y="5256360"/>
              <a:ext cx="7797960" cy="0"/>
            </a:xfrm>
            <a:prstGeom prst="line">
              <a:avLst/>
            </a:prstGeom>
            <a:ln w="9360">
              <a:solidFill>
                <a:srgbClr val="ffffff"/>
              </a:solidFill>
              <a:prstDash val="dash"/>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487" name=""/>
            <p:cNvSpPr/>
            <p:nvPr/>
          </p:nvSpPr>
          <p:spPr>
            <a:xfrm>
              <a:off x="1589040" y="5318280"/>
              <a:ext cx="1992240" cy="1233360"/>
            </a:xfrm>
            <a:custGeom>
              <a:avLst/>
              <a:gdLst>
                <a:gd name="textAreaLeft" fmla="*/ 0 w 1992240"/>
                <a:gd name="textAreaRight" fmla="*/ 1992240 w 1992240"/>
                <a:gd name="textAreaTop" fmla="*/ 0 h 1233360"/>
                <a:gd name="textAreaBottom" fmla="*/ 1233720 h 1233360"/>
              </a:gdLst>
              <a:ahLst/>
              <a:cxnLst/>
              <a:rect l="textAreaLeft" t="textAreaTop" r="textAreaRight" b="textAreaBottom"/>
              <a:pathLst>
                <a:path w="21600" h="21600">
                  <a:moveTo>
                    <a:pt x="0" y="0"/>
                  </a:moveTo>
                  <a:lnTo>
                    <a:pt x="19018" y="0"/>
                  </a:lnTo>
                  <a:lnTo>
                    <a:pt x="21600" y="10800"/>
                  </a:lnTo>
                  <a:lnTo>
                    <a:pt x="19018"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lIns="72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Supply </a:t>
              </a:r>
              <a:br>
                <a:rPr sz="1400"/>
              </a:br>
              <a:r>
                <a:rPr b="1" lang="en-US" sz="1400" strike="noStrike" u="none">
                  <a:solidFill>
                    <a:srgbClr val="ffffff"/>
                  </a:solidFill>
                  <a:effectLst/>
                  <a:uFillTx/>
                  <a:latin typeface="Arial"/>
                </a:rPr>
                <a:t>GWh</a:t>
              </a:r>
              <a:endParaRPr b="0" lang="en-US" sz="1400" strike="noStrike" u="none">
                <a:solidFill>
                  <a:srgbClr val="ffffff"/>
                </a:solidFill>
                <a:effectLst/>
                <a:uFillTx/>
                <a:latin typeface="Arial"/>
              </a:endParaRPr>
            </a:p>
          </p:txBody>
        </p:sp>
        <p:sp>
          <p:nvSpPr>
            <p:cNvPr id="488" name=""/>
            <p:cNvSpPr/>
            <p:nvPr/>
          </p:nvSpPr>
          <p:spPr>
            <a:xfrm>
              <a:off x="1589040" y="3941640"/>
              <a:ext cx="1992240" cy="1233720"/>
            </a:xfrm>
            <a:custGeom>
              <a:avLst/>
              <a:gdLst>
                <a:gd name="textAreaLeft" fmla="*/ 0 w 1992240"/>
                <a:gd name="textAreaRight" fmla="*/ 1992240 w 1992240"/>
                <a:gd name="textAreaTop" fmla="*/ 0 h 1233720"/>
                <a:gd name="textAreaBottom" fmla="*/ 1234080 h 1233720"/>
              </a:gdLst>
              <a:ahLst/>
              <a:cxnLst/>
              <a:rect l="textAreaLeft" t="textAreaTop" r="textAreaRight" b="textAreaBottom"/>
              <a:pathLst>
                <a:path w="21600" h="21600">
                  <a:moveTo>
                    <a:pt x="0" y="0"/>
                  </a:moveTo>
                  <a:lnTo>
                    <a:pt x="19018" y="0"/>
                  </a:lnTo>
                  <a:lnTo>
                    <a:pt x="21600" y="10800"/>
                  </a:lnTo>
                  <a:lnTo>
                    <a:pt x="19018"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lIns="72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Distribution </a:t>
              </a:r>
              <a:br>
                <a:rPr sz="1400"/>
              </a:br>
              <a:r>
                <a:rPr b="1" lang="en-US" sz="1400" strike="noStrike" u="none">
                  <a:solidFill>
                    <a:srgbClr val="ffffff"/>
                  </a:solidFill>
                  <a:effectLst/>
                  <a:uFillTx/>
                  <a:latin typeface="Arial"/>
                </a:rPr>
                <a:t>GWh</a:t>
              </a:r>
              <a:endParaRPr b="0" lang="en-US" sz="1400" strike="noStrike" u="none">
                <a:solidFill>
                  <a:srgbClr val="ffffff"/>
                </a:solidFill>
                <a:effectLst/>
                <a:uFillTx/>
                <a:latin typeface="Arial"/>
              </a:endParaRPr>
            </a:p>
          </p:txBody>
        </p:sp>
        <p:sp>
          <p:nvSpPr>
            <p:cNvPr id="489" name=""/>
            <p:cNvSpPr/>
            <p:nvPr/>
          </p:nvSpPr>
          <p:spPr>
            <a:xfrm>
              <a:off x="1589040" y="2513160"/>
              <a:ext cx="1992240" cy="1233360"/>
            </a:xfrm>
            <a:custGeom>
              <a:avLst/>
              <a:gdLst>
                <a:gd name="textAreaLeft" fmla="*/ 0 w 1992240"/>
                <a:gd name="textAreaRight" fmla="*/ 1992240 w 1992240"/>
                <a:gd name="textAreaTop" fmla="*/ 0 h 1233360"/>
                <a:gd name="textAreaBottom" fmla="*/ 1233720 h 1233360"/>
              </a:gdLst>
              <a:ahLst/>
              <a:cxnLst/>
              <a:rect l="textAreaLeft" t="textAreaTop" r="textAreaRight" b="textAreaBottom"/>
              <a:pathLst>
                <a:path w="21600" h="21600">
                  <a:moveTo>
                    <a:pt x="0" y="0"/>
                  </a:moveTo>
                  <a:lnTo>
                    <a:pt x="19018" y="0"/>
                  </a:lnTo>
                  <a:lnTo>
                    <a:pt x="21600" y="10800"/>
                  </a:lnTo>
                  <a:lnTo>
                    <a:pt x="19018"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lIns="72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Generation</a:t>
              </a:r>
              <a:r>
                <a:rPr b="1" lang="en-US" sz="1400" strike="noStrike" u="none" baseline="30000">
                  <a:solidFill>
                    <a:srgbClr val="ffffff"/>
                  </a:solidFill>
                  <a:effectLst/>
                  <a:uFillTx/>
                  <a:latin typeface="Arial"/>
                </a:rPr>
                <a:t>1</a:t>
              </a:r>
              <a:r>
                <a:rPr b="1" lang="en-US" sz="1400" strike="noStrike" u="none">
                  <a:solidFill>
                    <a:srgbClr val="ffffff"/>
                  </a:solidFill>
                  <a:effectLst/>
                  <a:uFillTx/>
                  <a:latin typeface="Arial"/>
                </a:rPr>
                <a:t> </a:t>
              </a:r>
              <a:br>
                <a:rPr sz="1400"/>
              </a:br>
              <a:r>
                <a:rPr b="1" lang="en-US" sz="1400" strike="noStrike" u="none">
                  <a:solidFill>
                    <a:srgbClr val="ffffff"/>
                  </a:solidFill>
                  <a:effectLst/>
                  <a:uFillTx/>
                  <a:latin typeface="Arial"/>
                </a:rPr>
                <a:t>MW</a:t>
              </a:r>
              <a:endParaRPr b="0" lang="en-US" sz="1400" strike="noStrike" u="none">
                <a:solidFill>
                  <a:srgbClr val="ffffff"/>
                </a:solidFill>
                <a:effectLst/>
                <a:uFillTx/>
                <a:latin typeface="Arial"/>
              </a:endParaRPr>
            </a:p>
          </p:txBody>
        </p:sp>
        <p:sp>
          <p:nvSpPr>
            <p:cNvPr id="490" name=""/>
            <p:cNvSpPr/>
            <p:nvPr/>
          </p:nvSpPr>
          <p:spPr>
            <a:xfrm>
              <a:off x="5889600" y="3057480"/>
              <a:ext cx="53964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Endesa 45%</a:t>
              </a:r>
              <a:endParaRPr b="0" lang="en-US" sz="1200" strike="noStrike" u="none">
                <a:solidFill>
                  <a:srgbClr val="ffffff"/>
                </a:solidFill>
                <a:effectLst/>
                <a:uFillTx/>
                <a:latin typeface="Arial"/>
              </a:endParaRPr>
            </a:p>
          </p:txBody>
        </p:sp>
        <p:sp>
          <p:nvSpPr>
            <p:cNvPr id="491" name=""/>
            <p:cNvSpPr/>
            <p:nvPr/>
          </p:nvSpPr>
          <p:spPr>
            <a:xfrm>
              <a:off x="4406760" y="3227400"/>
              <a:ext cx="68904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Iberdrola 37%</a:t>
              </a:r>
              <a:endParaRPr b="0" lang="en-US" sz="1200" strike="noStrike" u="none">
                <a:solidFill>
                  <a:srgbClr val="ffffff"/>
                </a:solidFill>
                <a:effectLst/>
                <a:uFillTx/>
                <a:latin typeface="Arial"/>
              </a:endParaRPr>
            </a:p>
          </p:txBody>
        </p:sp>
        <p:sp>
          <p:nvSpPr>
            <p:cNvPr id="492" name=""/>
            <p:cNvSpPr/>
            <p:nvPr/>
          </p:nvSpPr>
          <p:spPr>
            <a:xfrm>
              <a:off x="4292640" y="2809800"/>
              <a:ext cx="758880" cy="18324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UF 13%</a:t>
              </a:r>
              <a:endParaRPr b="0" lang="en-US" sz="1200" strike="noStrike" u="none">
                <a:solidFill>
                  <a:srgbClr val="ffffff"/>
                </a:solidFill>
                <a:effectLst/>
                <a:uFillTx/>
                <a:latin typeface="Arial"/>
              </a:endParaRPr>
            </a:p>
          </p:txBody>
        </p:sp>
        <p:sp>
          <p:nvSpPr>
            <p:cNvPr id="493" name=""/>
            <p:cNvSpPr/>
            <p:nvPr/>
          </p:nvSpPr>
          <p:spPr>
            <a:xfrm>
              <a:off x="4877280" y="2579760"/>
              <a:ext cx="48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HC 5%</a:t>
              </a:r>
              <a:endParaRPr b="0" lang="en-US" sz="1200" strike="noStrike" u="none">
                <a:solidFill>
                  <a:srgbClr val="ffffff"/>
                </a:solidFill>
                <a:effectLst/>
                <a:uFillTx/>
                <a:latin typeface="Arial"/>
              </a:endParaRPr>
            </a:p>
          </p:txBody>
        </p:sp>
        <p:sp>
          <p:nvSpPr>
            <p:cNvPr id="494" name=""/>
            <p:cNvSpPr/>
            <p:nvPr/>
          </p:nvSpPr>
          <p:spPr>
            <a:xfrm>
              <a:off x="5435280" y="2565360"/>
              <a:ext cx="805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Elcogás 1%</a:t>
              </a:r>
              <a:endParaRPr b="0" lang="en-US" sz="1200" strike="noStrike" u="none">
                <a:solidFill>
                  <a:srgbClr val="ffffff"/>
                </a:solidFill>
                <a:effectLst/>
                <a:uFillTx/>
                <a:latin typeface="Arial"/>
              </a:endParaRPr>
            </a:p>
          </p:txBody>
        </p:sp>
        <p:sp>
          <p:nvSpPr>
            <p:cNvPr id="495" name=""/>
            <p:cNvSpPr/>
            <p:nvPr/>
          </p:nvSpPr>
          <p:spPr>
            <a:xfrm>
              <a:off x="5889600" y="4425840"/>
              <a:ext cx="53964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Endesa 41%</a:t>
              </a:r>
              <a:endParaRPr b="0" lang="en-US" sz="1200" strike="noStrike" u="none">
                <a:solidFill>
                  <a:srgbClr val="ffffff"/>
                </a:solidFill>
                <a:effectLst/>
                <a:uFillTx/>
                <a:latin typeface="Arial"/>
              </a:endParaRPr>
            </a:p>
          </p:txBody>
        </p:sp>
        <p:sp>
          <p:nvSpPr>
            <p:cNvPr id="496" name=""/>
            <p:cNvSpPr/>
            <p:nvPr/>
          </p:nvSpPr>
          <p:spPr>
            <a:xfrm>
              <a:off x="4430880" y="4699080"/>
              <a:ext cx="66492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Iberdrola 39%</a:t>
              </a:r>
              <a:endParaRPr b="0" lang="en-US" sz="1200" strike="noStrike" u="none">
                <a:solidFill>
                  <a:srgbClr val="ffffff"/>
                </a:solidFill>
                <a:effectLst/>
                <a:uFillTx/>
                <a:latin typeface="Arial"/>
              </a:endParaRPr>
            </a:p>
          </p:txBody>
        </p:sp>
        <p:sp>
          <p:nvSpPr>
            <p:cNvPr id="497" name=""/>
            <p:cNvSpPr/>
            <p:nvPr/>
          </p:nvSpPr>
          <p:spPr>
            <a:xfrm>
              <a:off x="4507560" y="4203720"/>
              <a:ext cx="551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UF 15%</a:t>
              </a:r>
              <a:endParaRPr b="0" lang="en-US" sz="1200" strike="noStrike" u="none">
                <a:solidFill>
                  <a:srgbClr val="ffffff"/>
                </a:solidFill>
                <a:effectLst/>
                <a:uFillTx/>
                <a:latin typeface="Arial"/>
              </a:endParaRPr>
            </a:p>
          </p:txBody>
        </p:sp>
        <p:sp>
          <p:nvSpPr>
            <p:cNvPr id="498" name=""/>
            <p:cNvSpPr/>
            <p:nvPr/>
          </p:nvSpPr>
          <p:spPr>
            <a:xfrm>
              <a:off x="5145480" y="3941640"/>
              <a:ext cx="48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HC 5%</a:t>
              </a:r>
              <a:endParaRPr b="0" lang="en-US" sz="1200" strike="noStrike" u="none">
                <a:solidFill>
                  <a:srgbClr val="ffffff"/>
                </a:solidFill>
                <a:effectLst/>
                <a:uFillTx/>
                <a:latin typeface="Arial"/>
              </a:endParaRPr>
            </a:p>
          </p:txBody>
        </p:sp>
        <p:sp>
          <p:nvSpPr>
            <p:cNvPr id="499" name=""/>
            <p:cNvSpPr/>
            <p:nvPr/>
          </p:nvSpPr>
          <p:spPr>
            <a:xfrm flipH="1">
              <a:off x="7271640" y="5821200"/>
              <a:ext cx="2055960" cy="812880"/>
            </a:xfrm>
            <a:prstGeom prst="rect">
              <a:avLst/>
            </a:prstGeom>
            <a:noFill/>
            <a:ln w="0">
              <a:noFill/>
            </a:ln>
          </p:spPr>
          <p:style>
            <a:lnRef idx="0"/>
            <a:fillRef idx="0"/>
            <a:effectRef idx="0"/>
            <a:fontRef idx="minor"/>
          </p:style>
          <p:txBody>
            <a:bodyPr lIns="0" rIns="0" tIns="0" bIns="0" anchor="t">
              <a:spAutoFit/>
            </a:bodyPr>
            <a:p>
              <a:pPr>
                <a:lnSpc>
                  <a:spcPct val="108000"/>
                </a:lnSpc>
                <a:spcBef>
                  <a:spcPts val="1738"/>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200" strike="noStrike" u="none">
                  <a:solidFill>
                    <a:srgbClr val="ffffff"/>
                  </a:solidFill>
                  <a:effectLst/>
                  <a:uFillTx/>
                  <a:latin typeface="Arial"/>
                </a:rPr>
                <a:t>Self-limitation of new contracts: &lt;50% through 2003</a:t>
              </a:r>
              <a:endParaRPr b="0" lang="en-US" sz="1200" strike="noStrike" u="none">
                <a:solidFill>
                  <a:srgbClr val="ffffff"/>
                </a:solidFill>
                <a:effectLst/>
                <a:uFillTx/>
                <a:latin typeface="Arial"/>
              </a:endParaRPr>
            </a:p>
            <a:p>
              <a:pPr algn="ctr">
                <a:lnSpc>
                  <a:spcPct val="108000"/>
                </a:lnSpc>
                <a:spcBef>
                  <a:spcPts val="1738"/>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endParaRPr b="0" lang="en-US" sz="1200" strike="noStrike" u="none">
                <a:solidFill>
                  <a:srgbClr val="ffffff"/>
                </a:solidFill>
                <a:effectLst/>
                <a:uFillTx/>
                <a:latin typeface="Arial"/>
              </a:endParaRPr>
            </a:p>
          </p:txBody>
        </p:sp>
        <p:graphicFrame>
          <p:nvGraphicFramePr>
            <p:cNvPr id="500" name=""/>
            <p:cNvGraphicFramePr/>
            <p:nvPr/>
          </p:nvGraphicFramePr>
          <p:xfrm>
            <a:off x="7329600" y="2303640"/>
            <a:ext cx="1923840" cy="1790640"/>
          </p:xfrm>
          <a:graphic>
            <a:graphicData uri="http://schemas.openxmlformats.org/presentationml/2006/ole">
              <p:oleObj r:id="rId10" spid="">
                <p:embed/>
                <p:pic>
                  <p:nvPicPr>
                    <p:cNvPr id="501" name="" descr=""/>
                    <p:cNvPicPr/>
                    <p:nvPr/>
                  </p:nvPicPr>
                  <p:blipFill>
                    <a:blip r:embed="rId11"/>
                    <a:stretch/>
                  </p:blipFill>
                  <p:spPr>
                    <a:xfrm>
                      <a:off x="7329600" y="2303640"/>
                      <a:ext cx="1923840" cy="1790640"/>
                    </a:xfrm>
                    <a:prstGeom prst="rect">
                      <a:avLst/>
                    </a:prstGeom>
                    <a:noFill/>
                    <a:ln w="0">
                      <a:noFill/>
                    </a:ln>
                  </p:spPr>
                </p:pic>
              </p:oleObj>
            </a:graphicData>
          </a:graphic>
        </p:graphicFrame>
        <p:sp>
          <p:nvSpPr>
            <p:cNvPr id="502" name=""/>
            <p:cNvSpPr/>
            <p:nvPr/>
          </p:nvSpPr>
          <p:spPr>
            <a:xfrm>
              <a:off x="8734320" y="3006720"/>
              <a:ext cx="62388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Endesa+ Iberdrola</a:t>
              </a:r>
              <a:endParaRPr b="0" lang="en-US" sz="1200" strike="noStrike" u="none">
                <a:solidFill>
                  <a:srgbClr val="ffffff"/>
                </a:solidFill>
                <a:effectLst/>
                <a:uFillTx/>
                <a:latin typeface="Arial"/>
              </a:endParaRPr>
            </a:p>
          </p:txBody>
        </p:sp>
        <p:sp>
          <p:nvSpPr>
            <p:cNvPr id="503" name=""/>
            <p:cNvSpPr/>
            <p:nvPr/>
          </p:nvSpPr>
          <p:spPr>
            <a:xfrm>
              <a:off x="8141400" y="3613320"/>
              <a:ext cx="949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Unión Fenosa</a:t>
              </a:r>
              <a:endParaRPr b="0" lang="en-US" sz="1200" strike="noStrike" u="none">
                <a:solidFill>
                  <a:srgbClr val="ffffff"/>
                </a:solidFill>
                <a:effectLst/>
                <a:uFillTx/>
                <a:latin typeface="Arial"/>
              </a:endParaRPr>
            </a:p>
          </p:txBody>
        </p:sp>
        <p:sp>
          <p:nvSpPr>
            <p:cNvPr id="504" name=""/>
            <p:cNvSpPr/>
            <p:nvPr/>
          </p:nvSpPr>
          <p:spPr>
            <a:xfrm>
              <a:off x="7803360" y="3559320"/>
              <a:ext cx="220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HC</a:t>
              </a:r>
              <a:endParaRPr b="0" lang="en-US" sz="1200" strike="noStrike" u="none">
                <a:solidFill>
                  <a:srgbClr val="ffffff"/>
                </a:solidFill>
                <a:effectLst/>
                <a:uFillTx/>
                <a:latin typeface="Arial"/>
              </a:endParaRPr>
            </a:p>
          </p:txBody>
        </p:sp>
        <p:sp>
          <p:nvSpPr>
            <p:cNvPr id="505" name=""/>
            <p:cNvSpPr/>
            <p:nvPr/>
          </p:nvSpPr>
          <p:spPr>
            <a:xfrm>
              <a:off x="7329600" y="3359160"/>
              <a:ext cx="5428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Elcogás</a:t>
              </a:r>
              <a:endParaRPr b="0" lang="en-US" sz="1200" strike="noStrike" u="none">
                <a:solidFill>
                  <a:srgbClr val="ffffff"/>
                </a:solidFill>
                <a:effectLst/>
                <a:uFillTx/>
                <a:latin typeface="Arial"/>
              </a:endParaRPr>
            </a:p>
          </p:txBody>
        </p:sp>
        <p:sp>
          <p:nvSpPr>
            <p:cNvPr id="506" name=""/>
            <p:cNvSpPr/>
            <p:nvPr/>
          </p:nvSpPr>
          <p:spPr>
            <a:xfrm>
              <a:off x="7542720" y="31719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NE1</a:t>
              </a:r>
              <a:endParaRPr b="0" lang="en-US" sz="1200" strike="noStrike" u="none">
                <a:solidFill>
                  <a:srgbClr val="ffffff"/>
                </a:solidFill>
                <a:effectLst/>
                <a:uFillTx/>
                <a:latin typeface="Arial"/>
              </a:endParaRPr>
            </a:p>
          </p:txBody>
        </p:sp>
        <p:sp>
          <p:nvSpPr>
            <p:cNvPr id="507" name=""/>
            <p:cNvSpPr/>
            <p:nvPr/>
          </p:nvSpPr>
          <p:spPr>
            <a:xfrm>
              <a:off x="7614360" y="282420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NE2</a:t>
              </a:r>
              <a:endParaRPr b="0" lang="en-US" sz="1200" strike="noStrike" u="none">
                <a:solidFill>
                  <a:srgbClr val="ffffff"/>
                </a:solidFill>
                <a:effectLst/>
                <a:uFillTx/>
                <a:latin typeface="Arial"/>
              </a:endParaRPr>
            </a:p>
          </p:txBody>
        </p:sp>
        <p:sp>
          <p:nvSpPr>
            <p:cNvPr id="508" name=""/>
            <p:cNvSpPr/>
            <p:nvPr/>
          </p:nvSpPr>
          <p:spPr>
            <a:xfrm>
              <a:off x="8025480" y="25653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NE3</a:t>
              </a:r>
              <a:endParaRPr b="0" lang="en-US" sz="1200" strike="noStrike" u="none">
                <a:solidFill>
                  <a:srgbClr val="ffffff"/>
                </a:solidFill>
                <a:effectLst/>
                <a:uFillTx/>
                <a:latin typeface="Arial"/>
              </a:endParaRPr>
            </a:p>
          </p:txBody>
        </p:sp>
        <p:sp>
          <p:nvSpPr>
            <p:cNvPr id="509" name=""/>
            <p:cNvSpPr/>
            <p:nvPr/>
          </p:nvSpPr>
          <p:spPr>
            <a:xfrm>
              <a:off x="7719840" y="4986360"/>
              <a:ext cx="1208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Endesa+Iberdrola</a:t>
              </a:r>
              <a:endParaRPr b="0" lang="en-US" sz="1200" strike="noStrike" u="none">
                <a:solidFill>
                  <a:srgbClr val="ffffff"/>
                </a:solidFill>
                <a:effectLst/>
                <a:uFillTx/>
                <a:latin typeface="Arial"/>
              </a:endParaRPr>
            </a:p>
          </p:txBody>
        </p:sp>
        <p:sp>
          <p:nvSpPr>
            <p:cNvPr id="510" name=""/>
            <p:cNvSpPr/>
            <p:nvPr/>
          </p:nvSpPr>
          <p:spPr>
            <a:xfrm>
              <a:off x="7238880" y="4387680"/>
              <a:ext cx="560520" cy="36612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Unión Fenosa</a:t>
              </a:r>
              <a:endParaRPr b="0" lang="en-US" sz="1200" strike="noStrike" u="none">
                <a:solidFill>
                  <a:srgbClr val="ffffff"/>
                </a:solidFill>
                <a:effectLst/>
                <a:uFillTx/>
                <a:latin typeface="Arial"/>
              </a:endParaRPr>
            </a:p>
          </p:txBody>
        </p:sp>
        <p:sp>
          <p:nvSpPr>
            <p:cNvPr id="511" name=""/>
            <p:cNvSpPr/>
            <p:nvPr/>
          </p:nvSpPr>
          <p:spPr>
            <a:xfrm>
              <a:off x="7651080" y="4203720"/>
              <a:ext cx="2206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HC</a:t>
              </a:r>
              <a:endParaRPr b="0" lang="en-US" sz="1200" strike="noStrike" u="none">
                <a:solidFill>
                  <a:srgbClr val="ffffff"/>
                </a:solidFill>
                <a:effectLst/>
                <a:uFillTx/>
                <a:latin typeface="Arial"/>
              </a:endParaRPr>
            </a:p>
          </p:txBody>
        </p:sp>
        <p:sp>
          <p:nvSpPr>
            <p:cNvPr id="512" name=""/>
            <p:cNvSpPr/>
            <p:nvPr/>
          </p:nvSpPr>
          <p:spPr>
            <a:xfrm>
              <a:off x="7803000" y="405432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NE1</a:t>
              </a:r>
              <a:endParaRPr b="0" lang="en-US" sz="1200" strike="noStrike" u="none">
                <a:solidFill>
                  <a:srgbClr val="ffffff"/>
                </a:solidFill>
                <a:effectLst/>
                <a:uFillTx/>
                <a:latin typeface="Arial"/>
              </a:endParaRPr>
            </a:p>
          </p:txBody>
        </p:sp>
        <p:sp>
          <p:nvSpPr>
            <p:cNvPr id="513" name=""/>
            <p:cNvSpPr/>
            <p:nvPr/>
          </p:nvSpPr>
          <p:spPr>
            <a:xfrm>
              <a:off x="7996680" y="391176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NE2</a:t>
              </a:r>
              <a:endParaRPr b="0" lang="en-US" sz="1200" strike="noStrike" u="none">
                <a:solidFill>
                  <a:srgbClr val="ffffff"/>
                </a:solidFill>
                <a:effectLst/>
                <a:uFillTx/>
                <a:latin typeface="Arial"/>
              </a:endParaRPr>
            </a:p>
          </p:txBody>
        </p:sp>
        <p:sp>
          <p:nvSpPr>
            <p:cNvPr id="514" name=""/>
            <p:cNvSpPr/>
            <p:nvPr/>
          </p:nvSpPr>
          <p:spPr>
            <a:xfrm>
              <a:off x="8292240" y="3943440"/>
              <a:ext cx="2973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1200" strike="noStrike" u="none">
                  <a:solidFill>
                    <a:srgbClr val="ffffff"/>
                  </a:solidFill>
                  <a:effectLst/>
                  <a:uFillTx/>
                  <a:latin typeface="Arial"/>
                </a:rPr>
                <a:t>NE3</a:t>
              </a:r>
              <a:endParaRPr b="0" lang="en-US" sz="1200" strike="noStrike" u="none">
                <a:solidFill>
                  <a:srgbClr val="ffffff"/>
                </a:solidFill>
                <a:effectLst/>
                <a:uFillTx/>
                <a:latin typeface="Arial"/>
              </a:endParaRPr>
            </a:p>
          </p:txBody>
        </p:sp>
        <p:graphicFrame>
          <p:nvGraphicFramePr>
            <p:cNvPr id="515" name=""/>
            <p:cNvGraphicFramePr/>
            <p:nvPr/>
          </p:nvGraphicFramePr>
          <p:xfrm>
            <a:off x="4479840" y="5103720"/>
            <a:ext cx="1924200" cy="1790640"/>
          </p:xfrm>
          <a:graphic>
            <a:graphicData uri="http://schemas.openxmlformats.org/presentationml/2006/ole">
              <p:oleObj r:id="rId12" spid="">
                <p:embed/>
                <p:pic>
                  <p:nvPicPr>
                    <p:cNvPr id="516" name="" descr=""/>
                    <p:cNvPicPr/>
                    <p:nvPr/>
                  </p:nvPicPr>
                  <p:blipFill>
                    <a:blip r:embed="rId13"/>
                    <a:stretch/>
                  </p:blipFill>
                  <p:spPr>
                    <a:xfrm>
                      <a:off x="4479840" y="5103720"/>
                      <a:ext cx="1924200" cy="1790640"/>
                    </a:xfrm>
                    <a:prstGeom prst="rect">
                      <a:avLst/>
                    </a:prstGeom>
                    <a:noFill/>
                    <a:ln w="0">
                      <a:noFill/>
                    </a:ln>
                  </p:spPr>
                </p:pic>
              </p:oleObj>
            </a:graphicData>
          </a:graphic>
        </p:graphicFrame>
        <p:sp>
          <p:nvSpPr>
            <p:cNvPr id="517" name=""/>
            <p:cNvSpPr/>
            <p:nvPr/>
          </p:nvSpPr>
          <p:spPr>
            <a:xfrm>
              <a:off x="5867280" y="5867280"/>
              <a:ext cx="54000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Endesa 44%</a:t>
              </a:r>
              <a:endParaRPr b="0" lang="en-US" sz="1200" strike="noStrike" u="none">
                <a:solidFill>
                  <a:srgbClr val="ffffff"/>
                </a:solidFill>
                <a:effectLst/>
                <a:uFillTx/>
                <a:latin typeface="Arial"/>
              </a:endParaRPr>
            </a:p>
          </p:txBody>
        </p:sp>
        <p:sp>
          <p:nvSpPr>
            <p:cNvPr id="518" name=""/>
            <p:cNvSpPr/>
            <p:nvPr/>
          </p:nvSpPr>
          <p:spPr>
            <a:xfrm>
              <a:off x="4397400" y="6049800"/>
              <a:ext cx="603360" cy="3661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Iberdrola 41%</a:t>
              </a:r>
              <a:endParaRPr b="0" lang="en-US" sz="1200" strike="noStrike" u="none">
                <a:solidFill>
                  <a:srgbClr val="ffffff"/>
                </a:solidFill>
                <a:effectLst/>
                <a:uFillTx/>
                <a:latin typeface="Arial"/>
              </a:endParaRPr>
            </a:p>
          </p:txBody>
        </p:sp>
        <p:sp>
          <p:nvSpPr>
            <p:cNvPr id="519" name=""/>
            <p:cNvSpPr/>
            <p:nvPr/>
          </p:nvSpPr>
          <p:spPr>
            <a:xfrm>
              <a:off x="4526640" y="5546880"/>
              <a:ext cx="551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UF 11%</a:t>
              </a:r>
              <a:endParaRPr b="0" lang="en-US" sz="1200" strike="noStrike" u="none">
                <a:solidFill>
                  <a:srgbClr val="ffffff"/>
                </a:solidFill>
                <a:effectLst/>
                <a:uFillTx/>
                <a:latin typeface="Arial"/>
              </a:endParaRPr>
            </a:p>
          </p:txBody>
        </p:sp>
        <p:sp>
          <p:nvSpPr>
            <p:cNvPr id="520" name=""/>
            <p:cNvSpPr/>
            <p:nvPr/>
          </p:nvSpPr>
          <p:spPr>
            <a:xfrm>
              <a:off x="4905720" y="5340240"/>
              <a:ext cx="48348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HC 3%</a:t>
              </a:r>
              <a:endParaRPr b="0" lang="en-US" sz="1200" strike="noStrike" u="none">
                <a:solidFill>
                  <a:srgbClr val="ffffff"/>
                </a:solidFill>
                <a:effectLst/>
                <a:uFillTx/>
                <a:latin typeface="Arial"/>
              </a:endParaRPr>
            </a:p>
          </p:txBody>
        </p:sp>
        <p:sp>
          <p:nvSpPr>
            <p:cNvPr id="521" name=""/>
            <p:cNvSpPr/>
            <p:nvPr/>
          </p:nvSpPr>
          <p:spPr>
            <a:xfrm>
              <a:off x="5454720" y="5372280"/>
              <a:ext cx="6699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ff"/>
                  </a:solidFill>
                  <a:effectLst/>
                  <a:uFillTx/>
                  <a:latin typeface="Arial"/>
                </a:rPr>
                <a:t>Enron 1%</a:t>
              </a:r>
              <a:endParaRPr b="0" lang="en-US" sz="12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2202EA9C-D5E3-42C1-AF1A-65B7B3799BE4}"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22" name=""/>
          <p:cNvSpPr/>
          <p:nvPr/>
        </p:nvSpPr>
        <p:spPr>
          <a:xfrm>
            <a:off x="7161120" y="4824360"/>
            <a:ext cx="2222640" cy="201312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23" name=""/>
          <p:cNvSpPr/>
          <p:nvPr/>
        </p:nvSpPr>
        <p:spPr>
          <a:xfrm>
            <a:off x="7161120" y="2371680"/>
            <a:ext cx="2222640" cy="201312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24" name=""/>
          <p:cNvSpPr/>
          <p:nvPr/>
        </p:nvSpPr>
        <p:spPr>
          <a:xfrm>
            <a:off x="1579680" y="4824360"/>
            <a:ext cx="2222280" cy="201312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25" name=""/>
          <p:cNvSpPr/>
          <p:nvPr/>
        </p:nvSpPr>
        <p:spPr>
          <a:xfrm>
            <a:off x="1595520" y="2371680"/>
            <a:ext cx="2222280" cy="201312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26" name=""/>
          <p:cNvSpPr/>
          <p:nvPr/>
        </p:nvSpPr>
        <p:spPr>
          <a:xfrm>
            <a:off x="4376880" y="3576600"/>
            <a:ext cx="2220840" cy="2013120"/>
          </a:xfrm>
          <a:prstGeom prst="rect">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aphicFrame>
        <p:nvGraphicFramePr>
          <p:cNvPr id="527" name=""/>
          <p:cNvGraphicFramePr/>
          <p:nvPr/>
        </p:nvGraphicFramePr>
        <p:xfrm>
          <a:off x="3840120" y="3571920"/>
          <a:ext cx="3357720" cy="2006640"/>
        </p:xfrm>
        <a:graphic>
          <a:graphicData uri="http://schemas.openxmlformats.org/presentationml/2006/ole">
            <p:oleObj r:id="rId2" spid="">
              <p:embed/>
              <p:pic>
                <p:nvPicPr>
                  <p:cNvPr id="528" name="" descr=""/>
                  <p:cNvPicPr/>
                  <p:nvPr/>
                </p:nvPicPr>
                <p:blipFill>
                  <a:blip r:embed="rId3"/>
                  <a:stretch/>
                </p:blipFill>
                <p:spPr>
                  <a:xfrm>
                    <a:off x="3840120" y="3571920"/>
                    <a:ext cx="3357720" cy="2006640"/>
                  </a:xfrm>
                  <a:prstGeom prst="rect">
                    <a:avLst/>
                  </a:prstGeom>
                  <a:noFill/>
                  <a:ln w="0">
                    <a:noFill/>
                  </a:ln>
                </p:spPr>
              </p:pic>
            </p:oleObj>
          </a:graphicData>
        </a:graphic>
      </p:graphicFrame>
      <p:graphicFrame>
        <p:nvGraphicFramePr>
          <p:cNvPr id="529" name=""/>
          <p:cNvGraphicFramePr/>
          <p:nvPr/>
        </p:nvGraphicFramePr>
        <p:xfrm>
          <a:off x="1128600" y="2362320"/>
          <a:ext cx="3357720" cy="2006640"/>
        </p:xfrm>
        <a:graphic>
          <a:graphicData uri="http://schemas.openxmlformats.org/presentationml/2006/ole">
            <p:oleObj r:id="rId4" spid="">
              <p:embed/>
              <p:pic>
                <p:nvPicPr>
                  <p:cNvPr id="530" name="" descr=""/>
                  <p:cNvPicPr/>
                  <p:nvPr/>
                </p:nvPicPr>
                <p:blipFill>
                  <a:blip r:embed="rId5"/>
                  <a:stretch/>
                </p:blipFill>
                <p:spPr>
                  <a:xfrm>
                    <a:off x="1128600" y="2362320"/>
                    <a:ext cx="3357720" cy="2006640"/>
                  </a:xfrm>
                  <a:prstGeom prst="rect">
                    <a:avLst/>
                  </a:prstGeom>
                  <a:noFill/>
                  <a:ln w="0">
                    <a:noFill/>
                  </a:ln>
                </p:spPr>
              </p:pic>
            </p:oleObj>
          </a:graphicData>
        </a:graphic>
      </p:graphicFrame>
      <p:graphicFrame>
        <p:nvGraphicFramePr>
          <p:cNvPr id="531" name=""/>
          <p:cNvGraphicFramePr/>
          <p:nvPr/>
        </p:nvGraphicFramePr>
        <p:xfrm>
          <a:off x="6648480" y="4792680"/>
          <a:ext cx="3357360" cy="2006640"/>
        </p:xfrm>
        <a:graphic>
          <a:graphicData uri="http://schemas.openxmlformats.org/presentationml/2006/ole">
            <p:oleObj r:id="rId6" spid="">
              <p:embed/>
              <p:pic>
                <p:nvPicPr>
                  <p:cNvPr id="532" name="" descr=""/>
                  <p:cNvPicPr/>
                  <p:nvPr/>
                </p:nvPicPr>
                <p:blipFill>
                  <a:blip r:embed="rId7"/>
                  <a:stretch/>
                </p:blipFill>
                <p:spPr>
                  <a:xfrm>
                    <a:off x="6648480" y="4792680"/>
                    <a:ext cx="3357360" cy="2006640"/>
                  </a:xfrm>
                  <a:prstGeom prst="rect">
                    <a:avLst/>
                  </a:prstGeom>
                  <a:noFill/>
                  <a:ln w="0">
                    <a:noFill/>
                  </a:ln>
                </p:spPr>
              </p:pic>
            </p:oleObj>
          </a:graphicData>
        </a:graphic>
      </p:graphicFrame>
      <p:graphicFrame>
        <p:nvGraphicFramePr>
          <p:cNvPr id="533" name=""/>
          <p:cNvGraphicFramePr/>
          <p:nvPr/>
        </p:nvGraphicFramePr>
        <p:xfrm>
          <a:off x="1128600" y="4859280"/>
          <a:ext cx="3357720" cy="2006640"/>
        </p:xfrm>
        <a:graphic>
          <a:graphicData uri="http://schemas.openxmlformats.org/presentationml/2006/ole">
            <p:oleObj r:id="rId8" spid="">
              <p:embed/>
              <p:pic>
                <p:nvPicPr>
                  <p:cNvPr id="534" name="" descr=""/>
                  <p:cNvPicPr/>
                  <p:nvPr/>
                </p:nvPicPr>
                <p:blipFill>
                  <a:blip r:embed="rId9"/>
                  <a:stretch/>
                </p:blipFill>
                <p:spPr>
                  <a:xfrm>
                    <a:off x="1128600" y="4859280"/>
                    <a:ext cx="3357720" cy="2006640"/>
                  </a:xfrm>
                  <a:prstGeom prst="rect">
                    <a:avLst/>
                  </a:prstGeom>
                  <a:noFill/>
                  <a:ln w="0">
                    <a:noFill/>
                  </a:ln>
                </p:spPr>
              </p:pic>
            </p:oleObj>
          </a:graphicData>
        </a:graphic>
      </p:graphicFrame>
      <p:graphicFrame>
        <p:nvGraphicFramePr>
          <p:cNvPr id="535" name=""/>
          <p:cNvGraphicFramePr/>
          <p:nvPr/>
        </p:nvGraphicFramePr>
        <p:xfrm>
          <a:off x="6535800" y="2462040"/>
          <a:ext cx="3357360" cy="2006640"/>
        </p:xfrm>
        <a:graphic>
          <a:graphicData uri="http://schemas.openxmlformats.org/presentationml/2006/ole">
            <p:oleObj r:id="rId10" spid="">
              <p:embed/>
              <p:pic>
                <p:nvPicPr>
                  <p:cNvPr id="536" name="" descr=""/>
                  <p:cNvPicPr/>
                  <p:nvPr/>
                </p:nvPicPr>
                <p:blipFill>
                  <a:blip r:embed="rId11"/>
                  <a:stretch/>
                </p:blipFill>
                <p:spPr>
                  <a:xfrm>
                    <a:off x="6535800" y="2462040"/>
                    <a:ext cx="3357360" cy="2006640"/>
                  </a:xfrm>
                  <a:prstGeom prst="rect">
                    <a:avLst/>
                  </a:prstGeom>
                  <a:noFill/>
                  <a:ln w="0">
                    <a:noFill/>
                  </a:ln>
                </p:spPr>
              </p:pic>
            </p:oleObj>
          </a:graphicData>
        </a:graphic>
      </p:graphicFrame>
      <p:sp>
        <p:nvSpPr>
          <p:cNvPr id="537" name=""/>
          <p:cNvSpPr/>
          <p:nvPr/>
        </p:nvSpPr>
        <p:spPr>
          <a:xfrm>
            <a:off x="1593720" y="2340000"/>
            <a:ext cx="2224080" cy="33804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Endesa</a:t>
            </a:r>
            <a:r>
              <a:rPr b="1" lang="es-ES_tradnl" sz="1200" strike="noStrike" u="none" baseline="30000">
                <a:solidFill>
                  <a:srgbClr val="ffffff"/>
                </a:solidFill>
                <a:effectLst/>
                <a:uFillTx/>
                <a:latin typeface="Arial"/>
              </a:rPr>
              <a:t>1</a:t>
            </a:r>
            <a:endParaRPr b="0" lang="en-US" sz="1200" strike="noStrike" u="none">
              <a:solidFill>
                <a:srgbClr val="ffffff"/>
              </a:solidFill>
              <a:effectLst/>
              <a:uFillTx/>
              <a:latin typeface="Arial"/>
            </a:endParaRPr>
          </a:p>
        </p:txBody>
      </p:sp>
      <p:sp>
        <p:nvSpPr>
          <p:cNvPr id="538" name=""/>
          <p:cNvSpPr/>
          <p:nvPr/>
        </p:nvSpPr>
        <p:spPr>
          <a:xfrm>
            <a:off x="1577880" y="4788000"/>
            <a:ext cx="2224080" cy="33804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Iberdrola</a:t>
            </a:r>
            <a:endParaRPr b="0" lang="en-US" sz="1200" strike="noStrike" u="none">
              <a:solidFill>
                <a:srgbClr val="ffffff"/>
              </a:solidFill>
              <a:effectLst/>
              <a:uFillTx/>
              <a:latin typeface="Arial"/>
            </a:endParaRPr>
          </a:p>
        </p:txBody>
      </p:sp>
      <p:sp>
        <p:nvSpPr>
          <p:cNvPr id="539" name=""/>
          <p:cNvSpPr/>
          <p:nvPr/>
        </p:nvSpPr>
        <p:spPr>
          <a:xfrm>
            <a:off x="2151000" y="4205160"/>
            <a:ext cx="120816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900" strike="noStrike" u="none">
                <a:solidFill>
                  <a:srgbClr val="ffffff"/>
                </a:solidFill>
                <a:effectLst/>
                <a:uFillTx/>
                <a:latin typeface="Arial"/>
              </a:rPr>
              <a:t>Total = 20,273 MW</a:t>
            </a:r>
            <a:endParaRPr b="0" lang="en-US" sz="900" strike="noStrike" u="none">
              <a:solidFill>
                <a:srgbClr val="ffffff"/>
              </a:solidFill>
              <a:effectLst/>
              <a:uFillTx/>
              <a:latin typeface="Arial"/>
            </a:endParaRPr>
          </a:p>
        </p:txBody>
      </p:sp>
      <p:sp>
        <p:nvSpPr>
          <p:cNvPr id="540" name=""/>
          <p:cNvSpPr/>
          <p:nvPr/>
        </p:nvSpPr>
        <p:spPr>
          <a:xfrm>
            <a:off x="7486560" y="4205160"/>
            <a:ext cx="156204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900" strike="noStrike" u="none">
                <a:solidFill>
                  <a:srgbClr val="ffffff"/>
                </a:solidFill>
                <a:effectLst/>
                <a:uFillTx/>
                <a:latin typeface="Arial"/>
              </a:rPr>
              <a:t>Total = Aprox. 20,300 MW</a:t>
            </a:r>
            <a:endParaRPr b="0" lang="en-US" sz="900" strike="noStrike" u="none">
              <a:solidFill>
                <a:srgbClr val="ffffff"/>
              </a:solidFill>
              <a:effectLst/>
              <a:uFillTx/>
              <a:latin typeface="Arial"/>
            </a:endParaRPr>
          </a:p>
        </p:txBody>
      </p:sp>
      <p:sp>
        <p:nvSpPr>
          <p:cNvPr id="541" name=""/>
          <p:cNvSpPr/>
          <p:nvPr/>
        </p:nvSpPr>
        <p:spPr>
          <a:xfrm>
            <a:off x="2104920" y="6637320"/>
            <a:ext cx="120816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900" strike="noStrike" u="none">
                <a:solidFill>
                  <a:srgbClr val="ffffff"/>
                </a:solidFill>
                <a:effectLst/>
                <a:uFillTx/>
                <a:latin typeface="Arial"/>
              </a:rPr>
              <a:t>Total = 16,041 MW</a:t>
            </a:r>
            <a:endParaRPr b="0" lang="en-US" sz="900" strike="noStrike" u="none">
              <a:solidFill>
                <a:srgbClr val="ffffff"/>
              </a:solidFill>
              <a:effectLst/>
              <a:uFillTx/>
              <a:latin typeface="Arial"/>
            </a:endParaRPr>
          </a:p>
        </p:txBody>
      </p:sp>
      <p:sp>
        <p:nvSpPr>
          <p:cNvPr id="542" name=""/>
          <p:cNvSpPr/>
          <p:nvPr/>
        </p:nvSpPr>
        <p:spPr>
          <a:xfrm>
            <a:off x="7486560" y="6637320"/>
            <a:ext cx="156204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900" strike="noStrike" u="none">
                <a:solidFill>
                  <a:srgbClr val="ffffff"/>
                </a:solidFill>
                <a:effectLst/>
                <a:uFillTx/>
                <a:latin typeface="Arial"/>
              </a:rPr>
              <a:t>Total = Aprox. 16,000 MW</a:t>
            </a:r>
            <a:endParaRPr b="0" lang="en-US" sz="900" strike="noStrike" u="none">
              <a:solidFill>
                <a:srgbClr val="ffffff"/>
              </a:solidFill>
              <a:effectLst/>
              <a:uFillTx/>
              <a:latin typeface="Arial"/>
            </a:endParaRPr>
          </a:p>
        </p:txBody>
      </p:sp>
      <p:sp>
        <p:nvSpPr>
          <p:cNvPr id="543" name=""/>
          <p:cNvSpPr/>
          <p:nvPr/>
        </p:nvSpPr>
        <p:spPr>
          <a:xfrm>
            <a:off x="4373640" y="3544920"/>
            <a:ext cx="2224080" cy="33804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Endesa + Iberdrola</a:t>
            </a:r>
            <a:endParaRPr b="0" lang="en-US" sz="1200" strike="noStrike" u="none">
              <a:solidFill>
                <a:srgbClr val="ffffff"/>
              </a:solidFill>
              <a:effectLst/>
              <a:uFillTx/>
              <a:latin typeface="Arial"/>
            </a:endParaRPr>
          </a:p>
        </p:txBody>
      </p:sp>
      <p:sp>
        <p:nvSpPr>
          <p:cNvPr id="544" name=""/>
          <p:cNvSpPr/>
          <p:nvPr/>
        </p:nvSpPr>
        <p:spPr>
          <a:xfrm>
            <a:off x="4886280" y="5386320"/>
            <a:ext cx="1206720" cy="13788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900" strike="noStrike" u="none">
                <a:solidFill>
                  <a:srgbClr val="ffffff"/>
                </a:solidFill>
                <a:effectLst/>
                <a:uFillTx/>
                <a:latin typeface="Arial"/>
              </a:rPr>
              <a:t>Total = 36,314 MW</a:t>
            </a:r>
            <a:endParaRPr b="0" lang="en-US" sz="900" strike="noStrike" u="none">
              <a:solidFill>
                <a:srgbClr val="ffffff"/>
              </a:solidFill>
              <a:effectLst/>
              <a:uFillTx/>
              <a:latin typeface="Arial"/>
            </a:endParaRPr>
          </a:p>
        </p:txBody>
      </p:sp>
      <p:sp>
        <p:nvSpPr>
          <p:cNvPr id="545" name=""/>
          <p:cNvSpPr/>
          <p:nvPr/>
        </p:nvSpPr>
        <p:spPr>
          <a:xfrm>
            <a:off x="6162840" y="4205160"/>
            <a:ext cx="388800" cy="2437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Hydro 40%</a:t>
            </a:r>
            <a:endParaRPr b="0" lang="en-US" sz="800" strike="noStrike" u="none">
              <a:solidFill>
                <a:srgbClr val="ffffff"/>
              </a:solidFill>
              <a:effectLst/>
              <a:uFillTx/>
              <a:latin typeface="Arial"/>
            </a:endParaRPr>
          </a:p>
        </p:txBody>
      </p:sp>
      <p:sp>
        <p:nvSpPr>
          <p:cNvPr id="546" name=""/>
          <p:cNvSpPr/>
          <p:nvPr/>
        </p:nvSpPr>
        <p:spPr>
          <a:xfrm>
            <a:off x="5257440" y="5219640"/>
            <a:ext cx="5853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Nuclear 19%</a:t>
            </a:r>
            <a:endParaRPr b="0" lang="en-US" sz="800" strike="noStrike" u="none">
              <a:solidFill>
                <a:srgbClr val="ffffff"/>
              </a:solidFill>
              <a:effectLst/>
              <a:uFillTx/>
              <a:latin typeface="Arial"/>
            </a:endParaRPr>
          </a:p>
        </p:txBody>
      </p:sp>
      <p:sp>
        <p:nvSpPr>
          <p:cNvPr id="547" name=""/>
          <p:cNvSpPr/>
          <p:nvPr/>
        </p:nvSpPr>
        <p:spPr>
          <a:xfrm>
            <a:off x="3206880" y="5448240"/>
            <a:ext cx="533160" cy="1220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Hydro 52%</a:t>
            </a:r>
            <a:endParaRPr b="0" lang="en-US" sz="800" strike="noStrike" u="none">
              <a:solidFill>
                <a:srgbClr val="ffffff"/>
              </a:solidFill>
              <a:effectLst/>
              <a:uFillTx/>
              <a:latin typeface="Arial"/>
            </a:endParaRPr>
          </a:p>
        </p:txBody>
      </p:sp>
      <p:sp>
        <p:nvSpPr>
          <p:cNvPr id="548" name=""/>
          <p:cNvSpPr/>
          <p:nvPr/>
        </p:nvSpPr>
        <p:spPr>
          <a:xfrm>
            <a:off x="1981080" y="6172200"/>
            <a:ext cx="432000" cy="24372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Nuclear 20%</a:t>
            </a:r>
            <a:endParaRPr b="0" lang="en-US" sz="800" strike="noStrike" u="none">
              <a:solidFill>
                <a:srgbClr val="ffffff"/>
              </a:solidFill>
              <a:effectLst/>
              <a:uFillTx/>
              <a:latin typeface="Arial"/>
            </a:endParaRPr>
          </a:p>
        </p:txBody>
      </p:sp>
      <p:sp>
        <p:nvSpPr>
          <p:cNvPr id="549" name=""/>
          <p:cNvSpPr/>
          <p:nvPr/>
        </p:nvSpPr>
        <p:spPr>
          <a:xfrm>
            <a:off x="1761480" y="5516640"/>
            <a:ext cx="60804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Thermal 28%</a:t>
            </a:r>
            <a:endParaRPr b="0" lang="en-US" sz="800" strike="noStrike" u="none">
              <a:solidFill>
                <a:srgbClr val="ffffff"/>
              </a:solidFill>
              <a:effectLst/>
              <a:uFillTx/>
              <a:latin typeface="Arial"/>
            </a:endParaRPr>
          </a:p>
        </p:txBody>
      </p:sp>
      <p:sp>
        <p:nvSpPr>
          <p:cNvPr id="550" name=""/>
          <p:cNvSpPr/>
          <p:nvPr/>
        </p:nvSpPr>
        <p:spPr>
          <a:xfrm>
            <a:off x="8827920" y="3170160"/>
            <a:ext cx="533520" cy="1220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Hydro 40%</a:t>
            </a:r>
            <a:endParaRPr b="0" lang="en-US" sz="800" strike="noStrike" u="none">
              <a:solidFill>
                <a:srgbClr val="ffffff"/>
              </a:solidFill>
              <a:effectLst/>
              <a:uFillTx/>
              <a:latin typeface="Arial"/>
            </a:endParaRPr>
          </a:p>
        </p:txBody>
      </p:sp>
      <p:sp>
        <p:nvSpPr>
          <p:cNvPr id="551" name=""/>
          <p:cNvSpPr/>
          <p:nvPr/>
        </p:nvSpPr>
        <p:spPr>
          <a:xfrm>
            <a:off x="8025840" y="4043520"/>
            <a:ext cx="5853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Nuclear 20%</a:t>
            </a:r>
            <a:endParaRPr b="0" lang="en-US" sz="800" strike="noStrike" u="none">
              <a:solidFill>
                <a:srgbClr val="ffffff"/>
              </a:solidFill>
              <a:effectLst/>
              <a:uFillTx/>
              <a:latin typeface="Arial"/>
            </a:endParaRPr>
          </a:p>
        </p:txBody>
      </p:sp>
      <p:sp>
        <p:nvSpPr>
          <p:cNvPr id="552" name=""/>
          <p:cNvSpPr/>
          <p:nvPr/>
        </p:nvSpPr>
        <p:spPr>
          <a:xfrm>
            <a:off x="8823240" y="5553000"/>
            <a:ext cx="533520" cy="1220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Hydro 40%</a:t>
            </a:r>
            <a:endParaRPr b="0" lang="en-US" sz="800" strike="noStrike" u="none">
              <a:solidFill>
                <a:srgbClr val="ffffff"/>
              </a:solidFill>
              <a:effectLst/>
              <a:uFillTx/>
              <a:latin typeface="Arial"/>
            </a:endParaRPr>
          </a:p>
        </p:txBody>
      </p:sp>
      <p:sp>
        <p:nvSpPr>
          <p:cNvPr id="553" name=""/>
          <p:cNvSpPr/>
          <p:nvPr/>
        </p:nvSpPr>
        <p:spPr>
          <a:xfrm>
            <a:off x="8025840" y="6286680"/>
            <a:ext cx="58536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Nuclear 20%</a:t>
            </a:r>
            <a:endParaRPr b="0" lang="en-US" sz="800" strike="noStrike" u="none">
              <a:solidFill>
                <a:srgbClr val="ffffff"/>
              </a:solidFill>
              <a:effectLst/>
              <a:uFillTx/>
              <a:latin typeface="Arial"/>
            </a:endParaRPr>
          </a:p>
        </p:txBody>
      </p:sp>
      <p:sp>
        <p:nvSpPr>
          <p:cNvPr id="554" name=""/>
          <p:cNvSpPr/>
          <p:nvPr/>
        </p:nvSpPr>
        <p:spPr>
          <a:xfrm rot="19126800">
            <a:off x="3886200" y="5603400"/>
            <a:ext cx="474840" cy="362160"/>
          </a:xfrm>
          <a:prstGeom prst="rightArrow">
            <a:avLst>
              <a:gd name="adj1" fmla="val 50000"/>
              <a:gd name="adj2" fmla="val 32778"/>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55" name=""/>
          <p:cNvSpPr/>
          <p:nvPr/>
        </p:nvSpPr>
        <p:spPr>
          <a:xfrm rot="2926800">
            <a:off x="3880440" y="3188160"/>
            <a:ext cx="474840" cy="362160"/>
          </a:xfrm>
          <a:prstGeom prst="rightArrow">
            <a:avLst>
              <a:gd name="adj1" fmla="val 50000"/>
              <a:gd name="adj2" fmla="val 49987"/>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56" name=""/>
          <p:cNvSpPr/>
          <p:nvPr/>
        </p:nvSpPr>
        <p:spPr>
          <a:xfrm rot="2926800">
            <a:off x="6656760" y="5603400"/>
            <a:ext cx="474480" cy="361800"/>
          </a:xfrm>
          <a:prstGeom prst="rightArrow">
            <a:avLst>
              <a:gd name="adj1" fmla="val 50000"/>
              <a:gd name="adj2" fmla="val 49999"/>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57" name=""/>
          <p:cNvSpPr/>
          <p:nvPr/>
        </p:nvSpPr>
        <p:spPr>
          <a:xfrm flipH="1" rot="7873200">
            <a:off x="6649560" y="3187800"/>
            <a:ext cx="474840" cy="361800"/>
          </a:xfrm>
          <a:prstGeom prst="rightArrow">
            <a:avLst>
              <a:gd name="adj1" fmla="val 50000"/>
              <a:gd name="adj2" fmla="val 50036"/>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58" name=""/>
          <p:cNvSpPr/>
          <p:nvPr/>
        </p:nvSpPr>
        <p:spPr>
          <a:xfrm>
            <a:off x="3182760" y="2800440"/>
            <a:ext cx="533520" cy="12204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Hydro 30%</a:t>
            </a:r>
            <a:endParaRPr b="0" lang="en-US" sz="800" strike="noStrike" u="none">
              <a:solidFill>
                <a:srgbClr val="ffffff"/>
              </a:solidFill>
              <a:effectLst/>
              <a:uFillTx/>
              <a:latin typeface="Arial"/>
            </a:endParaRPr>
          </a:p>
        </p:txBody>
      </p:sp>
      <p:sp>
        <p:nvSpPr>
          <p:cNvPr id="559" name=""/>
          <p:cNvSpPr/>
          <p:nvPr/>
        </p:nvSpPr>
        <p:spPr>
          <a:xfrm>
            <a:off x="3182760" y="3801960"/>
            <a:ext cx="460440" cy="24372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Nuclear 18%</a:t>
            </a:r>
            <a:endParaRPr b="0" lang="en-US" sz="800" strike="noStrike" u="none">
              <a:solidFill>
                <a:srgbClr val="ffffff"/>
              </a:solidFill>
              <a:effectLst/>
              <a:uFillTx/>
              <a:latin typeface="Arial"/>
            </a:endParaRPr>
          </a:p>
        </p:txBody>
      </p:sp>
      <p:sp>
        <p:nvSpPr>
          <p:cNvPr id="560"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Evolution of the generation mix</a:t>
            </a:r>
            <a:endParaRPr b="1" lang="en-US" sz="3200" strike="noStrike" u="none">
              <a:solidFill>
                <a:srgbClr val="ffff32"/>
              </a:solidFill>
              <a:effectLst/>
              <a:uFillTx/>
              <a:latin typeface="Arial"/>
            </a:endParaRPr>
          </a:p>
        </p:txBody>
      </p:sp>
      <p:sp>
        <p:nvSpPr>
          <p:cNvPr id="561" name=""/>
          <p:cNvSpPr/>
          <p:nvPr/>
        </p:nvSpPr>
        <p:spPr>
          <a:xfrm>
            <a:off x="1589040" y="6923160"/>
            <a:ext cx="7769160" cy="274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ff"/>
                </a:solidFill>
                <a:effectLst/>
                <a:uFillTx/>
                <a:latin typeface="Arial"/>
              </a:rPr>
              <a:t>¹ Peninsular system only</a:t>
            </a:r>
            <a:endParaRPr b="0" lang="en-US" sz="9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baseline="30000">
                <a:solidFill>
                  <a:srgbClr val="ffffff"/>
                </a:solidFill>
                <a:effectLst/>
                <a:uFillTx/>
                <a:latin typeface="Arial"/>
              </a:rPr>
              <a:t>2</a:t>
            </a:r>
            <a:r>
              <a:rPr b="0" lang="en-US" sz="900" strike="noStrike" u="none">
                <a:solidFill>
                  <a:srgbClr val="ffffff"/>
                </a:solidFill>
                <a:effectLst/>
                <a:uFillTx/>
                <a:latin typeface="Arial"/>
              </a:rPr>
              <a:t> Estimate </a:t>
            </a:r>
            <a:endParaRPr b="0" lang="en-US" sz="900" strike="noStrike" u="none">
              <a:solidFill>
                <a:srgbClr val="ffffff"/>
              </a:solidFill>
              <a:effectLst/>
              <a:uFillTx/>
              <a:latin typeface="Arial"/>
            </a:endParaRPr>
          </a:p>
        </p:txBody>
      </p:sp>
      <p:sp>
        <p:nvSpPr>
          <p:cNvPr id="562" name=""/>
          <p:cNvSpPr/>
          <p:nvPr/>
        </p:nvSpPr>
        <p:spPr>
          <a:xfrm>
            <a:off x="1598760" y="170964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Optimization of the generation mix by divesting a portfolio which is  equivalent to the combined entity</a:t>
            </a:r>
            <a:endParaRPr b="0" lang="en-US" sz="1800" strike="noStrike" u="none">
              <a:solidFill>
                <a:srgbClr val="ffffff"/>
              </a:solidFill>
              <a:effectLst/>
              <a:uFillTx/>
              <a:latin typeface="Arial"/>
            </a:endParaRPr>
          </a:p>
        </p:txBody>
      </p:sp>
      <p:sp>
        <p:nvSpPr>
          <p:cNvPr id="563" name=""/>
          <p:cNvSpPr/>
          <p:nvPr/>
        </p:nvSpPr>
        <p:spPr>
          <a:xfrm>
            <a:off x="4386240" y="4341960"/>
            <a:ext cx="452520" cy="24372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Thermal 41%</a:t>
            </a:r>
            <a:endParaRPr b="0" lang="en-US" sz="800" strike="noStrike" u="none">
              <a:solidFill>
                <a:srgbClr val="ffffff"/>
              </a:solidFill>
              <a:effectLst/>
              <a:uFillTx/>
              <a:latin typeface="Arial"/>
            </a:endParaRPr>
          </a:p>
        </p:txBody>
      </p:sp>
      <p:sp>
        <p:nvSpPr>
          <p:cNvPr id="564" name=""/>
          <p:cNvSpPr/>
          <p:nvPr/>
        </p:nvSpPr>
        <p:spPr>
          <a:xfrm>
            <a:off x="7197840" y="3287880"/>
            <a:ext cx="477720" cy="243720"/>
          </a:xfrm>
          <a:prstGeom prst="rect">
            <a:avLst/>
          </a:prstGeom>
          <a:noFill/>
          <a:ln w="0">
            <a:noFill/>
          </a:ln>
        </p:spPr>
        <p:style>
          <a:lnRef idx="0"/>
          <a:fillRef idx="0"/>
          <a:effectRef idx="0"/>
          <a:fontRef idx="minor"/>
        </p:style>
        <p:txBody>
          <a:bodyPr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Thermal 40%</a:t>
            </a:r>
            <a:endParaRPr b="0" lang="en-US" sz="800" strike="noStrike" u="none">
              <a:solidFill>
                <a:srgbClr val="ffffff"/>
              </a:solidFill>
              <a:effectLst/>
              <a:uFillTx/>
              <a:latin typeface="Arial"/>
            </a:endParaRPr>
          </a:p>
        </p:txBody>
      </p:sp>
      <p:sp>
        <p:nvSpPr>
          <p:cNvPr id="565" name=""/>
          <p:cNvSpPr/>
          <p:nvPr/>
        </p:nvSpPr>
        <p:spPr>
          <a:xfrm>
            <a:off x="7268400" y="5419800"/>
            <a:ext cx="60804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Thermal 40%</a:t>
            </a:r>
            <a:endParaRPr b="0" lang="en-US" sz="800" strike="noStrike" u="none">
              <a:solidFill>
                <a:srgbClr val="ffffff"/>
              </a:solidFill>
              <a:effectLst/>
              <a:uFillTx/>
              <a:latin typeface="Arial"/>
            </a:endParaRPr>
          </a:p>
        </p:txBody>
      </p:sp>
      <p:sp>
        <p:nvSpPr>
          <p:cNvPr id="566" name=""/>
          <p:cNvSpPr/>
          <p:nvPr/>
        </p:nvSpPr>
        <p:spPr>
          <a:xfrm>
            <a:off x="1680480" y="3170160"/>
            <a:ext cx="608040" cy="12204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s-ES_tradnl" sz="800" strike="noStrike" u="none">
                <a:solidFill>
                  <a:srgbClr val="ffffff"/>
                </a:solidFill>
                <a:effectLst/>
                <a:uFillTx/>
                <a:latin typeface="Arial"/>
              </a:rPr>
              <a:t>Thermal 52%</a:t>
            </a:r>
            <a:endParaRPr b="0" lang="en-US" sz="800" strike="noStrike" u="none">
              <a:solidFill>
                <a:srgbClr val="ffffff"/>
              </a:solidFill>
              <a:effectLst/>
              <a:uFillTx/>
              <a:latin typeface="Arial"/>
            </a:endParaRPr>
          </a:p>
        </p:txBody>
      </p:sp>
      <p:sp>
        <p:nvSpPr>
          <p:cNvPr id="567" name=""/>
          <p:cNvSpPr/>
          <p:nvPr/>
        </p:nvSpPr>
        <p:spPr>
          <a:xfrm>
            <a:off x="7159680" y="2309760"/>
            <a:ext cx="2224080" cy="58104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Endesa + Iberdrola (after divestitures)</a:t>
            </a:r>
            <a:r>
              <a:rPr b="1" lang="es-ES_tradnl" sz="1200" strike="noStrike" u="none" baseline="30000">
                <a:solidFill>
                  <a:srgbClr val="ffffff"/>
                </a:solidFill>
                <a:effectLst/>
                <a:uFillTx/>
                <a:latin typeface="Arial"/>
              </a:rPr>
              <a:t>2</a:t>
            </a:r>
            <a:endParaRPr b="0" lang="en-US" sz="1200" strike="noStrike" u="none">
              <a:solidFill>
                <a:srgbClr val="ffffff"/>
              </a:solidFill>
              <a:effectLst/>
              <a:uFillTx/>
              <a:latin typeface="Arial"/>
            </a:endParaRPr>
          </a:p>
        </p:txBody>
      </p:sp>
      <p:sp>
        <p:nvSpPr>
          <p:cNvPr id="568" name=""/>
          <p:cNvSpPr/>
          <p:nvPr/>
        </p:nvSpPr>
        <p:spPr>
          <a:xfrm>
            <a:off x="7159680" y="4788000"/>
            <a:ext cx="2224080" cy="338040"/>
          </a:xfrm>
          <a:prstGeom prst="bevel">
            <a:avLst>
              <a:gd name="adj" fmla="val 12500"/>
            </a:avLst>
          </a:prstGeom>
          <a:solidFill>
            <a:srgbClr val="2257ec"/>
          </a:solidFill>
          <a:ln w="0">
            <a:noFill/>
          </a:ln>
        </p:spPr>
        <p:style>
          <a:lnRef idx="0"/>
          <a:fillRef idx="0"/>
          <a:effectRef idx="0"/>
          <a:fontRef idx="minor"/>
        </p:style>
        <p:txBody>
          <a:bodyPr lIns="82440" rIns="82440" tIns="46080" bIns="4608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1200" strike="noStrike" u="none">
                <a:solidFill>
                  <a:srgbClr val="ffffff"/>
                </a:solidFill>
                <a:effectLst/>
                <a:uFillTx/>
                <a:latin typeface="Arial"/>
              </a:rPr>
              <a:t>Divestitures/shut down</a:t>
            </a:r>
            <a:r>
              <a:rPr b="1" lang="es-ES_tradnl" sz="1200" strike="noStrike" u="none" baseline="30000">
                <a:solidFill>
                  <a:srgbClr val="ffffff"/>
                </a:solidFill>
                <a:effectLst/>
                <a:uFillTx/>
                <a:latin typeface="Arial"/>
              </a:rPr>
              <a:t>2</a:t>
            </a:r>
            <a:endParaRPr b="0" lang="en-US" sz="12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2E7A957E-8D4F-41A3-B2E1-548D12600163}"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Key terms of the merger</a:t>
            </a:r>
            <a:endParaRPr b="1" lang="en-US" sz="3200" strike="noStrike" u="none">
              <a:solidFill>
                <a:srgbClr val="ffff32"/>
              </a:solidFill>
              <a:effectLst/>
              <a:uFillTx/>
              <a:latin typeface="Arial"/>
            </a:endParaRPr>
          </a:p>
        </p:txBody>
      </p:sp>
      <p:grpSp>
        <p:nvGrpSpPr>
          <p:cNvPr id="62" name=""/>
          <p:cNvGrpSpPr/>
          <p:nvPr/>
        </p:nvGrpSpPr>
        <p:grpSpPr>
          <a:xfrm>
            <a:off x="1600200" y="1982880"/>
            <a:ext cx="7929720" cy="2604960"/>
            <a:chOff x="1600200" y="1982880"/>
            <a:chExt cx="7929720" cy="2604960"/>
          </a:xfrm>
        </p:grpSpPr>
        <p:sp>
          <p:nvSpPr>
            <p:cNvPr id="63" name=""/>
            <p:cNvSpPr/>
            <p:nvPr/>
          </p:nvSpPr>
          <p:spPr>
            <a:xfrm>
              <a:off x="3119400" y="2003400"/>
              <a:ext cx="6410520" cy="2321640"/>
            </a:xfrm>
            <a:prstGeom prst="rect">
              <a:avLst/>
            </a:prstGeom>
            <a:noFill/>
            <a:ln w="0">
              <a:noFill/>
            </a:ln>
          </p:spPr>
          <p:style>
            <a:lnRef idx="0"/>
            <a:fillRef idx="0"/>
            <a:effectRef idx="0"/>
            <a:fontRef idx="minor"/>
          </p:style>
          <p:txBody>
            <a:bodyPr lIns="0" rIns="0" tIns="0" bIns="0" anchor="t">
              <a:spAutoFit/>
            </a:bodyPr>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Friendly merger </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Iberdrola’s shareholders will receive 18 Endesa shares plus 25 ptas for every 23 Iberdrola shares</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The current shareholders of Endesa will hold 60% of the resulting entity. Iberdrola’s shareholders will hold the remaining 40%</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The name of the new company will be Endesa Iberdrola, S.A.</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Headquartered in Madrid</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Closing date expected in Q2 2001</a:t>
              </a:r>
              <a:endParaRPr b="0" lang="en-US" sz="1600" strike="noStrike" u="none">
                <a:solidFill>
                  <a:srgbClr val="ffffff"/>
                </a:solidFill>
                <a:effectLst/>
                <a:uFillTx/>
                <a:latin typeface="Arial"/>
              </a:endParaRPr>
            </a:p>
          </p:txBody>
        </p:sp>
        <p:sp>
          <p:nvSpPr>
            <p:cNvPr id="64" name=""/>
            <p:cNvSpPr/>
            <p:nvPr/>
          </p:nvSpPr>
          <p:spPr>
            <a:xfrm>
              <a:off x="1600200" y="1982880"/>
              <a:ext cx="1467000" cy="2604960"/>
            </a:xfrm>
            <a:prstGeom prst="bevel">
              <a:avLst>
                <a:gd name="adj" fmla="val 2083"/>
              </a:avLst>
            </a:prstGeom>
            <a:solidFill>
              <a:srgbClr val="2257ec"/>
            </a:solid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General</a:t>
              </a:r>
              <a:endParaRPr b="0" lang="en-US" sz="18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Issues</a:t>
              </a:r>
              <a:endParaRPr b="0" lang="en-US" sz="1800" strike="noStrike" u="none">
                <a:solidFill>
                  <a:srgbClr val="ffffff"/>
                </a:solidFill>
                <a:effectLst/>
                <a:uFillTx/>
                <a:latin typeface="Arial"/>
              </a:endParaRPr>
            </a:p>
          </p:txBody>
        </p:sp>
      </p:grpSp>
      <p:grpSp>
        <p:nvGrpSpPr>
          <p:cNvPr id="65" name=""/>
          <p:cNvGrpSpPr/>
          <p:nvPr/>
        </p:nvGrpSpPr>
        <p:grpSpPr>
          <a:xfrm>
            <a:off x="1600200" y="4835520"/>
            <a:ext cx="7937640" cy="2103480"/>
            <a:chOff x="1600200" y="4835520"/>
            <a:chExt cx="7937640" cy="2103480"/>
          </a:xfrm>
        </p:grpSpPr>
        <p:sp>
          <p:nvSpPr>
            <p:cNvPr id="66" name=""/>
            <p:cNvSpPr/>
            <p:nvPr/>
          </p:nvSpPr>
          <p:spPr>
            <a:xfrm>
              <a:off x="1600200" y="4870440"/>
              <a:ext cx="1467000" cy="2027160"/>
            </a:xfrm>
            <a:prstGeom prst="bevel">
              <a:avLst>
                <a:gd name="adj" fmla="val 1773"/>
              </a:avLst>
            </a:prstGeom>
            <a:solidFill>
              <a:srgbClr val="2257ec"/>
            </a:solidFill>
            <a:ln w="0">
              <a:noFill/>
            </a:ln>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Financial</a:t>
              </a:r>
              <a:endParaRPr b="0" lang="en-US" sz="18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Issues</a:t>
              </a:r>
              <a:endParaRPr b="0" lang="en-US" sz="1800" strike="noStrike" u="none">
                <a:solidFill>
                  <a:srgbClr val="ffffff"/>
                </a:solidFill>
                <a:effectLst/>
                <a:uFillTx/>
                <a:latin typeface="Arial"/>
              </a:endParaRPr>
            </a:p>
          </p:txBody>
        </p:sp>
        <p:sp>
          <p:nvSpPr>
            <p:cNvPr id="67" name=""/>
            <p:cNvSpPr/>
            <p:nvPr/>
          </p:nvSpPr>
          <p:spPr>
            <a:xfrm>
              <a:off x="3119400" y="4835520"/>
              <a:ext cx="6418440" cy="2103480"/>
            </a:xfrm>
            <a:prstGeom prst="rect">
              <a:avLst/>
            </a:prstGeom>
            <a:noFill/>
            <a:ln w="0">
              <a:noFill/>
            </a:ln>
          </p:spPr>
          <p:style>
            <a:lnRef idx="0"/>
            <a:fillRef idx="0"/>
            <a:effectRef idx="0"/>
            <a:fontRef idx="minor"/>
          </p:style>
          <p:txBody>
            <a:bodyPr lIns="0" rIns="0" tIns="0" bIns="0" anchor="t">
              <a:spAutoFit/>
            </a:bodyPr>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Merger through absorption - no goodwill generated</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Economically and financially effective from January 1, 2001</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Dividends for 2000 set:</a:t>
              </a:r>
              <a:endParaRPr b="0" lang="en-US" sz="1600" strike="noStrike" u="none">
                <a:solidFill>
                  <a:srgbClr val="ffffff"/>
                </a:solidFill>
                <a:effectLst/>
                <a:uFillTx/>
                <a:latin typeface="Arial"/>
              </a:endParaRPr>
            </a:p>
            <a:p>
              <a:pPr lvl="1" marL="790560" indent="-398520">
                <a:lnSpc>
                  <a:spcPct val="100000"/>
                </a:lnSpc>
                <a:spcBef>
                  <a:spcPts val="201"/>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Endesa: +10.2%</a:t>
              </a:r>
              <a:endParaRPr b="0" lang="en-US" sz="1600" strike="noStrike" u="none">
                <a:solidFill>
                  <a:srgbClr val="ffffff"/>
                </a:solidFill>
                <a:effectLst/>
                <a:uFillTx/>
                <a:latin typeface="Arial"/>
              </a:endParaRPr>
            </a:p>
            <a:p>
              <a:pPr lvl="1" marL="790560" indent="-398520">
                <a:lnSpc>
                  <a:spcPct val="100000"/>
                </a:lnSpc>
                <a:spcBef>
                  <a:spcPts val="201"/>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Iberdrola: +9.6%</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EPS accretive from 2003</a:t>
              </a:r>
              <a:endParaRPr b="0" lang="en-US" sz="1600" strike="noStrike" u="none">
                <a:solidFill>
                  <a:srgbClr val="ffffff"/>
                </a:solidFill>
                <a:effectLst/>
                <a:uFillTx/>
                <a:latin typeface="Arial"/>
              </a:endParaRPr>
            </a:p>
            <a:p>
              <a:pPr marL="390600" indent="-390600">
                <a:lnSpc>
                  <a:spcPct val="100000"/>
                </a:lnSpc>
                <a:spcBef>
                  <a:spcPts val="2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600" strike="noStrike" u="none">
                  <a:solidFill>
                    <a:srgbClr val="ffffff"/>
                  </a:solidFill>
                  <a:effectLst/>
                  <a:uFillTx/>
                  <a:latin typeface="Arial"/>
                </a:rPr>
                <a:t>Higher weightings in key indices: IBEX 35, DJ Euro Stoxx 50, FTSE 100 Eurotop</a:t>
              </a:r>
              <a:endParaRPr b="0" lang="en-US" sz="16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F7A0F0F3-94D5-4A79-9FC2-A158DEEC8739}"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6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Divestitures process</a:t>
            </a:r>
            <a:endParaRPr b="1" lang="en-US" sz="3200" strike="noStrike" u="none">
              <a:solidFill>
                <a:srgbClr val="ffff32"/>
              </a:solidFill>
              <a:effectLst/>
              <a:uFillTx/>
              <a:latin typeface="Arial"/>
            </a:endParaRPr>
          </a:p>
        </p:txBody>
      </p:sp>
      <p:sp>
        <p:nvSpPr>
          <p:cNvPr id="570" name=""/>
          <p:cNvSpPr/>
          <p:nvPr/>
        </p:nvSpPr>
        <p:spPr>
          <a:xfrm>
            <a:off x="1604880" y="2532240"/>
            <a:ext cx="7758360" cy="740520"/>
          </a:xfrm>
          <a:prstGeom prst="bevel">
            <a:avLst>
              <a:gd name="adj" fmla="val 2736"/>
            </a:avLst>
          </a:prstGeom>
          <a:solidFill>
            <a:srgbClr val="2257ec">
              <a:alpha val="50000"/>
            </a:srgbClr>
          </a:solidFill>
          <a:ln w="0">
            <a:noFill/>
          </a:ln>
        </p:spPr>
        <p:style>
          <a:lnRef idx="0"/>
          <a:fillRef idx="0"/>
          <a:effectRef idx="0"/>
          <a:fontRef idx="minor"/>
        </p:style>
        <p:txBody>
          <a:bodyPr lIns="180000" rIns="180000" tIns="75600" bIns="75600" anchor="t">
            <a:spAutoFit/>
          </a:bodyPr>
          <a:p>
            <a:pPr marL="390600" indent="-390600">
              <a:lnSpc>
                <a:spcPct val="100000"/>
              </a:lnSpc>
              <a:spcBef>
                <a:spcPts val="2137"/>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Flexible process managed by the new company to maximize value</a:t>
            </a:r>
            <a:endParaRPr b="0" lang="en-US" sz="1800" strike="noStrike" u="none">
              <a:solidFill>
                <a:srgbClr val="ffffff"/>
              </a:solidFill>
              <a:effectLst/>
              <a:uFillTx/>
              <a:latin typeface="Arial"/>
            </a:endParaRPr>
          </a:p>
        </p:txBody>
      </p:sp>
      <p:sp>
        <p:nvSpPr>
          <p:cNvPr id="571" name=""/>
          <p:cNvSpPr/>
          <p:nvPr/>
        </p:nvSpPr>
        <p:spPr>
          <a:xfrm>
            <a:off x="1622520" y="3486240"/>
            <a:ext cx="7723080" cy="740520"/>
          </a:xfrm>
          <a:prstGeom prst="bevel">
            <a:avLst>
              <a:gd name="adj" fmla="val 2736"/>
            </a:avLst>
          </a:prstGeom>
          <a:solidFill>
            <a:srgbClr val="2257ec">
              <a:alpha val="50000"/>
            </a:srgbClr>
          </a:solidFill>
          <a:ln w="0">
            <a:noFill/>
          </a:ln>
        </p:spPr>
        <p:style>
          <a:lnRef idx="0"/>
          <a:fillRef idx="0"/>
          <a:effectRef idx="0"/>
          <a:fontRef idx="minor"/>
        </p:style>
        <p:txBody>
          <a:bodyPr lIns="180000" rIns="180000" tIns="75600" bIns="75600" anchor="t">
            <a:spAutoFit/>
          </a:bodyPr>
          <a:p>
            <a:pPr marL="390600" indent="-390600">
              <a:lnSpc>
                <a:spcPct val="100000"/>
              </a:lnSpc>
              <a:spcBef>
                <a:spcPts val="2137"/>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Structured via companies/bundle of assets that are highly attractive in terms of size and mix</a:t>
            </a:r>
            <a:endParaRPr b="0" lang="en-US" sz="1800" strike="noStrike" u="none">
              <a:solidFill>
                <a:srgbClr val="ffffff"/>
              </a:solidFill>
              <a:effectLst/>
              <a:uFillTx/>
              <a:latin typeface="Arial"/>
            </a:endParaRPr>
          </a:p>
        </p:txBody>
      </p:sp>
      <p:sp>
        <p:nvSpPr>
          <p:cNvPr id="572" name=""/>
          <p:cNvSpPr/>
          <p:nvPr/>
        </p:nvSpPr>
        <p:spPr>
          <a:xfrm>
            <a:off x="1630440" y="4440240"/>
            <a:ext cx="7707240" cy="450360"/>
          </a:xfrm>
          <a:prstGeom prst="bevel">
            <a:avLst>
              <a:gd name="adj" fmla="val 2736"/>
            </a:avLst>
          </a:prstGeom>
          <a:solidFill>
            <a:srgbClr val="2257ec">
              <a:alpha val="50000"/>
            </a:srgbClr>
          </a:solidFill>
          <a:ln w="0">
            <a:noFill/>
          </a:ln>
        </p:spPr>
        <p:style>
          <a:lnRef idx="0"/>
          <a:fillRef idx="0"/>
          <a:effectRef idx="0"/>
          <a:fontRef idx="minor"/>
        </p:style>
        <p:txBody>
          <a:bodyPr lIns="180000" rIns="180000" tIns="75600" bIns="75600" anchor="t">
            <a:spAutoFit/>
          </a:bodyPr>
          <a:p>
            <a:pPr marL="390600" indent="-390600">
              <a:lnSpc>
                <a:spcPct val="100000"/>
              </a:lnSpc>
              <a:spcBef>
                <a:spcPts val="2137"/>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Process open to the best operators: sale or asset swaps</a:t>
            </a:r>
            <a:endParaRPr b="0" lang="en-US" sz="1800" strike="noStrike" u="none">
              <a:solidFill>
                <a:srgbClr val="ffffff"/>
              </a:solidFill>
              <a:effectLst/>
              <a:uFillTx/>
              <a:latin typeface="Arial"/>
            </a:endParaRPr>
          </a:p>
        </p:txBody>
      </p:sp>
      <p:sp>
        <p:nvSpPr>
          <p:cNvPr id="573" name=""/>
          <p:cNvSpPr/>
          <p:nvPr/>
        </p:nvSpPr>
        <p:spPr>
          <a:xfrm>
            <a:off x="1631880" y="5103720"/>
            <a:ext cx="7704360" cy="450360"/>
          </a:xfrm>
          <a:prstGeom prst="bevel">
            <a:avLst>
              <a:gd name="adj" fmla="val 2736"/>
            </a:avLst>
          </a:prstGeom>
          <a:solidFill>
            <a:srgbClr val="2257ec">
              <a:alpha val="50000"/>
            </a:srgbClr>
          </a:solidFill>
          <a:ln w="0">
            <a:noFill/>
          </a:ln>
        </p:spPr>
        <p:style>
          <a:lnRef idx="0"/>
          <a:fillRef idx="0"/>
          <a:effectRef idx="0"/>
          <a:fontRef idx="minor"/>
        </p:style>
        <p:txBody>
          <a:bodyPr lIns="180000" rIns="180000" tIns="75600" bIns="75600" anchor="t">
            <a:spAutoFit/>
          </a:bodyPr>
          <a:p>
            <a:pPr marL="390600" indent="-390600">
              <a:lnSpc>
                <a:spcPct val="100000"/>
              </a:lnSpc>
              <a:spcBef>
                <a:spcPts val="2137"/>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Separated management of assets run by high quality teams</a:t>
            </a:r>
            <a:endParaRPr b="0" lang="en-US" sz="1800" strike="noStrike" u="none">
              <a:solidFill>
                <a:srgbClr val="ffffff"/>
              </a:solidFill>
              <a:effectLst/>
              <a:uFillTx/>
              <a:latin typeface="Arial"/>
            </a:endParaRPr>
          </a:p>
        </p:txBody>
      </p:sp>
      <p:sp>
        <p:nvSpPr>
          <p:cNvPr id="574" name=""/>
          <p:cNvSpPr/>
          <p:nvPr/>
        </p:nvSpPr>
        <p:spPr>
          <a:xfrm>
            <a:off x="1616040" y="5769000"/>
            <a:ext cx="7736040" cy="740520"/>
          </a:xfrm>
          <a:prstGeom prst="bevel">
            <a:avLst>
              <a:gd name="adj" fmla="val 2736"/>
            </a:avLst>
          </a:prstGeom>
          <a:solidFill>
            <a:srgbClr val="2257ec">
              <a:alpha val="50000"/>
            </a:srgbClr>
          </a:solidFill>
          <a:ln w="0">
            <a:noFill/>
          </a:ln>
        </p:spPr>
        <p:style>
          <a:lnRef idx="0"/>
          <a:fillRef idx="0"/>
          <a:effectRef idx="0"/>
          <a:fontRef idx="minor"/>
        </p:style>
        <p:txBody>
          <a:bodyPr lIns="180000" rIns="180000" tIns="75600" bIns="75600" anchor="t">
            <a:spAutoFit/>
          </a:bodyPr>
          <a:p>
            <a:pPr marL="390600" indent="-390600">
              <a:lnSpc>
                <a:spcPct val="100000"/>
              </a:lnSpc>
              <a:spcBef>
                <a:spcPts val="2137"/>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800" strike="noStrike" u="none">
                <a:solidFill>
                  <a:srgbClr val="ffffff"/>
                </a:solidFill>
                <a:effectLst/>
                <a:uFillTx/>
                <a:latin typeface="Arial"/>
              </a:rPr>
              <a:t>Flexibility in the timing of the divestments due to independent management of assets to be divested</a:t>
            </a:r>
            <a:endParaRPr b="0" lang="en-US" sz="18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F57609E9-C8E2-40E7-AABA-2F53864CB49F}"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7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576" name=""/>
          <p:cNvGrpSpPr/>
          <p:nvPr/>
        </p:nvGrpSpPr>
        <p:grpSpPr>
          <a:xfrm>
            <a:off x="1370160" y="2284560"/>
            <a:ext cx="7997760" cy="4371840"/>
            <a:chOff x="1370160" y="2284560"/>
            <a:chExt cx="7997760" cy="4371840"/>
          </a:xfrm>
        </p:grpSpPr>
        <p:sp>
          <p:nvSpPr>
            <p:cNvPr id="577" name=""/>
            <p:cNvSpPr/>
            <p:nvPr/>
          </p:nvSpPr>
          <p:spPr>
            <a:xfrm>
              <a:off x="1370160" y="5194440"/>
              <a:ext cx="7997760" cy="914400"/>
            </a:xfrm>
            <a:prstGeom prst="bevel">
              <a:avLst>
                <a:gd name="adj" fmla="val 4269"/>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578"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Asset divestiture process</a:t>
              </a:r>
              <a:endParaRPr b="0" lang="en-US" sz="2400" strike="noStrike" u="none">
                <a:solidFill>
                  <a:srgbClr val="ffffff"/>
                </a:solidFill>
                <a:effectLst/>
                <a:uFillTx/>
                <a:latin typeface="Arial"/>
              </a:endParaRPr>
            </a:p>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Closing remarks</a:t>
              </a:r>
              <a:endParaRPr b="0" lang="en-US" sz="2400" strike="noStrike" u="none">
                <a:solidFill>
                  <a:srgbClr val="ffffff"/>
                </a:solidFill>
                <a:effectLst/>
                <a:uFillTx/>
                <a:latin typeface="Arial"/>
              </a:endParaRPr>
            </a:p>
          </p:txBody>
        </p:sp>
        <p:pic>
          <p:nvPicPr>
            <p:cNvPr id="579" name="BulletDarioGris" descr=""/>
            <p:cNvPicPr/>
            <p:nvPr/>
          </p:nvPicPr>
          <p:blipFill>
            <a:blip r:embed="rId2"/>
            <a:stretch/>
          </p:blipFill>
          <p:spPr>
            <a:xfrm>
              <a:off x="1584360" y="4602240"/>
              <a:ext cx="187200" cy="187200"/>
            </a:xfrm>
            <a:prstGeom prst="rect">
              <a:avLst/>
            </a:prstGeom>
            <a:noFill/>
            <a:ln w="0">
              <a:noFill/>
            </a:ln>
          </p:spPr>
        </p:pic>
        <p:pic>
          <p:nvPicPr>
            <p:cNvPr id="580" name="BulletDarioGris" descr=""/>
            <p:cNvPicPr/>
            <p:nvPr/>
          </p:nvPicPr>
          <p:blipFill>
            <a:blip r:embed="rId3"/>
            <a:stretch/>
          </p:blipFill>
          <p:spPr>
            <a:xfrm>
              <a:off x="1584360" y="3141720"/>
              <a:ext cx="187200" cy="187200"/>
            </a:xfrm>
            <a:prstGeom prst="rect">
              <a:avLst/>
            </a:prstGeom>
            <a:noFill/>
            <a:ln w="0">
              <a:noFill/>
            </a:ln>
          </p:spPr>
        </p:pic>
        <p:pic>
          <p:nvPicPr>
            <p:cNvPr id="581" name="BulletDarioGris" descr=""/>
            <p:cNvPicPr/>
            <p:nvPr/>
          </p:nvPicPr>
          <p:blipFill>
            <a:blip r:embed="rId4"/>
            <a:stretch/>
          </p:blipFill>
          <p:spPr>
            <a:xfrm>
              <a:off x="1584360" y="6469200"/>
              <a:ext cx="187200" cy="187200"/>
            </a:xfrm>
            <a:prstGeom prst="rect">
              <a:avLst/>
            </a:prstGeom>
            <a:noFill/>
            <a:ln w="0">
              <a:noFill/>
            </a:ln>
          </p:spPr>
        </p:pic>
        <p:pic>
          <p:nvPicPr>
            <p:cNvPr id="582" name="BulletDarioGris" descr=""/>
            <p:cNvPicPr/>
            <p:nvPr/>
          </p:nvPicPr>
          <p:blipFill>
            <a:blip r:embed="rId5"/>
            <a:stretch/>
          </p:blipFill>
          <p:spPr>
            <a:xfrm>
              <a:off x="1584360" y="3890880"/>
              <a:ext cx="187200" cy="187560"/>
            </a:xfrm>
            <a:prstGeom prst="rect">
              <a:avLst/>
            </a:prstGeom>
            <a:noFill/>
            <a:ln w="0">
              <a:noFill/>
            </a:ln>
          </p:spPr>
        </p:pic>
        <p:pic>
          <p:nvPicPr>
            <p:cNvPr id="583" name="BulletDarioGris" descr=""/>
            <p:cNvPicPr/>
            <p:nvPr/>
          </p:nvPicPr>
          <p:blipFill>
            <a:blip r:embed="rId6"/>
            <a:stretch/>
          </p:blipFill>
          <p:spPr>
            <a:xfrm>
              <a:off x="1584360" y="2417760"/>
              <a:ext cx="187200" cy="187200"/>
            </a:xfrm>
            <a:prstGeom prst="rect">
              <a:avLst/>
            </a:prstGeom>
            <a:noFill/>
            <a:ln w="0">
              <a:noFill/>
            </a:ln>
          </p:spPr>
        </p:pic>
        <p:grpSp>
          <p:nvGrpSpPr>
            <p:cNvPr id="584" name=""/>
            <p:cNvGrpSpPr/>
            <p:nvPr/>
          </p:nvGrpSpPr>
          <p:grpSpPr>
            <a:xfrm>
              <a:off x="1584360" y="5365800"/>
              <a:ext cx="177840" cy="177840"/>
              <a:chOff x="1584360" y="5365800"/>
              <a:chExt cx="177840" cy="177840"/>
            </a:xfrm>
          </p:grpSpPr>
          <p:pic>
            <p:nvPicPr>
              <p:cNvPr id="585" name="BulletDarioAm" descr=""/>
              <p:cNvPicPr/>
              <p:nvPr/>
            </p:nvPicPr>
            <p:blipFill>
              <a:blip r:embed="rId7"/>
              <a:stretch/>
            </p:blipFill>
            <p:spPr>
              <a:xfrm>
                <a:off x="1584360" y="5365800"/>
                <a:ext cx="177840" cy="177840"/>
              </a:xfrm>
              <a:prstGeom prst="rect">
                <a:avLst/>
              </a:prstGeom>
              <a:noFill/>
              <a:ln w="0">
                <a:noFill/>
              </a:ln>
            </p:spPr>
          </p:pic>
          <p:sp>
            <p:nvSpPr>
              <p:cNvPr id="586" name=""/>
              <p:cNvSpPr/>
              <p:nvPr/>
            </p:nvSpPr>
            <p:spPr>
              <a:xfrm>
                <a:off x="1638360" y="540216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BD09178A-52F9-48CF-8789-93887D8A6A1F}"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87"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Strategic repositioning</a:t>
            </a:r>
            <a:endParaRPr b="1" lang="en-US" sz="3200" strike="noStrike" u="none">
              <a:solidFill>
                <a:srgbClr val="ffff32"/>
              </a:solidFill>
              <a:effectLst/>
              <a:uFillTx/>
              <a:latin typeface="Arial"/>
            </a:endParaRPr>
          </a:p>
        </p:txBody>
      </p:sp>
      <p:grpSp>
        <p:nvGrpSpPr>
          <p:cNvPr id="588" name=""/>
          <p:cNvGrpSpPr/>
          <p:nvPr/>
        </p:nvGrpSpPr>
        <p:grpSpPr>
          <a:xfrm>
            <a:off x="5637240" y="2284560"/>
            <a:ext cx="3747960" cy="4421160"/>
            <a:chOff x="5637240" y="2284560"/>
            <a:chExt cx="3747960" cy="4421160"/>
          </a:xfrm>
        </p:grpSpPr>
        <p:sp>
          <p:nvSpPr>
            <p:cNvPr id="589" name=""/>
            <p:cNvSpPr/>
            <p:nvPr/>
          </p:nvSpPr>
          <p:spPr>
            <a:xfrm>
              <a:off x="5637240" y="2284560"/>
              <a:ext cx="3747960" cy="4421160"/>
            </a:xfrm>
            <a:prstGeom prst="rect">
              <a:avLst/>
            </a:prstGeom>
            <a:solidFill>
              <a:srgbClr val="00197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590" name=""/>
            <p:cNvSpPr/>
            <p:nvPr/>
          </p:nvSpPr>
          <p:spPr>
            <a:xfrm>
              <a:off x="5792760" y="3006720"/>
              <a:ext cx="3463920" cy="34466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7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Obtain more balanced asset base</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Geographically</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By business line</a:t>
              </a:r>
              <a:endParaRPr b="0" lang="en-US" sz="1600" strike="noStrike" u="none">
                <a:solidFill>
                  <a:srgbClr val="ffffff"/>
                </a:solidFill>
                <a:effectLst/>
                <a:uFillTx/>
                <a:latin typeface="Arial"/>
              </a:endParaRPr>
            </a:p>
            <a:p>
              <a:pPr marL="390600" indent="-390600">
                <a:lnSpc>
                  <a:spcPct val="100000"/>
                </a:lnSpc>
                <a:spcBef>
                  <a:spcPts val="231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Divestitures allow for an effective and quick way to penetrate other markets</a:t>
              </a:r>
              <a:endParaRPr b="0" lang="en-US" sz="1600" strike="noStrike" u="none">
                <a:solidFill>
                  <a:srgbClr val="ffffff"/>
                </a:solidFill>
                <a:effectLst/>
                <a:uFillTx/>
                <a:latin typeface="Arial"/>
              </a:endParaRPr>
            </a:p>
            <a:p>
              <a:pPr marL="390600" indent="-390600">
                <a:lnSpc>
                  <a:spcPct val="100000"/>
                </a:lnSpc>
                <a:spcBef>
                  <a:spcPts val="231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Rapid repositioning for higher value creation</a:t>
              </a:r>
              <a:endParaRPr b="0" lang="en-US" sz="1600" strike="noStrike" u="none">
                <a:solidFill>
                  <a:srgbClr val="ffffff"/>
                </a:solidFill>
                <a:effectLst/>
                <a:uFillTx/>
                <a:latin typeface="Arial"/>
              </a:endParaRPr>
            </a:p>
          </p:txBody>
        </p:sp>
        <p:sp>
          <p:nvSpPr>
            <p:cNvPr id="591" name=""/>
            <p:cNvSpPr/>
            <p:nvPr/>
          </p:nvSpPr>
          <p:spPr>
            <a:xfrm>
              <a:off x="5637240" y="2284560"/>
              <a:ext cx="374796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Advantages</a:t>
              </a:r>
              <a:endParaRPr b="0" lang="en-US" sz="2400" strike="noStrike" u="none">
                <a:solidFill>
                  <a:srgbClr val="ffffff"/>
                </a:solidFill>
                <a:effectLst/>
                <a:uFillTx/>
                <a:latin typeface="Arial"/>
              </a:endParaRPr>
            </a:p>
          </p:txBody>
        </p:sp>
      </p:grpSp>
      <p:grpSp>
        <p:nvGrpSpPr>
          <p:cNvPr id="592" name=""/>
          <p:cNvGrpSpPr/>
          <p:nvPr/>
        </p:nvGrpSpPr>
        <p:grpSpPr>
          <a:xfrm>
            <a:off x="1598760" y="2284560"/>
            <a:ext cx="3746520" cy="4421160"/>
            <a:chOff x="1598760" y="2284560"/>
            <a:chExt cx="3746520" cy="4421160"/>
          </a:xfrm>
        </p:grpSpPr>
        <p:sp>
          <p:nvSpPr>
            <p:cNvPr id="593" name=""/>
            <p:cNvSpPr/>
            <p:nvPr/>
          </p:nvSpPr>
          <p:spPr>
            <a:xfrm>
              <a:off x="1598760" y="2284560"/>
              <a:ext cx="3746520" cy="4421160"/>
            </a:xfrm>
            <a:prstGeom prst="rect">
              <a:avLst/>
            </a:prstGeom>
            <a:solidFill>
              <a:srgbClr val="00197d"/>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594" name=""/>
            <p:cNvSpPr/>
            <p:nvPr/>
          </p:nvSpPr>
          <p:spPr>
            <a:xfrm>
              <a:off x="1754280" y="3006720"/>
              <a:ext cx="3463920" cy="34466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7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Become an industry leader in energy and services actively involved in the industry consolidation process</a:t>
              </a:r>
              <a:endParaRPr b="0" lang="en-US" sz="1600" strike="noStrike" u="none">
                <a:solidFill>
                  <a:srgbClr val="ffffff"/>
                </a:solidFill>
                <a:effectLst/>
                <a:uFillTx/>
                <a:latin typeface="Arial"/>
              </a:endParaRPr>
            </a:p>
            <a:p>
              <a:pPr marL="390600" indent="-390600">
                <a:lnSpc>
                  <a:spcPct val="100000"/>
                </a:lnSpc>
                <a:spcBef>
                  <a:spcPts val="7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Reach an excellent strategic position in telecommunications by specialising in specific segments with high growth and return</a:t>
              </a:r>
              <a:endParaRPr b="0" lang="en-US" sz="1600" strike="noStrike" u="none">
                <a:solidFill>
                  <a:srgbClr val="ffffff"/>
                </a:solidFill>
                <a:effectLst/>
                <a:uFillTx/>
                <a:latin typeface="Arial"/>
              </a:endParaRPr>
            </a:p>
            <a:p>
              <a:pPr marL="390600" indent="-390600">
                <a:lnSpc>
                  <a:spcPct val="100000"/>
                </a:lnSpc>
                <a:spcBef>
                  <a:spcPts val="700"/>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Maximize value of our customer base and skills building a profitable business based on new technologies</a:t>
              </a:r>
              <a:endParaRPr b="0" lang="en-US" sz="1600" strike="noStrike" u="none">
                <a:solidFill>
                  <a:srgbClr val="ffffff"/>
                </a:solidFill>
                <a:effectLst/>
                <a:uFillTx/>
                <a:latin typeface="Arial"/>
              </a:endParaRPr>
            </a:p>
          </p:txBody>
        </p:sp>
        <p:sp>
          <p:nvSpPr>
            <p:cNvPr id="595" name=""/>
            <p:cNvSpPr/>
            <p:nvPr/>
          </p:nvSpPr>
          <p:spPr>
            <a:xfrm>
              <a:off x="1598760" y="2284560"/>
              <a:ext cx="374652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400" strike="noStrike" u="none">
                  <a:solidFill>
                    <a:srgbClr val="ffffff"/>
                  </a:solidFill>
                  <a:effectLst/>
                  <a:uFillTx/>
                  <a:latin typeface="Arial"/>
                </a:rPr>
                <a:t>Vision</a:t>
              </a:r>
              <a:endParaRPr b="0" lang="en-US" sz="2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2AE41A20-2952-47BD-946B-61ABF46C9935}" type="slidenum">
              <a:t>32</a:t>
            </a:fld>
          </a:p>
        </p:txBody>
      </p:sp>
    </p:spTree>
  </p:cSld>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596"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Electricity business</a:t>
            </a:r>
            <a:endParaRPr b="1" lang="en-US" sz="3200" strike="noStrike" u="none">
              <a:solidFill>
                <a:srgbClr val="ffff32"/>
              </a:solidFill>
              <a:effectLst/>
              <a:uFillTx/>
              <a:latin typeface="Arial"/>
            </a:endParaRPr>
          </a:p>
        </p:txBody>
      </p:sp>
      <p:sp>
        <p:nvSpPr>
          <p:cNvPr id="597"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Global strategy leveraged on domestic leadership in Spain and  Latin America</a:t>
            </a:r>
            <a:endParaRPr b="0" lang="en-US" sz="2000" strike="noStrike" u="none">
              <a:solidFill>
                <a:srgbClr val="ffffff"/>
              </a:solidFill>
              <a:effectLst/>
              <a:uFillTx/>
              <a:latin typeface="Arial"/>
            </a:endParaRPr>
          </a:p>
        </p:txBody>
      </p:sp>
      <p:grpSp>
        <p:nvGrpSpPr>
          <p:cNvPr id="598" name=""/>
          <p:cNvGrpSpPr/>
          <p:nvPr/>
        </p:nvGrpSpPr>
        <p:grpSpPr>
          <a:xfrm>
            <a:off x="3587760" y="2468520"/>
            <a:ext cx="1806480" cy="4462560"/>
            <a:chOff x="3587760" y="2468520"/>
            <a:chExt cx="1806480" cy="4462560"/>
          </a:xfrm>
        </p:grpSpPr>
        <p:sp>
          <p:nvSpPr>
            <p:cNvPr id="599" name=""/>
            <p:cNvSpPr/>
            <p:nvPr/>
          </p:nvSpPr>
          <p:spPr>
            <a:xfrm>
              <a:off x="3587760" y="2468520"/>
              <a:ext cx="1803240" cy="35290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600" name=""/>
            <p:cNvSpPr/>
            <p:nvPr/>
          </p:nvSpPr>
          <p:spPr>
            <a:xfrm>
              <a:off x="3591000" y="2468520"/>
              <a:ext cx="1803240" cy="593640"/>
            </a:xfrm>
            <a:prstGeom prst="bevel">
              <a:avLst>
                <a:gd name="adj" fmla="val 12500"/>
              </a:avLst>
            </a:prstGeom>
            <a:solidFill>
              <a:srgbClr val="921846"/>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South America</a:t>
              </a:r>
              <a:endParaRPr b="0" lang="en-US" sz="1400" strike="noStrike" u="none">
                <a:solidFill>
                  <a:srgbClr val="ffffff"/>
                </a:solidFill>
                <a:effectLst/>
                <a:uFillTx/>
                <a:latin typeface="Arial"/>
              </a:endParaRPr>
            </a:p>
          </p:txBody>
        </p:sp>
        <p:sp>
          <p:nvSpPr>
            <p:cNvPr id="601" name=""/>
            <p:cNvSpPr/>
            <p:nvPr/>
          </p:nvSpPr>
          <p:spPr>
            <a:xfrm flipV="1">
              <a:off x="3965400" y="6083280"/>
              <a:ext cx="97812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602" name=""/>
            <p:cNvSpPr/>
            <p:nvPr/>
          </p:nvSpPr>
          <p:spPr>
            <a:xfrm>
              <a:off x="3591000" y="6337440"/>
              <a:ext cx="1803240" cy="593640"/>
            </a:xfrm>
            <a:prstGeom prst="bevel">
              <a:avLst>
                <a:gd name="adj" fmla="val 12500"/>
              </a:avLst>
            </a:prstGeom>
            <a:solidFill>
              <a:srgbClr val="921846"/>
            </a:solidFill>
            <a:ln w="0">
              <a:noFill/>
            </a:ln>
          </p:spPr>
          <p:style>
            <a:lnRef idx="0"/>
            <a:fillRef idx="0"/>
            <a:effectRef idx="0"/>
            <a:fontRef idx="minor"/>
          </p:style>
          <p:txBody>
            <a:bodyPr lIns="137160" rIns="13716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Integrated operator</a:t>
              </a:r>
              <a:endParaRPr b="0" lang="en-US" sz="1400" strike="noStrike" u="none">
                <a:solidFill>
                  <a:srgbClr val="ffffff"/>
                </a:solidFill>
                <a:effectLst/>
                <a:uFillTx/>
                <a:latin typeface="Arial"/>
              </a:endParaRPr>
            </a:p>
          </p:txBody>
        </p:sp>
        <p:sp>
          <p:nvSpPr>
            <p:cNvPr id="603" name=""/>
            <p:cNvSpPr/>
            <p:nvPr/>
          </p:nvSpPr>
          <p:spPr>
            <a:xfrm>
              <a:off x="3681360" y="3110040"/>
              <a:ext cx="1616040" cy="2981160"/>
            </a:xfrm>
            <a:prstGeom prst="rect">
              <a:avLst/>
            </a:prstGeom>
            <a:noFill/>
            <a:ln w="0">
              <a:noFill/>
            </a:ln>
          </p:spPr>
          <p:style>
            <a:lnRef idx="0"/>
            <a:fillRef idx="0"/>
            <a:effectRef idx="0"/>
            <a:fontRef idx="minor"/>
          </p:style>
          <p:txBody>
            <a:bodyPr lIns="0" rIns="0" tIns="0" bIns="0" anchor="t">
              <a:normAutofit/>
            </a:bodyPr>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Consolidate leadership: market share 10%-12% </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18 million customers in the main cities</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Increasing presence in Brazil</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International interconnections, supply and trading</a:t>
              </a:r>
              <a:endParaRPr b="0" lang="en-US" sz="1100" strike="noStrike" u="none">
                <a:solidFill>
                  <a:srgbClr val="ffffff"/>
                </a:solidFill>
                <a:effectLst/>
                <a:uFillTx/>
                <a:latin typeface="Arial"/>
              </a:endParaRPr>
            </a:p>
          </p:txBody>
        </p:sp>
        <p:grpSp>
          <p:nvGrpSpPr>
            <p:cNvPr id="604" name=""/>
            <p:cNvGrpSpPr/>
            <p:nvPr/>
          </p:nvGrpSpPr>
          <p:grpSpPr>
            <a:xfrm>
              <a:off x="4997520" y="2552760"/>
              <a:ext cx="307800" cy="425520"/>
              <a:chOff x="4997520" y="2552760"/>
              <a:chExt cx="307800" cy="425520"/>
            </a:xfrm>
          </p:grpSpPr>
          <p:sp>
            <p:nvSpPr>
              <p:cNvPr id="605" name=""/>
              <p:cNvSpPr/>
              <p:nvPr/>
            </p:nvSpPr>
            <p:spPr>
              <a:xfrm>
                <a:off x="5050080" y="2748960"/>
                <a:ext cx="130320" cy="203040"/>
              </a:xfrm>
              <a:custGeom>
                <a:avLst/>
                <a:gdLst/>
                <a:ahLst/>
                <a:rect l="l" t="t" r="r" b="b"/>
                <a:pathLst>
                  <a:path w="368" h="749">
                    <a:moveTo>
                      <a:pt x="0" y="692"/>
                    </a:moveTo>
                    <a:lnTo>
                      <a:pt x="5" y="708"/>
                    </a:lnTo>
                    <a:lnTo>
                      <a:pt x="19" y="704"/>
                    </a:lnTo>
                    <a:lnTo>
                      <a:pt x="28" y="741"/>
                    </a:lnTo>
                    <a:lnTo>
                      <a:pt x="94" y="749"/>
                    </a:lnTo>
                    <a:lnTo>
                      <a:pt x="75" y="729"/>
                    </a:lnTo>
                    <a:lnTo>
                      <a:pt x="89" y="679"/>
                    </a:lnTo>
                    <a:lnTo>
                      <a:pt x="102" y="688"/>
                    </a:lnTo>
                    <a:lnTo>
                      <a:pt x="143" y="617"/>
                    </a:lnTo>
                    <a:lnTo>
                      <a:pt x="113" y="577"/>
                    </a:lnTo>
                    <a:lnTo>
                      <a:pt x="148" y="553"/>
                    </a:lnTo>
                    <a:lnTo>
                      <a:pt x="154" y="515"/>
                    </a:lnTo>
                    <a:lnTo>
                      <a:pt x="172" y="500"/>
                    </a:lnTo>
                    <a:lnTo>
                      <a:pt x="155" y="493"/>
                    </a:lnTo>
                    <a:lnTo>
                      <a:pt x="184" y="493"/>
                    </a:lnTo>
                    <a:lnTo>
                      <a:pt x="181" y="475"/>
                    </a:lnTo>
                    <a:lnTo>
                      <a:pt x="168" y="487"/>
                    </a:lnTo>
                    <a:lnTo>
                      <a:pt x="155" y="474"/>
                    </a:lnTo>
                    <a:lnTo>
                      <a:pt x="155" y="447"/>
                    </a:lnTo>
                    <a:lnTo>
                      <a:pt x="206" y="450"/>
                    </a:lnTo>
                    <a:lnTo>
                      <a:pt x="208" y="395"/>
                    </a:lnTo>
                    <a:lnTo>
                      <a:pt x="289" y="385"/>
                    </a:lnTo>
                    <a:lnTo>
                      <a:pt x="311" y="346"/>
                    </a:lnTo>
                    <a:lnTo>
                      <a:pt x="280" y="277"/>
                    </a:lnTo>
                    <a:lnTo>
                      <a:pt x="295" y="191"/>
                    </a:lnTo>
                    <a:lnTo>
                      <a:pt x="368" y="118"/>
                    </a:lnTo>
                    <a:lnTo>
                      <a:pt x="364" y="86"/>
                    </a:lnTo>
                    <a:lnTo>
                      <a:pt x="351" y="85"/>
                    </a:lnTo>
                    <a:lnTo>
                      <a:pt x="331" y="124"/>
                    </a:lnTo>
                    <a:lnTo>
                      <a:pt x="282" y="122"/>
                    </a:lnTo>
                    <a:lnTo>
                      <a:pt x="291" y="78"/>
                    </a:lnTo>
                    <a:lnTo>
                      <a:pt x="204" y="10"/>
                    </a:lnTo>
                    <a:lnTo>
                      <a:pt x="172" y="6"/>
                    </a:lnTo>
                    <a:lnTo>
                      <a:pt x="169" y="20"/>
                    </a:lnTo>
                    <a:lnTo>
                      <a:pt x="136" y="0"/>
                    </a:lnTo>
                    <a:lnTo>
                      <a:pt x="116" y="24"/>
                    </a:lnTo>
                    <a:lnTo>
                      <a:pt x="114" y="50"/>
                    </a:lnTo>
                    <a:lnTo>
                      <a:pt x="93" y="61"/>
                    </a:lnTo>
                    <a:lnTo>
                      <a:pt x="94" y="113"/>
                    </a:lnTo>
                    <a:lnTo>
                      <a:pt x="71" y="143"/>
                    </a:lnTo>
                    <a:lnTo>
                      <a:pt x="54" y="215"/>
                    </a:lnTo>
                    <a:lnTo>
                      <a:pt x="68" y="284"/>
                    </a:lnTo>
                    <a:lnTo>
                      <a:pt x="44" y="342"/>
                    </a:lnTo>
                    <a:lnTo>
                      <a:pt x="28" y="489"/>
                    </a:lnTo>
                    <a:lnTo>
                      <a:pt x="39" y="542"/>
                    </a:lnTo>
                    <a:lnTo>
                      <a:pt x="28" y="547"/>
                    </a:lnTo>
                    <a:lnTo>
                      <a:pt x="33" y="595"/>
                    </a:lnTo>
                    <a:lnTo>
                      <a:pt x="0" y="69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06" name=""/>
              <p:cNvSpPr/>
              <p:nvPr/>
            </p:nvSpPr>
            <p:spPr>
              <a:xfrm>
                <a:off x="5082120" y="2955240"/>
                <a:ext cx="22680" cy="16920"/>
              </a:xfrm>
              <a:custGeom>
                <a:avLst/>
                <a:gdLst/>
                <a:ahLst/>
                <a:rect l="l" t="t" r="r" b="b"/>
                <a:pathLst>
                  <a:path w="66" h="64">
                    <a:moveTo>
                      <a:pt x="0" y="0"/>
                    </a:moveTo>
                    <a:lnTo>
                      <a:pt x="2" y="64"/>
                    </a:lnTo>
                    <a:lnTo>
                      <a:pt x="66" y="57"/>
                    </a:lnTo>
                    <a:lnTo>
                      <a:pt x="14" y="31"/>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Arial"/>
                </a:endParaRPr>
              </a:p>
            </p:txBody>
          </p:sp>
          <p:sp>
            <p:nvSpPr>
              <p:cNvPr id="607" name=""/>
              <p:cNvSpPr/>
              <p:nvPr/>
            </p:nvSpPr>
            <p:spPr>
              <a:xfrm>
                <a:off x="5074920" y="2678400"/>
                <a:ext cx="77760" cy="77400"/>
              </a:xfrm>
              <a:custGeom>
                <a:avLst/>
                <a:gdLst/>
                <a:ahLst/>
                <a:rect l="l" t="t" r="r" b="b"/>
                <a:pathLst>
                  <a:path w="223" h="288">
                    <a:moveTo>
                      <a:pt x="0" y="28"/>
                    </a:moveTo>
                    <a:lnTo>
                      <a:pt x="17" y="59"/>
                    </a:lnTo>
                    <a:lnTo>
                      <a:pt x="6" y="126"/>
                    </a:lnTo>
                    <a:lnTo>
                      <a:pt x="17" y="133"/>
                    </a:lnTo>
                    <a:lnTo>
                      <a:pt x="13" y="141"/>
                    </a:lnTo>
                    <a:lnTo>
                      <a:pt x="2" y="169"/>
                    </a:lnTo>
                    <a:lnTo>
                      <a:pt x="22" y="208"/>
                    </a:lnTo>
                    <a:lnTo>
                      <a:pt x="33" y="286"/>
                    </a:lnTo>
                    <a:lnTo>
                      <a:pt x="47" y="288"/>
                    </a:lnTo>
                    <a:lnTo>
                      <a:pt x="67" y="264"/>
                    </a:lnTo>
                    <a:lnTo>
                      <a:pt x="100" y="284"/>
                    </a:lnTo>
                    <a:lnTo>
                      <a:pt x="103" y="270"/>
                    </a:lnTo>
                    <a:lnTo>
                      <a:pt x="135" y="274"/>
                    </a:lnTo>
                    <a:lnTo>
                      <a:pt x="144" y="218"/>
                    </a:lnTo>
                    <a:lnTo>
                      <a:pt x="200" y="208"/>
                    </a:lnTo>
                    <a:lnTo>
                      <a:pt x="216" y="226"/>
                    </a:lnTo>
                    <a:lnTo>
                      <a:pt x="223" y="183"/>
                    </a:lnTo>
                    <a:lnTo>
                      <a:pt x="213" y="144"/>
                    </a:lnTo>
                    <a:lnTo>
                      <a:pt x="180" y="142"/>
                    </a:lnTo>
                    <a:lnTo>
                      <a:pt x="168" y="86"/>
                    </a:lnTo>
                    <a:lnTo>
                      <a:pt x="85" y="47"/>
                    </a:lnTo>
                    <a:lnTo>
                      <a:pt x="79" y="0"/>
                    </a:lnTo>
                    <a:lnTo>
                      <a:pt x="24" y="31"/>
                    </a:lnTo>
                    <a:lnTo>
                      <a:pt x="0" y="2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0600" bIns="30600" anchor="t">
                <a:noAutofit/>
              </a:bodyPr>
              <a:p>
                <a:endParaRPr b="0" lang="en-US" sz="2400" strike="noStrike" u="none">
                  <a:solidFill>
                    <a:srgbClr val="ffffff"/>
                  </a:solidFill>
                  <a:effectLst/>
                  <a:uFillTx/>
                  <a:latin typeface="Arial"/>
                </a:endParaRPr>
              </a:p>
            </p:txBody>
          </p:sp>
          <p:sp>
            <p:nvSpPr>
              <p:cNvPr id="608" name=""/>
              <p:cNvSpPr/>
              <p:nvPr/>
            </p:nvSpPr>
            <p:spPr>
              <a:xfrm>
                <a:off x="5048280" y="2594160"/>
                <a:ext cx="257040" cy="228600"/>
              </a:xfrm>
              <a:custGeom>
                <a:avLst/>
                <a:gdLst/>
                <a:ahLst/>
                <a:rect l="l" t="t" r="r" b="b"/>
                <a:pathLst>
                  <a:path w="728" h="848">
                    <a:moveTo>
                      <a:pt x="0" y="268"/>
                    </a:moveTo>
                    <a:lnTo>
                      <a:pt x="17" y="308"/>
                    </a:lnTo>
                    <a:lnTo>
                      <a:pt x="41" y="321"/>
                    </a:lnTo>
                    <a:lnTo>
                      <a:pt x="61" y="305"/>
                    </a:lnTo>
                    <a:lnTo>
                      <a:pt x="61" y="340"/>
                    </a:lnTo>
                    <a:lnTo>
                      <a:pt x="76" y="340"/>
                    </a:lnTo>
                    <a:lnTo>
                      <a:pt x="100" y="343"/>
                    </a:lnTo>
                    <a:lnTo>
                      <a:pt x="155" y="312"/>
                    </a:lnTo>
                    <a:lnTo>
                      <a:pt x="161" y="359"/>
                    </a:lnTo>
                    <a:lnTo>
                      <a:pt x="244" y="398"/>
                    </a:lnTo>
                    <a:lnTo>
                      <a:pt x="256" y="454"/>
                    </a:lnTo>
                    <a:lnTo>
                      <a:pt x="289" y="456"/>
                    </a:lnTo>
                    <a:lnTo>
                      <a:pt x="299" y="495"/>
                    </a:lnTo>
                    <a:lnTo>
                      <a:pt x="292" y="538"/>
                    </a:lnTo>
                    <a:lnTo>
                      <a:pt x="297" y="582"/>
                    </a:lnTo>
                    <a:lnTo>
                      <a:pt x="336" y="589"/>
                    </a:lnTo>
                    <a:lnTo>
                      <a:pt x="343" y="619"/>
                    </a:lnTo>
                    <a:lnTo>
                      <a:pt x="362" y="624"/>
                    </a:lnTo>
                    <a:lnTo>
                      <a:pt x="358" y="661"/>
                    </a:lnTo>
                    <a:lnTo>
                      <a:pt x="371" y="662"/>
                    </a:lnTo>
                    <a:lnTo>
                      <a:pt x="375" y="694"/>
                    </a:lnTo>
                    <a:lnTo>
                      <a:pt x="302" y="767"/>
                    </a:lnTo>
                    <a:lnTo>
                      <a:pt x="317" y="762"/>
                    </a:lnTo>
                    <a:lnTo>
                      <a:pt x="371" y="807"/>
                    </a:lnTo>
                    <a:lnTo>
                      <a:pt x="384" y="824"/>
                    </a:lnTo>
                    <a:lnTo>
                      <a:pt x="380" y="848"/>
                    </a:lnTo>
                    <a:lnTo>
                      <a:pt x="469" y="721"/>
                    </a:lnTo>
                    <a:lnTo>
                      <a:pt x="472" y="658"/>
                    </a:lnTo>
                    <a:lnTo>
                      <a:pt x="544" y="600"/>
                    </a:lnTo>
                    <a:lnTo>
                      <a:pt x="589" y="600"/>
                    </a:lnTo>
                    <a:lnTo>
                      <a:pt x="609" y="579"/>
                    </a:lnTo>
                    <a:lnTo>
                      <a:pt x="646" y="483"/>
                    </a:lnTo>
                    <a:lnTo>
                      <a:pt x="649" y="388"/>
                    </a:lnTo>
                    <a:lnTo>
                      <a:pt x="720" y="298"/>
                    </a:lnTo>
                    <a:lnTo>
                      <a:pt x="728" y="260"/>
                    </a:lnTo>
                    <a:lnTo>
                      <a:pt x="715" y="220"/>
                    </a:lnTo>
                    <a:lnTo>
                      <a:pt x="687" y="214"/>
                    </a:lnTo>
                    <a:lnTo>
                      <a:pt x="641" y="174"/>
                    </a:lnTo>
                    <a:lnTo>
                      <a:pt x="547" y="166"/>
                    </a:lnTo>
                    <a:lnTo>
                      <a:pt x="540" y="141"/>
                    </a:lnTo>
                    <a:lnTo>
                      <a:pt x="498" y="123"/>
                    </a:lnTo>
                    <a:lnTo>
                      <a:pt x="480" y="124"/>
                    </a:lnTo>
                    <a:lnTo>
                      <a:pt x="456" y="160"/>
                    </a:lnTo>
                    <a:lnTo>
                      <a:pt x="454" y="147"/>
                    </a:lnTo>
                    <a:lnTo>
                      <a:pt x="417" y="153"/>
                    </a:lnTo>
                    <a:lnTo>
                      <a:pt x="433" y="146"/>
                    </a:lnTo>
                    <a:lnTo>
                      <a:pt x="417" y="117"/>
                    </a:lnTo>
                    <a:lnTo>
                      <a:pt x="447" y="77"/>
                    </a:lnTo>
                    <a:lnTo>
                      <a:pt x="416" y="23"/>
                    </a:lnTo>
                    <a:lnTo>
                      <a:pt x="389" y="65"/>
                    </a:lnTo>
                    <a:lnTo>
                      <a:pt x="364" y="63"/>
                    </a:lnTo>
                    <a:lnTo>
                      <a:pt x="323" y="69"/>
                    </a:lnTo>
                    <a:lnTo>
                      <a:pt x="271" y="77"/>
                    </a:lnTo>
                    <a:lnTo>
                      <a:pt x="260" y="56"/>
                    </a:lnTo>
                    <a:lnTo>
                      <a:pt x="264" y="15"/>
                    </a:lnTo>
                    <a:lnTo>
                      <a:pt x="248" y="0"/>
                    </a:lnTo>
                    <a:lnTo>
                      <a:pt x="201" y="25"/>
                    </a:lnTo>
                    <a:lnTo>
                      <a:pt x="170" y="17"/>
                    </a:lnTo>
                    <a:lnTo>
                      <a:pt x="179" y="58"/>
                    </a:lnTo>
                    <a:lnTo>
                      <a:pt x="196" y="63"/>
                    </a:lnTo>
                    <a:lnTo>
                      <a:pt x="150" y="92"/>
                    </a:lnTo>
                    <a:lnTo>
                      <a:pt x="129" y="82"/>
                    </a:lnTo>
                    <a:lnTo>
                      <a:pt x="120" y="66"/>
                    </a:lnTo>
                    <a:lnTo>
                      <a:pt x="75" y="75"/>
                    </a:lnTo>
                    <a:lnTo>
                      <a:pt x="89" y="96"/>
                    </a:lnTo>
                    <a:lnTo>
                      <a:pt x="72" y="98"/>
                    </a:lnTo>
                    <a:lnTo>
                      <a:pt x="81" y="135"/>
                    </a:lnTo>
                    <a:lnTo>
                      <a:pt x="73" y="196"/>
                    </a:lnTo>
                    <a:lnTo>
                      <a:pt x="25" y="219"/>
                    </a:lnTo>
                    <a:lnTo>
                      <a:pt x="0" y="26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09" name=""/>
              <p:cNvSpPr/>
              <p:nvPr/>
            </p:nvSpPr>
            <p:spPr>
              <a:xfrm>
                <a:off x="5035320" y="2723040"/>
                <a:ext cx="55800" cy="239760"/>
              </a:xfrm>
              <a:custGeom>
                <a:avLst/>
                <a:gdLst/>
                <a:ahLst/>
                <a:rect l="l" t="t" r="r" b="b"/>
                <a:pathLst>
                  <a:path w="155" h="888">
                    <a:moveTo>
                      <a:pt x="0" y="693"/>
                    </a:moveTo>
                    <a:lnTo>
                      <a:pt x="11" y="670"/>
                    </a:lnTo>
                    <a:lnTo>
                      <a:pt x="32" y="687"/>
                    </a:lnTo>
                    <a:lnTo>
                      <a:pt x="52" y="642"/>
                    </a:lnTo>
                    <a:lnTo>
                      <a:pt x="44" y="624"/>
                    </a:lnTo>
                    <a:lnTo>
                      <a:pt x="60" y="561"/>
                    </a:lnTo>
                    <a:lnTo>
                      <a:pt x="32" y="556"/>
                    </a:lnTo>
                    <a:lnTo>
                      <a:pt x="37" y="454"/>
                    </a:lnTo>
                    <a:lnTo>
                      <a:pt x="74" y="348"/>
                    </a:lnTo>
                    <a:lnTo>
                      <a:pt x="74" y="259"/>
                    </a:lnTo>
                    <a:lnTo>
                      <a:pt x="101" y="90"/>
                    </a:lnTo>
                    <a:lnTo>
                      <a:pt x="91" y="15"/>
                    </a:lnTo>
                    <a:lnTo>
                      <a:pt x="110" y="0"/>
                    </a:lnTo>
                    <a:lnTo>
                      <a:pt x="130" y="39"/>
                    </a:lnTo>
                    <a:lnTo>
                      <a:pt x="141" y="117"/>
                    </a:lnTo>
                    <a:lnTo>
                      <a:pt x="155" y="119"/>
                    </a:lnTo>
                    <a:lnTo>
                      <a:pt x="153" y="145"/>
                    </a:lnTo>
                    <a:lnTo>
                      <a:pt x="132" y="156"/>
                    </a:lnTo>
                    <a:lnTo>
                      <a:pt x="133" y="208"/>
                    </a:lnTo>
                    <a:lnTo>
                      <a:pt x="110" y="238"/>
                    </a:lnTo>
                    <a:lnTo>
                      <a:pt x="93" y="310"/>
                    </a:lnTo>
                    <a:lnTo>
                      <a:pt x="107" y="379"/>
                    </a:lnTo>
                    <a:lnTo>
                      <a:pt x="83" y="437"/>
                    </a:lnTo>
                    <a:lnTo>
                      <a:pt x="67" y="584"/>
                    </a:lnTo>
                    <a:lnTo>
                      <a:pt x="78" y="637"/>
                    </a:lnTo>
                    <a:lnTo>
                      <a:pt x="67" y="642"/>
                    </a:lnTo>
                    <a:lnTo>
                      <a:pt x="72" y="690"/>
                    </a:lnTo>
                    <a:lnTo>
                      <a:pt x="39" y="787"/>
                    </a:lnTo>
                    <a:lnTo>
                      <a:pt x="44" y="803"/>
                    </a:lnTo>
                    <a:lnTo>
                      <a:pt x="58" y="799"/>
                    </a:lnTo>
                    <a:lnTo>
                      <a:pt x="67" y="836"/>
                    </a:lnTo>
                    <a:lnTo>
                      <a:pt x="133" y="844"/>
                    </a:lnTo>
                    <a:lnTo>
                      <a:pt x="88" y="860"/>
                    </a:lnTo>
                    <a:lnTo>
                      <a:pt x="83" y="888"/>
                    </a:lnTo>
                    <a:lnTo>
                      <a:pt x="63" y="880"/>
                    </a:lnTo>
                    <a:lnTo>
                      <a:pt x="84" y="862"/>
                    </a:lnTo>
                    <a:lnTo>
                      <a:pt x="52" y="854"/>
                    </a:lnTo>
                    <a:lnTo>
                      <a:pt x="49" y="822"/>
                    </a:lnTo>
                    <a:lnTo>
                      <a:pt x="38" y="837"/>
                    </a:lnTo>
                    <a:lnTo>
                      <a:pt x="26" y="808"/>
                    </a:lnTo>
                    <a:lnTo>
                      <a:pt x="32" y="799"/>
                    </a:lnTo>
                    <a:lnTo>
                      <a:pt x="18" y="786"/>
                    </a:lnTo>
                    <a:lnTo>
                      <a:pt x="32" y="769"/>
                    </a:lnTo>
                    <a:lnTo>
                      <a:pt x="19" y="726"/>
                    </a:lnTo>
                    <a:lnTo>
                      <a:pt x="43" y="731"/>
                    </a:lnTo>
                    <a:lnTo>
                      <a:pt x="19" y="709"/>
                    </a:lnTo>
                    <a:lnTo>
                      <a:pt x="24" y="693"/>
                    </a:lnTo>
                    <a:lnTo>
                      <a:pt x="0" y="693"/>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10" name=""/>
              <p:cNvSpPr/>
              <p:nvPr/>
            </p:nvSpPr>
            <p:spPr>
              <a:xfrm>
                <a:off x="5037840" y="2924640"/>
                <a:ext cx="4680" cy="9360"/>
              </a:xfrm>
              <a:custGeom>
                <a:avLst/>
                <a:gdLst/>
                <a:ahLst/>
                <a:rect l="l" t="t" r="r" b="b"/>
                <a:pathLst>
                  <a:path w="13" h="33">
                    <a:moveTo>
                      <a:pt x="0" y="15"/>
                    </a:moveTo>
                    <a:lnTo>
                      <a:pt x="5" y="0"/>
                    </a:lnTo>
                    <a:lnTo>
                      <a:pt x="13" y="33"/>
                    </a:lnTo>
                    <a:lnTo>
                      <a:pt x="0" y="15"/>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7440" bIns="-37440" anchor="t">
                <a:noAutofit/>
              </a:bodyPr>
              <a:p>
                <a:endParaRPr b="0" lang="en-US" sz="2400" strike="noStrike" u="none">
                  <a:solidFill>
                    <a:srgbClr val="ffffff"/>
                  </a:solidFill>
                  <a:effectLst/>
                  <a:uFillTx/>
                  <a:latin typeface="Arial"/>
                </a:endParaRPr>
              </a:p>
            </p:txBody>
          </p:sp>
          <p:sp>
            <p:nvSpPr>
              <p:cNvPr id="611" name=""/>
              <p:cNvSpPr/>
              <p:nvPr/>
            </p:nvSpPr>
            <p:spPr>
              <a:xfrm>
                <a:off x="5043600" y="2875320"/>
                <a:ext cx="4320" cy="12960"/>
              </a:xfrm>
              <a:custGeom>
                <a:avLst/>
                <a:gdLst/>
                <a:ahLst/>
                <a:rect l="l" t="t" r="r" b="b"/>
                <a:pathLst>
                  <a:path w="12" h="43">
                    <a:moveTo>
                      <a:pt x="0" y="37"/>
                    </a:moveTo>
                    <a:lnTo>
                      <a:pt x="12" y="0"/>
                    </a:lnTo>
                    <a:lnTo>
                      <a:pt x="12" y="43"/>
                    </a:lnTo>
                    <a:lnTo>
                      <a:pt x="0" y="3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3840" bIns="-33840" anchor="t">
                <a:noAutofit/>
              </a:bodyPr>
              <a:p>
                <a:endParaRPr b="0" lang="en-US" sz="2400" strike="noStrike" u="none">
                  <a:solidFill>
                    <a:srgbClr val="ffffff"/>
                  </a:solidFill>
                  <a:effectLst/>
                  <a:uFillTx/>
                  <a:latin typeface="Arial"/>
                </a:endParaRPr>
              </a:p>
            </p:txBody>
          </p:sp>
          <p:sp>
            <p:nvSpPr>
              <p:cNvPr id="612" name=""/>
              <p:cNvSpPr/>
              <p:nvPr/>
            </p:nvSpPr>
            <p:spPr>
              <a:xfrm>
                <a:off x="5048280" y="2960640"/>
                <a:ext cx="7920" cy="4320"/>
              </a:xfrm>
              <a:custGeom>
                <a:avLst/>
                <a:gdLst/>
                <a:ahLst/>
                <a:rect l="l" t="t" r="r" b="b"/>
                <a:pathLst>
                  <a:path w="25" h="19">
                    <a:moveTo>
                      <a:pt x="0" y="0"/>
                    </a:moveTo>
                    <a:lnTo>
                      <a:pt x="24" y="5"/>
                    </a:lnTo>
                    <a:lnTo>
                      <a:pt x="25" y="19"/>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Arial"/>
                </a:endParaRPr>
              </a:p>
            </p:txBody>
          </p:sp>
          <p:sp>
            <p:nvSpPr>
              <p:cNvPr id="613" name=""/>
              <p:cNvSpPr/>
              <p:nvPr/>
            </p:nvSpPr>
            <p:spPr>
              <a:xfrm>
                <a:off x="5050080" y="2949120"/>
                <a:ext cx="11520" cy="11160"/>
              </a:xfrm>
              <a:custGeom>
                <a:avLst/>
                <a:gdLst/>
                <a:ahLst/>
                <a:rect l="l" t="t" r="r" b="b"/>
                <a:pathLst>
                  <a:path w="38" h="42">
                    <a:moveTo>
                      <a:pt x="0" y="7"/>
                    </a:moveTo>
                    <a:lnTo>
                      <a:pt x="11" y="0"/>
                    </a:lnTo>
                    <a:lnTo>
                      <a:pt x="11" y="20"/>
                    </a:lnTo>
                    <a:lnTo>
                      <a:pt x="38" y="27"/>
                    </a:lnTo>
                    <a:lnTo>
                      <a:pt x="19" y="42"/>
                    </a:lnTo>
                    <a:lnTo>
                      <a:pt x="0" y="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5640" bIns="-35640" anchor="t">
                <a:noAutofit/>
              </a:bodyPr>
              <a:p>
                <a:endParaRPr b="0" lang="en-US" sz="2400" strike="noStrike" u="none">
                  <a:solidFill>
                    <a:srgbClr val="ffffff"/>
                  </a:solidFill>
                  <a:effectLst/>
                  <a:uFillTx/>
                  <a:latin typeface="Arial"/>
                </a:endParaRPr>
              </a:p>
            </p:txBody>
          </p:sp>
          <p:sp>
            <p:nvSpPr>
              <p:cNvPr id="614" name=""/>
              <p:cNvSpPr/>
              <p:nvPr/>
            </p:nvSpPr>
            <p:spPr>
              <a:xfrm>
                <a:off x="5059440" y="2963880"/>
                <a:ext cx="6120" cy="3240"/>
              </a:xfrm>
              <a:custGeom>
                <a:avLst/>
                <a:gdLst/>
                <a:ahLst/>
                <a:rect l="l" t="t" r="r" b="b"/>
                <a:pathLst>
                  <a:path w="18" h="11">
                    <a:moveTo>
                      <a:pt x="0" y="8"/>
                    </a:moveTo>
                    <a:lnTo>
                      <a:pt x="5" y="0"/>
                    </a:lnTo>
                    <a:lnTo>
                      <a:pt x="18" y="11"/>
                    </a:lnTo>
                    <a:lnTo>
                      <a:pt x="0" y="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Arial"/>
                </a:endParaRPr>
              </a:p>
            </p:txBody>
          </p:sp>
          <p:sp>
            <p:nvSpPr>
              <p:cNvPr id="615" name=""/>
              <p:cNvSpPr/>
              <p:nvPr/>
            </p:nvSpPr>
            <p:spPr>
              <a:xfrm>
                <a:off x="5063400" y="2955240"/>
                <a:ext cx="18360" cy="16920"/>
              </a:xfrm>
              <a:custGeom>
                <a:avLst/>
                <a:gdLst/>
                <a:ahLst/>
                <a:rect l="l" t="t" r="r" b="b"/>
                <a:pathLst>
                  <a:path w="52" h="64">
                    <a:moveTo>
                      <a:pt x="0" y="52"/>
                    </a:moveTo>
                    <a:lnTo>
                      <a:pt x="9" y="42"/>
                    </a:lnTo>
                    <a:lnTo>
                      <a:pt x="36" y="48"/>
                    </a:lnTo>
                    <a:lnTo>
                      <a:pt x="25" y="32"/>
                    </a:lnTo>
                    <a:lnTo>
                      <a:pt x="37" y="21"/>
                    </a:lnTo>
                    <a:lnTo>
                      <a:pt x="17" y="19"/>
                    </a:lnTo>
                    <a:lnTo>
                      <a:pt x="17" y="4"/>
                    </a:lnTo>
                    <a:lnTo>
                      <a:pt x="50" y="0"/>
                    </a:lnTo>
                    <a:lnTo>
                      <a:pt x="52" y="64"/>
                    </a:lnTo>
                    <a:lnTo>
                      <a:pt x="0" y="5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9880" bIns="-29880" anchor="t">
                <a:noAutofit/>
              </a:bodyPr>
              <a:p>
                <a:endParaRPr b="0" lang="en-US" sz="2400" strike="noStrike" u="none">
                  <a:solidFill>
                    <a:srgbClr val="ffffff"/>
                  </a:solidFill>
                  <a:effectLst/>
                  <a:uFillTx/>
                  <a:latin typeface="Arial"/>
                </a:endParaRPr>
              </a:p>
            </p:txBody>
          </p:sp>
          <p:sp>
            <p:nvSpPr>
              <p:cNvPr id="616" name=""/>
              <p:cNvSpPr/>
              <p:nvPr/>
            </p:nvSpPr>
            <p:spPr>
              <a:xfrm>
                <a:off x="5073840" y="2974680"/>
                <a:ext cx="12240" cy="3600"/>
              </a:xfrm>
              <a:custGeom>
                <a:avLst/>
                <a:gdLst/>
                <a:ahLst/>
                <a:rect l="l" t="t" r="r" b="b"/>
                <a:pathLst>
                  <a:path w="37" h="13">
                    <a:moveTo>
                      <a:pt x="0" y="0"/>
                    </a:moveTo>
                    <a:lnTo>
                      <a:pt x="35" y="3"/>
                    </a:lnTo>
                    <a:lnTo>
                      <a:pt x="37" y="13"/>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3200" bIns="-43200" anchor="t">
                <a:noAutofit/>
              </a:bodyPr>
              <a:p>
                <a:endParaRPr b="0" lang="en-US" sz="2400" strike="noStrike" u="none">
                  <a:solidFill>
                    <a:srgbClr val="ffffff"/>
                  </a:solidFill>
                  <a:effectLst/>
                  <a:uFillTx/>
                  <a:latin typeface="Arial"/>
                </a:endParaRPr>
              </a:p>
            </p:txBody>
          </p:sp>
          <p:sp>
            <p:nvSpPr>
              <p:cNvPr id="617" name=""/>
              <p:cNvSpPr/>
              <p:nvPr/>
            </p:nvSpPr>
            <p:spPr>
              <a:xfrm>
                <a:off x="5086080" y="2972520"/>
                <a:ext cx="6120" cy="1800"/>
              </a:xfrm>
              <a:custGeom>
                <a:avLst/>
                <a:gdLst/>
                <a:ahLst/>
                <a:rect l="l" t="t" r="r" b="b"/>
                <a:pathLst>
                  <a:path w="18" h="8">
                    <a:moveTo>
                      <a:pt x="0" y="8"/>
                    </a:moveTo>
                    <a:lnTo>
                      <a:pt x="4" y="0"/>
                    </a:lnTo>
                    <a:lnTo>
                      <a:pt x="18" y="8"/>
                    </a:lnTo>
                    <a:lnTo>
                      <a:pt x="0" y="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5000" bIns="-45000" anchor="t">
                <a:noAutofit/>
              </a:bodyPr>
              <a:p>
                <a:endParaRPr b="0" lang="en-US" sz="2400" strike="noStrike" u="none">
                  <a:solidFill>
                    <a:srgbClr val="ffffff"/>
                  </a:solidFill>
                  <a:effectLst/>
                  <a:uFillTx/>
                  <a:latin typeface="Arial"/>
                </a:endParaRPr>
              </a:p>
            </p:txBody>
          </p:sp>
          <p:sp>
            <p:nvSpPr>
              <p:cNvPr id="618" name=""/>
              <p:cNvSpPr/>
              <p:nvPr/>
            </p:nvSpPr>
            <p:spPr>
              <a:xfrm>
                <a:off x="5013000" y="2552760"/>
                <a:ext cx="79920" cy="93960"/>
              </a:xfrm>
              <a:custGeom>
                <a:avLst/>
                <a:gdLst/>
                <a:ahLst/>
                <a:rect l="l" t="t" r="r" b="b"/>
                <a:pathLst>
                  <a:path w="223" h="350">
                    <a:moveTo>
                      <a:pt x="0" y="234"/>
                    </a:moveTo>
                    <a:lnTo>
                      <a:pt x="28" y="259"/>
                    </a:lnTo>
                    <a:lnTo>
                      <a:pt x="66" y="265"/>
                    </a:lnTo>
                    <a:lnTo>
                      <a:pt x="108" y="313"/>
                    </a:lnTo>
                    <a:lnTo>
                      <a:pt x="162" y="318"/>
                    </a:lnTo>
                    <a:lnTo>
                      <a:pt x="153" y="342"/>
                    </a:lnTo>
                    <a:lnTo>
                      <a:pt x="167" y="350"/>
                    </a:lnTo>
                    <a:lnTo>
                      <a:pt x="175" y="289"/>
                    </a:lnTo>
                    <a:lnTo>
                      <a:pt x="166" y="252"/>
                    </a:lnTo>
                    <a:lnTo>
                      <a:pt x="183" y="250"/>
                    </a:lnTo>
                    <a:lnTo>
                      <a:pt x="169" y="229"/>
                    </a:lnTo>
                    <a:lnTo>
                      <a:pt x="214" y="220"/>
                    </a:lnTo>
                    <a:lnTo>
                      <a:pt x="223" y="236"/>
                    </a:lnTo>
                    <a:lnTo>
                      <a:pt x="207" y="205"/>
                    </a:lnTo>
                    <a:lnTo>
                      <a:pt x="214" y="131"/>
                    </a:lnTo>
                    <a:lnTo>
                      <a:pt x="176" y="134"/>
                    </a:lnTo>
                    <a:lnTo>
                      <a:pt x="166" y="116"/>
                    </a:lnTo>
                    <a:lnTo>
                      <a:pt x="129" y="111"/>
                    </a:lnTo>
                    <a:lnTo>
                      <a:pt x="105" y="69"/>
                    </a:lnTo>
                    <a:lnTo>
                      <a:pt x="140" y="13"/>
                    </a:lnTo>
                    <a:lnTo>
                      <a:pt x="136" y="0"/>
                    </a:lnTo>
                    <a:lnTo>
                      <a:pt x="72" y="31"/>
                    </a:lnTo>
                    <a:lnTo>
                      <a:pt x="38" y="94"/>
                    </a:lnTo>
                    <a:lnTo>
                      <a:pt x="27" y="79"/>
                    </a:lnTo>
                    <a:lnTo>
                      <a:pt x="20" y="109"/>
                    </a:lnTo>
                    <a:lnTo>
                      <a:pt x="27" y="179"/>
                    </a:lnTo>
                    <a:lnTo>
                      <a:pt x="34" y="179"/>
                    </a:lnTo>
                    <a:lnTo>
                      <a:pt x="0" y="234"/>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19" name=""/>
              <p:cNvSpPr/>
              <p:nvPr/>
            </p:nvSpPr>
            <p:spPr>
              <a:xfrm>
                <a:off x="5001120" y="2615760"/>
                <a:ext cx="34920" cy="35280"/>
              </a:xfrm>
              <a:custGeom>
                <a:avLst/>
                <a:gdLst/>
                <a:ahLst/>
                <a:rect l="l" t="t" r="r" b="b"/>
                <a:pathLst>
                  <a:path w="102" h="132">
                    <a:moveTo>
                      <a:pt x="0" y="51"/>
                    </a:moveTo>
                    <a:lnTo>
                      <a:pt x="0" y="77"/>
                    </a:lnTo>
                    <a:lnTo>
                      <a:pt x="20" y="84"/>
                    </a:lnTo>
                    <a:lnTo>
                      <a:pt x="9" y="103"/>
                    </a:lnTo>
                    <a:lnTo>
                      <a:pt x="6" y="126"/>
                    </a:lnTo>
                    <a:lnTo>
                      <a:pt x="30" y="132"/>
                    </a:lnTo>
                    <a:lnTo>
                      <a:pt x="51" y="95"/>
                    </a:lnTo>
                    <a:lnTo>
                      <a:pt x="95" y="66"/>
                    </a:lnTo>
                    <a:lnTo>
                      <a:pt x="102" y="31"/>
                    </a:lnTo>
                    <a:lnTo>
                      <a:pt x="64" y="25"/>
                    </a:lnTo>
                    <a:lnTo>
                      <a:pt x="36" y="0"/>
                    </a:lnTo>
                    <a:lnTo>
                      <a:pt x="14" y="12"/>
                    </a:lnTo>
                    <a:lnTo>
                      <a:pt x="0" y="51"/>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1520" bIns="-11520" anchor="t">
                <a:noAutofit/>
              </a:bodyPr>
              <a:p>
                <a:endParaRPr b="0" lang="en-US" sz="2400" strike="noStrike" u="none">
                  <a:solidFill>
                    <a:srgbClr val="ffffff"/>
                  </a:solidFill>
                  <a:effectLst/>
                  <a:uFillTx/>
                  <a:latin typeface="Arial"/>
                </a:endParaRPr>
              </a:p>
            </p:txBody>
          </p:sp>
          <p:sp>
            <p:nvSpPr>
              <p:cNvPr id="620" name=""/>
              <p:cNvSpPr/>
              <p:nvPr/>
            </p:nvSpPr>
            <p:spPr>
              <a:xfrm>
                <a:off x="5132880" y="2944800"/>
                <a:ext cx="10440" cy="4680"/>
              </a:xfrm>
              <a:custGeom>
                <a:avLst/>
                <a:gdLst/>
                <a:ahLst/>
                <a:rect l="l" t="t" r="r" b="b"/>
                <a:pathLst>
                  <a:path w="29" h="19">
                    <a:moveTo>
                      <a:pt x="0" y="19"/>
                    </a:moveTo>
                    <a:lnTo>
                      <a:pt x="16" y="8"/>
                    </a:lnTo>
                    <a:lnTo>
                      <a:pt x="9" y="0"/>
                    </a:lnTo>
                    <a:lnTo>
                      <a:pt x="29" y="1"/>
                    </a:lnTo>
                    <a:lnTo>
                      <a:pt x="0" y="19"/>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2120" bIns="-42120" anchor="t">
                <a:noAutofit/>
              </a:bodyPr>
              <a:p>
                <a:endParaRPr b="0" lang="en-US" sz="2400" strike="noStrike" u="none">
                  <a:solidFill>
                    <a:srgbClr val="ffffff"/>
                  </a:solidFill>
                  <a:effectLst/>
                  <a:uFillTx/>
                  <a:latin typeface="Arial"/>
                </a:endParaRPr>
              </a:p>
            </p:txBody>
          </p:sp>
          <p:sp>
            <p:nvSpPr>
              <p:cNvPr id="621" name=""/>
              <p:cNvSpPr/>
              <p:nvPr/>
            </p:nvSpPr>
            <p:spPr>
              <a:xfrm>
                <a:off x="5141880" y="2943720"/>
                <a:ext cx="10800" cy="5400"/>
              </a:xfrm>
              <a:custGeom>
                <a:avLst/>
                <a:gdLst/>
                <a:ahLst/>
                <a:rect l="l" t="t" r="r" b="b"/>
                <a:pathLst>
                  <a:path w="33" h="24">
                    <a:moveTo>
                      <a:pt x="0" y="24"/>
                    </a:moveTo>
                    <a:lnTo>
                      <a:pt x="15" y="0"/>
                    </a:lnTo>
                    <a:lnTo>
                      <a:pt x="33" y="8"/>
                    </a:lnTo>
                    <a:lnTo>
                      <a:pt x="0" y="24"/>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1400" bIns="-41400" anchor="t">
                <a:noAutofit/>
              </a:bodyPr>
              <a:p>
                <a:endParaRPr b="0" lang="en-US" sz="2400" strike="noStrike" u="none">
                  <a:solidFill>
                    <a:srgbClr val="ffffff"/>
                  </a:solidFill>
                  <a:effectLst/>
                  <a:uFillTx/>
                  <a:latin typeface="Arial"/>
                </a:endParaRPr>
              </a:p>
            </p:txBody>
          </p:sp>
          <p:sp>
            <p:nvSpPr>
              <p:cNvPr id="622" name=""/>
              <p:cNvSpPr/>
              <p:nvPr/>
            </p:nvSpPr>
            <p:spPr>
              <a:xfrm>
                <a:off x="5176080" y="2591280"/>
                <a:ext cx="18360" cy="19440"/>
              </a:xfrm>
              <a:custGeom>
                <a:avLst/>
                <a:gdLst/>
                <a:ahLst/>
                <a:rect l="l" t="t" r="r" b="b"/>
                <a:pathLst>
                  <a:path w="52" h="74">
                    <a:moveTo>
                      <a:pt x="0" y="72"/>
                    </a:moveTo>
                    <a:lnTo>
                      <a:pt x="6" y="0"/>
                    </a:lnTo>
                    <a:lnTo>
                      <a:pt x="52" y="32"/>
                    </a:lnTo>
                    <a:lnTo>
                      <a:pt x="25" y="74"/>
                    </a:lnTo>
                    <a:lnTo>
                      <a:pt x="0" y="7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7360" bIns="-27360" anchor="t">
                <a:noAutofit/>
              </a:bodyPr>
              <a:p>
                <a:endParaRPr b="0" lang="en-US" sz="2400" strike="noStrike" u="none">
                  <a:solidFill>
                    <a:srgbClr val="ffffff"/>
                  </a:solidFill>
                  <a:effectLst/>
                  <a:uFillTx/>
                  <a:latin typeface="Arial"/>
                </a:endParaRPr>
              </a:p>
            </p:txBody>
          </p:sp>
          <p:sp>
            <p:nvSpPr>
              <p:cNvPr id="623" name=""/>
              <p:cNvSpPr/>
              <p:nvPr/>
            </p:nvSpPr>
            <p:spPr>
              <a:xfrm>
                <a:off x="5131080" y="2575800"/>
                <a:ext cx="29880" cy="39240"/>
              </a:xfrm>
              <a:custGeom>
                <a:avLst/>
                <a:gdLst/>
                <a:ahLst/>
                <a:rect l="l" t="t" r="r" b="b"/>
                <a:pathLst>
                  <a:path w="89" h="144">
                    <a:moveTo>
                      <a:pt x="0" y="47"/>
                    </a:moveTo>
                    <a:lnTo>
                      <a:pt x="14" y="67"/>
                    </a:lnTo>
                    <a:lnTo>
                      <a:pt x="30" y="82"/>
                    </a:lnTo>
                    <a:lnTo>
                      <a:pt x="26" y="123"/>
                    </a:lnTo>
                    <a:lnTo>
                      <a:pt x="37" y="144"/>
                    </a:lnTo>
                    <a:lnTo>
                      <a:pt x="89" y="136"/>
                    </a:lnTo>
                    <a:lnTo>
                      <a:pt x="58" y="90"/>
                    </a:lnTo>
                    <a:lnTo>
                      <a:pt x="82" y="53"/>
                    </a:lnTo>
                    <a:lnTo>
                      <a:pt x="27" y="0"/>
                    </a:lnTo>
                    <a:lnTo>
                      <a:pt x="10" y="14"/>
                    </a:lnTo>
                    <a:lnTo>
                      <a:pt x="17" y="29"/>
                    </a:lnTo>
                    <a:lnTo>
                      <a:pt x="0" y="4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7560" bIns="-7560" anchor="t">
                <a:noAutofit/>
              </a:bodyPr>
              <a:p>
                <a:endParaRPr b="0" lang="en-US" sz="2400" strike="noStrike" u="none">
                  <a:solidFill>
                    <a:srgbClr val="ffffff"/>
                  </a:solidFill>
                  <a:effectLst/>
                  <a:uFillTx/>
                  <a:latin typeface="Arial"/>
                </a:endParaRPr>
              </a:p>
            </p:txBody>
          </p:sp>
          <p:sp>
            <p:nvSpPr>
              <p:cNvPr id="624" name=""/>
              <p:cNvSpPr/>
              <p:nvPr/>
            </p:nvSpPr>
            <p:spPr>
              <a:xfrm>
                <a:off x="5122080" y="2733840"/>
                <a:ext cx="52920" cy="48240"/>
              </a:xfrm>
              <a:custGeom>
                <a:avLst/>
                <a:gdLst/>
                <a:ahLst/>
                <a:rect l="l" t="t" r="r" b="b"/>
                <a:pathLst>
                  <a:path w="151" h="180">
                    <a:moveTo>
                      <a:pt x="0" y="66"/>
                    </a:moveTo>
                    <a:lnTo>
                      <a:pt x="9" y="10"/>
                    </a:lnTo>
                    <a:lnTo>
                      <a:pt x="65" y="0"/>
                    </a:lnTo>
                    <a:lnTo>
                      <a:pt x="81" y="18"/>
                    </a:lnTo>
                    <a:lnTo>
                      <a:pt x="86" y="62"/>
                    </a:lnTo>
                    <a:lnTo>
                      <a:pt x="125" y="69"/>
                    </a:lnTo>
                    <a:lnTo>
                      <a:pt x="132" y="99"/>
                    </a:lnTo>
                    <a:lnTo>
                      <a:pt x="151" y="104"/>
                    </a:lnTo>
                    <a:lnTo>
                      <a:pt x="147" y="141"/>
                    </a:lnTo>
                    <a:lnTo>
                      <a:pt x="127" y="180"/>
                    </a:lnTo>
                    <a:lnTo>
                      <a:pt x="78" y="178"/>
                    </a:lnTo>
                    <a:lnTo>
                      <a:pt x="87" y="134"/>
                    </a:lnTo>
                    <a:lnTo>
                      <a:pt x="0" y="6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440" bIns="1440" anchor="t">
                <a:noAutofit/>
              </a:bodyPr>
              <a:p>
                <a:endParaRPr b="0" lang="en-US" sz="2400" strike="noStrike" u="none">
                  <a:solidFill>
                    <a:srgbClr val="ffffff"/>
                  </a:solidFill>
                  <a:effectLst/>
                  <a:uFillTx/>
                  <a:latin typeface="Arial"/>
                </a:endParaRPr>
              </a:p>
            </p:txBody>
          </p:sp>
          <p:sp>
            <p:nvSpPr>
              <p:cNvPr id="625" name=""/>
              <p:cNvSpPr/>
              <p:nvPr/>
            </p:nvSpPr>
            <p:spPr>
              <a:xfrm>
                <a:off x="4997520" y="2624040"/>
                <a:ext cx="83520" cy="103320"/>
              </a:xfrm>
              <a:custGeom>
                <a:avLst/>
                <a:gdLst/>
                <a:ahLst/>
                <a:rect l="l" t="t" r="r" b="b"/>
                <a:pathLst>
                  <a:path w="233" h="385">
                    <a:moveTo>
                      <a:pt x="0" y="90"/>
                    </a:moveTo>
                    <a:lnTo>
                      <a:pt x="4" y="122"/>
                    </a:lnTo>
                    <a:lnTo>
                      <a:pt x="46" y="174"/>
                    </a:lnTo>
                    <a:lnTo>
                      <a:pt x="94" y="301"/>
                    </a:lnTo>
                    <a:lnTo>
                      <a:pt x="199" y="385"/>
                    </a:lnTo>
                    <a:lnTo>
                      <a:pt x="218" y="370"/>
                    </a:lnTo>
                    <a:lnTo>
                      <a:pt x="229" y="342"/>
                    </a:lnTo>
                    <a:lnTo>
                      <a:pt x="213" y="334"/>
                    </a:lnTo>
                    <a:lnTo>
                      <a:pt x="222" y="327"/>
                    </a:lnTo>
                    <a:lnTo>
                      <a:pt x="233" y="260"/>
                    </a:lnTo>
                    <a:lnTo>
                      <a:pt x="216" y="229"/>
                    </a:lnTo>
                    <a:lnTo>
                      <a:pt x="201" y="229"/>
                    </a:lnTo>
                    <a:lnTo>
                      <a:pt x="201" y="194"/>
                    </a:lnTo>
                    <a:lnTo>
                      <a:pt x="181" y="210"/>
                    </a:lnTo>
                    <a:lnTo>
                      <a:pt x="157" y="197"/>
                    </a:lnTo>
                    <a:lnTo>
                      <a:pt x="140" y="157"/>
                    </a:lnTo>
                    <a:lnTo>
                      <a:pt x="165" y="108"/>
                    </a:lnTo>
                    <a:lnTo>
                      <a:pt x="213" y="85"/>
                    </a:lnTo>
                    <a:lnTo>
                      <a:pt x="199" y="77"/>
                    </a:lnTo>
                    <a:lnTo>
                      <a:pt x="208" y="53"/>
                    </a:lnTo>
                    <a:lnTo>
                      <a:pt x="154" y="48"/>
                    </a:lnTo>
                    <a:lnTo>
                      <a:pt x="112" y="0"/>
                    </a:lnTo>
                    <a:lnTo>
                      <a:pt x="105" y="35"/>
                    </a:lnTo>
                    <a:lnTo>
                      <a:pt x="61" y="64"/>
                    </a:lnTo>
                    <a:lnTo>
                      <a:pt x="40" y="101"/>
                    </a:lnTo>
                    <a:lnTo>
                      <a:pt x="16" y="95"/>
                    </a:lnTo>
                    <a:lnTo>
                      <a:pt x="19" y="72"/>
                    </a:lnTo>
                    <a:lnTo>
                      <a:pt x="0" y="9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26" name=""/>
              <p:cNvSpPr/>
              <p:nvPr/>
            </p:nvSpPr>
            <p:spPr>
              <a:xfrm>
                <a:off x="5150880" y="2589840"/>
                <a:ext cx="27720" cy="22320"/>
              </a:xfrm>
              <a:custGeom>
                <a:avLst/>
                <a:gdLst/>
                <a:ahLst/>
                <a:rect l="l" t="t" r="r" b="b"/>
                <a:pathLst>
                  <a:path w="78" h="83">
                    <a:moveTo>
                      <a:pt x="0" y="37"/>
                    </a:moveTo>
                    <a:lnTo>
                      <a:pt x="24" y="0"/>
                    </a:lnTo>
                    <a:lnTo>
                      <a:pt x="78" y="5"/>
                    </a:lnTo>
                    <a:lnTo>
                      <a:pt x="72" y="77"/>
                    </a:lnTo>
                    <a:lnTo>
                      <a:pt x="31" y="83"/>
                    </a:lnTo>
                    <a:lnTo>
                      <a:pt x="0" y="3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Arial"/>
                </a:endParaRPr>
              </a:p>
            </p:txBody>
          </p:sp>
          <p:sp>
            <p:nvSpPr>
              <p:cNvPr id="627" name=""/>
              <p:cNvSpPr/>
              <p:nvPr/>
            </p:nvSpPr>
            <p:spPr>
              <a:xfrm>
                <a:off x="5126040" y="2561040"/>
                <a:ext cx="6840" cy="5040"/>
              </a:xfrm>
              <a:custGeom>
                <a:avLst/>
                <a:gdLst/>
                <a:ahLst/>
                <a:rect l="l" t="t" r="r" b="b"/>
                <a:pathLst>
                  <a:path w="20" h="16">
                    <a:moveTo>
                      <a:pt x="0" y="16"/>
                    </a:moveTo>
                    <a:lnTo>
                      <a:pt x="18" y="12"/>
                    </a:lnTo>
                    <a:lnTo>
                      <a:pt x="20" y="0"/>
                    </a:lnTo>
                    <a:lnTo>
                      <a:pt x="0" y="1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1760" bIns="-41760" anchor="t">
                <a:noAutofit/>
              </a:bodyPr>
              <a:p>
                <a:endParaRPr b="0" lang="en-US" sz="2400" strike="noStrike" u="none">
                  <a:solidFill>
                    <a:srgbClr val="ffffff"/>
                  </a:solidFill>
                  <a:effectLst/>
                  <a:uFillTx/>
                  <a:latin typeface="Arial"/>
                </a:endParaRPr>
              </a:p>
            </p:txBody>
          </p:sp>
          <p:sp>
            <p:nvSpPr>
              <p:cNvPr id="628" name=""/>
              <p:cNvSpPr/>
              <p:nvPr/>
            </p:nvSpPr>
            <p:spPr>
              <a:xfrm>
                <a:off x="5148720" y="2800080"/>
                <a:ext cx="35280" cy="30240"/>
              </a:xfrm>
              <a:custGeom>
                <a:avLst/>
                <a:gdLst/>
                <a:ahLst/>
                <a:rect l="l" t="t" r="r" b="b"/>
                <a:pathLst>
                  <a:path w="97" h="114">
                    <a:moveTo>
                      <a:pt x="0" y="91"/>
                    </a:moveTo>
                    <a:lnTo>
                      <a:pt x="15" y="5"/>
                    </a:lnTo>
                    <a:lnTo>
                      <a:pt x="30" y="0"/>
                    </a:lnTo>
                    <a:lnTo>
                      <a:pt x="84" y="45"/>
                    </a:lnTo>
                    <a:lnTo>
                      <a:pt x="97" y="62"/>
                    </a:lnTo>
                    <a:lnTo>
                      <a:pt x="93" y="86"/>
                    </a:lnTo>
                    <a:lnTo>
                      <a:pt x="66" y="114"/>
                    </a:lnTo>
                    <a:lnTo>
                      <a:pt x="0" y="91"/>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6560" bIns="-16560" anchor="t">
                <a:noAutofit/>
              </a:bodyPr>
              <a:p>
                <a:endParaRPr b="0" lang="en-US" sz="2400" strike="noStrike" u="none">
                  <a:solidFill>
                    <a:srgbClr val="ffffff"/>
                  </a:solidFill>
                  <a:effectLst/>
                  <a:uFillTx/>
                  <a:latin typeface="Arial"/>
                </a:endParaRPr>
              </a:p>
            </p:txBody>
          </p:sp>
          <p:sp>
            <p:nvSpPr>
              <p:cNvPr id="629" name=""/>
              <p:cNvSpPr/>
              <p:nvPr/>
            </p:nvSpPr>
            <p:spPr>
              <a:xfrm>
                <a:off x="5049360" y="2552760"/>
                <a:ext cx="89280" cy="65880"/>
              </a:xfrm>
              <a:custGeom>
                <a:avLst/>
                <a:gdLst/>
                <a:ahLst/>
                <a:rect l="l" t="t" r="r" b="b"/>
                <a:pathLst>
                  <a:path w="250" h="243">
                    <a:moveTo>
                      <a:pt x="0" y="66"/>
                    </a:moveTo>
                    <a:lnTo>
                      <a:pt x="24" y="108"/>
                    </a:lnTo>
                    <a:lnTo>
                      <a:pt x="61" y="113"/>
                    </a:lnTo>
                    <a:lnTo>
                      <a:pt x="71" y="131"/>
                    </a:lnTo>
                    <a:lnTo>
                      <a:pt x="109" y="128"/>
                    </a:lnTo>
                    <a:lnTo>
                      <a:pt x="102" y="202"/>
                    </a:lnTo>
                    <a:lnTo>
                      <a:pt x="118" y="233"/>
                    </a:lnTo>
                    <a:lnTo>
                      <a:pt x="139" y="243"/>
                    </a:lnTo>
                    <a:lnTo>
                      <a:pt x="185" y="214"/>
                    </a:lnTo>
                    <a:lnTo>
                      <a:pt x="168" y="209"/>
                    </a:lnTo>
                    <a:lnTo>
                      <a:pt x="159" y="168"/>
                    </a:lnTo>
                    <a:lnTo>
                      <a:pt x="190" y="176"/>
                    </a:lnTo>
                    <a:lnTo>
                      <a:pt x="237" y="151"/>
                    </a:lnTo>
                    <a:lnTo>
                      <a:pt x="223" y="131"/>
                    </a:lnTo>
                    <a:lnTo>
                      <a:pt x="240" y="113"/>
                    </a:lnTo>
                    <a:lnTo>
                      <a:pt x="233" y="98"/>
                    </a:lnTo>
                    <a:lnTo>
                      <a:pt x="250" y="84"/>
                    </a:lnTo>
                    <a:lnTo>
                      <a:pt x="229" y="80"/>
                    </a:lnTo>
                    <a:lnTo>
                      <a:pt x="229" y="60"/>
                    </a:lnTo>
                    <a:lnTo>
                      <a:pt x="191" y="41"/>
                    </a:lnTo>
                    <a:lnTo>
                      <a:pt x="209" y="33"/>
                    </a:lnTo>
                    <a:lnTo>
                      <a:pt x="98" y="38"/>
                    </a:lnTo>
                    <a:lnTo>
                      <a:pt x="64" y="0"/>
                    </a:lnTo>
                    <a:lnTo>
                      <a:pt x="64" y="17"/>
                    </a:lnTo>
                    <a:lnTo>
                      <a:pt x="33" y="32"/>
                    </a:lnTo>
                    <a:lnTo>
                      <a:pt x="42" y="60"/>
                    </a:lnTo>
                    <a:lnTo>
                      <a:pt x="31" y="71"/>
                    </a:lnTo>
                    <a:lnTo>
                      <a:pt x="24" y="45"/>
                    </a:lnTo>
                    <a:lnTo>
                      <a:pt x="35" y="10"/>
                    </a:lnTo>
                    <a:lnTo>
                      <a:pt x="0" y="6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9080" bIns="19080" anchor="t">
                <a:noAutofit/>
              </a:bodyPr>
              <a:p>
                <a:endParaRPr b="0" lang="en-US" sz="2400" strike="noStrike" u="none">
                  <a:solidFill>
                    <a:srgbClr val="ffffff"/>
                  </a:solidFill>
                  <a:effectLst/>
                  <a:uFillTx/>
                  <a:latin typeface="Arial"/>
                </a:endParaRPr>
              </a:p>
            </p:txBody>
          </p:sp>
        </p:grpSp>
      </p:grpSp>
      <p:grpSp>
        <p:nvGrpSpPr>
          <p:cNvPr id="630" name=""/>
          <p:cNvGrpSpPr/>
          <p:nvPr/>
        </p:nvGrpSpPr>
        <p:grpSpPr>
          <a:xfrm>
            <a:off x="1598760" y="2468520"/>
            <a:ext cx="1803240" cy="4462560"/>
            <a:chOff x="1598760" y="2468520"/>
            <a:chExt cx="1803240" cy="4462560"/>
          </a:xfrm>
        </p:grpSpPr>
        <p:sp>
          <p:nvSpPr>
            <p:cNvPr id="631" name=""/>
            <p:cNvSpPr/>
            <p:nvPr/>
          </p:nvSpPr>
          <p:spPr>
            <a:xfrm>
              <a:off x="1598760" y="2468520"/>
              <a:ext cx="1803240" cy="35290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632" name=""/>
            <p:cNvSpPr/>
            <p:nvPr/>
          </p:nvSpPr>
          <p:spPr>
            <a:xfrm>
              <a:off x="1598760" y="2468520"/>
              <a:ext cx="1803240" cy="593640"/>
            </a:xfrm>
            <a:prstGeom prst="bevel">
              <a:avLst>
                <a:gd name="adj" fmla="val 12500"/>
              </a:avLst>
            </a:prstGeom>
            <a:solidFill>
              <a:srgbClr val="0537d1"/>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Spain and Portugal</a:t>
              </a:r>
              <a:endParaRPr b="0" lang="en-US" sz="1400" strike="noStrike" u="none">
                <a:solidFill>
                  <a:srgbClr val="ffffff"/>
                </a:solidFill>
                <a:effectLst/>
                <a:uFillTx/>
                <a:latin typeface="Arial"/>
              </a:endParaRPr>
            </a:p>
          </p:txBody>
        </p:sp>
        <p:sp>
          <p:nvSpPr>
            <p:cNvPr id="633" name=""/>
            <p:cNvSpPr/>
            <p:nvPr/>
          </p:nvSpPr>
          <p:spPr>
            <a:xfrm flipV="1">
              <a:off x="1968480" y="6083280"/>
              <a:ext cx="97632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634" name=""/>
            <p:cNvSpPr/>
            <p:nvPr/>
          </p:nvSpPr>
          <p:spPr>
            <a:xfrm>
              <a:off x="1598760" y="6337440"/>
              <a:ext cx="1803240" cy="593640"/>
            </a:xfrm>
            <a:prstGeom prst="bevel">
              <a:avLst>
                <a:gd name="adj" fmla="val 12500"/>
              </a:avLst>
            </a:prstGeom>
            <a:solidFill>
              <a:srgbClr val="0537d1"/>
            </a:solidFill>
            <a:ln w="0">
              <a:noFill/>
            </a:ln>
          </p:spPr>
          <p:style>
            <a:lnRef idx="0"/>
            <a:fillRef idx="0"/>
            <a:effectRef idx="0"/>
            <a:fontRef idx="minor"/>
          </p:style>
          <p:txBody>
            <a:bodyPr lIns="137160" rIns="13716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Integrated operator</a:t>
              </a:r>
              <a:endParaRPr b="0" lang="en-US" sz="1400" strike="noStrike" u="none">
                <a:solidFill>
                  <a:srgbClr val="ffffff"/>
                </a:solidFill>
                <a:effectLst/>
                <a:uFillTx/>
                <a:latin typeface="Arial"/>
              </a:endParaRPr>
            </a:p>
          </p:txBody>
        </p:sp>
        <p:sp>
          <p:nvSpPr>
            <p:cNvPr id="635" name=""/>
            <p:cNvSpPr/>
            <p:nvPr/>
          </p:nvSpPr>
          <p:spPr>
            <a:xfrm>
              <a:off x="1692360" y="3110040"/>
              <a:ext cx="1616040" cy="2981160"/>
            </a:xfrm>
            <a:prstGeom prst="rect">
              <a:avLst/>
            </a:prstGeom>
            <a:noFill/>
            <a:ln w="0">
              <a:noFill/>
            </a:ln>
          </p:spPr>
          <p:style>
            <a:lnRef idx="0"/>
            <a:fillRef idx="0"/>
            <a:effectRef idx="0"/>
            <a:fontRef idx="minor"/>
          </p:style>
          <p:txBody>
            <a:bodyPr lIns="0" rIns="0" tIns="0" bIns="0" anchor="t">
              <a:normAutofit/>
            </a:bodyPr>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Reinforce leadership</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Multi-energy &amp; multi-service</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Presence in every customer segment</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Efficiency leadership</a:t>
              </a:r>
              <a:endParaRPr b="0" lang="en-US" sz="1100" strike="noStrike" u="none">
                <a:solidFill>
                  <a:srgbClr val="ffffff"/>
                </a:solidFill>
                <a:effectLst/>
                <a:uFillTx/>
                <a:latin typeface="Arial"/>
              </a:endParaRPr>
            </a:p>
          </p:txBody>
        </p:sp>
        <p:grpSp>
          <p:nvGrpSpPr>
            <p:cNvPr id="636" name=""/>
            <p:cNvGrpSpPr/>
            <p:nvPr/>
          </p:nvGrpSpPr>
          <p:grpSpPr>
            <a:xfrm>
              <a:off x="2990880" y="2637000"/>
              <a:ext cx="277920" cy="257040"/>
              <a:chOff x="2990880" y="2637000"/>
              <a:chExt cx="277920" cy="257040"/>
            </a:xfrm>
          </p:grpSpPr>
          <p:sp>
            <p:nvSpPr>
              <p:cNvPr id="637" name=""/>
              <p:cNvSpPr/>
              <p:nvPr/>
            </p:nvSpPr>
            <p:spPr>
              <a:xfrm>
                <a:off x="2990880" y="2702160"/>
                <a:ext cx="64080" cy="161280"/>
              </a:xfrm>
              <a:custGeom>
                <a:avLst/>
                <a:gdLst/>
                <a:ahLst/>
                <a:rect l="l" t="t" r="r" b="b"/>
                <a:pathLst>
                  <a:path w="56" h="117">
                    <a:moveTo>
                      <a:pt x="0" y="76"/>
                    </a:moveTo>
                    <a:lnTo>
                      <a:pt x="8" y="0"/>
                    </a:lnTo>
                    <a:lnTo>
                      <a:pt x="56" y="3"/>
                    </a:lnTo>
                    <a:lnTo>
                      <a:pt x="36" y="53"/>
                    </a:lnTo>
                    <a:lnTo>
                      <a:pt x="36" y="113"/>
                    </a:lnTo>
                    <a:lnTo>
                      <a:pt x="8" y="117"/>
                    </a:lnTo>
                    <a:lnTo>
                      <a:pt x="10" y="80"/>
                    </a:lnTo>
                    <a:lnTo>
                      <a:pt x="0" y="76"/>
                    </a:lnTo>
                    <a:close/>
                  </a:path>
                </a:pathLst>
              </a:custGeom>
              <a:solidFill>
                <a:srgbClr val="2257ec">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38" name=""/>
              <p:cNvSpPr/>
              <p:nvPr/>
            </p:nvSpPr>
            <p:spPr>
              <a:xfrm>
                <a:off x="2990880" y="2637000"/>
                <a:ext cx="277920" cy="257040"/>
              </a:xfrm>
              <a:custGeom>
                <a:avLst/>
                <a:gdLst/>
                <a:ahLst/>
                <a:rect l="l" t="t" r="r" b="b"/>
                <a:pathLst>
                  <a:path w="229" h="187">
                    <a:moveTo>
                      <a:pt x="0" y="15"/>
                    </a:moveTo>
                    <a:lnTo>
                      <a:pt x="6" y="47"/>
                    </a:lnTo>
                    <a:lnTo>
                      <a:pt x="54" y="50"/>
                    </a:lnTo>
                    <a:lnTo>
                      <a:pt x="34" y="100"/>
                    </a:lnTo>
                    <a:lnTo>
                      <a:pt x="34" y="160"/>
                    </a:lnTo>
                    <a:lnTo>
                      <a:pt x="67" y="187"/>
                    </a:lnTo>
                    <a:lnTo>
                      <a:pt x="135" y="170"/>
                    </a:lnTo>
                    <a:lnTo>
                      <a:pt x="174" y="125"/>
                    </a:lnTo>
                    <a:lnTo>
                      <a:pt x="165" y="106"/>
                    </a:lnTo>
                    <a:lnTo>
                      <a:pt x="185" y="72"/>
                    </a:lnTo>
                    <a:lnTo>
                      <a:pt x="228" y="47"/>
                    </a:lnTo>
                    <a:lnTo>
                      <a:pt x="229" y="31"/>
                    </a:lnTo>
                    <a:lnTo>
                      <a:pt x="201" y="28"/>
                    </a:lnTo>
                    <a:lnTo>
                      <a:pt x="196" y="26"/>
                    </a:lnTo>
                    <a:lnTo>
                      <a:pt x="136" y="7"/>
                    </a:lnTo>
                    <a:lnTo>
                      <a:pt x="19" y="0"/>
                    </a:lnTo>
                    <a:lnTo>
                      <a:pt x="0" y="15"/>
                    </a:lnTo>
                    <a:close/>
                  </a:path>
                </a:pathLst>
              </a:custGeom>
              <a:solidFill>
                <a:srgbClr val="2257ec">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grpSp>
        <p:nvGrpSpPr>
          <p:cNvPr id="639" name=""/>
          <p:cNvGrpSpPr/>
          <p:nvPr/>
        </p:nvGrpSpPr>
        <p:grpSpPr>
          <a:xfrm>
            <a:off x="5578560" y="2468520"/>
            <a:ext cx="1803240" cy="4462560"/>
            <a:chOff x="5578560" y="2468520"/>
            <a:chExt cx="1803240" cy="4462560"/>
          </a:xfrm>
        </p:grpSpPr>
        <p:sp>
          <p:nvSpPr>
            <p:cNvPr id="640" name=""/>
            <p:cNvSpPr/>
            <p:nvPr/>
          </p:nvSpPr>
          <p:spPr>
            <a:xfrm>
              <a:off x="5578560" y="2468520"/>
              <a:ext cx="1801800" cy="35290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641" name=""/>
            <p:cNvSpPr/>
            <p:nvPr/>
          </p:nvSpPr>
          <p:spPr>
            <a:xfrm>
              <a:off x="5578560" y="2468520"/>
              <a:ext cx="1803240" cy="593640"/>
            </a:xfrm>
            <a:prstGeom prst="bevel">
              <a:avLst>
                <a:gd name="adj" fmla="val 12500"/>
              </a:avLst>
            </a:prstGeom>
            <a:solidFill>
              <a:srgbClr val="008000"/>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Europe</a:t>
              </a:r>
              <a:endParaRPr b="0" lang="en-US" sz="1400" strike="noStrike" u="none">
                <a:solidFill>
                  <a:srgbClr val="ffffff"/>
                </a:solidFill>
                <a:effectLst/>
                <a:uFillTx/>
                <a:latin typeface="Arial"/>
              </a:endParaRPr>
            </a:p>
          </p:txBody>
        </p:sp>
        <p:sp>
          <p:nvSpPr>
            <p:cNvPr id="642" name=""/>
            <p:cNvSpPr/>
            <p:nvPr/>
          </p:nvSpPr>
          <p:spPr>
            <a:xfrm flipV="1">
              <a:off x="6022800" y="6083280"/>
              <a:ext cx="97632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643" name=""/>
            <p:cNvSpPr/>
            <p:nvPr/>
          </p:nvSpPr>
          <p:spPr>
            <a:xfrm>
              <a:off x="5578560" y="6337440"/>
              <a:ext cx="1803240" cy="593640"/>
            </a:xfrm>
            <a:prstGeom prst="bevel">
              <a:avLst>
                <a:gd name="adj" fmla="val 12500"/>
              </a:avLst>
            </a:prstGeom>
            <a:solidFill>
              <a:srgbClr val="008000"/>
            </a:solidFill>
            <a:ln w="0">
              <a:noFill/>
            </a:ln>
          </p:spPr>
          <p:style>
            <a:lnRef idx="0"/>
            <a:fillRef idx="0"/>
            <a:effectRef idx="0"/>
            <a:fontRef idx="minor"/>
          </p:style>
          <p:txBody>
            <a:bodyPr lIns="28800" rIns="2880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Specialist</a:t>
              </a:r>
              <a:endParaRPr b="0" lang="en-US" sz="1400" strike="noStrike" u="none">
                <a:solidFill>
                  <a:srgbClr val="ffffff"/>
                </a:solidFill>
                <a:effectLst/>
                <a:uFillTx/>
                <a:latin typeface="Arial"/>
              </a:endParaRPr>
            </a:p>
          </p:txBody>
        </p:sp>
        <p:sp>
          <p:nvSpPr>
            <p:cNvPr id="644" name=""/>
            <p:cNvSpPr/>
            <p:nvPr/>
          </p:nvSpPr>
          <p:spPr>
            <a:xfrm>
              <a:off x="5670720" y="3110040"/>
              <a:ext cx="1617480" cy="2981160"/>
            </a:xfrm>
            <a:prstGeom prst="rect">
              <a:avLst/>
            </a:prstGeom>
            <a:noFill/>
            <a:ln w="0">
              <a:noFill/>
            </a:ln>
          </p:spPr>
          <p:style>
            <a:lnRef idx="0"/>
            <a:fillRef idx="0"/>
            <a:effectRef idx="0"/>
            <a:fontRef idx="minor"/>
          </p:style>
          <p:txBody>
            <a:bodyPr lIns="0" rIns="0" tIns="0" bIns="0" anchor="t">
              <a:normAutofit/>
            </a:bodyPr>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Rapid penetration via potential asset swaps</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Leadership in Southern Europe-Mediterranean</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Selective investments in the rest of Europe</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Active player in trading</a:t>
              </a:r>
              <a:endParaRPr b="0" lang="en-US" sz="1100" strike="noStrike" u="none">
                <a:solidFill>
                  <a:srgbClr val="ffffff"/>
                </a:solidFill>
                <a:effectLst/>
                <a:uFillTx/>
                <a:latin typeface="Arial"/>
              </a:endParaRPr>
            </a:p>
          </p:txBody>
        </p:sp>
        <p:grpSp>
          <p:nvGrpSpPr>
            <p:cNvPr id="645" name=""/>
            <p:cNvGrpSpPr/>
            <p:nvPr/>
          </p:nvGrpSpPr>
          <p:grpSpPr>
            <a:xfrm>
              <a:off x="6867360" y="2608200"/>
              <a:ext cx="424080" cy="314280"/>
              <a:chOff x="6867360" y="2608200"/>
              <a:chExt cx="424080" cy="314280"/>
            </a:xfrm>
          </p:grpSpPr>
          <p:sp>
            <p:nvSpPr>
              <p:cNvPr id="646" name=""/>
              <p:cNvSpPr/>
              <p:nvPr/>
            </p:nvSpPr>
            <p:spPr>
              <a:xfrm>
                <a:off x="7115760" y="2838960"/>
                <a:ext cx="16200" cy="37440"/>
              </a:xfrm>
              <a:custGeom>
                <a:avLst/>
                <a:gdLst/>
                <a:ahLst/>
                <a:rect l="l" t="t" r="r" b="b"/>
                <a:pathLst>
                  <a:path w="34" h="72">
                    <a:moveTo>
                      <a:pt x="0" y="55"/>
                    </a:moveTo>
                    <a:lnTo>
                      <a:pt x="1" y="17"/>
                    </a:lnTo>
                    <a:lnTo>
                      <a:pt x="18" y="0"/>
                    </a:lnTo>
                    <a:lnTo>
                      <a:pt x="34" y="42"/>
                    </a:lnTo>
                    <a:lnTo>
                      <a:pt x="18" y="72"/>
                    </a:lnTo>
                    <a:lnTo>
                      <a:pt x="0" y="5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Arial"/>
                </a:endParaRPr>
              </a:p>
            </p:txBody>
          </p:sp>
          <p:sp>
            <p:nvSpPr>
              <p:cNvPr id="647" name=""/>
              <p:cNvSpPr/>
              <p:nvPr/>
            </p:nvSpPr>
            <p:spPr>
              <a:xfrm>
                <a:off x="7031880" y="2755800"/>
                <a:ext cx="66240" cy="29520"/>
              </a:xfrm>
              <a:custGeom>
                <a:avLst/>
                <a:gdLst/>
                <a:ahLst/>
                <a:rect l="l" t="t" r="r" b="b"/>
                <a:pathLst>
                  <a:path w="143" h="62">
                    <a:moveTo>
                      <a:pt x="0" y="35"/>
                    </a:moveTo>
                    <a:lnTo>
                      <a:pt x="3" y="37"/>
                    </a:lnTo>
                    <a:lnTo>
                      <a:pt x="3" y="49"/>
                    </a:lnTo>
                    <a:lnTo>
                      <a:pt x="19" y="51"/>
                    </a:lnTo>
                    <a:lnTo>
                      <a:pt x="47" y="45"/>
                    </a:lnTo>
                    <a:lnTo>
                      <a:pt x="79" y="62"/>
                    </a:lnTo>
                    <a:lnTo>
                      <a:pt x="125" y="50"/>
                    </a:lnTo>
                    <a:lnTo>
                      <a:pt x="143" y="18"/>
                    </a:lnTo>
                    <a:lnTo>
                      <a:pt x="135" y="0"/>
                    </a:lnTo>
                    <a:lnTo>
                      <a:pt x="80" y="1"/>
                    </a:lnTo>
                    <a:lnTo>
                      <a:pt x="64" y="34"/>
                    </a:lnTo>
                    <a:lnTo>
                      <a:pt x="0" y="3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Arial"/>
                </a:endParaRPr>
              </a:p>
            </p:txBody>
          </p:sp>
          <p:sp>
            <p:nvSpPr>
              <p:cNvPr id="648" name=""/>
              <p:cNvSpPr/>
              <p:nvPr/>
            </p:nvSpPr>
            <p:spPr>
              <a:xfrm>
                <a:off x="6976440" y="2717280"/>
                <a:ext cx="27720" cy="25200"/>
              </a:xfrm>
              <a:custGeom>
                <a:avLst/>
                <a:gdLst/>
                <a:ahLst/>
                <a:rect l="l" t="t" r="r" b="b"/>
                <a:pathLst>
                  <a:path w="61" h="50">
                    <a:moveTo>
                      <a:pt x="0" y="9"/>
                    </a:moveTo>
                    <a:lnTo>
                      <a:pt x="13" y="2"/>
                    </a:lnTo>
                    <a:lnTo>
                      <a:pt x="41" y="0"/>
                    </a:lnTo>
                    <a:lnTo>
                      <a:pt x="60" y="20"/>
                    </a:lnTo>
                    <a:lnTo>
                      <a:pt x="61" y="36"/>
                    </a:lnTo>
                    <a:lnTo>
                      <a:pt x="54" y="50"/>
                    </a:lnTo>
                    <a:lnTo>
                      <a:pt x="0" y="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Arial"/>
                </a:endParaRPr>
              </a:p>
            </p:txBody>
          </p:sp>
          <p:sp>
            <p:nvSpPr>
              <p:cNvPr id="649" name=""/>
              <p:cNvSpPr/>
              <p:nvPr/>
            </p:nvSpPr>
            <p:spPr>
              <a:xfrm>
                <a:off x="7144200" y="2818080"/>
                <a:ext cx="52560" cy="37800"/>
              </a:xfrm>
              <a:custGeom>
                <a:avLst/>
                <a:gdLst/>
                <a:ahLst/>
                <a:rect l="l" t="t" r="r" b="b"/>
                <a:pathLst>
                  <a:path w="116" h="73">
                    <a:moveTo>
                      <a:pt x="0" y="50"/>
                    </a:moveTo>
                    <a:lnTo>
                      <a:pt x="6" y="0"/>
                    </a:lnTo>
                    <a:lnTo>
                      <a:pt x="116" y="11"/>
                    </a:lnTo>
                    <a:lnTo>
                      <a:pt x="96" y="43"/>
                    </a:lnTo>
                    <a:lnTo>
                      <a:pt x="105" y="59"/>
                    </a:lnTo>
                    <a:lnTo>
                      <a:pt x="75" y="62"/>
                    </a:lnTo>
                    <a:lnTo>
                      <a:pt x="59" y="73"/>
                    </a:lnTo>
                    <a:lnTo>
                      <a:pt x="12" y="72"/>
                    </a:lnTo>
                    <a:lnTo>
                      <a:pt x="0" y="5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Arial"/>
                </a:endParaRPr>
              </a:p>
            </p:txBody>
          </p:sp>
          <p:sp>
            <p:nvSpPr>
              <p:cNvPr id="650" name=""/>
              <p:cNvSpPr/>
              <p:nvPr/>
            </p:nvSpPr>
            <p:spPr>
              <a:xfrm>
                <a:off x="7052400" y="2720160"/>
                <a:ext cx="91800" cy="48960"/>
              </a:xfrm>
              <a:custGeom>
                <a:avLst/>
                <a:gdLst/>
                <a:ahLst/>
                <a:rect l="l" t="t" r="r" b="b"/>
                <a:pathLst>
                  <a:path w="196" h="93">
                    <a:moveTo>
                      <a:pt x="0" y="24"/>
                    </a:moveTo>
                    <a:lnTo>
                      <a:pt x="34" y="66"/>
                    </a:lnTo>
                    <a:lnTo>
                      <a:pt x="89" y="65"/>
                    </a:lnTo>
                    <a:lnTo>
                      <a:pt x="97" y="83"/>
                    </a:lnTo>
                    <a:lnTo>
                      <a:pt x="122" y="93"/>
                    </a:lnTo>
                    <a:lnTo>
                      <a:pt x="166" y="72"/>
                    </a:lnTo>
                    <a:lnTo>
                      <a:pt x="190" y="75"/>
                    </a:lnTo>
                    <a:lnTo>
                      <a:pt x="196" y="57"/>
                    </a:lnTo>
                    <a:lnTo>
                      <a:pt x="149" y="52"/>
                    </a:lnTo>
                    <a:lnTo>
                      <a:pt x="53" y="10"/>
                    </a:lnTo>
                    <a:lnTo>
                      <a:pt x="41" y="0"/>
                    </a:lnTo>
                    <a:lnTo>
                      <a:pt x="0" y="2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Arial"/>
                </a:endParaRPr>
              </a:p>
            </p:txBody>
          </p:sp>
          <p:sp>
            <p:nvSpPr>
              <p:cNvPr id="651" name=""/>
              <p:cNvSpPr/>
              <p:nvPr/>
            </p:nvSpPr>
            <p:spPr>
              <a:xfrm>
                <a:off x="7021440" y="2621880"/>
                <a:ext cx="21600" cy="45720"/>
              </a:xfrm>
              <a:custGeom>
                <a:avLst/>
                <a:gdLst/>
                <a:ahLst/>
                <a:rect l="l" t="t" r="r" b="b"/>
                <a:pathLst>
                  <a:path w="48" h="85">
                    <a:moveTo>
                      <a:pt x="0" y="65"/>
                    </a:moveTo>
                    <a:lnTo>
                      <a:pt x="3" y="24"/>
                    </a:lnTo>
                    <a:lnTo>
                      <a:pt x="42" y="0"/>
                    </a:lnTo>
                    <a:lnTo>
                      <a:pt x="35" y="33"/>
                    </a:lnTo>
                    <a:lnTo>
                      <a:pt x="48" y="43"/>
                    </a:lnTo>
                    <a:lnTo>
                      <a:pt x="23" y="61"/>
                    </a:lnTo>
                    <a:lnTo>
                      <a:pt x="23" y="85"/>
                    </a:lnTo>
                    <a:lnTo>
                      <a:pt x="7" y="85"/>
                    </a:lnTo>
                    <a:lnTo>
                      <a:pt x="0" y="6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Arial"/>
                </a:endParaRPr>
              </a:p>
            </p:txBody>
          </p:sp>
          <p:sp>
            <p:nvSpPr>
              <p:cNvPr id="652" name=""/>
              <p:cNvSpPr/>
              <p:nvPr/>
            </p:nvSpPr>
            <p:spPr>
              <a:xfrm>
                <a:off x="7036920" y="2657160"/>
                <a:ext cx="6840" cy="3240"/>
              </a:xfrm>
              <a:custGeom>
                <a:avLst/>
                <a:gdLst/>
                <a:ahLst/>
                <a:rect l="l" t="t" r="r" b="b"/>
                <a:pathLst>
                  <a:path w="18" h="10">
                    <a:moveTo>
                      <a:pt x="0" y="10"/>
                    </a:moveTo>
                    <a:lnTo>
                      <a:pt x="16" y="0"/>
                    </a:lnTo>
                    <a:lnTo>
                      <a:pt x="18" y="7"/>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Arial"/>
                </a:endParaRPr>
              </a:p>
            </p:txBody>
          </p:sp>
          <p:sp>
            <p:nvSpPr>
              <p:cNvPr id="653" name=""/>
              <p:cNvSpPr/>
              <p:nvPr/>
            </p:nvSpPr>
            <p:spPr>
              <a:xfrm>
                <a:off x="7048080" y="2647800"/>
                <a:ext cx="11160" cy="15840"/>
              </a:xfrm>
              <a:custGeom>
                <a:avLst/>
                <a:gdLst/>
                <a:ahLst/>
                <a:rect l="l" t="t" r="r" b="b"/>
                <a:pathLst>
                  <a:path w="29" h="35">
                    <a:moveTo>
                      <a:pt x="0" y="18"/>
                    </a:moveTo>
                    <a:lnTo>
                      <a:pt x="22" y="35"/>
                    </a:lnTo>
                    <a:lnTo>
                      <a:pt x="29" y="18"/>
                    </a:lnTo>
                    <a:lnTo>
                      <a:pt x="26" y="0"/>
                    </a:lnTo>
                    <a:lnTo>
                      <a:pt x="0" y="1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0960" bIns="-30960" anchor="t">
                <a:noAutofit/>
              </a:bodyPr>
              <a:p>
                <a:endParaRPr b="0" lang="en-US" sz="2400" strike="noStrike" u="none">
                  <a:solidFill>
                    <a:srgbClr val="ffffff"/>
                  </a:solidFill>
                  <a:effectLst/>
                  <a:uFillTx/>
                  <a:latin typeface="Arial"/>
                </a:endParaRPr>
              </a:p>
            </p:txBody>
          </p:sp>
          <p:sp>
            <p:nvSpPr>
              <p:cNvPr id="654" name=""/>
              <p:cNvSpPr/>
              <p:nvPr/>
            </p:nvSpPr>
            <p:spPr>
              <a:xfrm>
                <a:off x="6914520" y="2720160"/>
                <a:ext cx="104760" cy="120600"/>
              </a:xfrm>
              <a:custGeom>
                <a:avLst/>
                <a:gdLst/>
                <a:ahLst/>
                <a:rect l="l" t="t" r="r" b="b"/>
                <a:pathLst>
                  <a:path w="233" h="232">
                    <a:moveTo>
                      <a:pt x="0" y="71"/>
                    </a:moveTo>
                    <a:lnTo>
                      <a:pt x="7" y="92"/>
                    </a:lnTo>
                    <a:lnTo>
                      <a:pt x="56" y="106"/>
                    </a:lnTo>
                    <a:lnTo>
                      <a:pt x="46" y="118"/>
                    </a:lnTo>
                    <a:lnTo>
                      <a:pt x="65" y="132"/>
                    </a:lnTo>
                    <a:lnTo>
                      <a:pt x="73" y="157"/>
                    </a:lnTo>
                    <a:lnTo>
                      <a:pt x="51" y="208"/>
                    </a:lnTo>
                    <a:lnTo>
                      <a:pt x="111" y="227"/>
                    </a:lnTo>
                    <a:lnTo>
                      <a:pt x="116" y="229"/>
                    </a:lnTo>
                    <a:lnTo>
                      <a:pt x="144" y="232"/>
                    </a:lnTo>
                    <a:lnTo>
                      <a:pt x="144" y="214"/>
                    </a:lnTo>
                    <a:lnTo>
                      <a:pt x="162" y="203"/>
                    </a:lnTo>
                    <a:lnTo>
                      <a:pt x="198" y="215"/>
                    </a:lnTo>
                    <a:lnTo>
                      <a:pt x="222" y="196"/>
                    </a:lnTo>
                    <a:lnTo>
                      <a:pt x="209" y="168"/>
                    </a:lnTo>
                    <a:lnTo>
                      <a:pt x="215" y="141"/>
                    </a:lnTo>
                    <a:lnTo>
                      <a:pt x="196" y="126"/>
                    </a:lnTo>
                    <a:lnTo>
                      <a:pt x="222" y="94"/>
                    </a:lnTo>
                    <a:lnTo>
                      <a:pt x="233" y="59"/>
                    </a:lnTo>
                    <a:lnTo>
                      <a:pt x="199" y="45"/>
                    </a:lnTo>
                    <a:lnTo>
                      <a:pt x="190" y="41"/>
                    </a:lnTo>
                    <a:lnTo>
                      <a:pt x="136" y="0"/>
                    </a:lnTo>
                    <a:lnTo>
                      <a:pt x="117" y="8"/>
                    </a:lnTo>
                    <a:lnTo>
                      <a:pt x="96" y="46"/>
                    </a:lnTo>
                    <a:lnTo>
                      <a:pt x="50" y="39"/>
                    </a:lnTo>
                    <a:lnTo>
                      <a:pt x="58" y="70"/>
                    </a:lnTo>
                    <a:lnTo>
                      <a:pt x="0" y="7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55" name=""/>
              <p:cNvSpPr/>
              <p:nvPr/>
            </p:nvSpPr>
            <p:spPr>
              <a:xfrm>
                <a:off x="7025760" y="2832840"/>
                <a:ext cx="6120" cy="22320"/>
              </a:xfrm>
              <a:custGeom>
                <a:avLst/>
                <a:gdLst/>
                <a:ahLst/>
                <a:rect l="l" t="t" r="r" b="b"/>
                <a:pathLst>
                  <a:path w="15" h="43">
                    <a:moveTo>
                      <a:pt x="0" y="22"/>
                    </a:moveTo>
                    <a:lnTo>
                      <a:pt x="13" y="43"/>
                    </a:lnTo>
                    <a:lnTo>
                      <a:pt x="15" y="0"/>
                    </a:lnTo>
                    <a:lnTo>
                      <a:pt x="0" y="2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Arial"/>
                </a:endParaRPr>
              </a:p>
            </p:txBody>
          </p:sp>
          <p:sp>
            <p:nvSpPr>
              <p:cNvPr id="656" name=""/>
              <p:cNvSpPr/>
              <p:nvPr/>
            </p:nvSpPr>
            <p:spPr>
              <a:xfrm>
                <a:off x="7004160" y="2667960"/>
                <a:ext cx="73440" cy="105120"/>
              </a:xfrm>
              <a:custGeom>
                <a:avLst/>
                <a:gdLst/>
                <a:ahLst/>
                <a:rect l="l" t="t" r="r" b="b"/>
                <a:pathLst>
                  <a:path w="163" h="206">
                    <a:moveTo>
                      <a:pt x="0" y="84"/>
                    </a:moveTo>
                    <a:lnTo>
                      <a:pt x="1" y="118"/>
                    </a:lnTo>
                    <a:lnTo>
                      <a:pt x="2" y="134"/>
                    </a:lnTo>
                    <a:lnTo>
                      <a:pt x="4" y="152"/>
                    </a:lnTo>
                    <a:lnTo>
                      <a:pt x="38" y="166"/>
                    </a:lnTo>
                    <a:lnTo>
                      <a:pt x="27" y="201"/>
                    </a:lnTo>
                    <a:lnTo>
                      <a:pt x="64" y="206"/>
                    </a:lnTo>
                    <a:lnTo>
                      <a:pt x="128" y="205"/>
                    </a:lnTo>
                    <a:lnTo>
                      <a:pt x="144" y="172"/>
                    </a:lnTo>
                    <a:lnTo>
                      <a:pt x="110" y="130"/>
                    </a:lnTo>
                    <a:lnTo>
                      <a:pt x="151" y="106"/>
                    </a:lnTo>
                    <a:lnTo>
                      <a:pt x="163" y="113"/>
                    </a:lnTo>
                    <a:lnTo>
                      <a:pt x="151" y="31"/>
                    </a:lnTo>
                    <a:lnTo>
                      <a:pt x="123" y="11"/>
                    </a:lnTo>
                    <a:lnTo>
                      <a:pt x="88" y="25"/>
                    </a:lnTo>
                    <a:lnTo>
                      <a:pt x="91" y="15"/>
                    </a:lnTo>
                    <a:lnTo>
                      <a:pt x="64" y="0"/>
                    </a:lnTo>
                    <a:lnTo>
                      <a:pt x="48" y="0"/>
                    </a:lnTo>
                    <a:lnTo>
                      <a:pt x="48" y="45"/>
                    </a:lnTo>
                    <a:lnTo>
                      <a:pt x="32" y="33"/>
                    </a:lnTo>
                    <a:lnTo>
                      <a:pt x="21" y="48"/>
                    </a:lnTo>
                    <a:lnTo>
                      <a:pt x="20" y="75"/>
                    </a:lnTo>
                    <a:lnTo>
                      <a:pt x="0" y="8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57" name=""/>
              <p:cNvSpPr/>
              <p:nvPr/>
            </p:nvSpPr>
            <p:spPr>
              <a:xfrm>
                <a:off x="7124760" y="2850120"/>
                <a:ext cx="53640" cy="66960"/>
              </a:xfrm>
              <a:custGeom>
                <a:avLst/>
                <a:gdLst/>
                <a:ahLst/>
                <a:rect l="l" t="t" r="r" b="b"/>
                <a:pathLst>
                  <a:path w="117" h="132">
                    <a:moveTo>
                      <a:pt x="0" y="52"/>
                    </a:moveTo>
                    <a:lnTo>
                      <a:pt x="16" y="22"/>
                    </a:lnTo>
                    <a:lnTo>
                      <a:pt x="54" y="10"/>
                    </a:lnTo>
                    <a:lnTo>
                      <a:pt x="101" y="11"/>
                    </a:lnTo>
                    <a:lnTo>
                      <a:pt x="117" y="0"/>
                    </a:lnTo>
                    <a:lnTo>
                      <a:pt x="111" y="27"/>
                    </a:lnTo>
                    <a:lnTo>
                      <a:pt x="80" y="21"/>
                    </a:lnTo>
                    <a:lnTo>
                      <a:pt x="63" y="44"/>
                    </a:lnTo>
                    <a:lnTo>
                      <a:pt x="48" y="31"/>
                    </a:lnTo>
                    <a:lnTo>
                      <a:pt x="60" y="66"/>
                    </a:lnTo>
                    <a:lnTo>
                      <a:pt x="43" y="73"/>
                    </a:lnTo>
                    <a:lnTo>
                      <a:pt x="73" y="89"/>
                    </a:lnTo>
                    <a:lnTo>
                      <a:pt x="73" y="101"/>
                    </a:lnTo>
                    <a:lnTo>
                      <a:pt x="48" y="106"/>
                    </a:lnTo>
                    <a:lnTo>
                      <a:pt x="56" y="132"/>
                    </a:lnTo>
                    <a:lnTo>
                      <a:pt x="29" y="123"/>
                    </a:lnTo>
                    <a:lnTo>
                      <a:pt x="20" y="99"/>
                    </a:lnTo>
                    <a:lnTo>
                      <a:pt x="56" y="90"/>
                    </a:lnTo>
                    <a:lnTo>
                      <a:pt x="20" y="86"/>
                    </a:lnTo>
                    <a:lnTo>
                      <a:pt x="0" y="5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Arial"/>
                </a:endParaRPr>
              </a:p>
            </p:txBody>
          </p:sp>
          <p:sp>
            <p:nvSpPr>
              <p:cNvPr id="658" name=""/>
              <p:cNvSpPr/>
              <p:nvPr/>
            </p:nvSpPr>
            <p:spPr>
              <a:xfrm>
                <a:off x="7090560" y="2757240"/>
                <a:ext cx="55800" cy="40320"/>
              </a:xfrm>
              <a:custGeom>
                <a:avLst/>
                <a:gdLst/>
                <a:ahLst/>
                <a:rect l="l" t="t" r="r" b="b"/>
                <a:pathLst>
                  <a:path w="123" h="75">
                    <a:moveTo>
                      <a:pt x="0" y="43"/>
                    </a:moveTo>
                    <a:lnTo>
                      <a:pt x="18" y="11"/>
                    </a:lnTo>
                    <a:lnTo>
                      <a:pt x="43" y="21"/>
                    </a:lnTo>
                    <a:lnTo>
                      <a:pt x="87" y="0"/>
                    </a:lnTo>
                    <a:lnTo>
                      <a:pt x="111" y="3"/>
                    </a:lnTo>
                    <a:lnTo>
                      <a:pt x="123" y="15"/>
                    </a:lnTo>
                    <a:lnTo>
                      <a:pt x="75" y="65"/>
                    </a:lnTo>
                    <a:lnTo>
                      <a:pt x="35" y="75"/>
                    </a:lnTo>
                    <a:lnTo>
                      <a:pt x="0" y="43"/>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Arial"/>
                </a:endParaRPr>
              </a:p>
            </p:txBody>
          </p:sp>
          <p:sp>
            <p:nvSpPr>
              <p:cNvPr id="659" name=""/>
              <p:cNvSpPr/>
              <p:nvPr/>
            </p:nvSpPr>
            <p:spPr>
              <a:xfrm>
                <a:off x="7009200" y="2779560"/>
                <a:ext cx="100440" cy="117360"/>
              </a:xfrm>
              <a:custGeom>
                <a:avLst/>
                <a:gdLst/>
                <a:ahLst/>
                <a:rect l="l" t="t" r="r" b="b"/>
                <a:pathLst>
                  <a:path w="218" h="233">
                    <a:moveTo>
                      <a:pt x="0" y="59"/>
                    </a:moveTo>
                    <a:lnTo>
                      <a:pt x="6" y="32"/>
                    </a:lnTo>
                    <a:lnTo>
                      <a:pt x="31" y="19"/>
                    </a:lnTo>
                    <a:lnTo>
                      <a:pt x="42" y="31"/>
                    </a:lnTo>
                    <a:lnTo>
                      <a:pt x="69" y="6"/>
                    </a:lnTo>
                    <a:lnTo>
                      <a:pt x="97" y="0"/>
                    </a:lnTo>
                    <a:lnTo>
                      <a:pt x="129" y="17"/>
                    </a:lnTo>
                    <a:lnTo>
                      <a:pt x="129" y="43"/>
                    </a:lnTo>
                    <a:lnTo>
                      <a:pt x="105" y="47"/>
                    </a:lnTo>
                    <a:lnTo>
                      <a:pt x="109" y="78"/>
                    </a:lnTo>
                    <a:lnTo>
                      <a:pt x="149" y="130"/>
                    </a:lnTo>
                    <a:lnTo>
                      <a:pt x="175" y="135"/>
                    </a:lnTo>
                    <a:lnTo>
                      <a:pt x="172" y="146"/>
                    </a:lnTo>
                    <a:lnTo>
                      <a:pt x="218" y="180"/>
                    </a:lnTo>
                    <a:lnTo>
                      <a:pt x="186" y="174"/>
                    </a:lnTo>
                    <a:lnTo>
                      <a:pt x="193" y="208"/>
                    </a:lnTo>
                    <a:lnTo>
                      <a:pt x="175" y="233"/>
                    </a:lnTo>
                    <a:lnTo>
                      <a:pt x="165" y="181"/>
                    </a:lnTo>
                    <a:lnTo>
                      <a:pt x="83" y="122"/>
                    </a:lnTo>
                    <a:lnTo>
                      <a:pt x="64" y="84"/>
                    </a:lnTo>
                    <a:lnTo>
                      <a:pt x="38" y="69"/>
                    </a:lnTo>
                    <a:lnTo>
                      <a:pt x="13" y="87"/>
                    </a:lnTo>
                    <a:lnTo>
                      <a:pt x="0" y="5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60" name=""/>
              <p:cNvSpPr/>
              <p:nvPr/>
            </p:nvSpPr>
            <p:spPr>
              <a:xfrm>
                <a:off x="7022520" y="2855880"/>
                <a:ext cx="10080" cy="28800"/>
              </a:xfrm>
              <a:custGeom>
                <a:avLst/>
                <a:gdLst/>
                <a:ahLst/>
                <a:rect l="l" t="t" r="r" b="b"/>
                <a:pathLst>
                  <a:path w="25" h="58">
                    <a:moveTo>
                      <a:pt x="0" y="10"/>
                    </a:moveTo>
                    <a:lnTo>
                      <a:pt x="4" y="53"/>
                    </a:lnTo>
                    <a:lnTo>
                      <a:pt x="15" y="58"/>
                    </a:lnTo>
                    <a:lnTo>
                      <a:pt x="25" y="24"/>
                    </a:lnTo>
                    <a:lnTo>
                      <a:pt x="15" y="0"/>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Arial"/>
                </a:endParaRPr>
              </a:p>
            </p:txBody>
          </p:sp>
          <p:sp>
            <p:nvSpPr>
              <p:cNvPr id="661" name=""/>
              <p:cNvSpPr/>
              <p:nvPr/>
            </p:nvSpPr>
            <p:spPr>
              <a:xfrm>
                <a:off x="7059600" y="2895120"/>
                <a:ext cx="24480" cy="20160"/>
              </a:xfrm>
              <a:custGeom>
                <a:avLst/>
                <a:gdLst/>
                <a:ahLst/>
                <a:rect l="l" t="t" r="r" b="b"/>
                <a:pathLst>
                  <a:path w="56" h="38">
                    <a:moveTo>
                      <a:pt x="0" y="9"/>
                    </a:moveTo>
                    <a:lnTo>
                      <a:pt x="47" y="38"/>
                    </a:lnTo>
                    <a:lnTo>
                      <a:pt x="56" y="0"/>
                    </a:lnTo>
                    <a:lnTo>
                      <a:pt x="0" y="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Arial"/>
                </a:endParaRPr>
              </a:p>
            </p:txBody>
          </p:sp>
          <p:sp>
            <p:nvSpPr>
              <p:cNvPr id="662" name=""/>
              <p:cNvSpPr/>
              <p:nvPr/>
            </p:nvSpPr>
            <p:spPr>
              <a:xfrm>
                <a:off x="6999840" y="2734920"/>
                <a:ext cx="5400" cy="9720"/>
              </a:xfrm>
              <a:custGeom>
                <a:avLst/>
                <a:gdLst/>
                <a:ahLst/>
                <a:rect l="l" t="t" r="r" b="b"/>
                <a:pathLst>
                  <a:path w="9" h="18">
                    <a:moveTo>
                      <a:pt x="0" y="14"/>
                    </a:moveTo>
                    <a:lnTo>
                      <a:pt x="7" y="0"/>
                    </a:lnTo>
                    <a:lnTo>
                      <a:pt x="9" y="18"/>
                    </a:lnTo>
                    <a:lnTo>
                      <a:pt x="0" y="1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7080" bIns="-37080" anchor="t">
                <a:noAutofit/>
              </a:bodyPr>
              <a:p>
                <a:endParaRPr b="0" lang="en-US" sz="2400" strike="noStrike" u="none">
                  <a:solidFill>
                    <a:srgbClr val="ffffff"/>
                  </a:solidFill>
                  <a:effectLst/>
                  <a:uFillTx/>
                  <a:latin typeface="Arial"/>
                </a:endParaRPr>
              </a:p>
            </p:txBody>
          </p:sp>
          <p:sp>
            <p:nvSpPr>
              <p:cNvPr id="663" name=""/>
              <p:cNvSpPr/>
              <p:nvPr/>
            </p:nvSpPr>
            <p:spPr>
              <a:xfrm>
                <a:off x="6981480" y="2691360"/>
                <a:ext cx="30240" cy="35640"/>
              </a:xfrm>
              <a:custGeom>
                <a:avLst/>
                <a:gdLst/>
                <a:ahLst/>
                <a:rect l="l" t="t" r="r" b="b"/>
                <a:pathLst>
                  <a:path w="67" h="70">
                    <a:moveTo>
                      <a:pt x="0" y="52"/>
                    </a:moveTo>
                    <a:lnTo>
                      <a:pt x="28" y="43"/>
                    </a:lnTo>
                    <a:lnTo>
                      <a:pt x="14" y="35"/>
                    </a:lnTo>
                    <a:lnTo>
                      <a:pt x="27" y="10"/>
                    </a:lnTo>
                    <a:lnTo>
                      <a:pt x="37" y="27"/>
                    </a:lnTo>
                    <a:lnTo>
                      <a:pt x="37" y="0"/>
                    </a:lnTo>
                    <a:lnTo>
                      <a:pt x="67" y="0"/>
                    </a:lnTo>
                    <a:lnTo>
                      <a:pt x="66" y="27"/>
                    </a:lnTo>
                    <a:lnTo>
                      <a:pt x="46" y="36"/>
                    </a:lnTo>
                    <a:lnTo>
                      <a:pt x="47" y="70"/>
                    </a:lnTo>
                    <a:lnTo>
                      <a:pt x="28" y="50"/>
                    </a:lnTo>
                    <a:lnTo>
                      <a:pt x="0" y="5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Arial"/>
                </a:endParaRPr>
              </a:p>
            </p:txBody>
          </p:sp>
          <p:sp>
            <p:nvSpPr>
              <p:cNvPr id="664" name=""/>
              <p:cNvSpPr/>
              <p:nvPr/>
            </p:nvSpPr>
            <p:spPr>
              <a:xfrm>
                <a:off x="7071840" y="2667960"/>
                <a:ext cx="85680" cy="83160"/>
              </a:xfrm>
              <a:custGeom>
                <a:avLst/>
                <a:gdLst/>
                <a:ahLst/>
                <a:rect l="l" t="t" r="r" b="b"/>
                <a:pathLst>
                  <a:path w="186" h="161">
                    <a:moveTo>
                      <a:pt x="0" y="29"/>
                    </a:moveTo>
                    <a:lnTo>
                      <a:pt x="12" y="114"/>
                    </a:lnTo>
                    <a:lnTo>
                      <a:pt x="108" y="156"/>
                    </a:lnTo>
                    <a:lnTo>
                      <a:pt x="155" y="161"/>
                    </a:lnTo>
                    <a:lnTo>
                      <a:pt x="186" y="118"/>
                    </a:lnTo>
                    <a:lnTo>
                      <a:pt x="169" y="70"/>
                    </a:lnTo>
                    <a:lnTo>
                      <a:pt x="181" y="59"/>
                    </a:lnTo>
                    <a:lnTo>
                      <a:pt x="174" y="21"/>
                    </a:lnTo>
                    <a:lnTo>
                      <a:pt x="103" y="9"/>
                    </a:lnTo>
                    <a:lnTo>
                      <a:pt x="58" y="0"/>
                    </a:lnTo>
                    <a:lnTo>
                      <a:pt x="0" y="2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6360" bIns="36360" anchor="t">
                <a:noAutofit/>
              </a:bodyPr>
              <a:p>
                <a:endParaRPr b="0" lang="en-US" sz="2400" strike="noStrike" u="none">
                  <a:solidFill>
                    <a:srgbClr val="ffffff"/>
                  </a:solidFill>
                  <a:effectLst/>
                  <a:uFillTx/>
                  <a:latin typeface="Arial"/>
                </a:endParaRPr>
              </a:p>
            </p:txBody>
          </p:sp>
          <p:sp>
            <p:nvSpPr>
              <p:cNvPr id="665" name=""/>
              <p:cNvSpPr/>
              <p:nvPr/>
            </p:nvSpPr>
            <p:spPr>
              <a:xfrm>
                <a:off x="6874200" y="2850120"/>
                <a:ext cx="24120" cy="60840"/>
              </a:xfrm>
              <a:custGeom>
                <a:avLst/>
                <a:gdLst/>
                <a:ahLst/>
                <a:rect l="l" t="t" r="r" b="b"/>
                <a:pathLst>
                  <a:path w="56" h="117">
                    <a:moveTo>
                      <a:pt x="0" y="76"/>
                    </a:moveTo>
                    <a:lnTo>
                      <a:pt x="8" y="0"/>
                    </a:lnTo>
                    <a:lnTo>
                      <a:pt x="56" y="3"/>
                    </a:lnTo>
                    <a:lnTo>
                      <a:pt x="36" y="53"/>
                    </a:lnTo>
                    <a:lnTo>
                      <a:pt x="36" y="113"/>
                    </a:lnTo>
                    <a:lnTo>
                      <a:pt x="8" y="117"/>
                    </a:lnTo>
                    <a:lnTo>
                      <a:pt x="10" y="80"/>
                    </a:lnTo>
                    <a:lnTo>
                      <a:pt x="0" y="76"/>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Arial"/>
                </a:endParaRPr>
              </a:p>
            </p:txBody>
          </p:sp>
          <p:sp>
            <p:nvSpPr>
              <p:cNvPr id="666" name=""/>
              <p:cNvSpPr/>
              <p:nvPr/>
            </p:nvSpPr>
            <p:spPr>
              <a:xfrm>
                <a:off x="7124760" y="2762280"/>
                <a:ext cx="81360" cy="60840"/>
              </a:xfrm>
              <a:custGeom>
                <a:avLst/>
                <a:gdLst/>
                <a:ahLst/>
                <a:rect l="l" t="t" r="r" b="b"/>
                <a:pathLst>
                  <a:path w="178" h="119">
                    <a:moveTo>
                      <a:pt x="0" y="58"/>
                    </a:moveTo>
                    <a:lnTo>
                      <a:pt x="48" y="108"/>
                    </a:lnTo>
                    <a:lnTo>
                      <a:pt x="158" y="119"/>
                    </a:lnTo>
                    <a:lnTo>
                      <a:pt x="178" y="78"/>
                    </a:lnTo>
                    <a:lnTo>
                      <a:pt x="151" y="76"/>
                    </a:lnTo>
                    <a:lnTo>
                      <a:pt x="147" y="40"/>
                    </a:lnTo>
                    <a:lnTo>
                      <a:pt x="123" y="0"/>
                    </a:lnTo>
                    <a:lnTo>
                      <a:pt x="48" y="8"/>
                    </a:lnTo>
                    <a:lnTo>
                      <a:pt x="0" y="5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Arial"/>
                </a:endParaRPr>
              </a:p>
            </p:txBody>
          </p:sp>
          <p:sp>
            <p:nvSpPr>
              <p:cNvPr id="667" name=""/>
              <p:cNvSpPr/>
              <p:nvPr/>
            </p:nvSpPr>
            <p:spPr>
              <a:xfrm>
                <a:off x="6874200" y="2825640"/>
                <a:ext cx="105120" cy="96840"/>
              </a:xfrm>
              <a:custGeom>
                <a:avLst/>
                <a:gdLst/>
                <a:ahLst/>
                <a:rect l="l" t="t" r="r" b="b"/>
                <a:pathLst>
                  <a:path w="229" h="187">
                    <a:moveTo>
                      <a:pt x="0" y="15"/>
                    </a:moveTo>
                    <a:lnTo>
                      <a:pt x="6" y="47"/>
                    </a:lnTo>
                    <a:lnTo>
                      <a:pt x="54" y="50"/>
                    </a:lnTo>
                    <a:lnTo>
                      <a:pt x="34" y="100"/>
                    </a:lnTo>
                    <a:lnTo>
                      <a:pt x="34" y="160"/>
                    </a:lnTo>
                    <a:lnTo>
                      <a:pt x="67" y="187"/>
                    </a:lnTo>
                    <a:lnTo>
                      <a:pt x="135" y="170"/>
                    </a:lnTo>
                    <a:lnTo>
                      <a:pt x="174" y="125"/>
                    </a:lnTo>
                    <a:lnTo>
                      <a:pt x="165" y="106"/>
                    </a:lnTo>
                    <a:lnTo>
                      <a:pt x="185" y="72"/>
                    </a:lnTo>
                    <a:lnTo>
                      <a:pt x="228" y="47"/>
                    </a:lnTo>
                    <a:lnTo>
                      <a:pt x="229" y="31"/>
                    </a:lnTo>
                    <a:lnTo>
                      <a:pt x="201" y="28"/>
                    </a:lnTo>
                    <a:lnTo>
                      <a:pt x="196" y="26"/>
                    </a:lnTo>
                    <a:lnTo>
                      <a:pt x="136" y="7"/>
                    </a:lnTo>
                    <a:lnTo>
                      <a:pt x="19" y="0"/>
                    </a:lnTo>
                    <a:lnTo>
                      <a:pt x="0" y="1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68" name=""/>
              <p:cNvSpPr/>
              <p:nvPr/>
            </p:nvSpPr>
            <p:spPr>
              <a:xfrm>
                <a:off x="7004160" y="2770560"/>
                <a:ext cx="35640" cy="23400"/>
              </a:xfrm>
              <a:custGeom>
                <a:avLst/>
                <a:gdLst/>
                <a:ahLst/>
                <a:rect l="l" t="t" r="r" b="b"/>
                <a:pathLst>
                  <a:path w="82" h="47">
                    <a:moveTo>
                      <a:pt x="0" y="32"/>
                    </a:moveTo>
                    <a:lnTo>
                      <a:pt x="19" y="47"/>
                    </a:lnTo>
                    <a:lnTo>
                      <a:pt x="44" y="34"/>
                    </a:lnTo>
                    <a:lnTo>
                      <a:pt x="55" y="46"/>
                    </a:lnTo>
                    <a:lnTo>
                      <a:pt x="82" y="21"/>
                    </a:lnTo>
                    <a:lnTo>
                      <a:pt x="66" y="19"/>
                    </a:lnTo>
                    <a:lnTo>
                      <a:pt x="66" y="7"/>
                    </a:lnTo>
                    <a:lnTo>
                      <a:pt x="63" y="5"/>
                    </a:lnTo>
                    <a:lnTo>
                      <a:pt x="26" y="0"/>
                    </a:lnTo>
                    <a:lnTo>
                      <a:pt x="0" y="3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Arial"/>
                </a:endParaRPr>
              </a:p>
            </p:txBody>
          </p:sp>
          <p:sp>
            <p:nvSpPr>
              <p:cNvPr id="669" name=""/>
              <p:cNvSpPr/>
              <p:nvPr/>
            </p:nvSpPr>
            <p:spPr>
              <a:xfrm>
                <a:off x="7176240" y="2847960"/>
                <a:ext cx="22320" cy="23400"/>
              </a:xfrm>
              <a:custGeom>
                <a:avLst/>
                <a:gdLst/>
                <a:ahLst/>
                <a:rect l="l" t="t" r="r" b="b"/>
                <a:pathLst>
                  <a:path w="52" h="45">
                    <a:moveTo>
                      <a:pt x="0" y="30"/>
                    </a:moveTo>
                    <a:lnTo>
                      <a:pt x="6" y="3"/>
                    </a:lnTo>
                    <a:lnTo>
                      <a:pt x="36" y="0"/>
                    </a:lnTo>
                    <a:lnTo>
                      <a:pt x="52" y="21"/>
                    </a:lnTo>
                    <a:lnTo>
                      <a:pt x="28" y="23"/>
                    </a:lnTo>
                    <a:lnTo>
                      <a:pt x="3" y="45"/>
                    </a:lnTo>
                    <a:lnTo>
                      <a:pt x="13" y="31"/>
                    </a:lnTo>
                    <a:lnTo>
                      <a:pt x="0" y="3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Arial"/>
                </a:endParaRPr>
              </a:p>
            </p:txBody>
          </p:sp>
          <p:sp>
            <p:nvSpPr>
              <p:cNvPr id="670" name=""/>
              <p:cNvSpPr/>
              <p:nvPr/>
            </p:nvSpPr>
            <p:spPr>
              <a:xfrm>
                <a:off x="6867360" y="2662560"/>
                <a:ext cx="31320" cy="52560"/>
              </a:xfrm>
              <a:custGeom>
                <a:avLst/>
                <a:gdLst/>
                <a:ahLst/>
                <a:rect l="l" t="t" r="r" b="b"/>
                <a:pathLst>
                  <a:path w="74" h="100">
                    <a:moveTo>
                      <a:pt x="0" y="84"/>
                    </a:moveTo>
                    <a:lnTo>
                      <a:pt x="8" y="92"/>
                    </a:lnTo>
                    <a:lnTo>
                      <a:pt x="1" y="100"/>
                    </a:lnTo>
                    <a:lnTo>
                      <a:pt x="71" y="85"/>
                    </a:lnTo>
                    <a:lnTo>
                      <a:pt x="74" y="32"/>
                    </a:lnTo>
                    <a:lnTo>
                      <a:pt x="66" y="20"/>
                    </a:lnTo>
                    <a:lnTo>
                      <a:pt x="46" y="25"/>
                    </a:lnTo>
                    <a:lnTo>
                      <a:pt x="39" y="18"/>
                    </a:lnTo>
                    <a:lnTo>
                      <a:pt x="47" y="6"/>
                    </a:lnTo>
                    <a:lnTo>
                      <a:pt x="39" y="0"/>
                    </a:lnTo>
                    <a:lnTo>
                      <a:pt x="31" y="25"/>
                    </a:lnTo>
                    <a:lnTo>
                      <a:pt x="1" y="32"/>
                    </a:lnTo>
                    <a:lnTo>
                      <a:pt x="11" y="38"/>
                    </a:lnTo>
                    <a:lnTo>
                      <a:pt x="6" y="52"/>
                    </a:lnTo>
                    <a:lnTo>
                      <a:pt x="26" y="56"/>
                    </a:lnTo>
                    <a:lnTo>
                      <a:pt x="7" y="76"/>
                    </a:lnTo>
                    <a:lnTo>
                      <a:pt x="26" y="71"/>
                    </a:lnTo>
                    <a:lnTo>
                      <a:pt x="0" y="8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Arial"/>
                </a:endParaRPr>
              </a:p>
            </p:txBody>
          </p:sp>
          <p:sp>
            <p:nvSpPr>
              <p:cNvPr id="671" name=""/>
              <p:cNvSpPr/>
              <p:nvPr/>
            </p:nvSpPr>
            <p:spPr>
              <a:xfrm>
                <a:off x="6883560" y="2660040"/>
                <a:ext cx="20520" cy="19800"/>
              </a:xfrm>
              <a:custGeom>
                <a:avLst/>
                <a:gdLst/>
                <a:ahLst/>
                <a:rect l="l" t="t" r="r" b="b"/>
                <a:pathLst>
                  <a:path w="47" h="39">
                    <a:moveTo>
                      <a:pt x="0" y="25"/>
                    </a:moveTo>
                    <a:lnTo>
                      <a:pt x="7" y="32"/>
                    </a:lnTo>
                    <a:lnTo>
                      <a:pt x="27" y="27"/>
                    </a:lnTo>
                    <a:lnTo>
                      <a:pt x="35" y="39"/>
                    </a:lnTo>
                    <a:lnTo>
                      <a:pt x="47" y="25"/>
                    </a:lnTo>
                    <a:lnTo>
                      <a:pt x="38" y="7"/>
                    </a:lnTo>
                    <a:lnTo>
                      <a:pt x="14" y="0"/>
                    </a:lnTo>
                    <a:lnTo>
                      <a:pt x="8" y="13"/>
                    </a:lnTo>
                    <a:lnTo>
                      <a:pt x="0" y="2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Arial"/>
                </a:endParaRPr>
              </a:p>
            </p:txBody>
          </p:sp>
          <p:sp>
            <p:nvSpPr>
              <p:cNvPr id="672" name=""/>
              <p:cNvSpPr/>
              <p:nvPr/>
            </p:nvSpPr>
            <p:spPr>
              <a:xfrm>
                <a:off x="6893640" y="2614320"/>
                <a:ext cx="4680" cy="7560"/>
              </a:xfrm>
              <a:custGeom>
                <a:avLst/>
                <a:gdLst/>
                <a:ahLst/>
                <a:rect l="l" t="t" r="r" b="b"/>
                <a:pathLst>
                  <a:path w="13" h="16">
                    <a:moveTo>
                      <a:pt x="0" y="16"/>
                    </a:moveTo>
                    <a:lnTo>
                      <a:pt x="0" y="3"/>
                    </a:lnTo>
                    <a:lnTo>
                      <a:pt x="13" y="0"/>
                    </a:lnTo>
                    <a:lnTo>
                      <a:pt x="0" y="16"/>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Arial"/>
                </a:endParaRPr>
              </a:p>
            </p:txBody>
          </p:sp>
          <p:sp>
            <p:nvSpPr>
              <p:cNvPr id="673" name=""/>
              <p:cNvSpPr/>
              <p:nvPr/>
            </p:nvSpPr>
            <p:spPr>
              <a:xfrm>
                <a:off x="6895800" y="2621880"/>
                <a:ext cx="5760" cy="7200"/>
              </a:xfrm>
              <a:custGeom>
                <a:avLst/>
                <a:gdLst/>
                <a:ahLst/>
                <a:rect l="l" t="t" r="r" b="b"/>
                <a:pathLst>
                  <a:path w="12" h="12">
                    <a:moveTo>
                      <a:pt x="0" y="10"/>
                    </a:moveTo>
                    <a:lnTo>
                      <a:pt x="7" y="0"/>
                    </a:lnTo>
                    <a:lnTo>
                      <a:pt x="12" y="12"/>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9600" bIns="-39600" anchor="t">
                <a:noAutofit/>
              </a:bodyPr>
              <a:p>
                <a:endParaRPr b="0" lang="en-US" sz="2400" strike="noStrike" u="none">
                  <a:solidFill>
                    <a:srgbClr val="ffffff"/>
                  </a:solidFill>
                  <a:effectLst/>
                  <a:uFillTx/>
                  <a:latin typeface="Arial"/>
                </a:endParaRPr>
              </a:p>
            </p:txBody>
          </p:sp>
          <p:sp>
            <p:nvSpPr>
              <p:cNvPr id="674" name=""/>
              <p:cNvSpPr/>
              <p:nvPr/>
            </p:nvSpPr>
            <p:spPr>
              <a:xfrm>
                <a:off x="6901920" y="2608200"/>
                <a:ext cx="63720" cy="129240"/>
              </a:xfrm>
              <a:custGeom>
                <a:avLst/>
                <a:gdLst/>
                <a:ahLst/>
                <a:rect l="l" t="t" r="r" b="b"/>
                <a:pathLst>
                  <a:path w="143" h="251">
                    <a:moveTo>
                      <a:pt x="0" y="59"/>
                    </a:moveTo>
                    <a:lnTo>
                      <a:pt x="4" y="25"/>
                    </a:lnTo>
                    <a:lnTo>
                      <a:pt x="21" y="0"/>
                    </a:lnTo>
                    <a:lnTo>
                      <a:pt x="53" y="0"/>
                    </a:lnTo>
                    <a:lnTo>
                      <a:pt x="34" y="30"/>
                    </a:lnTo>
                    <a:lnTo>
                      <a:pt x="77" y="37"/>
                    </a:lnTo>
                    <a:lnTo>
                      <a:pt x="51" y="78"/>
                    </a:lnTo>
                    <a:lnTo>
                      <a:pt x="84" y="92"/>
                    </a:lnTo>
                    <a:lnTo>
                      <a:pt x="116" y="143"/>
                    </a:lnTo>
                    <a:lnTo>
                      <a:pt x="105" y="147"/>
                    </a:lnTo>
                    <a:lnTo>
                      <a:pt x="119" y="160"/>
                    </a:lnTo>
                    <a:lnTo>
                      <a:pt x="111" y="173"/>
                    </a:lnTo>
                    <a:lnTo>
                      <a:pt x="143" y="175"/>
                    </a:lnTo>
                    <a:lnTo>
                      <a:pt x="124" y="209"/>
                    </a:lnTo>
                    <a:lnTo>
                      <a:pt x="138" y="218"/>
                    </a:lnTo>
                    <a:lnTo>
                      <a:pt x="7" y="251"/>
                    </a:lnTo>
                    <a:lnTo>
                      <a:pt x="67" y="204"/>
                    </a:lnTo>
                    <a:lnTo>
                      <a:pt x="48" y="211"/>
                    </a:lnTo>
                    <a:lnTo>
                      <a:pt x="16" y="197"/>
                    </a:lnTo>
                    <a:lnTo>
                      <a:pt x="40" y="181"/>
                    </a:lnTo>
                    <a:lnTo>
                      <a:pt x="26" y="173"/>
                    </a:lnTo>
                    <a:lnTo>
                      <a:pt x="58" y="154"/>
                    </a:lnTo>
                    <a:lnTo>
                      <a:pt x="62" y="130"/>
                    </a:lnTo>
                    <a:lnTo>
                      <a:pt x="46" y="123"/>
                    </a:lnTo>
                    <a:lnTo>
                      <a:pt x="53" y="111"/>
                    </a:lnTo>
                    <a:lnTo>
                      <a:pt x="21" y="116"/>
                    </a:lnTo>
                    <a:lnTo>
                      <a:pt x="21" y="81"/>
                    </a:lnTo>
                    <a:lnTo>
                      <a:pt x="4" y="98"/>
                    </a:lnTo>
                    <a:lnTo>
                      <a:pt x="14" y="61"/>
                    </a:lnTo>
                    <a:lnTo>
                      <a:pt x="0" y="5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75" name=""/>
              <p:cNvSpPr/>
              <p:nvPr/>
            </p:nvSpPr>
            <p:spPr>
              <a:xfrm>
                <a:off x="7068600" y="2780640"/>
                <a:ext cx="81000" cy="80280"/>
              </a:xfrm>
              <a:custGeom>
                <a:avLst/>
                <a:gdLst/>
                <a:ahLst/>
                <a:rect l="l" t="t" r="r" b="b"/>
                <a:pathLst>
                  <a:path w="175" h="156">
                    <a:moveTo>
                      <a:pt x="0" y="38"/>
                    </a:moveTo>
                    <a:lnTo>
                      <a:pt x="0" y="12"/>
                    </a:lnTo>
                    <a:lnTo>
                      <a:pt x="46" y="0"/>
                    </a:lnTo>
                    <a:lnTo>
                      <a:pt x="81" y="32"/>
                    </a:lnTo>
                    <a:lnTo>
                      <a:pt x="121" y="22"/>
                    </a:lnTo>
                    <a:lnTo>
                      <a:pt x="169" y="72"/>
                    </a:lnTo>
                    <a:lnTo>
                      <a:pt x="163" y="122"/>
                    </a:lnTo>
                    <a:lnTo>
                      <a:pt x="175" y="144"/>
                    </a:lnTo>
                    <a:lnTo>
                      <a:pt x="137" y="156"/>
                    </a:lnTo>
                    <a:lnTo>
                      <a:pt x="121" y="114"/>
                    </a:lnTo>
                    <a:lnTo>
                      <a:pt x="104" y="131"/>
                    </a:lnTo>
                    <a:lnTo>
                      <a:pt x="46" y="89"/>
                    </a:lnTo>
                    <a:lnTo>
                      <a:pt x="17" y="43"/>
                    </a:lnTo>
                    <a:lnTo>
                      <a:pt x="2" y="54"/>
                    </a:lnTo>
                    <a:lnTo>
                      <a:pt x="0" y="3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3480" bIns="33480" anchor="t">
                <a:noAutofit/>
              </a:bodyPr>
              <a:p>
                <a:endParaRPr b="0" lang="en-US" sz="2400" strike="noStrike" u="none">
                  <a:solidFill>
                    <a:srgbClr val="ffffff"/>
                  </a:solidFill>
                  <a:effectLst/>
                  <a:uFillTx/>
                  <a:latin typeface="Arial"/>
                </a:endParaRPr>
              </a:p>
            </p:txBody>
          </p:sp>
          <p:sp>
            <p:nvSpPr>
              <p:cNvPr id="676" name=""/>
              <p:cNvSpPr/>
              <p:nvPr/>
            </p:nvSpPr>
            <p:spPr>
              <a:xfrm>
                <a:off x="7149960" y="2657160"/>
                <a:ext cx="68040" cy="66240"/>
              </a:xfrm>
              <a:custGeom>
                <a:avLst/>
                <a:gdLst/>
                <a:ahLst/>
                <a:rect l="l" t="t" r="r" b="b"/>
                <a:pathLst>
                  <a:path w="147" h="130">
                    <a:moveTo>
                      <a:pt x="47" y="0"/>
                    </a:moveTo>
                    <a:lnTo>
                      <a:pt x="60" y="2"/>
                    </a:lnTo>
                    <a:lnTo>
                      <a:pt x="73" y="11"/>
                    </a:lnTo>
                    <a:lnTo>
                      <a:pt x="93" y="11"/>
                    </a:lnTo>
                    <a:lnTo>
                      <a:pt x="113" y="14"/>
                    </a:lnTo>
                    <a:lnTo>
                      <a:pt x="125" y="30"/>
                    </a:lnTo>
                    <a:lnTo>
                      <a:pt x="132" y="52"/>
                    </a:lnTo>
                    <a:lnTo>
                      <a:pt x="134" y="61"/>
                    </a:lnTo>
                    <a:lnTo>
                      <a:pt x="144" y="68"/>
                    </a:lnTo>
                    <a:lnTo>
                      <a:pt x="147" y="73"/>
                    </a:lnTo>
                    <a:lnTo>
                      <a:pt x="147" y="82"/>
                    </a:lnTo>
                    <a:lnTo>
                      <a:pt x="139" y="82"/>
                    </a:lnTo>
                    <a:lnTo>
                      <a:pt x="127" y="82"/>
                    </a:lnTo>
                    <a:lnTo>
                      <a:pt x="132" y="90"/>
                    </a:lnTo>
                    <a:lnTo>
                      <a:pt x="136" y="96"/>
                    </a:lnTo>
                    <a:lnTo>
                      <a:pt x="139" y="106"/>
                    </a:lnTo>
                    <a:lnTo>
                      <a:pt x="132" y="112"/>
                    </a:lnTo>
                    <a:lnTo>
                      <a:pt x="121" y="112"/>
                    </a:lnTo>
                    <a:lnTo>
                      <a:pt x="120" y="112"/>
                    </a:lnTo>
                    <a:lnTo>
                      <a:pt x="113" y="117"/>
                    </a:lnTo>
                    <a:lnTo>
                      <a:pt x="113" y="127"/>
                    </a:lnTo>
                    <a:lnTo>
                      <a:pt x="106" y="130"/>
                    </a:lnTo>
                    <a:lnTo>
                      <a:pt x="98" y="125"/>
                    </a:lnTo>
                    <a:lnTo>
                      <a:pt x="86" y="123"/>
                    </a:lnTo>
                    <a:lnTo>
                      <a:pt x="77" y="117"/>
                    </a:lnTo>
                    <a:lnTo>
                      <a:pt x="66" y="119"/>
                    </a:lnTo>
                    <a:lnTo>
                      <a:pt x="36" y="106"/>
                    </a:lnTo>
                    <a:lnTo>
                      <a:pt x="23" y="109"/>
                    </a:lnTo>
                    <a:lnTo>
                      <a:pt x="13" y="106"/>
                    </a:lnTo>
                    <a:lnTo>
                      <a:pt x="8" y="117"/>
                    </a:lnTo>
                    <a:lnTo>
                      <a:pt x="0" y="95"/>
                    </a:lnTo>
                    <a:lnTo>
                      <a:pt x="13" y="80"/>
                    </a:lnTo>
                    <a:lnTo>
                      <a:pt x="4" y="52"/>
                    </a:lnTo>
                    <a:lnTo>
                      <a:pt x="13" y="56"/>
                    </a:lnTo>
                    <a:lnTo>
                      <a:pt x="15" y="50"/>
                    </a:lnTo>
                    <a:lnTo>
                      <a:pt x="17" y="39"/>
                    </a:lnTo>
                    <a:lnTo>
                      <a:pt x="22" y="34"/>
                    </a:lnTo>
                    <a:lnTo>
                      <a:pt x="23" y="22"/>
                    </a:lnTo>
                    <a:lnTo>
                      <a:pt x="33" y="10"/>
                    </a:lnTo>
                    <a:lnTo>
                      <a:pt x="42" y="0"/>
                    </a:lnTo>
                    <a:lnTo>
                      <a:pt x="47" y="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Arial"/>
                </a:endParaRPr>
              </a:p>
            </p:txBody>
          </p:sp>
          <p:sp>
            <p:nvSpPr>
              <p:cNvPr id="677" name=""/>
              <p:cNvSpPr/>
              <p:nvPr/>
            </p:nvSpPr>
            <p:spPr>
              <a:xfrm>
                <a:off x="7140600" y="2704680"/>
                <a:ext cx="150840" cy="108360"/>
              </a:xfrm>
              <a:custGeom>
                <a:avLst/>
                <a:gdLst/>
                <a:ahLst/>
                <a:rect l="l" t="t" r="r" b="b"/>
                <a:pathLst>
                  <a:path w="329" h="215">
                    <a:moveTo>
                      <a:pt x="163" y="11"/>
                    </a:moveTo>
                    <a:lnTo>
                      <a:pt x="168" y="9"/>
                    </a:lnTo>
                    <a:lnTo>
                      <a:pt x="179" y="3"/>
                    </a:lnTo>
                    <a:lnTo>
                      <a:pt x="186" y="0"/>
                    </a:lnTo>
                    <a:lnTo>
                      <a:pt x="200" y="3"/>
                    </a:lnTo>
                    <a:lnTo>
                      <a:pt x="204" y="13"/>
                    </a:lnTo>
                    <a:lnTo>
                      <a:pt x="208" y="26"/>
                    </a:lnTo>
                    <a:lnTo>
                      <a:pt x="213" y="31"/>
                    </a:lnTo>
                    <a:lnTo>
                      <a:pt x="220" y="28"/>
                    </a:lnTo>
                    <a:lnTo>
                      <a:pt x="236" y="46"/>
                    </a:lnTo>
                    <a:lnTo>
                      <a:pt x="244" y="60"/>
                    </a:lnTo>
                    <a:lnTo>
                      <a:pt x="267" y="69"/>
                    </a:lnTo>
                    <a:lnTo>
                      <a:pt x="281" y="73"/>
                    </a:lnTo>
                    <a:lnTo>
                      <a:pt x="288" y="69"/>
                    </a:lnTo>
                    <a:lnTo>
                      <a:pt x="303" y="76"/>
                    </a:lnTo>
                    <a:lnTo>
                      <a:pt x="320" y="80"/>
                    </a:lnTo>
                    <a:lnTo>
                      <a:pt x="329" y="113"/>
                    </a:lnTo>
                    <a:lnTo>
                      <a:pt x="311" y="116"/>
                    </a:lnTo>
                    <a:lnTo>
                      <a:pt x="309" y="133"/>
                    </a:lnTo>
                    <a:lnTo>
                      <a:pt x="284" y="149"/>
                    </a:lnTo>
                    <a:lnTo>
                      <a:pt x="244" y="161"/>
                    </a:lnTo>
                    <a:lnTo>
                      <a:pt x="240" y="176"/>
                    </a:lnTo>
                    <a:lnTo>
                      <a:pt x="227" y="170"/>
                    </a:lnTo>
                    <a:lnTo>
                      <a:pt x="243" y="190"/>
                    </a:lnTo>
                    <a:lnTo>
                      <a:pt x="264" y="192"/>
                    </a:lnTo>
                    <a:lnTo>
                      <a:pt x="222" y="215"/>
                    </a:lnTo>
                    <a:lnTo>
                      <a:pt x="196" y="191"/>
                    </a:lnTo>
                    <a:lnTo>
                      <a:pt x="219" y="173"/>
                    </a:lnTo>
                    <a:lnTo>
                      <a:pt x="196" y="168"/>
                    </a:lnTo>
                    <a:lnTo>
                      <a:pt x="185" y="168"/>
                    </a:lnTo>
                    <a:lnTo>
                      <a:pt x="187" y="153"/>
                    </a:lnTo>
                    <a:lnTo>
                      <a:pt x="183" y="154"/>
                    </a:lnTo>
                    <a:lnTo>
                      <a:pt x="150" y="163"/>
                    </a:lnTo>
                    <a:lnTo>
                      <a:pt x="142" y="191"/>
                    </a:lnTo>
                    <a:lnTo>
                      <a:pt x="120" y="189"/>
                    </a:lnTo>
                    <a:lnTo>
                      <a:pt x="125" y="170"/>
                    </a:lnTo>
                    <a:lnTo>
                      <a:pt x="127" y="161"/>
                    </a:lnTo>
                    <a:lnTo>
                      <a:pt x="140" y="156"/>
                    </a:lnTo>
                    <a:lnTo>
                      <a:pt x="145" y="150"/>
                    </a:lnTo>
                    <a:lnTo>
                      <a:pt x="147" y="146"/>
                    </a:lnTo>
                    <a:lnTo>
                      <a:pt x="140" y="142"/>
                    </a:lnTo>
                    <a:lnTo>
                      <a:pt x="129" y="122"/>
                    </a:lnTo>
                    <a:lnTo>
                      <a:pt x="116" y="109"/>
                    </a:lnTo>
                    <a:lnTo>
                      <a:pt x="100" y="109"/>
                    </a:lnTo>
                    <a:lnTo>
                      <a:pt x="80" y="115"/>
                    </a:lnTo>
                    <a:lnTo>
                      <a:pt x="49" y="116"/>
                    </a:lnTo>
                    <a:lnTo>
                      <a:pt x="35" y="120"/>
                    </a:lnTo>
                    <a:lnTo>
                      <a:pt x="12" y="120"/>
                    </a:lnTo>
                    <a:lnTo>
                      <a:pt x="0" y="108"/>
                    </a:lnTo>
                    <a:lnTo>
                      <a:pt x="10" y="89"/>
                    </a:lnTo>
                    <a:lnTo>
                      <a:pt x="20" y="69"/>
                    </a:lnTo>
                    <a:lnTo>
                      <a:pt x="37" y="47"/>
                    </a:lnTo>
                    <a:lnTo>
                      <a:pt x="30" y="23"/>
                    </a:lnTo>
                    <a:lnTo>
                      <a:pt x="30" y="19"/>
                    </a:lnTo>
                    <a:lnTo>
                      <a:pt x="35" y="13"/>
                    </a:lnTo>
                    <a:lnTo>
                      <a:pt x="45" y="16"/>
                    </a:lnTo>
                    <a:lnTo>
                      <a:pt x="58" y="13"/>
                    </a:lnTo>
                    <a:lnTo>
                      <a:pt x="71" y="19"/>
                    </a:lnTo>
                    <a:lnTo>
                      <a:pt x="87" y="26"/>
                    </a:lnTo>
                    <a:lnTo>
                      <a:pt x="99" y="23"/>
                    </a:lnTo>
                    <a:lnTo>
                      <a:pt x="108" y="30"/>
                    </a:lnTo>
                    <a:lnTo>
                      <a:pt x="120" y="32"/>
                    </a:lnTo>
                    <a:lnTo>
                      <a:pt x="128" y="37"/>
                    </a:lnTo>
                    <a:lnTo>
                      <a:pt x="135" y="34"/>
                    </a:lnTo>
                    <a:lnTo>
                      <a:pt x="136" y="24"/>
                    </a:lnTo>
                    <a:lnTo>
                      <a:pt x="142" y="19"/>
                    </a:lnTo>
                    <a:lnTo>
                      <a:pt x="154" y="19"/>
                    </a:lnTo>
                    <a:lnTo>
                      <a:pt x="158" y="16"/>
                    </a:lnTo>
                    <a:lnTo>
                      <a:pt x="163" y="1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78" name=""/>
              <p:cNvSpPr/>
              <p:nvPr/>
            </p:nvSpPr>
            <p:spPr>
              <a:xfrm>
                <a:off x="7179120" y="2761200"/>
                <a:ext cx="28440" cy="40680"/>
              </a:xfrm>
              <a:custGeom>
                <a:avLst/>
                <a:gdLst/>
                <a:ahLst/>
                <a:rect l="l" t="t" r="r" b="b"/>
                <a:pathLst>
                  <a:path w="64" h="80">
                    <a:moveTo>
                      <a:pt x="15" y="21"/>
                    </a:moveTo>
                    <a:lnTo>
                      <a:pt x="23" y="33"/>
                    </a:lnTo>
                    <a:lnTo>
                      <a:pt x="27" y="42"/>
                    </a:lnTo>
                    <a:lnTo>
                      <a:pt x="31" y="79"/>
                    </a:lnTo>
                    <a:lnTo>
                      <a:pt x="36" y="80"/>
                    </a:lnTo>
                    <a:lnTo>
                      <a:pt x="41" y="61"/>
                    </a:lnTo>
                    <a:lnTo>
                      <a:pt x="43" y="51"/>
                    </a:lnTo>
                    <a:lnTo>
                      <a:pt x="59" y="45"/>
                    </a:lnTo>
                    <a:lnTo>
                      <a:pt x="64" y="37"/>
                    </a:lnTo>
                    <a:lnTo>
                      <a:pt x="56" y="34"/>
                    </a:lnTo>
                    <a:lnTo>
                      <a:pt x="46" y="14"/>
                    </a:lnTo>
                    <a:lnTo>
                      <a:pt x="32" y="1"/>
                    </a:lnTo>
                    <a:lnTo>
                      <a:pt x="16" y="0"/>
                    </a:lnTo>
                    <a:lnTo>
                      <a:pt x="0" y="4"/>
                    </a:lnTo>
                    <a:lnTo>
                      <a:pt x="15" y="2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Arial"/>
                </a:endParaRPr>
              </a:p>
            </p:txBody>
          </p:sp>
        </p:grpSp>
      </p:grpSp>
      <p:grpSp>
        <p:nvGrpSpPr>
          <p:cNvPr id="679" name=""/>
          <p:cNvGrpSpPr/>
          <p:nvPr/>
        </p:nvGrpSpPr>
        <p:grpSpPr>
          <a:xfrm>
            <a:off x="7566120" y="2468520"/>
            <a:ext cx="1803240" cy="4462560"/>
            <a:chOff x="7566120" y="2468520"/>
            <a:chExt cx="1803240" cy="4462560"/>
          </a:xfrm>
        </p:grpSpPr>
        <p:sp>
          <p:nvSpPr>
            <p:cNvPr id="680" name=""/>
            <p:cNvSpPr/>
            <p:nvPr/>
          </p:nvSpPr>
          <p:spPr>
            <a:xfrm>
              <a:off x="7566120" y="2468520"/>
              <a:ext cx="1801800" cy="35290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681" name=""/>
            <p:cNvSpPr/>
            <p:nvPr/>
          </p:nvSpPr>
          <p:spPr>
            <a:xfrm>
              <a:off x="7566120" y="2468520"/>
              <a:ext cx="1803240" cy="593640"/>
            </a:xfrm>
            <a:prstGeom prst="bevel">
              <a:avLst>
                <a:gd name="adj" fmla="val 12500"/>
              </a:avLst>
            </a:prstGeom>
            <a:solidFill>
              <a:srgbClr val="907500"/>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North</a:t>
              </a:r>
              <a:endParaRPr b="0" lang="en-US" sz="14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America</a:t>
              </a:r>
              <a:endParaRPr b="0" lang="en-US" sz="1400" strike="noStrike" u="none">
                <a:solidFill>
                  <a:srgbClr val="ffffff"/>
                </a:solidFill>
                <a:effectLst/>
                <a:uFillTx/>
                <a:latin typeface="Arial"/>
              </a:endParaRPr>
            </a:p>
          </p:txBody>
        </p:sp>
        <p:sp>
          <p:nvSpPr>
            <p:cNvPr id="682" name=""/>
            <p:cNvSpPr/>
            <p:nvPr/>
          </p:nvSpPr>
          <p:spPr>
            <a:xfrm flipV="1">
              <a:off x="8008920" y="6083280"/>
              <a:ext cx="977760" cy="1713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683" name=""/>
            <p:cNvSpPr/>
            <p:nvPr/>
          </p:nvSpPr>
          <p:spPr>
            <a:xfrm>
              <a:off x="7566120" y="6337440"/>
              <a:ext cx="1803240" cy="593640"/>
            </a:xfrm>
            <a:prstGeom prst="bevel">
              <a:avLst>
                <a:gd name="adj" fmla="val 12500"/>
              </a:avLst>
            </a:prstGeom>
            <a:solidFill>
              <a:srgbClr val="907500"/>
            </a:solidFill>
            <a:ln w="0">
              <a:noFill/>
            </a:ln>
          </p:spPr>
          <p:style>
            <a:lnRef idx="0"/>
            <a:fillRef idx="0"/>
            <a:effectRef idx="0"/>
            <a:fontRef idx="minor"/>
          </p:style>
          <p:txBody>
            <a:bodyPr lIns="28800" rIns="2880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Regional focus</a:t>
              </a:r>
              <a:endParaRPr b="0" lang="en-US" sz="1400" strike="noStrike" u="none">
                <a:solidFill>
                  <a:srgbClr val="ffffff"/>
                </a:solidFill>
                <a:effectLst/>
                <a:uFillTx/>
                <a:latin typeface="Arial"/>
              </a:endParaRPr>
            </a:p>
          </p:txBody>
        </p:sp>
        <p:sp>
          <p:nvSpPr>
            <p:cNvPr id="684" name=""/>
            <p:cNvSpPr/>
            <p:nvPr/>
          </p:nvSpPr>
          <p:spPr>
            <a:xfrm>
              <a:off x="7658280" y="3110040"/>
              <a:ext cx="1616040" cy="2981160"/>
            </a:xfrm>
            <a:prstGeom prst="rect">
              <a:avLst/>
            </a:prstGeom>
            <a:noFill/>
            <a:ln w="0">
              <a:noFill/>
            </a:ln>
          </p:spPr>
          <p:style>
            <a:lnRef idx="0"/>
            <a:fillRef idx="0"/>
            <a:effectRef idx="0"/>
            <a:fontRef idx="minor"/>
          </p:style>
          <p:txBody>
            <a:bodyPr lIns="0" rIns="0" tIns="0" bIns="0" anchor="t">
              <a:normAutofit/>
            </a:bodyPr>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Selective investments in U.S. and Mexico</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Preference for:</a:t>
              </a:r>
              <a:endParaRPr b="0" lang="en-US" sz="1100" strike="noStrike" u="none">
                <a:solidFill>
                  <a:srgbClr val="ffffff"/>
                </a:solidFill>
                <a:effectLst/>
                <a:uFillTx/>
                <a:latin typeface="Arial"/>
              </a:endParaRPr>
            </a:p>
            <a:p>
              <a:pPr lvl="1" marL="581040" indent="-189000">
                <a:lnSpc>
                  <a:spcPct val="105000"/>
                </a:lnSpc>
                <a:spcBef>
                  <a:spcPts val="99"/>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Generation/</a:t>
              </a:r>
              <a:br>
                <a:rPr sz="1100"/>
              </a:br>
              <a:r>
                <a:rPr b="1" lang="en-US" sz="1100" strike="noStrike" u="none">
                  <a:solidFill>
                    <a:srgbClr val="ffffff"/>
                  </a:solidFill>
                  <a:effectLst/>
                  <a:uFillTx/>
                  <a:latin typeface="Arial"/>
                </a:rPr>
                <a:t>distribution integration</a:t>
              </a:r>
              <a:endParaRPr b="0" lang="en-US" sz="1100" strike="noStrike" u="none">
                <a:solidFill>
                  <a:srgbClr val="ffffff"/>
                </a:solidFill>
                <a:effectLst/>
                <a:uFillTx/>
                <a:latin typeface="Arial"/>
              </a:endParaRPr>
            </a:p>
            <a:p>
              <a:pPr lvl="1" marL="581040" indent="-189000">
                <a:lnSpc>
                  <a:spcPct val="105000"/>
                </a:lnSpc>
                <a:spcBef>
                  <a:spcPts val="99"/>
                </a:spcBef>
                <a:buClr>
                  <a:srgbClr val="ffffff"/>
                </a:buClr>
                <a:buFont typeface="Helvetica"/>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Strong customer base</a:t>
              </a:r>
              <a:endParaRPr b="0" lang="en-US" sz="1100" strike="noStrike" u="none">
                <a:solidFill>
                  <a:srgbClr val="ffffff"/>
                </a:solidFill>
                <a:effectLst/>
                <a:uFillTx/>
                <a:latin typeface="Arial"/>
              </a:endParaRPr>
            </a:p>
            <a:p>
              <a:pPr marL="390600" indent="-390600">
                <a:lnSpc>
                  <a:spcPct val="105000"/>
                </a:lnSpc>
                <a:spcBef>
                  <a:spcPts val="68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100" strike="noStrike" u="none">
                  <a:solidFill>
                    <a:srgbClr val="ffffff"/>
                  </a:solidFill>
                  <a:effectLst/>
                  <a:uFillTx/>
                  <a:latin typeface="Arial"/>
                </a:rPr>
                <a:t>Development of  trading activities</a:t>
              </a:r>
              <a:endParaRPr b="0" lang="en-US" sz="1100" strike="noStrike" u="none">
                <a:solidFill>
                  <a:srgbClr val="ffffff"/>
                </a:solidFill>
                <a:effectLst/>
                <a:uFillTx/>
                <a:latin typeface="Arial"/>
              </a:endParaRPr>
            </a:p>
          </p:txBody>
        </p:sp>
        <p:grpSp>
          <p:nvGrpSpPr>
            <p:cNvPr id="685" name=""/>
            <p:cNvGrpSpPr/>
            <p:nvPr/>
          </p:nvGrpSpPr>
          <p:grpSpPr>
            <a:xfrm>
              <a:off x="8850240" y="2579760"/>
              <a:ext cx="379440" cy="391320"/>
              <a:chOff x="8850240" y="2579760"/>
              <a:chExt cx="379440" cy="391320"/>
            </a:xfrm>
          </p:grpSpPr>
          <p:grpSp>
            <p:nvGrpSpPr>
              <p:cNvPr id="686" name=""/>
              <p:cNvGrpSpPr/>
              <p:nvPr/>
            </p:nvGrpSpPr>
            <p:grpSpPr>
              <a:xfrm>
                <a:off x="8850240" y="2579760"/>
                <a:ext cx="379440" cy="245160"/>
                <a:chOff x="8850240" y="2579760"/>
                <a:chExt cx="379440" cy="245160"/>
              </a:xfrm>
            </p:grpSpPr>
            <p:sp>
              <p:nvSpPr>
                <p:cNvPr id="687" name=""/>
                <p:cNvSpPr/>
                <p:nvPr/>
              </p:nvSpPr>
              <p:spPr>
                <a:xfrm>
                  <a:off x="8850240" y="2579760"/>
                  <a:ext cx="379440" cy="245160"/>
                </a:xfrm>
                <a:custGeom>
                  <a:avLst/>
                  <a:gdLst/>
                  <a:ahLst/>
                  <a:rect l="l" t="t" r="r" b="b"/>
                  <a:pathLst>
                    <a:path w="2673" h="1722">
                      <a:moveTo>
                        <a:pt x="1345" y="1722"/>
                      </a:moveTo>
                      <a:lnTo>
                        <a:pt x="1342" y="1721"/>
                      </a:lnTo>
                      <a:lnTo>
                        <a:pt x="1339" y="1719"/>
                      </a:lnTo>
                      <a:lnTo>
                        <a:pt x="1336" y="1716"/>
                      </a:lnTo>
                      <a:lnTo>
                        <a:pt x="1332" y="1714"/>
                      </a:lnTo>
                      <a:lnTo>
                        <a:pt x="1325" y="1714"/>
                      </a:lnTo>
                      <a:lnTo>
                        <a:pt x="1320" y="1713"/>
                      </a:lnTo>
                      <a:lnTo>
                        <a:pt x="1313" y="1713"/>
                      </a:lnTo>
                      <a:lnTo>
                        <a:pt x="1306" y="1712"/>
                      </a:lnTo>
                      <a:lnTo>
                        <a:pt x="1301" y="1708"/>
                      </a:lnTo>
                      <a:lnTo>
                        <a:pt x="1296" y="1705"/>
                      </a:lnTo>
                      <a:lnTo>
                        <a:pt x="1291" y="1701"/>
                      </a:lnTo>
                      <a:lnTo>
                        <a:pt x="1285" y="1697"/>
                      </a:lnTo>
                      <a:lnTo>
                        <a:pt x="1279" y="1693"/>
                      </a:lnTo>
                      <a:lnTo>
                        <a:pt x="1273" y="1690"/>
                      </a:lnTo>
                      <a:lnTo>
                        <a:pt x="1267" y="1685"/>
                      </a:lnTo>
                      <a:lnTo>
                        <a:pt x="1261" y="1682"/>
                      </a:lnTo>
                      <a:lnTo>
                        <a:pt x="1251" y="1667"/>
                      </a:lnTo>
                      <a:lnTo>
                        <a:pt x="1240" y="1653"/>
                      </a:lnTo>
                      <a:lnTo>
                        <a:pt x="1230" y="1640"/>
                      </a:lnTo>
                      <a:lnTo>
                        <a:pt x="1221" y="1628"/>
                      </a:lnTo>
                      <a:lnTo>
                        <a:pt x="1213" y="1617"/>
                      </a:lnTo>
                      <a:lnTo>
                        <a:pt x="1206" y="1608"/>
                      </a:lnTo>
                      <a:lnTo>
                        <a:pt x="1201" y="1601"/>
                      </a:lnTo>
                      <a:lnTo>
                        <a:pt x="1198" y="1595"/>
                      </a:lnTo>
                      <a:lnTo>
                        <a:pt x="1192" y="1587"/>
                      </a:lnTo>
                      <a:lnTo>
                        <a:pt x="1187" y="1580"/>
                      </a:lnTo>
                      <a:lnTo>
                        <a:pt x="1182" y="1574"/>
                      </a:lnTo>
                      <a:lnTo>
                        <a:pt x="1176" y="1563"/>
                      </a:lnTo>
                      <a:lnTo>
                        <a:pt x="1167" y="1550"/>
                      </a:lnTo>
                      <a:lnTo>
                        <a:pt x="1156" y="1533"/>
                      </a:lnTo>
                      <a:lnTo>
                        <a:pt x="1141" y="1510"/>
                      </a:lnTo>
                      <a:lnTo>
                        <a:pt x="1122" y="1479"/>
                      </a:lnTo>
                      <a:lnTo>
                        <a:pt x="1118" y="1478"/>
                      </a:lnTo>
                      <a:lnTo>
                        <a:pt x="1114" y="1476"/>
                      </a:lnTo>
                      <a:lnTo>
                        <a:pt x="1109" y="1475"/>
                      </a:lnTo>
                      <a:lnTo>
                        <a:pt x="1104" y="1472"/>
                      </a:lnTo>
                      <a:lnTo>
                        <a:pt x="1093" y="1472"/>
                      </a:lnTo>
                      <a:lnTo>
                        <a:pt x="1085" y="1472"/>
                      </a:lnTo>
                      <a:lnTo>
                        <a:pt x="1078" y="1472"/>
                      </a:lnTo>
                      <a:lnTo>
                        <a:pt x="1072" y="1473"/>
                      </a:lnTo>
                      <a:lnTo>
                        <a:pt x="1068" y="1473"/>
                      </a:lnTo>
                      <a:lnTo>
                        <a:pt x="1062" y="1475"/>
                      </a:lnTo>
                      <a:lnTo>
                        <a:pt x="1056" y="1476"/>
                      </a:lnTo>
                      <a:lnTo>
                        <a:pt x="1048" y="1478"/>
                      </a:lnTo>
                      <a:lnTo>
                        <a:pt x="1046" y="1483"/>
                      </a:lnTo>
                      <a:lnTo>
                        <a:pt x="1044" y="1488"/>
                      </a:lnTo>
                      <a:lnTo>
                        <a:pt x="1042" y="1493"/>
                      </a:lnTo>
                      <a:lnTo>
                        <a:pt x="1040" y="1499"/>
                      </a:lnTo>
                      <a:lnTo>
                        <a:pt x="1032" y="1504"/>
                      </a:lnTo>
                      <a:lnTo>
                        <a:pt x="1024" y="1511"/>
                      </a:lnTo>
                      <a:lnTo>
                        <a:pt x="1015" y="1518"/>
                      </a:lnTo>
                      <a:lnTo>
                        <a:pt x="1006" y="1524"/>
                      </a:lnTo>
                      <a:lnTo>
                        <a:pt x="1004" y="1524"/>
                      </a:lnTo>
                      <a:lnTo>
                        <a:pt x="1001" y="1524"/>
                      </a:lnTo>
                      <a:lnTo>
                        <a:pt x="998" y="1524"/>
                      </a:lnTo>
                      <a:lnTo>
                        <a:pt x="995" y="1524"/>
                      </a:lnTo>
                      <a:lnTo>
                        <a:pt x="989" y="1519"/>
                      </a:lnTo>
                      <a:lnTo>
                        <a:pt x="985" y="1515"/>
                      </a:lnTo>
                      <a:lnTo>
                        <a:pt x="979" y="1510"/>
                      </a:lnTo>
                      <a:lnTo>
                        <a:pt x="974" y="1506"/>
                      </a:lnTo>
                      <a:lnTo>
                        <a:pt x="968" y="1501"/>
                      </a:lnTo>
                      <a:lnTo>
                        <a:pt x="964" y="1496"/>
                      </a:lnTo>
                      <a:lnTo>
                        <a:pt x="958" y="1492"/>
                      </a:lnTo>
                      <a:lnTo>
                        <a:pt x="952" y="1487"/>
                      </a:lnTo>
                      <a:lnTo>
                        <a:pt x="945" y="1477"/>
                      </a:lnTo>
                      <a:lnTo>
                        <a:pt x="941" y="1471"/>
                      </a:lnTo>
                      <a:lnTo>
                        <a:pt x="936" y="1465"/>
                      </a:lnTo>
                      <a:lnTo>
                        <a:pt x="928" y="1458"/>
                      </a:lnTo>
                      <a:lnTo>
                        <a:pt x="922" y="1448"/>
                      </a:lnTo>
                      <a:lnTo>
                        <a:pt x="917" y="1438"/>
                      </a:lnTo>
                      <a:lnTo>
                        <a:pt x="911" y="1427"/>
                      </a:lnTo>
                      <a:lnTo>
                        <a:pt x="905" y="1417"/>
                      </a:lnTo>
                      <a:lnTo>
                        <a:pt x="899" y="1415"/>
                      </a:lnTo>
                      <a:lnTo>
                        <a:pt x="895" y="1411"/>
                      </a:lnTo>
                      <a:lnTo>
                        <a:pt x="889" y="1409"/>
                      </a:lnTo>
                      <a:lnTo>
                        <a:pt x="883" y="1407"/>
                      </a:lnTo>
                      <a:lnTo>
                        <a:pt x="876" y="1394"/>
                      </a:lnTo>
                      <a:lnTo>
                        <a:pt x="871" y="1384"/>
                      </a:lnTo>
                      <a:lnTo>
                        <a:pt x="866" y="1377"/>
                      </a:lnTo>
                      <a:lnTo>
                        <a:pt x="861" y="1370"/>
                      </a:lnTo>
                      <a:lnTo>
                        <a:pt x="857" y="1363"/>
                      </a:lnTo>
                      <a:lnTo>
                        <a:pt x="851" y="1356"/>
                      </a:lnTo>
                      <a:lnTo>
                        <a:pt x="845" y="1348"/>
                      </a:lnTo>
                      <a:lnTo>
                        <a:pt x="837" y="1338"/>
                      </a:lnTo>
                      <a:lnTo>
                        <a:pt x="828" y="1336"/>
                      </a:lnTo>
                      <a:lnTo>
                        <a:pt x="821" y="1336"/>
                      </a:lnTo>
                      <a:lnTo>
                        <a:pt x="814" y="1336"/>
                      </a:lnTo>
                      <a:lnTo>
                        <a:pt x="810" y="1335"/>
                      </a:lnTo>
                      <a:lnTo>
                        <a:pt x="806" y="1335"/>
                      </a:lnTo>
                      <a:lnTo>
                        <a:pt x="804" y="1335"/>
                      </a:lnTo>
                      <a:lnTo>
                        <a:pt x="802" y="1335"/>
                      </a:lnTo>
                      <a:lnTo>
                        <a:pt x="800" y="1334"/>
                      </a:lnTo>
                      <a:lnTo>
                        <a:pt x="793" y="1333"/>
                      </a:lnTo>
                      <a:lnTo>
                        <a:pt x="788" y="1333"/>
                      </a:lnTo>
                      <a:lnTo>
                        <a:pt x="782" y="1333"/>
                      </a:lnTo>
                      <a:lnTo>
                        <a:pt x="777" y="1332"/>
                      </a:lnTo>
                      <a:lnTo>
                        <a:pt x="770" y="1333"/>
                      </a:lnTo>
                      <a:lnTo>
                        <a:pt x="761" y="1333"/>
                      </a:lnTo>
                      <a:lnTo>
                        <a:pt x="751" y="1333"/>
                      </a:lnTo>
                      <a:lnTo>
                        <a:pt x="736" y="1334"/>
                      </a:lnTo>
                      <a:lnTo>
                        <a:pt x="734" y="1340"/>
                      </a:lnTo>
                      <a:lnTo>
                        <a:pt x="731" y="1346"/>
                      </a:lnTo>
                      <a:lnTo>
                        <a:pt x="728" y="1351"/>
                      </a:lnTo>
                      <a:lnTo>
                        <a:pt x="726" y="1357"/>
                      </a:lnTo>
                      <a:lnTo>
                        <a:pt x="709" y="1356"/>
                      </a:lnTo>
                      <a:lnTo>
                        <a:pt x="693" y="1355"/>
                      </a:lnTo>
                      <a:lnTo>
                        <a:pt x="678" y="1354"/>
                      </a:lnTo>
                      <a:lnTo>
                        <a:pt x="662" y="1351"/>
                      </a:lnTo>
                      <a:lnTo>
                        <a:pt x="646" y="1350"/>
                      </a:lnTo>
                      <a:lnTo>
                        <a:pt x="630" y="1349"/>
                      </a:lnTo>
                      <a:lnTo>
                        <a:pt x="614" y="1348"/>
                      </a:lnTo>
                      <a:lnTo>
                        <a:pt x="598" y="1347"/>
                      </a:lnTo>
                      <a:lnTo>
                        <a:pt x="591" y="1346"/>
                      </a:lnTo>
                      <a:lnTo>
                        <a:pt x="584" y="1344"/>
                      </a:lnTo>
                      <a:lnTo>
                        <a:pt x="577" y="1342"/>
                      </a:lnTo>
                      <a:lnTo>
                        <a:pt x="569" y="1341"/>
                      </a:lnTo>
                      <a:lnTo>
                        <a:pt x="562" y="1339"/>
                      </a:lnTo>
                      <a:lnTo>
                        <a:pt x="555" y="1338"/>
                      </a:lnTo>
                      <a:lnTo>
                        <a:pt x="547" y="1335"/>
                      </a:lnTo>
                      <a:lnTo>
                        <a:pt x="540" y="1334"/>
                      </a:lnTo>
                      <a:lnTo>
                        <a:pt x="531" y="1331"/>
                      </a:lnTo>
                      <a:lnTo>
                        <a:pt x="522" y="1326"/>
                      </a:lnTo>
                      <a:lnTo>
                        <a:pt x="512" y="1323"/>
                      </a:lnTo>
                      <a:lnTo>
                        <a:pt x="503" y="1318"/>
                      </a:lnTo>
                      <a:lnTo>
                        <a:pt x="494" y="1315"/>
                      </a:lnTo>
                      <a:lnTo>
                        <a:pt x="485" y="1310"/>
                      </a:lnTo>
                      <a:lnTo>
                        <a:pt x="476" y="1306"/>
                      </a:lnTo>
                      <a:lnTo>
                        <a:pt x="466" y="1302"/>
                      </a:lnTo>
                      <a:lnTo>
                        <a:pt x="462" y="1296"/>
                      </a:lnTo>
                      <a:lnTo>
                        <a:pt x="457" y="1292"/>
                      </a:lnTo>
                      <a:lnTo>
                        <a:pt x="451" y="1288"/>
                      </a:lnTo>
                      <a:lnTo>
                        <a:pt x="448" y="1285"/>
                      </a:lnTo>
                      <a:lnTo>
                        <a:pt x="440" y="1281"/>
                      </a:lnTo>
                      <a:lnTo>
                        <a:pt x="434" y="1279"/>
                      </a:lnTo>
                      <a:lnTo>
                        <a:pt x="430" y="1277"/>
                      </a:lnTo>
                      <a:lnTo>
                        <a:pt x="426" y="1275"/>
                      </a:lnTo>
                      <a:lnTo>
                        <a:pt x="423" y="1273"/>
                      </a:lnTo>
                      <a:lnTo>
                        <a:pt x="418" y="1272"/>
                      </a:lnTo>
                      <a:lnTo>
                        <a:pt x="415" y="1271"/>
                      </a:lnTo>
                      <a:lnTo>
                        <a:pt x="409" y="1270"/>
                      </a:lnTo>
                      <a:lnTo>
                        <a:pt x="408" y="1267"/>
                      </a:lnTo>
                      <a:lnTo>
                        <a:pt x="408" y="1264"/>
                      </a:lnTo>
                      <a:lnTo>
                        <a:pt x="407" y="1262"/>
                      </a:lnTo>
                      <a:lnTo>
                        <a:pt x="405" y="1259"/>
                      </a:lnTo>
                      <a:lnTo>
                        <a:pt x="398" y="1255"/>
                      </a:lnTo>
                      <a:lnTo>
                        <a:pt x="392" y="1251"/>
                      </a:lnTo>
                      <a:lnTo>
                        <a:pt x="385" y="1248"/>
                      </a:lnTo>
                      <a:lnTo>
                        <a:pt x="378" y="1243"/>
                      </a:lnTo>
                      <a:lnTo>
                        <a:pt x="378" y="1239"/>
                      </a:lnTo>
                      <a:lnTo>
                        <a:pt x="377" y="1234"/>
                      </a:lnTo>
                      <a:lnTo>
                        <a:pt x="377" y="1228"/>
                      </a:lnTo>
                      <a:lnTo>
                        <a:pt x="375" y="1224"/>
                      </a:lnTo>
                      <a:lnTo>
                        <a:pt x="359" y="1222"/>
                      </a:lnTo>
                      <a:lnTo>
                        <a:pt x="344" y="1221"/>
                      </a:lnTo>
                      <a:lnTo>
                        <a:pt x="328" y="1221"/>
                      </a:lnTo>
                      <a:lnTo>
                        <a:pt x="313" y="1220"/>
                      </a:lnTo>
                      <a:lnTo>
                        <a:pt x="297" y="1219"/>
                      </a:lnTo>
                      <a:lnTo>
                        <a:pt x="282" y="1218"/>
                      </a:lnTo>
                      <a:lnTo>
                        <a:pt x="266" y="1217"/>
                      </a:lnTo>
                      <a:lnTo>
                        <a:pt x="250" y="1216"/>
                      </a:lnTo>
                      <a:lnTo>
                        <a:pt x="248" y="1205"/>
                      </a:lnTo>
                      <a:lnTo>
                        <a:pt x="245" y="1195"/>
                      </a:lnTo>
                      <a:lnTo>
                        <a:pt x="242" y="1184"/>
                      </a:lnTo>
                      <a:lnTo>
                        <a:pt x="240" y="1174"/>
                      </a:lnTo>
                      <a:lnTo>
                        <a:pt x="234" y="1164"/>
                      </a:lnTo>
                      <a:lnTo>
                        <a:pt x="228" y="1153"/>
                      </a:lnTo>
                      <a:lnTo>
                        <a:pt x="222" y="1143"/>
                      </a:lnTo>
                      <a:lnTo>
                        <a:pt x="216" y="1132"/>
                      </a:lnTo>
                      <a:lnTo>
                        <a:pt x="213" y="1129"/>
                      </a:lnTo>
                      <a:lnTo>
                        <a:pt x="210" y="1126"/>
                      </a:lnTo>
                      <a:lnTo>
                        <a:pt x="206" y="1123"/>
                      </a:lnTo>
                      <a:lnTo>
                        <a:pt x="203" y="1121"/>
                      </a:lnTo>
                      <a:lnTo>
                        <a:pt x="199" y="1120"/>
                      </a:lnTo>
                      <a:lnTo>
                        <a:pt x="196" y="1119"/>
                      </a:lnTo>
                      <a:lnTo>
                        <a:pt x="191" y="1119"/>
                      </a:lnTo>
                      <a:lnTo>
                        <a:pt x="188" y="1118"/>
                      </a:lnTo>
                      <a:lnTo>
                        <a:pt x="183" y="1110"/>
                      </a:lnTo>
                      <a:lnTo>
                        <a:pt x="180" y="1103"/>
                      </a:lnTo>
                      <a:lnTo>
                        <a:pt x="176" y="1097"/>
                      </a:lnTo>
                      <a:lnTo>
                        <a:pt x="175" y="1091"/>
                      </a:lnTo>
                      <a:lnTo>
                        <a:pt x="170" y="1090"/>
                      </a:lnTo>
                      <a:lnTo>
                        <a:pt x="167" y="1089"/>
                      </a:lnTo>
                      <a:lnTo>
                        <a:pt x="162" y="1089"/>
                      </a:lnTo>
                      <a:lnTo>
                        <a:pt x="158" y="1088"/>
                      </a:lnTo>
                      <a:lnTo>
                        <a:pt x="153" y="1087"/>
                      </a:lnTo>
                      <a:lnTo>
                        <a:pt x="150" y="1085"/>
                      </a:lnTo>
                      <a:lnTo>
                        <a:pt x="145" y="1084"/>
                      </a:lnTo>
                      <a:lnTo>
                        <a:pt x="140" y="1083"/>
                      </a:lnTo>
                      <a:lnTo>
                        <a:pt x="138" y="1077"/>
                      </a:lnTo>
                      <a:lnTo>
                        <a:pt x="136" y="1072"/>
                      </a:lnTo>
                      <a:lnTo>
                        <a:pt x="134" y="1066"/>
                      </a:lnTo>
                      <a:lnTo>
                        <a:pt x="131" y="1060"/>
                      </a:lnTo>
                      <a:lnTo>
                        <a:pt x="124" y="1058"/>
                      </a:lnTo>
                      <a:lnTo>
                        <a:pt x="117" y="1054"/>
                      </a:lnTo>
                      <a:lnTo>
                        <a:pt x="111" y="1052"/>
                      </a:lnTo>
                      <a:lnTo>
                        <a:pt x="102" y="1050"/>
                      </a:lnTo>
                      <a:lnTo>
                        <a:pt x="98" y="1045"/>
                      </a:lnTo>
                      <a:lnTo>
                        <a:pt x="94" y="1042"/>
                      </a:lnTo>
                      <a:lnTo>
                        <a:pt x="90" y="1038"/>
                      </a:lnTo>
                      <a:lnTo>
                        <a:pt x="85" y="1034"/>
                      </a:lnTo>
                      <a:lnTo>
                        <a:pt x="86" y="1023"/>
                      </a:lnTo>
                      <a:lnTo>
                        <a:pt x="88" y="1018"/>
                      </a:lnTo>
                      <a:lnTo>
                        <a:pt x="89" y="1012"/>
                      </a:lnTo>
                      <a:lnTo>
                        <a:pt x="92" y="1005"/>
                      </a:lnTo>
                      <a:lnTo>
                        <a:pt x="88" y="991"/>
                      </a:lnTo>
                      <a:lnTo>
                        <a:pt x="83" y="976"/>
                      </a:lnTo>
                      <a:lnTo>
                        <a:pt x="78" y="961"/>
                      </a:lnTo>
                      <a:lnTo>
                        <a:pt x="74" y="946"/>
                      </a:lnTo>
                      <a:lnTo>
                        <a:pt x="69" y="932"/>
                      </a:lnTo>
                      <a:lnTo>
                        <a:pt x="64" y="917"/>
                      </a:lnTo>
                      <a:lnTo>
                        <a:pt x="59" y="902"/>
                      </a:lnTo>
                      <a:lnTo>
                        <a:pt x="54" y="887"/>
                      </a:lnTo>
                      <a:lnTo>
                        <a:pt x="56" y="882"/>
                      </a:lnTo>
                      <a:lnTo>
                        <a:pt x="59" y="876"/>
                      </a:lnTo>
                      <a:lnTo>
                        <a:pt x="61" y="870"/>
                      </a:lnTo>
                      <a:lnTo>
                        <a:pt x="62" y="861"/>
                      </a:lnTo>
                      <a:lnTo>
                        <a:pt x="59" y="861"/>
                      </a:lnTo>
                      <a:lnTo>
                        <a:pt x="55" y="860"/>
                      </a:lnTo>
                      <a:lnTo>
                        <a:pt x="52" y="859"/>
                      </a:lnTo>
                      <a:lnTo>
                        <a:pt x="47" y="858"/>
                      </a:lnTo>
                      <a:lnTo>
                        <a:pt x="39" y="829"/>
                      </a:lnTo>
                      <a:lnTo>
                        <a:pt x="35" y="813"/>
                      </a:lnTo>
                      <a:lnTo>
                        <a:pt x="33" y="805"/>
                      </a:lnTo>
                      <a:lnTo>
                        <a:pt x="33" y="799"/>
                      </a:lnTo>
                      <a:lnTo>
                        <a:pt x="33" y="776"/>
                      </a:lnTo>
                      <a:lnTo>
                        <a:pt x="31" y="771"/>
                      </a:lnTo>
                      <a:lnTo>
                        <a:pt x="28" y="767"/>
                      </a:lnTo>
                      <a:lnTo>
                        <a:pt x="25" y="763"/>
                      </a:lnTo>
                      <a:lnTo>
                        <a:pt x="22" y="759"/>
                      </a:lnTo>
                      <a:lnTo>
                        <a:pt x="10" y="722"/>
                      </a:lnTo>
                      <a:lnTo>
                        <a:pt x="5" y="700"/>
                      </a:lnTo>
                      <a:lnTo>
                        <a:pt x="1" y="686"/>
                      </a:lnTo>
                      <a:lnTo>
                        <a:pt x="0" y="672"/>
                      </a:lnTo>
                      <a:lnTo>
                        <a:pt x="0" y="648"/>
                      </a:lnTo>
                      <a:lnTo>
                        <a:pt x="0" y="624"/>
                      </a:lnTo>
                      <a:lnTo>
                        <a:pt x="0" y="600"/>
                      </a:lnTo>
                      <a:lnTo>
                        <a:pt x="0" y="574"/>
                      </a:lnTo>
                      <a:lnTo>
                        <a:pt x="2" y="561"/>
                      </a:lnTo>
                      <a:lnTo>
                        <a:pt x="6" y="546"/>
                      </a:lnTo>
                      <a:lnTo>
                        <a:pt x="8" y="532"/>
                      </a:lnTo>
                      <a:lnTo>
                        <a:pt x="10" y="517"/>
                      </a:lnTo>
                      <a:lnTo>
                        <a:pt x="13" y="516"/>
                      </a:lnTo>
                      <a:lnTo>
                        <a:pt x="16" y="515"/>
                      </a:lnTo>
                      <a:lnTo>
                        <a:pt x="18" y="513"/>
                      </a:lnTo>
                      <a:lnTo>
                        <a:pt x="22" y="512"/>
                      </a:lnTo>
                      <a:lnTo>
                        <a:pt x="24" y="495"/>
                      </a:lnTo>
                      <a:lnTo>
                        <a:pt x="26" y="478"/>
                      </a:lnTo>
                      <a:lnTo>
                        <a:pt x="28" y="450"/>
                      </a:lnTo>
                      <a:lnTo>
                        <a:pt x="29" y="402"/>
                      </a:lnTo>
                      <a:lnTo>
                        <a:pt x="33" y="395"/>
                      </a:lnTo>
                      <a:lnTo>
                        <a:pt x="37" y="389"/>
                      </a:lnTo>
                      <a:lnTo>
                        <a:pt x="41" y="382"/>
                      </a:lnTo>
                      <a:lnTo>
                        <a:pt x="46" y="375"/>
                      </a:lnTo>
                      <a:lnTo>
                        <a:pt x="50" y="369"/>
                      </a:lnTo>
                      <a:lnTo>
                        <a:pt x="54" y="363"/>
                      </a:lnTo>
                      <a:lnTo>
                        <a:pt x="59" y="357"/>
                      </a:lnTo>
                      <a:lnTo>
                        <a:pt x="63" y="350"/>
                      </a:lnTo>
                      <a:lnTo>
                        <a:pt x="69" y="332"/>
                      </a:lnTo>
                      <a:lnTo>
                        <a:pt x="75" y="312"/>
                      </a:lnTo>
                      <a:lnTo>
                        <a:pt x="81" y="294"/>
                      </a:lnTo>
                      <a:lnTo>
                        <a:pt x="86" y="275"/>
                      </a:lnTo>
                      <a:lnTo>
                        <a:pt x="93" y="259"/>
                      </a:lnTo>
                      <a:lnTo>
                        <a:pt x="101" y="244"/>
                      </a:lnTo>
                      <a:lnTo>
                        <a:pt x="108" y="228"/>
                      </a:lnTo>
                      <a:lnTo>
                        <a:pt x="115" y="212"/>
                      </a:lnTo>
                      <a:lnTo>
                        <a:pt x="115" y="208"/>
                      </a:lnTo>
                      <a:lnTo>
                        <a:pt x="116" y="205"/>
                      </a:lnTo>
                      <a:lnTo>
                        <a:pt x="116" y="201"/>
                      </a:lnTo>
                      <a:lnTo>
                        <a:pt x="116" y="197"/>
                      </a:lnTo>
                      <a:lnTo>
                        <a:pt x="122" y="196"/>
                      </a:lnTo>
                      <a:lnTo>
                        <a:pt x="124" y="196"/>
                      </a:lnTo>
                      <a:lnTo>
                        <a:pt x="127" y="193"/>
                      </a:lnTo>
                      <a:lnTo>
                        <a:pt x="129" y="191"/>
                      </a:lnTo>
                      <a:lnTo>
                        <a:pt x="127" y="189"/>
                      </a:lnTo>
                      <a:lnTo>
                        <a:pt x="126" y="185"/>
                      </a:lnTo>
                      <a:lnTo>
                        <a:pt x="124" y="176"/>
                      </a:lnTo>
                      <a:lnTo>
                        <a:pt x="123" y="160"/>
                      </a:lnTo>
                      <a:lnTo>
                        <a:pt x="126" y="157"/>
                      </a:lnTo>
                      <a:lnTo>
                        <a:pt x="126" y="152"/>
                      </a:lnTo>
                      <a:lnTo>
                        <a:pt x="126" y="147"/>
                      </a:lnTo>
                      <a:lnTo>
                        <a:pt x="123" y="143"/>
                      </a:lnTo>
                      <a:lnTo>
                        <a:pt x="124" y="136"/>
                      </a:lnTo>
                      <a:lnTo>
                        <a:pt x="126" y="124"/>
                      </a:lnTo>
                      <a:lnTo>
                        <a:pt x="128" y="99"/>
                      </a:lnTo>
                      <a:lnTo>
                        <a:pt x="130" y="53"/>
                      </a:lnTo>
                      <a:lnTo>
                        <a:pt x="130" y="51"/>
                      </a:lnTo>
                      <a:lnTo>
                        <a:pt x="131" y="47"/>
                      </a:lnTo>
                      <a:lnTo>
                        <a:pt x="132" y="45"/>
                      </a:lnTo>
                      <a:lnTo>
                        <a:pt x="134" y="41"/>
                      </a:lnTo>
                      <a:lnTo>
                        <a:pt x="143" y="47"/>
                      </a:lnTo>
                      <a:lnTo>
                        <a:pt x="151" y="53"/>
                      </a:lnTo>
                      <a:lnTo>
                        <a:pt x="160" y="59"/>
                      </a:lnTo>
                      <a:lnTo>
                        <a:pt x="168" y="66"/>
                      </a:lnTo>
                      <a:lnTo>
                        <a:pt x="177" y="71"/>
                      </a:lnTo>
                      <a:lnTo>
                        <a:pt x="185" y="77"/>
                      </a:lnTo>
                      <a:lnTo>
                        <a:pt x="195" y="83"/>
                      </a:lnTo>
                      <a:lnTo>
                        <a:pt x="203" y="90"/>
                      </a:lnTo>
                      <a:lnTo>
                        <a:pt x="204" y="92"/>
                      </a:lnTo>
                      <a:lnTo>
                        <a:pt x="206" y="96"/>
                      </a:lnTo>
                      <a:lnTo>
                        <a:pt x="207" y="99"/>
                      </a:lnTo>
                      <a:lnTo>
                        <a:pt x="208" y="102"/>
                      </a:lnTo>
                      <a:lnTo>
                        <a:pt x="208" y="105"/>
                      </a:lnTo>
                      <a:lnTo>
                        <a:pt x="207" y="109"/>
                      </a:lnTo>
                      <a:lnTo>
                        <a:pt x="207" y="113"/>
                      </a:lnTo>
                      <a:lnTo>
                        <a:pt x="206" y="116"/>
                      </a:lnTo>
                      <a:lnTo>
                        <a:pt x="206" y="117"/>
                      </a:lnTo>
                      <a:lnTo>
                        <a:pt x="202" y="121"/>
                      </a:lnTo>
                      <a:lnTo>
                        <a:pt x="197" y="125"/>
                      </a:lnTo>
                      <a:lnTo>
                        <a:pt x="191" y="130"/>
                      </a:lnTo>
                      <a:lnTo>
                        <a:pt x="189" y="136"/>
                      </a:lnTo>
                      <a:lnTo>
                        <a:pt x="190" y="139"/>
                      </a:lnTo>
                      <a:lnTo>
                        <a:pt x="197" y="143"/>
                      </a:lnTo>
                      <a:lnTo>
                        <a:pt x="213" y="144"/>
                      </a:lnTo>
                      <a:lnTo>
                        <a:pt x="222" y="131"/>
                      </a:lnTo>
                      <a:lnTo>
                        <a:pt x="228" y="114"/>
                      </a:lnTo>
                      <a:lnTo>
                        <a:pt x="230" y="97"/>
                      </a:lnTo>
                      <a:lnTo>
                        <a:pt x="234" y="85"/>
                      </a:lnTo>
                      <a:lnTo>
                        <a:pt x="234" y="76"/>
                      </a:lnTo>
                      <a:lnTo>
                        <a:pt x="235" y="68"/>
                      </a:lnTo>
                      <a:lnTo>
                        <a:pt x="235" y="59"/>
                      </a:lnTo>
                      <a:lnTo>
                        <a:pt x="236" y="51"/>
                      </a:lnTo>
                      <a:lnTo>
                        <a:pt x="234" y="44"/>
                      </a:lnTo>
                      <a:lnTo>
                        <a:pt x="231" y="37"/>
                      </a:lnTo>
                      <a:lnTo>
                        <a:pt x="229" y="31"/>
                      </a:lnTo>
                      <a:lnTo>
                        <a:pt x="227" y="24"/>
                      </a:lnTo>
                      <a:lnTo>
                        <a:pt x="229" y="24"/>
                      </a:lnTo>
                      <a:lnTo>
                        <a:pt x="230" y="24"/>
                      </a:lnTo>
                      <a:lnTo>
                        <a:pt x="233" y="24"/>
                      </a:lnTo>
                      <a:lnTo>
                        <a:pt x="235" y="23"/>
                      </a:lnTo>
                      <a:lnTo>
                        <a:pt x="265" y="32"/>
                      </a:lnTo>
                      <a:lnTo>
                        <a:pt x="288" y="39"/>
                      </a:lnTo>
                      <a:lnTo>
                        <a:pt x="305" y="45"/>
                      </a:lnTo>
                      <a:lnTo>
                        <a:pt x="316" y="48"/>
                      </a:lnTo>
                      <a:lnTo>
                        <a:pt x="324" y="51"/>
                      </a:lnTo>
                      <a:lnTo>
                        <a:pt x="327" y="53"/>
                      </a:lnTo>
                      <a:lnTo>
                        <a:pt x="329" y="54"/>
                      </a:lnTo>
                      <a:lnTo>
                        <a:pt x="331" y="55"/>
                      </a:lnTo>
                      <a:lnTo>
                        <a:pt x="352" y="60"/>
                      </a:lnTo>
                      <a:lnTo>
                        <a:pt x="371" y="64"/>
                      </a:lnTo>
                      <a:lnTo>
                        <a:pt x="386" y="68"/>
                      </a:lnTo>
                      <a:lnTo>
                        <a:pt x="402" y="71"/>
                      </a:lnTo>
                      <a:lnTo>
                        <a:pt x="419" y="76"/>
                      </a:lnTo>
                      <a:lnTo>
                        <a:pt x="439" y="81"/>
                      </a:lnTo>
                      <a:lnTo>
                        <a:pt x="464" y="87"/>
                      </a:lnTo>
                      <a:lnTo>
                        <a:pt x="496" y="94"/>
                      </a:lnTo>
                      <a:lnTo>
                        <a:pt x="527" y="99"/>
                      </a:lnTo>
                      <a:lnTo>
                        <a:pt x="559" y="102"/>
                      </a:lnTo>
                      <a:lnTo>
                        <a:pt x="588" y="107"/>
                      </a:lnTo>
                      <a:lnTo>
                        <a:pt x="618" y="111"/>
                      </a:lnTo>
                      <a:lnTo>
                        <a:pt x="647" y="114"/>
                      </a:lnTo>
                      <a:lnTo>
                        <a:pt x="674" y="117"/>
                      </a:lnTo>
                      <a:lnTo>
                        <a:pt x="700" y="121"/>
                      </a:lnTo>
                      <a:lnTo>
                        <a:pt x="724" y="124"/>
                      </a:lnTo>
                      <a:lnTo>
                        <a:pt x="747" y="127"/>
                      </a:lnTo>
                      <a:lnTo>
                        <a:pt x="769" y="130"/>
                      </a:lnTo>
                      <a:lnTo>
                        <a:pt x="788" y="132"/>
                      </a:lnTo>
                      <a:lnTo>
                        <a:pt x="805" y="135"/>
                      </a:lnTo>
                      <a:lnTo>
                        <a:pt x="820" y="137"/>
                      </a:lnTo>
                      <a:lnTo>
                        <a:pt x="833" y="138"/>
                      </a:lnTo>
                      <a:lnTo>
                        <a:pt x="842" y="140"/>
                      </a:lnTo>
                      <a:lnTo>
                        <a:pt x="849" y="142"/>
                      </a:lnTo>
                      <a:lnTo>
                        <a:pt x="860" y="142"/>
                      </a:lnTo>
                      <a:lnTo>
                        <a:pt x="873" y="143"/>
                      </a:lnTo>
                      <a:lnTo>
                        <a:pt x="884" y="143"/>
                      </a:lnTo>
                      <a:lnTo>
                        <a:pt x="897" y="144"/>
                      </a:lnTo>
                      <a:lnTo>
                        <a:pt x="909" y="145"/>
                      </a:lnTo>
                      <a:lnTo>
                        <a:pt x="921" y="145"/>
                      </a:lnTo>
                      <a:lnTo>
                        <a:pt x="933" y="146"/>
                      </a:lnTo>
                      <a:lnTo>
                        <a:pt x="945" y="146"/>
                      </a:lnTo>
                      <a:lnTo>
                        <a:pt x="964" y="146"/>
                      </a:lnTo>
                      <a:lnTo>
                        <a:pt x="982" y="146"/>
                      </a:lnTo>
                      <a:lnTo>
                        <a:pt x="1001" y="146"/>
                      </a:lnTo>
                      <a:lnTo>
                        <a:pt x="1019" y="146"/>
                      </a:lnTo>
                      <a:lnTo>
                        <a:pt x="1038" y="146"/>
                      </a:lnTo>
                      <a:lnTo>
                        <a:pt x="1056" y="146"/>
                      </a:lnTo>
                      <a:lnTo>
                        <a:pt x="1074" y="146"/>
                      </a:lnTo>
                      <a:lnTo>
                        <a:pt x="1093" y="146"/>
                      </a:lnTo>
                      <a:lnTo>
                        <a:pt x="1110" y="146"/>
                      </a:lnTo>
                      <a:lnTo>
                        <a:pt x="1129" y="146"/>
                      </a:lnTo>
                      <a:lnTo>
                        <a:pt x="1147" y="146"/>
                      </a:lnTo>
                      <a:lnTo>
                        <a:pt x="1165" y="146"/>
                      </a:lnTo>
                      <a:lnTo>
                        <a:pt x="1184" y="146"/>
                      </a:lnTo>
                      <a:lnTo>
                        <a:pt x="1202" y="146"/>
                      </a:lnTo>
                      <a:lnTo>
                        <a:pt x="1221" y="146"/>
                      </a:lnTo>
                      <a:lnTo>
                        <a:pt x="1239" y="146"/>
                      </a:lnTo>
                      <a:lnTo>
                        <a:pt x="1252" y="146"/>
                      </a:lnTo>
                      <a:lnTo>
                        <a:pt x="1263" y="145"/>
                      </a:lnTo>
                      <a:lnTo>
                        <a:pt x="1276" y="145"/>
                      </a:lnTo>
                      <a:lnTo>
                        <a:pt x="1287" y="144"/>
                      </a:lnTo>
                      <a:lnTo>
                        <a:pt x="1299" y="143"/>
                      </a:lnTo>
                      <a:lnTo>
                        <a:pt x="1312" y="143"/>
                      </a:lnTo>
                      <a:lnTo>
                        <a:pt x="1323" y="142"/>
                      </a:lnTo>
                      <a:lnTo>
                        <a:pt x="1336" y="142"/>
                      </a:lnTo>
                      <a:lnTo>
                        <a:pt x="1339" y="140"/>
                      </a:lnTo>
                      <a:lnTo>
                        <a:pt x="1343" y="138"/>
                      </a:lnTo>
                      <a:lnTo>
                        <a:pt x="1346" y="137"/>
                      </a:lnTo>
                      <a:lnTo>
                        <a:pt x="1351" y="135"/>
                      </a:lnTo>
                      <a:lnTo>
                        <a:pt x="1355" y="135"/>
                      </a:lnTo>
                      <a:lnTo>
                        <a:pt x="1360" y="135"/>
                      </a:lnTo>
                      <a:lnTo>
                        <a:pt x="1365" y="135"/>
                      </a:lnTo>
                      <a:lnTo>
                        <a:pt x="1368" y="135"/>
                      </a:lnTo>
                      <a:lnTo>
                        <a:pt x="1373" y="135"/>
                      </a:lnTo>
                      <a:lnTo>
                        <a:pt x="1377" y="135"/>
                      </a:lnTo>
                      <a:lnTo>
                        <a:pt x="1382" y="135"/>
                      </a:lnTo>
                      <a:lnTo>
                        <a:pt x="1385" y="135"/>
                      </a:lnTo>
                      <a:lnTo>
                        <a:pt x="1393" y="127"/>
                      </a:lnTo>
                      <a:lnTo>
                        <a:pt x="1400" y="117"/>
                      </a:lnTo>
                      <a:lnTo>
                        <a:pt x="1407" y="109"/>
                      </a:lnTo>
                      <a:lnTo>
                        <a:pt x="1414" y="100"/>
                      </a:lnTo>
                      <a:lnTo>
                        <a:pt x="1419" y="102"/>
                      </a:lnTo>
                      <a:lnTo>
                        <a:pt x="1422" y="105"/>
                      </a:lnTo>
                      <a:lnTo>
                        <a:pt x="1426" y="108"/>
                      </a:lnTo>
                      <a:lnTo>
                        <a:pt x="1430" y="111"/>
                      </a:lnTo>
                      <a:lnTo>
                        <a:pt x="1430" y="115"/>
                      </a:lnTo>
                      <a:lnTo>
                        <a:pt x="1430" y="119"/>
                      </a:lnTo>
                      <a:lnTo>
                        <a:pt x="1430" y="123"/>
                      </a:lnTo>
                      <a:lnTo>
                        <a:pt x="1430" y="128"/>
                      </a:lnTo>
                      <a:lnTo>
                        <a:pt x="1434" y="132"/>
                      </a:lnTo>
                      <a:lnTo>
                        <a:pt x="1436" y="135"/>
                      </a:lnTo>
                      <a:lnTo>
                        <a:pt x="1437" y="138"/>
                      </a:lnTo>
                      <a:lnTo>
                        <a:pt x="1438" y="143"/>
                      </a:lnTo>
                      <a:lnTo>
                        <a:pt x="1437" y="144"/>
                      </a:lnTo>
                      <a:lnTo>
                        <a:pt x="1436" y="146"/>
                      </a:lnTo>
                      <a:lnTo>
                        <a:pt x="1436" y="148"/>
                      </a:lnTo>
                      <a:lnTo>
                        <a:pt x="1436" y="154"/>
                      </a:lnTo>
                      <a:lnTo>
                        <a:pt x="1441" y="157"/>
                      </a:lnTo>
                      <a:lnTo>
                        <a:pt x="1445" y="159"/>
                      </a:lnTo>
                      <a:lnTo>
                        <a:pt x="1450" y="161"/>
                      </a:lnTo>
                      <a:lnTo>
                        <a:pt x="1454" y="163"/>
                      </a:lnTo>
                      <a:lnTo>
                        <a:pt x="1460" y="163"/>
                      </a:lnTo>
                      <a:lnTo>
                        <a:pt x="1465" y="162"/>
                      </a:lnTo>
                      <a:lnTo>
                        <a:pt x="1471" y="162"/>
                      </a:lnTo>
                      <a:lnTo>
                        <a:pt x="1476" y="162"/>
                      </a:lnTo>
                      <a:lnTo>
                        <a:pt x="1482" y="162"/>
                      </a:lnTo>
                      <a:lnTo>
                        <a:pt x="1488" y="162"/>
                      </a:lnTo>
                      <a:lnTo>
                        <a:pt x="1494" y="161"/>
                      </a:lnTo>
                      <a:lnTo>
                        <a:pt x="1499" y="161"/>
                      </a:lnTo>
                      <a:lnTo>
                        <a:pt x="1506" y="165"/>
                      </a:lnTo>
                      <a:lnTo>
                        <a:pt x="1513" y="167"/>
                      </a:lnTo>
                      <a:lnTo>
                        <a:pt x="1519" y="170"/>
                      </a:lnTo>
                      <a:lnTo>
                        <a:pt x="1526" y="174"/>
                      </a:lnTo>
                      <a:lnTo>
                        <a:pt x="1533" y="177"/>
                      </a:lnTo>
                      <a:lnTo>
                        <a:pt x="1539" y="181"/>
                      </a:lnTo>
                      <a:lnTo>
                        <a:pt x="1545" y="183"/>
                      </a:lnTo>
                      <a:lnTo>
                        <a:pt x="1552" y="186"/>
                      </a:lnTo>
                      <a:lnTo>
                        <a:pt x="1559" y="188"/>
                      </a:lnTo>
                      <a:lnTo>
                        <a:pt x="1565" y="189"/>
                      </a:lnTo>
                      <a:lnTo>
                        <a:pt x="1570" y="190"/>
                      </a:lnTo>
                      <a:lnTo>
                        <a:pt x="1575" y="192"/>
                      </a:lnTo>
                      <a:lnTo>
                        <a:pt x="1580" y="193"/>
                      </a:lnTo>
                      <a:lnTo>
                        <a:pt x="1587" y="195"/>
                      </a:lnTo>
                      <a:lnTo>
                        <a:pt x="1595" y="197"/>
                      </a:lnTo>
                      <a:lnTo>
                        <a:pt x="1604" y="198"/>
                      </a:lnTo>
                      <a:lnTo>
                        <a:pt x="1615" y="198"/>
                      </a:lnTo>
                      <a:lnTo>
                        <a:pt x="1623" y="198"/>
                      </a:lnTo>
                      <a:lnTo>
                        <a:pt x="1628" y="197"/>
                      </a:lnTo>
                      <a:lnTo>
                        <a:pt x="1634" y="197"/>
                      </a:lnTo>
                      <a:lnTo>
                        <a:pt x="1639" y="197"/>
                      </a:lnTo>
                      <a:lnTo>
                        <a:pt x="1642" y="197"/>
                      </a:lnTo>
                      <a:lnTo>
                        <a:pt x="1646" y="197"/>
                      </a:lnTo>
                      <a:lnTo>
                        <a:pt x="1648" y="197"/>
                      </a:lnTo>
                      <a:lnTo>
                        <a:pt x="1641" y="204"/>
                      </a:lnTo>
                      <a:lnTo>
                        <a:pt x="1632" y="212"/>
                      </a:lnTo>
                      <a:lnTo>
                        <a:pt x="1623" y="219"/>
                      </a:lnTo>
                      <a:lnTo>
                        <a:pt x="1612" y="226"/>
                      </a:lnTo>
                      <a:lnTo>
                        <a:pt x="1602" y="233"/>
                      </a:lnTo>
                      <a:lnTo>
                        <a:pt x="1592" y="239"/>
                      </a:lnTo>
                      <a:lnTo>
                        <a:pt x="1581" y="246"/>
                      </a:lnTo>
                      <a:lnTo>
                        <a:pt x="1572" y="253"/>
                      </a:lnTo>
                      <a:lnTo>
                        <a:pt x="1566" y="257"/>
                      </a:lnTo>
                      <a:lnTo>
                        <a:pt x="1560" y="261"/>
                      </a:lnTo>
                      <a:lnTo>
                        <a:pt x="1555" y="266"/>
                      </a:lnTo>
                      <a:lnTo>
                        <a:pt x="1551" y="271"/>
                      </a:lnTo>
                      <a:lnTo>
                        <a:pt x="1551" y="274"/>
                      </a:lnTo>
                      <a:lnTo>
                        <a:pt x="1550" y="281"/>
                      </a:lnTo>
                      <a:lnTo>
                        <a:pt x="1549" y="289"/>
                      </a:lnTo>
                      <a:lnTo>
                        <a:pt x="1550" y="294"/>
                      </a:lnTo>
                      <a:lnTo>
                        <a:pt x="1558" y="296"/>
                      </a:lnTo>
                      <a:lnTo>
                        <a:pt x="1565" y="296"/>
                      </a:lnTo>
                      <a:lnTo>
                        <a:pt x="1571" y="295"/>
                      </a:lnTo>
                      <a:lnTo>
                        <a:pt x="1577" y="292"/>
                      </a:lnTo>
                      <a:lnTo>
                        <a:pt x="1581" y="290"/>
                      </a:lnTo>
                      <a:lnTo>
                        <a:pt x="1586" y="288"/>
                      </a:lnTo>
                      <a:lnTo>
                        <a:pt x="1590" y="285"/>
                      </a:lnTo>
                      <a:lnTo>
                        <a:pt x="1596" y="287"/>
                      </a:lnTo>
                      <a:lnTo>
                        <a:pt x="1600" y="289"/>
                      </a:lnTo>
                      <a:lnTo>
                        <a:pt x="1598" y="295"/>
                      </a:lnTo>
                      <a:lnTo>
                        <a:pt x="1597" y="302"/>
                      </a:lnTo>
                      <a:lnTo>
                        <a:pt x="1596" y="307"/>
                      </a:lnTo>
                      <a:lnTo>
                        <a:pt x="1601" y="307"/>
                      </a:lnTo>
                      <a:lnTo>
                        <a:pt x="1605" y="306"/>
                      </a:lnTo>
                      <a:lnTo>
                        <a:pt x="1611" y="306"/>
                      </a:lnTo>
                      <a:lnTo>
                        <a:pt x="1616" y="305"/>
                      </a:lnTo>
                      <a:lnTo>
                        <a:pt x="1620" y="302"/>
                      </a:lnTo>
                      <a:lnTo>
                        <a:pt x="1625" y="299"/>
                      </a:lnTo>
                      <a:lnTo>
                        <a:pt x="1630" y="296"/>
                      </a:lnTo>
                      <a:lnTo>
                        <a:pt x="1634" y="294"/>
                      </a:lnTo>
                      <a:lnTo>
                        <a:pt x="1639" y="291"/>
                      </a:lnTo>
                      <a:lnTo>
                        <a:pt x="1644" y="288"/>
                      </a:lnTo>
                      <a:lnTo>
                        <a:pt x="1649" y="285"/>
                      </a:lnTo>
                      <a:lnTo>
                        <a:pt x="1654" y="282"/>
                      </a:lnTo>
                      <a:lnTo>
                        <a:pt x="1658" y="276"/>
                      </a:lnTo>
                      <a:lnTo>
                        <a:pt x="1663" y="271"/>
                      </a:lnTo>
                      <a:lnTo>
                        <a:pt x="1668" y="265"/>
                      </a:lnTo>
                      <a:lnTo>
                        <a:pt x="1672" y="260"/>
                      </a:lnTo>
                      <a:lnTo>
                        <a:pt x="1677" y="254"/>
                      </a:lnTo>
                      <a:lnTo>
                        <a:pt x="1682" y="249"/>
                      </a:lnTo>
                      <a:lnTo>
                        <a:pt x="1687" y="244"/>
                      </a:lnTo>
                      <a:lnTo>
                        <a:pt x="1692" y="238"/>
                      </a:lnTo>
                      <a:lnTo>
                        <a:pt x="1706" y="233"/>
                      </a:lnTo>
                      <a:lnTo>
                        <a:pt x="1712" y="229"/>
                      </a:lnTo>
                      <a:lnTo>
                        <a:pt x="1718" y="228"/>
                      </a:lnTo>
                      <a:lnTo>
                        <a:pt x="1723" y="228"/>
                      </a:lnTo>
                      <a:lnTo>
                        <a:pt x="1718" y="233"/>
                      </a:lnTo>
                      <a:lnTo>
                        <a:pt x="1712" y="237"/>
                      </a:lnTo>
                      <a:lnTo>
                        <a:pt x="1708" y="242"/>
                      </a:lnTo>
                      <a:lnTo>
                        <a:pt x="1702" y="246"/>
                      </a:lnTo>
                      <a:lnTo>
                        <a:pt x="1700" y="253"/>
                      </a:lnTo>
                      <a:lnTo>
                        <a:pt x="1699" y="258"/>
                      </a:lnTo>
                      <a:lnTo>
                        <a:pt x="1699" y="262"/>
                      </a:lnTo>
                      <a:lnTo>
                        <a:pt x="1700" y="269"/>
                      </a:lnTo>
                      <a:lnTo>
                        <a:pt x="1703" y="267"/>
                      </a:lnTo>
                      <a:lnTo>
                        <a:pt x="1708" y="265"/>
                      </a:lnTo>
                      <a:lnTo>
                        <a:pt x="1715" y="265"/>
                      </a:lnTo>
                      <a:lnTo>
                        <a:pt x="1727" y="265"/>
                      </a:lnTo>
                      <a:lnTo>
                        <a:pt x="1733" y="271"/>
                      </a:lnTo>
                      <a:lnTo>
                        <a:pt x="1738" y="277"/>
                      </a:lnTo>
                      <a:lnTo>
                        <a:pt x="1742" y="283"/>
                      </a:lnTo>
                      <a:lnTo>
                        <a:pt x="1745" y="287"/>
                      </a:lnTo>
                      <a:lnTo>
                        <a:pt x="1753" y="283"/>
                      </a:lnTo>
                      <a:lnTo>
                        <a:pt x="1763" y="281"/>
                      </a:lnTo>
                      <a:lnTo>
                        <a:pt x="1772" y="279"/>
                      </a:lnTo>
                      <a:lnTo>
                        <a:pt x="1777" y="275"/>
                      </a:lnTo>
                      <a:lnTo>
                        <a:pt x="1791" y="271"/>
                      </a:lnTo>
                      <a:lnTo>
                        <a:pt x="1800" y="268"/>
                      </a:lnTo>
                      <a:lnTo>
                        <a:pt x="1808" y="265"/>
                      </a:lnTo>
                      <a:lnTo>
                        <a:pt x="1814" y="262"/>
                      </a:lnTo>
                      <a:lnTo>
                        <a:pt x="1818" y="261"/>
                      </a:lnTo>
                      <a:lnTo>
                        <a:pt x="1823" y="259"/>
                      </a:lnTo>
                      <a:lnTo>
                        <a:pt x="1826" y="257"/>
                      </a:lnTo>
                      <a:lnTo>
                        <a:pt x="1831" y="253"/>
                      </a:lnTo>
                      <a:lnTo>
                        <a:pt x="1836" y="253"/>
                      </a:lnTo>
                      <a:lnTo>
                        <a:pt x="1840" y="253"/>
                      </a:lnTo>
                      <a:lnTo>
                        <a:pt x="1844" y="253"/>
                      </a:lnTo>
                      <a:lnTo>
                        <a:pt x="1848" y="253"/>
                      </a:lnTo>
                      <a:lnTo>
                        <a:pt x="1851" y="257"/>
                      </a:lnTo>
                      <a:lnTo>
                        <a:pt x="1853" y="260"/>
                      </a:lnTo>
                      <a:lnTo>
                        <a:pt x="1855" y="264"/>
                      </a:lnTo>
                      <a:lnTo>
                        <a:pt x="1858" y="266"/>
                      </a:lnTo>
                      <a:lnTo>
                        <a:pt x="1864" y="267"/>
                      </a:lnTo>
                      <a:lnTo>
                        <a:pt x="1872" y="268"/>
                      </a:lnTo>
                      <a:lnTo>
                        <a:pt x="1879" y="271"/>
                      </a:lnTo>
                      <a:lnTo>
                        <a:pt x="1886" y="272"/>
                      </a:lnTo>
                      <a:lnTo>
                        <a:pt x="1891" y="280"/>
                      </a:lnTo>
                      <a:lnTo>
                        <a:pt x="1896" y="288"/>
                      </a:lnTo>
                      <a:lnTo>
                        <a:pt x="1899" y="296"/>
                      </a:lnTo>
                      <a:lnTo>
                        <a:pt x="1904" y="304"/>
                      </a:lnTo>
                      <a:lnTo>
                        <a:pt x="1896" y="306"/>
                      </a:lnTo>
                      <a:lnTo>
                        <a:pt x="1890" y="308"/>
                      </a:lnTo>
                      <a:lnTo>
                        <a:pt x="1884" y="310"/>
                      </a:lnTo>
                      <a:lnTo>
                        <a:pt x="1877" y="311"/>
                      </a:lnTo>
                      <a:lnTo>
                        <a:pt x="1870" y="311"/>
                      </a:lnTo>
                      <a:lnTo>
                        <a:pt x="1860" y="312"/>
                      </a:lnTo>
                      <a:lnTo>
                        <a:pt x="1847" y="313"/>
                      </a:lnTo>
                      <a:lnTo>
                        <a:pt x="1831" y="314"/>
                      </a:lnTo>
                      <a:lnTo>
                        <a:pt x="1828" y="318"/>
                      </a:lnTo>
                      <a:lnTo>
                        <a:pt x="1823" y="320"/>
                      </a:lnTo>
                      <a:lnTo>
                        <a:pt x="1818" y="322"/>
                      </a:lnTo>
                      <a:lnTo>
                        <a:pt x="1814" y="326"/>
                      </a:lnTo>
                      <a:lnTo>
                        <a:pt x="1809" y="328"/>
                      </a:lnTo>
                      <a:lnTo>
                        <a:pt x="1803" y="332"/>
                      </a:lnTo>
                      <a:lnTo>
                        <a:pt x="1799" y="335"/>
                      </a:lnTo>
                      <a:lnTo>
                        <a:pt x="1794" y="340"/>
                      </a:lnTo>
                      <a:lnTo>
                        <a:pt x="1791" y="341"/>
                      </a:lnTo>
                      <a:lnTo>
                        <a:pt x="1787" y="341"/>
                      </a:lnTo>
                      <a:lnTo>
                        <a:pt x="1784" y="342"/>
                      </a:lnTo>
                      <a:lnTo>
                        <a:pt x="1779" y="342"/>
                      </a:lnTo>
                      <a:lnTo>
                        <a:pt x="1773" y="352"/>
                      </a:lnTo>
                      <a:lnTo>
                        <a:pt x="1767" y="363"/>
                      </a:lnTo>
                      <a:lnTo>
                        <a:pt x="1760" y="373"/>
                      </a:lnTo>
                      <a:lnTo>
                        <a:pt x="1752" y="384"/>
                      </a:lnTo>
                      <a:lnTo>
                        <a:pt x="1749" y="396"/>
                      </a:lnTo>
                      <a:lnTo>
                        <a:pt x="1748" y="403"/>
                      </a:lnTo>
                      <a:lnTo>
                        <a:pt x="1747" y="409"/>
                      </a:lnTo>
                      <a:lnTo>
                        <a:pt x="1748" y="416"/>
                      </a:lnTo>
                      <a:lnTo>
                        <a:pt x="1754" y="410"/>
                      </a:lnTo>
                      <a:lnTo>
                        <a:pt x="1761" y="399"/>
                      </a:lnTo>
                      <a:lnTo>
                        <a:pt x="1769" y="389"/>
                      </a:lnTo>
                      <a:lnTo>
                        <a:pt x="1777" y="379"/>
                      </a:lnTo>
                      <a:lnTo>
                        <a:pt x="1771" y="409"/>
                      </a:lnTo>
                      <a:lnTo>
                        <a:pt x="1763" y="435"/>
                      </a:lnTo>
                      <a:lnTo>
                        <a:pt x="1754" y="462"/>
                      </a:lnTo>
                      <a:lnTo>
                        <a:pt x="1748" y="492"/>
                      </a:lnTo>
                      <a:lnTo>
                        <a:pt x="1750" y="510"/>
                      </a:lnTo>
                      <a:lnTo>
                        <a:pt x="1754" y="529"/>
                      </a:lnTo>
                      <a:lnTo>
                        <a:pt x="1756" y="550"/>
                      </a:lnTo>
                      <a:lnTo>
                        <a:pt x="1758" y="569"/>
                      </a:lnTo>
                      <a:lnTo>
                        <a:pt x="1763" y="577"/>
                      </a:lnTo>
                      <a:lnTo>
                        <a:pt x="1769" y="582"/>
                      </a:lnTo>
                      <a:lnTo>
                        <a:pt x="1775" y="586"/>
                      </a:lnTo>
                      <a:lnTo>
                        <a:pt x="1780" y="588"/>
                      </a:lnTo>
                      <a:lnTo>
                        <a:pt x="1786" y="589"/>
                      </a:lnTo>
                      <a:lnTo>
                        <a:pt x="1791" y="592"/>
                      </a:lnTo>
                      <a:lnTo>
                        <a:pt x="1794" y="595"/>
                      </a:lnTo>
                      <a:lnTo>
                        <a:pt x="1796" y="601"/>
                      </a:lnTo>
                      <a:lnTo>
                        <a:pt x="1803" y="599"/>
                      </a:lnTo>
                      <a:lnTo>
                        <a:pt x="1806" y="596"/>
                      </a:lnTo>
                      <a:lnTo>
                        <a:pt x="1808" y="594"/>
                      </a:lnTo>
                      <a:lnTo>
                        <a:pt x="1816" y="590"/>
                      </a:lnTo>
                      <a:lnTo>
                        <a:pt x="1822" y="579"/>
                      </a:lnTo>
                      <a:lnTo>
                        <a:pt x="1828" y="567"/>
                      </a:lnTo>
                      <a:lnTo>
                        <a:pt x="1832" y="555"/>
                      </a:lnTo>
                      <a:lnTo>
                        <a:pt x="1833" y="542"/>
                      </a:lnTo>
                      <a:lnTo>
                        <a:pt x="1826" y="521"/>
                      </a:lnTo>
                      <a:lnTo>
                        <a:pt x="1823" y="510"/>
                      </a:lnTo>
                      <a:lnTo>
                        <a:pt x="1821" y="502"/>
                      </a:lnTo>
                      <a:lnTo>
                        <a:pt x="1816" y="494"/>
                      </a:lnTo>
                      <a:lnTo>
                        <a:pt x="1817" y="472"/>
                      </a:lnTo>
                      <a:lnTo>
                        <a:pt x="1817" y="450"/>
                      </a:lnTo>
                      <a:lnTo>
                        <a:pt x="1817" y="429"/>
                      </a:lnTo>
                      <a:lnTo>
                        <a:pt x="1818" y="407"/>
                      </a:lnTo>
                      <a:lnTo>
                        <a:pt x="1823" y="396"/>
                      </a:lnTo>
                      <a:lnTo>
                        <a:pt x="1828" y="384"/>
                      </a:lnTo>
                      <a:lnTo>
                        <a:pt x="1833" y="373"/>
                      </a:lnTo>
                      <a:lnTo>
                        <a:pt x="1838" y="361"/>
                      </a:lnTo>
                      <a:lnTo>
                        <a:pt x="1840" y="367"/>
                      </a:lnTo>
                      <a:lnTo>
                        <a:pt x="1843" y="373"/>
                      </a:lnTo>
                      <a:lnTo>
                        <a:pt x="1844" y="379"/>
                      </a:lnTo>
                      <a:lnTo>
                        <a:pt x="1846" y="384"/>
                      </a:lnTo>
                      <a:lnTo>
                        <a:pt x="1848" y="383"/>
                      </a:lnTo>
                      <a:lnTo>
                        <a:pt x="1851" y="383"/>
                      </a:lnTo>
                      <a:lnTo>
                        <a:pt x="1853" y="382"/>
                      </a:lnTo>
                      <a:lnTo>
                        <a:pt x="1855" y="381"/>
                      </a:lnTo>
                      <a:lnTo>
                        <a:pt x="1859" y="359"/>
                      </a:lnTo>
                      <a:lnTo>
                        <a:pt x="1860" y="346"/>
                      </a:lnTo>
                      <a:lnTo>
                        <a:pt x="1860" y="338"/>
                      </a:lnTo>
                      <a:lnTo>
                        <a:pt x="1860" y="333"/>
                      </a:lnTo>
                      <a:lnTo>
                        <a:pt x="1864" y="329"/>
                      </a:lnTo>
                      <a:lnTo>
                        <a:pt x="1869" y="327"/>
                      </a:lnTo>
                      <a:lnTo>
                        <a:pt x="1874" y="326"/>
                      </a:lnTo>
                      <a:lnTo>
                        <a:pt x="1881" y="325"/>
                      </a:lnTo>
                      <a:lnTo>
                        <a:pt x="1887" y="326"/>
                      </a:lnTo>
                      <a:lnTo>
                        <a:pt x="1896" y="327"/>
                      </a:lnTo>
                      <a:lnTo>
                        <a:pt x="1902" y="328"/>
                      </a:lnTo>
                      <a:lnTo>
                        <a:pt x="1909" y="330"/>
                      </a:lnTo>
                      <a:lnTo>
                        <a:pt x="1916" y="332"/>
                      </a:lnTo>
                      <a:lnTo>
                        <a:pt x="1923" y="333"/>
                      </a:lnTo>
                      <a:lnTo>
                        <a:pt x="1931" y="335"/>
                      </a:lnTo>
                      <a:lnTo>
                        <a:pt x="1938" y="336"/>
                      </a:lnTo>
                      <a:lnTo>
                        <a:pt x="1943" y="345"/>
                      </a:lnTo>
                      <a:lnTo>
                        <a:pt x="1946" y="355"/>
                      </a:lnTo>
                      <a:lnTo>
                        <a:pt x="1951" y="364"/>
                      </a:lnTo>
                      <a:lnTo>
                        <a:pt x="1954" y="373"/>
                      </a:lnTo>
                      <a:lnTo>
                        <a:pt x="1955" y="382"/>
                      </a:lnTo>
                      <a:lnTo>
                        <a:pt x="1955" y="393"/>
                      </a:lnTo>
                      <a:lnTo>
                        <a:pt x="1955" y="403"/>
                      </a:lnTo>
                      <a:lnTo>
                        <a:pt x="1957" y="413"/>
                      </a:lnTo>
                      <a:lnTo>
                        <a:pt x="1953" y="417"/>
                      </a:lnTo>
                      <a:lnTo>
                        <a:pt x="1948" y="421"/>
                      </a:lnTo>
                      <a:lnTo>
                        <a:pt x="1944" y="426"/>
                      </a:lnTo>
                      <a:lnTo>
                        <a:pt x="1939" y="431"/>
                      </a:lnTo>
                      <a:lnTo>
                        <a:pt x="1939" y="434"/>
                      </a:lnTo>
                      <a:lnTo>
                        <a:pt x="1940" y="436"/>
                      </a:lnTo>
                      <a:lnTo>
                        <a:pt x="1940" y="440"/>
                      </a:lnTo>
                      <a:lnTo>
                        <a:pt x="1942" y="443"/>
                      </a:lnTo>
                      <a:lnTo>
                        <a:pt x="1952" y="443"/>
                      </a:lnTo>
                      <a:lnTo>
                        <a:pt x="1958" y="442"/>
                      </a:lnTo>
                      <a:lnTo>
                        <a:pt x="1960" y="441"/>
                      </a:lnTo>
                      <a:lnTo>
                        <a:pt x="1962" y="439"/>
                      </a:lnTo>
                      <a:lnTo>
                        <a:pt x="1963" y="435"/>
                      </a:lnTo>
                      <a:lnTo>
                        <a:pt x="1966" y="431"/>
                      </a:lnTo>
                      <a:lnTo>
                        <a:pt x="1967" y="426"/>
                      </a:lnTo>
                      <a:lnTo>
                        <a:pt x="1968" y="421"/>
                      </a:lnTo>
                      <a:lnTo>
                        <a:pt x="1970" y="419"/>
                      </a:lnTo>
                      <a:lnTo>
                        <a:pt x="1974" y="418"/>
                      </a:lnTo>
                      <a:lnTo>
                        <a:pt x="1976" y="416"/>
                      </a:lnTo>
                      <a:lnTo>
                        <a:pt x="1978" y="413"/>
                      </a:lnTo>
                      <a:lnTo>
                        <a:pt x="1986" y="424"/>
                      </a:lnTo>
                      <a:lnTo>
                        <a:pt x="1992" y="433"/>
                      </a:lnTo>
                      <a:lnTo>
                        <a:pt x="1998" y="444"/>
                      </a:lnTo>
                      <a:lnTo>
                        <a:pt x="2008" y="465"/>
                      </a:lnTo>
                      <a:lnTo>
                        <a:pt x="2008" y="473"/>
                      </a:lnTo>
                      <a:lnTo>
                        <a:pt x="2008" y="482"/>
                      </a:lnTo>
                      <a:lnTo>
                        <a:pt x="2008" y="490"/>
                      </a:lnTo>
                      <a:lnTo>
                        <a:pt x="2008" y="500"/>
                      </a:lnTo>
                      <a:lnTo>
                        <a:pt x="2001" y="517"/>
                      </a:lnTo>
                      <a:lnTo>
                        <a:pt x="1997" y="527"/>
                      </a:lnTo>
                      <a:lnTo>
                        <a:pt x="1992" y="535"/>
                      </a:lnTo>
                      <a:lnTo>
                        <a:pt x="1985" y="546"/>
                      </a:lnTo>
                      <a:lnTo>
                        <a:pt x="1985" y="549"/>
                      </a:lnTo>
                      <a:lnTo>
                        <a:pt x="1985" y="554"/>
                      </a:lnTo>
                      <a:lnTo>
                        <a:pt x="1985" y="558"/>
                      </a:lnTo>
                      <a:lnTo>
                        <a:pt x="1985" y="563"/>
                      </a:lnTo>
                      <a:lnTo>
                        <a:pt x="1988" y="565"/>
                      </a:lnTo>
                      <a:lnTo>
                        <a:pt x="1989" y="569"/>
                      </a:lnTo>
                      <a:lnTo>
                        <a:pt x="1991" y="571"/>
                      </a:lnTo>
                      <a:lnTo>
                        <a:pt x="1993" y="574"/>
                      </a:lnTo>
                      <a:lnTo>
                        <a:pt x="2003" y="576"/>
                      </a:lnTo>
                      <a:lnTo>
                        <a:pt x="2010" y="576"/>
                      </a:lnTo>
                      <a:lnTo>
                        <a:pt x="2014" y="577"/>
                      </a:lnTo>
                      <a:lnTo>
                        <a:pt x="2019" y="577"/>
                      </a:lnTo>
                      <a:lnTo>
                        <a:pt x="2021" y="578"/>
                      </a:lnTo>
                      <a:lnTo>
                        <a:pt x="2023" y="579"/>
                      </a:lnTo>
                      <a:lnTo>
                        <a:pt x="2026" y="580"/>
                      </a:lnTo>
                      <a:lnTo>
                        <a:pt x="2028" y="581"/>
                      </a:lnTo>
                      <a:lnTo>
                        <a:pt x="2036" y="580"/>
                      </a:lnTo>
                      <a:lnTo>
                        <a:pt x="2044" y="580"/>
                      </a:lnTo>
                      <a:lnTo>
                        <a:pt x="2051" y="579"/>
                      </a:lnTo>
                      <a:lnTo>
                        <a:pt x="2059" y="578"/>
                      </a:lnTo>
                      <a:lnTo>
                        <a:pt x="2068" y="571"/>
                      </a:lnTo>
                      <a:lnTo>
                        <a:pt x="2076" y="565"/>
                      </a:lnTo>
                      <a:lnTo>
                        <a:pt x="2082" y="559"/>
                      </a:lnTo>
                      <a:lnTo>
                        <a:pt x="2088" y="555"/>
                      </a:lnTo>
                      <a:lnTo>
                        <a:pt x="2094" y="550"/>
                      </a:lnTo>
                      <a:lnTo>
                        <a:pt x="2099" y="543"/>
                      </a:lnTo>
                      <a:lnTo>
                        <a:pt x="2107" y="536"/>
                      </a:lnTo>
                      <a:lnTo>
                        <a:pt x="2117" y="526"/>
                      </a:lnTo>
                      <a:lnTo>
                        <a:pt x="2121" y="524"/>
                      </a:lnTo>
                      <a:lnTo>
                        <a:pt x="2126" y="521"/>
                      </a:lnTo>
                      <a:lnTo>
                        <a:pt x="2130" y="518"/>
                      </a:lnTo>
                      <a:lnTo>
                        <a:pt x="2135" y="515"/>
                      </a:lnTo>
                      <a:lnTo>
                        <a:pt x="2140" y="510"/>
                      </a:lnTo>
                      <a:lnTo>
                        <a:pt x="2145" y="506"/>
                      </a:lnTo>
                      <a:lnTo>
                        <a:pt x="2151" y="502"/>
                      </a:lnTo>
                      <a:lnTo>
                        <a:pt x="2157" y="497"/>
                      </a:lnTo>
                      <a:lnTo>
                        <a:pt x="2162" y="492"/>
                      </a:lnTo>
                      <a:lnTo>
                        <a:pt x="2165" y="485"/>
                      </a:lnTo>
                      <a:lnTo>
                        <a:pt x="2168" y="478"/>
                      </a:lnTo>
                      <a:lnTo>
                        <a:pt x="2173" y="471"/>
                      </a:lnTo>
                      <a:lnTo>
                        <a:pt x="2173" y="466"/>
                      </a:lnTo>
                      <a:lnTo>
                        <a:pt x="2172" y="462"/>
                      </a:lnTo>
                      <a:lnTo>
                        <a:pt x="2172" y="457"/>
                      </a:lnTo>
                      <a:lnTo>
                        <a:pt x="2172" y="452"/>
                      </a:lnTo>
                      <a:lnTo>
                        <a:pt x="2170" y="450"/>
                      </a:lnTo>
                      <a:lnTo>
                        <a:pt x="2170" y="447"/>
                      </a:lnTo>
                      <a:lnTo>
                        <a:pt x="2168" y="444"/>
                      </a:lnTo>
                      <a:lnTo>
                        <a:pt x="2166" y="442"/>
                      </a:lnTo>
                      <a:lnTo>
                        <a:pt x="2166" y="439"/>
                      </a:lnTo>
                      <a:lnTo>
                        <a:pt x="2166" y="435"/>
                      </a:lnTo>
                      <a:lnTo>
                        <a:pt x="2165" y="432"/>
                      </a:lnTo>
                      <a:lnTo>
                        <a:pt x="2165" y="428"/>
                      </a:lnTo>
                      <a:lnTo>
                        <a:pt x="2166" y="426"/>
                      </a:lnTo>
                      <a:lnTo>
                        <a:pt x="2167" y="422"/>
                      </a:lnTo>
                      <a:lnTo>
                        <a:pt x="2168" y="419"/>
                      </a:lnTo>
                      <a:lnTo>
                        <a:pt x="2170" y="416"/>
                      </a:lnTo>
                      <a:lnTo>
                        <a:pt x="2175" y="413"/>
                      </a:lnTo>
                      <a:lnTo>
                        <a:pt x="2180" y="411"/>
                      </a:lnTo>
                      <a:lnTo>
                        <a:pt x="2182" y="409"/>
                      </a:lnTo>
                      <a:lnTo>
                        <a:pt x="2186" y="405"/>
                      </a:lnTo>
                      <a:lnTo>
                        <a:pt x="2193" y="404"/>
                      </a:lnTo>
                      <a:lnTo>
                        <a:pt x="2200" y="403"/>
                      </a:lnTo>
                      <a:lnTo>
                        <a:pt x="2206" y="402"/>
                      </a:lnTo>
                      <a:lnTo>
                        <a:pt x="2215" y="399"/>
                      </a:lnTo>
                      <a:lnTo>
                        <a:pt x="2221" y="398"/>
                      </a:lnTo>
                      <a:lnTo>
                        <a:pt x="2228" y="397"/>
                      </a:lnTo>
                      <a:lnTo>
                        <a:pt x="2236" y="395"/>
                      </a:lnTo>
                      <a:lnTo>
                        <a:pt x="2243" y="394"/>
                      </a:lnTo>
                      <a:lnTo>
                        <a:pt x="2248" y="391"/>
                      </a:lnTo>
                      <a:lnTo>
                        <a:pt x="2253" y="388"/>
                      </a:lnTo>
                      <a:lnTo>
                        <a:pt x="2258" y="386"/>
                      </a:lnTo>
                      <a:lnTo>
                        <a:pt x="2263" y="383"/>
                      </a:lnTo>
                      <a:lnTo>
                        <a:pt x="2267" y="379"/>
                      </a:lnTo>
                      <a:lnTo>
                        <a:pt x="2271" y="373"/>
                      </a:lnTo>
                      <a:lnTo>
                        <a:pt x="2274" y="368"/>
                      </a:lnTo>
                      <a:lnTo>
                        <a:pt x="2279" y="364"/>
                      </a:lnTo>
                      <a:lnTo>
                        <a:pt x="2278" y="359"/>
                      </a:lnTo>
                      <a:lnTo>
                        <a:pt x="2278" y="355"/>
                      </a:lnTo>
                      <a:lnTo>
                        <a:pt x="2277" y="349"/>
                      </a:lnTo>
                      <a:lnTo>
                        <a:pt x="2277" y="344"/>
                      </a:lnTo>
                      <a:lnTo>
                        <a:pt x="2273" y="341"/>
                      </a:lnTo>
                      <a:lnTo>
                        <a:pt x="2271" y="338"/>
                      </a:lnTo>
                      <a:lnTo>
                        <a:pt x="2270" y="335"/>
                      </a:lnTo>
                      <a:lnTo>
                        <a:pt x="2270" y="329"/>
                      </a:lnTo>
                      <a:lnTo>
                        <a:pt x="2272" y="326"/>
                      </a:lnTo>
                      <a:lnTo>
                        <a:pt x="2276" y="322"/>
                      </a:lnTo>
                      <a:lnTo>
                        <a:pt x="2279" y="319"/>
                      </a:lnTo>
                      <a:lnTo>
                        <a:pt x="2282" y="315"/>
                      </a:lnTo>
                      <a:lnTo>
                        <a:pt x="2288" y="303"/>
                      </a:lnTo>
                      <a:lnTo>
                        <a:pt x="2294" y="289"/>
                      </a:lnTo>
                      <a:lnTo>
                        <a:pt x="2299" y="276"/>
                      </a:lnTo>
                      <a:lnTo>
                        <a:pt x="2304" y="264"/>
                      </a:lnTo>
                      <a:lnTo>
                        <a:pt x="2310" y="258"/>
                      </a:lnTo>
                      <a:lnTo>
                        <a:pt x="2315" y="253"/>
                      </a:lnTo>
                      <a:lnTo>
                        <a:pt x="2320" y="247"/>
                      </a:lnTo>
                      <a:lnTo>
                        <a:pt x="2325" y="243"/>
                      </a:lnTo>
                      <a:lnTo>
                        <a:pt x="2337" y="239"/>
                      </a:lnTo>
                      <a:lnTo>
                        <a:pt x="2345" y="237"/>
                      </a:lnTo>
                      <a:lnTo>
                        <a:pt x="2350" y="235"/>
                      </a:lnTo>
                      <a:lnTo>
                        <a:pt x="2355" y="234"/>
                      </a:lnTo>
                      <a:lnTo>
                        <a:pt x="2358" y="231"/>
                      </a:lnTo>
                      <a:lnTo>
                        <a:pt x="2361" y="230"/>
                      </a:lnTo>
                      <a:lnTo>
                        <a:pt x="2362" y="229"/>
                      </a:lnTo>
                      <a:lnTo>
                        <a:pt x="2364" y="228"/>
                      </a:lnTo>
                      <a:lnTo>
                        <a:pt x="2369" y="227"/>
                      </a:lnTo>
                      <a:lnTo>
                        <a:pt x="2373" y="227"/>
                      </a:lnTo>
                      <a:lnTo>
                        <a:pt x="2377" y="226"/>
                      </a:lnTo>
                      <a:lnTo>
                        <a:pt x="2381" y="224"/>
                      </a:lnTo>
                      <a:lnTo>
                        <a:pt x="2386" y="224"/>
                      </a:lnTo>
                      <a:lnTo>
                        <a:pt x="2391" y="223"/>
                      </a:lnTo>
                      <a:lnTo>
                        <a:pt x="2394" y="222"/>
                      </a:lnTo>
                      <a:lnTo>
                        <a:pt x="2399" y="221"/>
                      </a:lnTo>
                      <a:lnTo>
                        <a:pt x="2417" y="213"/>
                      </a:lnTo>
                      <a:lnTo>
                        <a:pt x="2429" y="207"/>
                      </a:lnTo>
                      <a:lnTo>
                        <a:pt x="2437" y="203"/>
                      </a:lnTo>
                      <a:lnTo>
                        <a:pt x="2441" y="199"/>
                      </a:lnTo>
                      <a:lnTo>
                        <a:pt x="2444" y="197"/>
                      </a:lnTo>
                      <a:lnTo>
                        <a:pt x="2445" y="195"/>
                      </a:lnTo>
                      <a:lnTo>
                        <a:pt x="2448" y="193"/>
                      </a:lnTo>
                      <a:lnTo>
                        <a:pt x="2453" y="191"/>
                      </a:lnTo>
                      <a:lnTo>
                        <a:pt x="2460" y="183"/>
                      </a:lnTo>
                      <a:lnTo>
                        <a:pt x="2470" y="168"/>
                      </a:lnTo>
                      <a:lnTo>
                        <a:pt x="2481" y="158"/>
                      </a:lnTo>
                      <a:lnTo>
                        <a:pt x="2486" y="160"/>
                      </a:lnTo>
                      <a:lnTo>
                        <a:pt x="2489" y="151"/>
                      </a:lnTo>
                      <a:lnTo>
                        <a:pt x="2489" y="143"/>
                      </a:lnTo>
                      <a:lnTo>
                        <a:pt x="2490" y="135"/>
                      </a:lnTo>
                      <a:lnTo>
                        <a:pt x="2492" y="124"/>
                      </a:lnTo>
                      <a:lnTo>
                        <a:pt x="2493" y="114"/>
                      </a:lnTo>
                      <a:lnTo>
                        <a:pt x="2498" y="104"/>
                      </a:lnTo>
                      <a:lnTo>
                        <a:pt x="2501" y="93"/>
                      </a:lnTo>
                      <a:lnTo>
                        <a:pt x="2502" y="83"/>
                      </a:lnTo>
                      <a:lnTo>
                        <a:pt x="2510" y="54"/>
                      </a:lnTo>
                      <a:lnTo>
                        <a:pt x="2520" y="38"/>
                      </a:lnTo>
                      <a:lnTo>
                        <a:pt x="2528" y="26"/>
                      </a:lnTo>
                      <a:lnTo>
                        <a:pt x="2536" y="10"/>
                      </a:lnTo>
                      <a:lnTo>
                        <a:pt x="2542" y="10"/>
                      </a:lnTo>
                      <a:lnTo>
                        <a:pt x="2547" y="9"/>
                      </a:lnTo>
                      <a:lnTo>
                        <a:pt x="2554" y="9"/>
                      </a:lnTo>
                      <a:lnTo>
                        <a:pt x="2560" y="8"/>
                      </a:lnTo>
                      <a:lnTo>
                        <a:pt x="2562" y="6"/>
                      </a:lnTo>
                      <a:lnTo>
                        <a:pt x="2565" y="5"/>
                      </a:lnTo>
                      <a:lnTo>
                        <a:pt x="2567" y="2"/>
                      </a:lnTo>
                      <a:lnTo>
                        <a:pt x="2569" y="0"/>
                      </a:lnTo>
                      <a:lnTo>
                        <a:pt x="2574" y="1"/>
                      </a:lnTo>
                      <a:lnTo>
                        <a:pt x="2578" y="2"/>
                      </a:lnTo>
                      <a:lnTo>
                        <a:pt x="2583" y="2"/>
                      </a:lnTo>
                      <a:lnTo>
                        <a:pt x="2588" y="3"/>
                      </a:lnTo>
                      <a:lnTo>
                        <a:pt x="2592" y="5"/>
                      </a:lnTo>
                      <a:lnTo>
                        <a:pt x="2597" y="6"/>
                      </a:lnTo>
                      <a:lnTo>
                        <a:pt x="2601" y="7"/>
                      </a:lnTo>
                      <a:lnTo>
                        <a:pt x="2606" y="8"/>
                      </a:lnTo>
                      <a:lnTo>
                        <a:pt x="2612" y="24"/>
                      </a:lnTo>
                      <a:lnTo>
                        <a:pt x="2613" y="41"/>
                      </a:lnTo>
                      <a:lnTo>
                        <a:pt x="2614" y="60"/>
                      </a:lnTo>
                      <a:lnTo>
                        <a:pt x="2621" y="75"/>
                      </a:lnTo>
                      <a:lnTo>
                        <a:pt x="2623" y="79"/>
                      </a:lnTo>
                      <a:lnTo>
                        <a:pt x="2628" y="83"/>
                      </a:lnTo>
                      <a:lnTo>
                        <a:pt x="2633" y="86"/>
                      </a:lnTo>
                      <a:lnTo>
                        <a:pt x="2639" y="89"/>
                      </a:lnTo>
                      <a:lnTo>
                        <a:pt x="2645" y="91"/>
                      </a:lnTo>
                      <a:lnTo>
                        <a:pt x="2651" y="94"/>
                      </a:lnTo>
                      <a:lnTo>
                        <a:pt x="2656" y="98"/>
                      </a:lnTo>
                      <a:lnTo>
                        <a:pt x="2658" y="102"/>
                      </a:lnTo>
                      <a:lnTo>
                        <a:pt x="2664" y="104"/>
                      </a:lnTo>
                      <a:lnTo>
                        <a:pt x="2667" y="106"/>
                      </a:lnTo>
                      <a:lnTo>
                        <a:pt x="2669" y="108"/>
                      </a:lnTo>
                      <a:lnTo>
                        <a:pt x="2672" y="114"/>
                      </a:lnTo>
                      <a:lnTo>
                        <a:pt x="2673" y="125"/>
                      </a:lnTo>
                      <a:lnTo>
                        <a:pt x="2671" y="137"/>
                      </a:lnTo>
                      <a:lnTo>
                        <a:pt x="2665" y="146"/>
                      </a:lnTo>
                      <a:lnTo>
                        <a:pt x="2652" y="152"/>
                      </a:lnTo>
                      <a:lnTo>
                        <a:pt x="2648" y="155"/>
                      </a:lnTo>
                      <a:lnTo>
                        <a:pt x="2644" y="159"/>
                      </a:lnTo>
                      <a:lnTo>
                        <a:pt x="2641" y="161"/>
                      </a:lnTo>
                      <a:lnTo>
                        <a:pt x="2637" y="163"/>
                      </a:lnTo>
                      <a:lnTo>
                        <a:pt x="2633" y="166"/>
                      </a:lnTo>
                      <a:lnTo>
                        <a:pt x="2627" y="170"/>
                      </a:lnTo>
                      <a:lnTo>
                        <a:pt x="2621" y="176"/>
                      </a:lnTo>
                      <a:lnTo>
                        <a:pt x="2613" y="183"/>
                      </a:lnTo>
                      <a:lnTo>
                        <a:pt x="2604" y="185"/>
                      </a:lnTo>
                      <a:lnTo>
                        <a:pt x="2599" y="188"/>
                      </a:lnTo>
                      <a:lnTo>
                        <a:pt x="2595" y="190"/>
                      </a:lnTo>
                      <a:lnTo>
                        <a:pt x="2589" y="196"/>
                      </a:lnTo>
                      <a:lnTo>
                        <a:pt x="2584" y="206"/>
                      </a:lnTo>
                      <a:lnTo>
                        <a:pt x="2580" y="216"/>
                      </a:lnTo>
                      <a:lnTo>
                        <a:pt x="2574" y="228"/>
                      </a:lnTo>
                      <a:lnTo>
                        <a:pt x="2569" y="238"/>
                      </a:lnTo>
                      <a:lnTo>
                        <a:pt x="2567" y="239"/>
                      </a:lnTo>
                      <a:lnTo>
                        <a:pt x="2565" y="241"/>
                      </a:lnTo>
                      <a:lnTo>
                        <a:pt x="2561" y="242"/>
                      </a:lnTo>
                      <a:lnTo>
                        <a:pt x="2559" y="243"/>
                      </a:lnTo>
                      <a:lnTo>
                        <a:pt x="2558" y="246"/>
                      </a:lnTo>
                      <a:lnTo>
                        <a:pt x="2557" y="250"/>
                      </a:lnTo>
                      <a:lnTo>
                        <a:pt x="2554" y="253"/>
                      </a:lnTo>
                      <a:lnTo>
                        <a:pt x="2553" y="258"/>
                      </a:lnTo>
                      <a:lnTo>
                        <a:pt x="2553" y="272"/>
                      </a:lnTo>
                      <a:lnTo>
                        <a:pt x="2553" y="284"/>
                      </a:lnTo>
                      <a:lnTo>
                        <a:pt x="2553" y="298"/>
                      </a:lnTo>
                      <a:lnTo>
                        <a:pt x="2553" y="312"/>
                      </a:lnTo>
                      <a:lnTo>
                        <a:pt x="2552" y="313"/>
                      </a:lnTo>
                      <a:lnTo>
                        <a:pt x="2551" y="313"/>
                      </a:lnTo>
                      <a:lnTo>
                        <a:pt x="2550" y="314"/>
                      </a:lnTo>
                      <a:lnTo>
                        <a:pt x="2548" y="315"/>
                      </a:lnTo>
                      <a:lnTo>
                        <a:pt x="2548" y="322"/>
                      </a:lnTo>
                      <a:lnTo>
                        <a:pt x="2548" y="328"/>
                      </a:lnTo>
                      <a:lnTo>
                        <a:pt x="2548" y="335"/>
                      </a:lnTo>
                      <a:lnTo>
                        <a:pt x="2548" y="342"/>
                      </a:lnTo>
                      <a:lnTo>
                        <a:pt x="2551" y="343"/>
                      </a:lnTo>
                      <a:lnTo>
                        <a:pt x="2554" y="344"/>
                      </a:lnTo>
                      <a:lnTo>
                        <a:pt x="2558" y="345"/>
                      </a:lnTo>
                      <a:lnTo>
                        <a:pt x="2560" y="346"/>
                      </a:lnTo>
                      <a:lnTo>
                        <a:pt x="2558" y="352"/>
                      </a:lnTo>
                      <a:lnTo>
                        <a:pt x="2555" y="356"/>
                      </a:lnTo>
                      <a:lnTo>
                        <a:pt x="2555" y="360"/>
                      </a:lnTo>
                      <a:lnTo>
                        <a:pt x="2554" y="367"/>
                      </a:lnTo>
                      <a:lnTo>
                        <a:pt x="2558" y="367"/>
                      </a:lnTo>
                      <a:lnTo>
                        <a:pt x="2561" y="367"/>
                      </a:lnTo>
                      <a:lnTo>
                        <a:pt x="2565" y="367"/>
                      </a:lnTo>
                      <a:lnTo>
                        <a:pt x="2569" y="368"/>
                      </a:lnTo>
                      <a:lnTo>
                        <a:pt x="2572" y="374"/>
                      </a:lnTo>
                      <a:lnTo>
                        <a:pt x="2574" y="379"/>
                      </a:lnTo>
                      <a:lnTo>
                        <a:pt x="2576" y="384"/>
                      </a:lnTo>
                      <a:lnTo>
                        <a:pt x="2578" y="390"/>
                      </a:lnTo>
                      <a:lnTo>
                        <a:pt x="2582" y="390"/>
                      </a:lnTo>
                      <a:lnTo>
                        <a:pt x="2585" y="390"/>
                      </a:lnTo>
                      <a:lnTo>
                        <a:pt x="2589" y="390"/>
                      </a:lnTo>
                      <a:lnTo>
                        <a:pt x="2591" y="391"/>
                      </a:lnTo>
                      <a:lnTo>
                        <a:pt x="2592" y="390"/>
                      </a:lnTo>
                      <a:lnTo>
                        <a:pt x="2593" y="389"/>
                      </a:lnTo>
                      <a:lnTo>
                        <a:pt x="2595" y="388"/>
                      </a:lnTo>
                      <a:lnTo>
                        <a:pt x="2596" y="387"/>
                      </a:lnTo>
                      <a:lnTo>
                        <a:pt x="2595" y="384"/>
                      </a:lnTo>
                      <a:lnTo>
                        <a:pt x="2593" y="381"/>
                      </a:lnTo>
                      <a:lnTo>
                        <a:pt x="2592" y="379"/>
                      </a:lnTo>
                      <a:lnTo>
                        <a:pt x="2591" y="375"/>
                      </a:lnTo>
                      <a:lnTo>
                        <a:pt x="2593" y="375"/>
                      </a:lnTo>
                      <a:lnTo>
                        <a:pt x="2596" y="375"/>
                      </a:lnTo>
                      <a:lnTo>
                        <a:pt x="2598" y="375"/>
                      </a:lnTo>
                      <a:lnTo>
                        <a:pt x="2600" y="374"/>
                      </a:lnTo>
                      <a:lnTo>
                        <a:pt x="2604" y="380"/>
                      </a:lnTo>
                      <a:lnTo>
                        <a:pt x="2606" y="383"/>
                      </a:lnTo>
                      <a:lnTo>
                        <a:pt x="2606" y="389"/>
                      </a:lnTo>
                      <a:lnTo>
                        <a:pt x="2607" y="396"/>
                      </a:lnTo>
                      <a:lnTo>
                        <a:pt x="2603" y="399"/>
                      </a:lnTo>
                      <a:lnTo>
                        <a:pt x="2598" y="402"/>
                      </a:lnTo>
                      <a:lnTo>
                        <a:pt x="2593" y="405"/>
                      </a:lnTo>
                      <a:lnTo>
                        <a:pt x="2589" y="409"/>
                      </a:lnTo>
                      <a:lnTo>
                        <a:pt x="2585" y="409"/>
                      </a:lnTo>
                      <a:lnTo>
                        <a:pt x="2582" y="409"/>
                      </a:lnTo>
                      <a:lnTo>
                        <a:pt x="2578" y="409"/>
                      </a:lnTo>
                      <a:lnTo>
                        <a:pt x="2574" y="410"/>
                      </a:lnTo>
                      <a:lnTo>
                        <a:pt x="2573" y="412"/>
                      </a:lnTo>
                      <a:lnTo>
                        <a:pt x="2572" y="413"/>
                      </a:lnTo>
                      <a:lnTo>
                        <a:pt x="2570" y="416"/>
                      </a:lnTo>
                      <a:lnTo>
                        <a:pt x="2569" y="418"/>
                      </a:lnTo>
                      <a:lnTo>
                        <a:pt x="2566" y="418"/>
                      </a:lnTo>
                      <a:lnTo>
                        <a:pt x="2562" y="417"/>
                      </a:lnTo>
                      <a:lnTo>
                        <a:pt x="2559" y="417"/>
                      </a:lnTo>
                      <a:lnTo>
                        <a:pt x="2554" y="416"/>
                      </a:lnTo>
                      <a:lnTo>
                        <a:pt x="2553" y="419"/>
                      </a:lnTo>
                      <a:lnTo>
                        <a:pt x="2552" y="422"/>
                      </a:lnTo>
                      <a:lnTo>
                        <a:pt x="2551" y="426"/>
                      </a:lnTo>
                      <a:lnTo>
                        <a:pt x="2550" y="431"/>
                      </a:lnTo>
                      <a:lnTo>
                        <a:pt x="2543" y="435"/>
                      </a:lnTo>
                      <a:lnTo>
                        <a:pt x="2535" y="443"/>
                      </a:lnTo>
                      <a:lnTo>
                        <a:pt x="2527" y="451"/>
                      </a:lnTo>
                      <a:lnTo>
                        <a:pt x="2520" y="457"/>
                      </a:lnTo>
                      <a:lnTo>
                        <a:pt x="2497" y="473"/>
                      </a:lnTo>
                      <a:lnTo>
                        <a:pt x="2477" y="482"/>
                      </a:lnTo>
                      <a:lnTo>
                        <a:pt x="2456" y="515"/>
                      </a:lnTo>
                      <a:lnTo>
                        <a:pt x="2455" y="523"/>
                      </a:lnTo>
                      <a:lnTo>
                        <a:pt x="2454" y="529"/>
                      </a:lnTo>
                      <a:lnTo>
                        <a:pt x="2453" y="538"/>
                      </a:lnTo>
                      <a:lnTo>
                        <a:pt x="2452" y="546"/>
                      </a:lnTo>
                      <a:lnTo>
                        <a:pt x="2459" y="564"/>
                      </a:lnTo>
                      <a:lnTo>
                        <a:pt x="2466" y="578"/>
                      </a:lnTo>
                      <a:lnTo>
                        <a:pt x="2469" y="594"/>
                      </a:lnTo>
                      <a:lnTo>
                        <a:pt x="2462" y="615"/>
                      </a:lnTo>
                      <a:lnTo>
                        <a:pt x="2443" y="653"/>
                      </a:lnTo>
                      <a:lnTo>
                        <a:pt x="2440" y="678"/>
                      </a:lnTo>
                      <a:lnTo>
                        <a:pt x="2441" y="688"/>
                      </a:lnTo>
                      <a:lnTo>
                        <a:pt x="2444" y="700"/>
                      </a:lnTo>
                      <a:lnTo>
                        <a:pt x="2447" y="710"/>
                      </a:lnTo>
                      <a:lnTo>
                        <a:pt x="2451" y="719"/>
                      </a:lnTo>
                      <a:lnTo>
                        <a:pt x="2451" y="741"/>
                      </a:lnTo>
                      <a:lnTo>
                        <a:pt x="2444" y="757"/>
                      </a:lnTo>
                      <a:lnTo>
                        <a:pt x="2436" y="771"/>
                      </a:lnTo>
                      <a:lnTo>
                        <a:pt x="2430" y="782"/>
                      </a:lnTo>
                      <a:lnTo>
                        <a:pt x="2429" y="783"/>
                      </a:lnTo>
                      <a:lnTo>
                        <a:pt x="2428" y="784"/>
                      </a:lnTo>
                      <a:lnTo>
                        <a:pt x="2425" y="786"/>
                      </a:lnTo>
                      <a:lnTo>
                        <a:pt x="2424" y="787"/>
                      </a:lnTo>
                      <a:lnTo>
                        <a:pt x="2422" y="786"/>
                      </a:lnTo>
                      <a:lnTo>
                        <a:pt x="2421" y="785"/>
                      </a:lnTo>
                      <a:lnTo>
                        <a:pt x="2418" y="784"/>
                      </a:lnTo>
                      <a:lnTo>
                        <a:pt x="2417" y="782"/>
                      </a:lnTo>
                      <a:lnTo>
                        <a:pt x="2414" y="770"/>
                      </a:lnTo>
                      <a:lnTo>
                        <a:pt x="2410" y="760"/>
                      </a:lnTo>
                      <a:lnTo>
                        <a:pt x="2406" y="749"/>
                      </a:lnTo>
                      <a:lnTo>
                        <a:pt x="2402" y="738"/>
                      </a:lnTo>
                      <a:lnTo>
                        <a:pt x="2399" y="731"/>
                      </a:lnTo>
                      <a:lnTo>
                        <a:pt x="2398" y="723"/>
                      </a:lnTo>
                      <a:lnTo>
                        <a:pt x="2396" y="716"/>
                      </a:lnTo>
                      <a:lnTo>
                        <a:pt x="2393" y="709"/>
                      </a:lnTo>
                      <a:lnTo>
                        <a:pt x="2391" y="709"/>
                      </a:lnTo>
                      <a:lnTo>
                        <a:pt x="2387" y="708"/>
                      </a:lnTo>
                      <a:lnTo>
                        <a:pt x="2385" y="708"/>
                      </a:lnTo>
                      <a:lnTo>
                        <a:pt x="2381" y="708"/>
                      </a:lnTo>
                      <a:lnTo>
                        <a:pt x="2380" y="716"/>
                      </a:lnTo>
                      <a:lnTo>
                        <a:pt x="2380" y="723"/>
                      </a:lnTo>
                      <a:lnTo>
                        <a:pt x="2381" y="730"/>
                      </a:lnTo>
                      <a:lnTo>
                        <a:pt x="2383" y="741"/>
                      </a:lnTo>
                      <a:lnTo>
                        <a:pt x="2386" y="745"/>
                      </a:lnTo>
                      <a:lnTo>
                        <a:pt x="2388" y="747"/>
                      </a:lnTo>
                      <a:lnTo>
                        <a:pt x="2390" y="750"/>
                      </a:lnTo>
                      <a:lnTo>
                        <a:pt x="2391" y="756"/>
                      </a:lnTo>
                      <a:lnTo>
                        <a:pt x="2388" y="756"/>
                      </a:lnTo>
                      <a:lnTo>
                        <a:pt x="2386" y="756"/>
                      </a:lnTo>
                      <a:lnTo>
                        <a:pt x="2384" y="756"/>
                      </a:lnTo>
                      <a:lnTo>
                        <a:pt x="2381" y="756"/>
                      </a:lnTo>
                      <a:lnTo>
                        <a:pt x="2381" y="759"/>
                      </a:lnTo>
                      <a:lnTo>
                        <a:pt x="2381" y="760"/>
                      </a:lnTo>
                      <a:lnTo>
                        <a:pt x="2381" y="762"/>
                      </a:lnTo>
                      <a:lnTo>
                        <a:pt x="2383" y="764"/>
                      </a:lnTo>
                      <a:lnTo>
                        <a:pt x="2387" y="768"/>
                      </a:lnTo>
                      <a:lnTo>
                        <a:pt x="2392" y="771"/>
                      </a:lnTo>
                      <a:lnTo>
                        <a:pt x="2396" y="775"/>
                      </a:lnTo>
                      <a:lnTo>
                        <a:pt x="2401" y="778"/>
                      </a:lnTo>
                      <a:lnTo>
                        <a:pt x="2401" y="785"/>
                      </a:lnTo>
                      <a:lnTo>
                        <a:pt x="2401" y="791"/>
                      </a:lnTo>
                      <a:lnTo>
                        <a:pt x="2401" y="798"/>
                      </a:lnTo>
                      <a:lnTo>
                        <a:pt x="2400" y="805"/>
                      </a:lnTo>
                      <a:lnTo>
                        <a:pt x="2407" y="806"/>
                      </a:lnTo>
                      <a:lnTo>
                        <a:pt x="2414" y="809"/>
                      </a:lnTo>
                      <a:lnTo>
                        <a:pt x="2421" y="813"/>
                      </a:lnTo>
                      <a:lnTo>
                        <a:pt x="2428" y="815"/>
                      </a:lnTo>
                      <a:lnTo>
                        <a:pt x="2431" y="826"/>
                      </a:lnTo>
                      <a:lnTo>
                        <a:pt x="2434" y="837"/>
                      </a:lnTo>
                      <a:lnTo>
                        <a:pt x="2437" y="848"/>
                      </a:lnTo>
                      <a:lnTo>
                        <a:pt x="2440" y="860"/>
                      </a:lnTo>
                      <a:lnTo>
                        <a:pt x="2437" y="861"/>
                      </a:lnTo>
                      <a:lnTo>
                        <a:pt x="2433" y="861"/>
                      </a:lnTo>
                      <a:lnTo>
                        <a:pt x="2429" y="862"/>
                      </a:lnTo>
                      <a:lnTo>
                        <a:pt x="2425" y="863"/>
                      </a:lnTo>
                      <a:lnTo>
                        <a:pt x="2424" y="867"/>
                      </a:lnTo>
                      <a:lnTo>
                        <a:pt x="2422" y="870"/>
                      </a:lnTo>
                      <a:lnTo>
                        <a:pt x="2421" y="875"/>
                      </a:lnTo>
                      <a:lnTo>
                        <a:pt x="2418" y="878"/>
                      </a:lnTo>
                      <a:lnTo>
                        <a:pt x="2422" y="876"/>
                      </a:lnTo>
                      <a:lnTo>
                        <a:pt x="2426" y="875"/>
                      </a:lnTo>
                      <a:lnTo>
                        <a:pt x="2430" y="873"/>
                      </a:lnTo>
                      <a:lnTo>
                        <a:pt x="2433" y="870"/>
                      </a:lnTo>
                      <a:lnTo>
                        <a:pt x="2440" y="870"/>
                      </a:lnTo>
                      <a:lnTo>
                        <a:pt x="2447" y="871"/>
                      </a:lnTo>
                      <a:lnTo>
                        <a:pt x="2453" y="871"/>
                      </a:lnTo>
                      <a:lnTo>
                        <a:pt x="2460" y="873"/>
                      </a:lnTo>
                      <a:lnTo>
                        <a:pt x="2460" y="878"/>
                      </a:lnTo>
                      <a:lnTo>
                        <a:pt x="2459" y="884"/>
                      </a:lnTo>
                      <a:lnTo>
                        <a:pt x="2459" y="890"/>
                      </a:lnTo>
                      <a:lnTo>
                        <a:pt x="2458" y="896"/>
                      </a:lnTo>
                      <a:lnTo>
                        <a:pt x="2443" y="917"/>
                      </a:lnTo>
                      <a:lnTo>
                        <a:pt x="2421" y="969"/>
                      </a:lnTo>
                      <a:lnTo>
                        <a:pt x="2416" y="972"/>
                      </a:lnTo>
                      <a:lnTo>
                        <a:pt x="2411" y="975"/>
                      </a:lnTo>
                      <a:lnTo>
                        <a:pt x="2407" y="977"/>
                      </a:lnTo>
                      <a:lnTo>
                        <a:pt x="2402" y="981"/>
                      </a:lnTo>
                      <a:lnTo>
                        <a:pt x="2398" y="984"/>
                      </a:lnTo>
                      <a:lnTo>
                        <a:pt x="2393" y="986"/>
                      </a:lnTo>
                      <a:lnTo>
                        <a:pt x="2388" y="989"/>
                      </a:lnTo>
                      <a:lnTo>
                        <a:pt x="2384" y="991"/>
                      </a:lnTo>
                      <a:lnTo>
                        <a:pt x="2381" y="1000"/>
                      </a:lnTo>
                      <a:lnTo>
                        <a:pt x="2380" y="1009"/>
                      </a:lnTo>
                      <a:lnTo>
                        <a:pt x="2378" y="1020"/>
                      </a:lnTo>
                      <a:lnTo>
                        <a:pt x="2376" y="1029"/>
                      </a:lnTo>
                      <a:lnTo>
                        <a:pt x="2368" y="1030"/>
                      </a:lnTo>
                      <a:lnTo>
                        <a:pt x="2361" y="1033"/>
                      </a:lnTo>
                      <a:lnTo>
                        <a:pt x="2353" y="1034"/>
                      </a:lnTo>
                      <a:lnTo>
                        <a:pt x="2345" y="1036"/>
                      </a:lnTo>
                      <a:lnTo>
                        <a:pt x="2339" y="1052"/>
                      </a:lnTo>
                      <a:lnTo>
                        <a:pt x="2333" y="1068"/>
                      </a:lnTo>
                      <a:lnTo>
                        <a:pt x="2327" y="1084"/>
                      </a:lnTo>
                      <a:lnTo>
                        <a:pt x="2322" y="1100"/>
                      </a:lnTo>
                      <a:lnTo>
                        <a:pt x="2318" y="1107"/>
                      </a:lnTo>
                      <a:lnTo>
                        <a:pt x="2314" y="1113"/>
                      </a:lnTo>
                      <a:lnTo>
                        <a:pt x="2309" y="1120"/>
                      </a:lnTo>
                      <a:lnTo>
                        <a:pt x="2305" y="1126"/>
                      </a:lnTo>
                      <a:lnTo>
                        <a:pt x="2301" y="1133"/>
                      </a:lnTo>
                      <a:lnTo>
                        <a:pt x="2296" y="1140"/>
                      </a:lnTo>
                      <a:lnTo>
                        <a:pt x="2292" y="1145"/>
                      </a:lnTo>
                      <a:lnTo>
                        <a:pt x="2287" y="1152"/>
                      </a:lnTo>
                      <a:lnTo>
                        <a:pt x="2285" y="1155"/>
                      </a:lnTo>
                      <a:lnTo>
                        <a:pt x="2281" y="1158"/>
                      </a:lnTo>
                      <a:lnTo>
                        <a:pt x="2278" y="1160"/>
                      </a:lnTo>
                      <a:lnTo>
                        <a:pt x="2273" y="1164"/>
                      </a:lnTo>
                      <a:lnTo>
                        <a:pt x="2270" y="1164"/>
                      </a:lnTo>
                      <a:lnTo>
                        <a:pt x="2266" y="1165"/>
                      </a:lnTo>
                      <a:lnTo>
                        <a:pt x="2262" y="1165"/>
                      </a:lnTo>
                      <a:lnTo>
                        <a:pt x="2258" y="1166"/>
                      </a:lnTo>
                      <a:lnTo>
                        <a:pt x="2258" y="1168"/>
                      </a:lnTo>
                      <a:lnTo>
                        <a:pt x="2257" y="1172"/>
                      </a:lnTo>
                      <a:lnTo>
                        <a:pt x="2257" y="1175"/>
                      </a:lnTo>
                      <a:lnTo>
                        <a:pt x="2256" y="1178"/>
                      </a:lnTo>
                      <a:lnTo>
                        <a:pt x="2254" y="1179"/>
                      </a:lnTo>
                      <a:lnTo>
                        <a:pt x="2250" y="1180"/>
                      </a:lnTo>
                      <a:lnTo>
                        <a:pt x="2247" y="1182"/>
                      </a:lnTo>
                      <a:lnTo>
                        <a:pt x="2243" y="1183"/>
                      </a:lnTo>
                      <a:lnTo>
                        <a:pt x="2234" y="1237"/>
                      </a:lnTo>
                      <a:lnTo>
                        <a:pt x="2229" y="1268"/>
                      </a:lnTo>
                      <a:lnTo>
                        <a:pt x="2226" y="1292"/>
                      </a:lnTo>
                      <a:lnTo>
                        <a:pt x="2225" y="1317"/>
                      </a:lnTo>
                      <a:lnTo>
                        <a:pt x="2228" y="1326"/>
                      </a:lnTo>
                      <a:lnTo>
                        <a:pt x="2233" y="1335"/>
                      </a:lnTo>
                      <a:lnTo>
                        <a:pt x="2238" y="1344"/>
                      </a:lnTo>
                      <a:lnTo>
                        <a:pt x="2241" y="1354"/>
                      </a:lnTo>
                      <a:lnTo>
                        <a:pt x="2246" y="1363"/>
                      </a:lnTo>
                      <a:lnTo>
                        <a:pt x="2250" y="1373"/>
                      </a:lnTo>
                      <a:lnTo>
                        <a:pt x="2255" y="1382"/>
                      </a:lnTo>
                      <a:lnTo>
                        <a:pt x="2259" y="1392"/>
                      </a:lnTo>
                      <a:lnTo>
                        <a:pt x="2265" y="1397"/>
                      </a:lnTo>
                      <a:lnTo>
                        <a:pt x="2270" y="1404"/>
                      </a:lnTo>
                      <a:lnTo>
                        <a:pt x="2276" y="1411"/>
                      </a:lnTo>
                      <a:lnTo>
                        <a:pt x="2280" y="1418"/>
                      </a:lnTo>
                      <a:lnTo>
                        <a:pt x="2286" y="1419"/>
                      </a:lnTo>
                      <a:lnTo>
                        <a:pt x="2291" y="1419"/>
                      </a:lnTo>
                      <a:lnTo>
                        <a:pt x="2296" y="1420"/>
                      </a:lnTo>
                      <a:lnTo>
                        <a:pt x="2301" y="1420"/>
                      </a:lnTo>
                      <a:lnTo>
                        <a:pt x="2319" y="1484"/>
                      </a:lnTo>
                      <a:lnTo>
                        <a:pt x="2333" y="1531"/>
                      </a:lnTo>
                      <a:lnTo>
                        <a:pt x="2343" y="1565"/>
                      </a:lnTo>
                      <a:lnTo>
                        <a:pt x="2352" y="1588"/>
                      </a:lnTo>
                      <a:lnTo>
                        <a:pt x="2356" y="1603"/>
                      </a:lnTo>
                      <a:lnTo>
                        <a:pt x="2358" y="1611"/>
                      </a:lnTo>
                      <a:lnTo>
                        <a:pt x="2360" y="1616"/>
                      </a:lnTo>
                      <a:lnTo>
                        <a:pt x="2360" y="1618"/>
                      </a:lnTo>
                      <a:lnTo>
                        <a:pt x="2353" y="1632"/>
                      </a:lnTo>
                      <a:lnTo>
                        <a:pt x="2349" y="1640"/>
                      </a:lnTo>
                      <a:lnTo>
                        <a:pt x="2346" y="1648"/>
                      </a:lnTo>
                      <a:lnTo>
                        <a:pt x="2342" y="1659"/>
                      </a:lnTo>
                      <a:lnTo>
                        <a:pt x="2340" y="1661"/>
                      </a:lnTo>
                      <a:lnTo>
                        <a:pt x="2338" y="1663"/>
                      </a:lnTo>
                      <a:lnTo>
                        <a:pt x="2334" y="1664"/>
                      </a:lnTo>
                      <a:lnTo>
                        <a:pt x="2332" y="1667"/>
                      </a:lnTo>
                      <a:lnTo>
                        <a:pt x="2330" y="1667"/>
                      </a:lnTo>
                      <a:lnTo>
                        <a:pt x="2326" y="1667"/>
                      </a:lnTo>
                      <a:lnTo>
                        <a:pt x="2323" y="1667"/>
                      </a:lnTo>
                      <a:lnTo>
                        <a:pt x="2318" y="1666"/>
                      </a:lnTo>
                      <a:lnTo>
                        <a:pt x="2316" y="1667"/>
                      </a:lnTo>
                      <a:lnTo>
                        <a:pt x="2314" y="1669"/>
                      </a:lnTo>
                      <a:lnTo>
                        <a:pt x="2311" y="1670"/>
                      </a:lnTo>
                      <a:lnTo>
                        <a:pt x="2309" y="1673"/>
                      </a:lnTo>
                      <a:lnTo>
                        <a:pt x="2300" y="1658"/>
                      </a:lnTo>
                      <a:lnTo>
                        <a:pt x="2295" y="1649"/>
                      </a:lnTo>
                      <a:lnTo>
                        <a:pt x="2292" y="1645"/>
                      </a:lnTo>
                      <a:lnTo>
                        <a:pt x="2287" y="1641"/>
                      </a:lnTo>
                      <a:lnTo>
                        <a:pt x="2284" y="1640"/>
                      </a:lnTo>
                      <a:lnTo>
                        <a:pt x="2280" y="1639"/>
                      </a:lnTo>
                      <a:lnTo>
                        <a:pt x="2276" y="1638"/>
                      </a:lnTo>
                      <a:lnTo>
                        <a:pt x="2272" y="1637"/>
                      </a:lnTo>
                      <a:lnTo>
                        <a:pt x="2271" y="1635"/>
                      </a:lnTo>
                      <a:lnTo>
                        <a:pt x="2270" y="1632"/>
                      </a:lnTo>
                      <a:lnTo>
                        <a:pt x="2269" y="1630"/>
                      </a:lnTo>
                      <a:lnTo>
                        <a:pt x="2267" y="1628"/>
                      </a:lnTo>
                      <a:lnTo>
                        <a:pt x="2264" y="1625"/>
                      </a:lnTo>
                      <a:lnTo>
                        <a:pt x="2259" y="1622"/>
                      </a:lnTo>
                      <a:lnTo>
                        <a:pt x="2255" y="1620"/>
                      </a:lnTo>
                      <a:lnTo>
                        <a:pt x="2250" y="1616"/>
                      </a:lnTo>
                      <a:lnTo>
                        <a:pt x="2247" y="1607"/>
                      </a:lnTo>
                      <a:lnTo>
                        <a:pt x="2244" y="1597"/>
                      </a:lnTo>
                      <a:lnTo>
                        <a:pt x="2241" y="1587"/>
                      </a:lnTo>
                      <a:lnTo>
                        <a:pt x="2238" y="1578"/>
                      </a:lnTo>
                      <a:lnTo>
                        <a:pt x="2233" y="1575"/>
                      </a:lnTo>
                      <a:lnTo>
                        <a:pt x="2228" y="1572"/>
                      </a:lnTo>
                      <a:lnTo>
                        <a:pt x="2224" y="1569"/>
                      </a:lnTo>
                      <a:lnTo>
                        <a:pt x="2219" y="1565"/>
                      </a:lnTo>
                      <a:lnTo>
                        <a:pt x="2215" y="1563"/>
                      </a:lnTo>
                      <a:lnTo>
                        <a:pt x="2210" y="1560"/>
                      </a:lnTo>
                      <a:lnTo>
                        <a:pt x="2205" y="1557"/>
                      </a:lnTo>
                      <a:lnTo>
                        <a:pt x="2201" y="1554"/>
                      </a:lnTo>
                      <a:lnTo>
                        <a:pt x="2196" y="1542"/>
                      </a:lnTo>
                      <a:lnTo>
                        <a:pt x="2193" y="1531"/>
                      </a:lnTo>
                      <a:lnTo>
                        <a:pt x="2188" y="1521"/>
                      </a:lnTo>
                      <a:lnTo>
                        <a:pt x="2183" y="1509"/>
                      </a:lnTo>
                      <a:lnTo>
                        <a:pt x="2178" y="1507"/>
                      </a:lnTo>
                      <a:lnTo>
                        <a:pt x="2175" y="1504"/>
                      </a:lnTo>
                      <a:lnTo>
                        <a:pt x="2172" y="1502"/>
                      </a:lnTo>
                      <a:lnTo>
                        <a:pt x="2170" y="1498"/>
                      </a:lnTo>
                      <a:lnTo>
                        <a:pt x="2167" y="1478"/>
                      </a:lnTo>
                      <a:lnTo>
                        <a:pt x="2163" y="1458"/>
                      </a:lnTo>
                      <a:lnTo>
                        <a:pt x="2158" y="1440"/>
                      </a:lnTo>
                      <a:lnTo>
                        <a:pt x="2155" y="1420"/>
                      </a:lnTo>
                      <a:lnTo>
                        <a:pt x="2151" y="1417"/>
                      </a:lnTo>
                      <a:lnTo>
                        <a:pt x="2148" y="1414"/>
                      </a:lnTo>
                      <a:lnTo>
                        <a:pt x="2144" y="1410"/>
                      </a:lnTo>
                      <a:lnTo>
                        <a:pt x="2140" y="1405"/>
                      </a:lnTo>
                      <a:lnTo>
                        <a:pt x="2134" y="1404"/>
                      </a:lnTo>
                      <a:lnTo>
                        <a:pt x="2130" y="1401"/>
                      </a:lnTo>
                      <a:lnTo>
                        <a:pt x="2126" y="1399"/>
                      </a:lnTo>
                      <a:lnTo>
                        <a:pt x="2120" y="1396"/>
                      </a:lnTo>
                      <a:lnTo>
                        <a:pt x="2119" y="1394"/>
                      </a:lnTo>
                      <a:lnTo>
                        <a:pt x="2118" y="1390"/>
                      </a:lnTo>
                      <a:lnTo>
                        <a:pt x="2115" y="1388"/>
                      </a:lnTo>
                      <a:lnTo>
                        <a:pt x="2114" y="1386"/>
                      </a:lnTo>
                      <a:lnTo>
                        <a:pt x="2112" y="1385"/>
                      </a:lnTo>
                      <a:lnTo>
                        <a:pt x="2109" y="1384"/>
                      </a:lnTo>
                      <a:lnTo>
                        <a:pt x="2106" y="1382"/>
                      </a:lnTo>
                      <a:lnTo>
                        <a:pt x="2103" y="1381"/>
                      </a:lnTo>
                      <a:lnTo>
                        <a:pt x="2096" y="1381"/>
                      </a:lnTo>
                      <a:lnTo>
                        <a:pt x="2088" y="1381"/>
                      </a:lnTo>
                      <a:lnTo>
                        <a:pt x="2081" y="1381"/>
                      </a:lnTo>
                      <a:lnTo>
                        <a:pt x="2073" y="1381"/>
                      </a:lnTo>
                      <a:lnTo>
                        <a:pt x="2067" y="1385"/>
                      </a:lnTo>
                      <a:lnTo>
                        <a:pt x="2063" y="1388"/>
                      </a:lnTo>
                      <a:lnTo>
                        <a:pt x="2058" y="1390"/>
                      </a:lnTo>
                      <a:lnTo>
                        <a:pt x="2054" y="1393"/>
                      </a:lnTo>
                      <a:lnTo>
                        <a:pt x="2050" y="1395"/>
                      </a:lnTo>
                      <a:lnTo>
                        <a:pt x="2044" y="1397"/>
                      </a:lnTo>
                      <a:lnTo>
                        <a:pt x="2037" y="1400"/>
                      </a:lnTo>
                      <a:lnTo>
                        <a:pt x="2028" y="1403"/>
                      </a:lnTo>
                      <a:lnTo>
                        <a:pt x="2021" y="1400"/>
                      </a:lnTo>
                      <a:lnTo>
                        <a:pt x="2013" y="1395"/>
                      </a:lnTo>
                      <a:lnTo>
                        <a:pt x="2004" y="1388"/>
                      </a:lnTo>
                      <a:lnTo>
                        <a:pt x="1996" y="1384"/>
                      </a:lnTo>
                      <a:lnTo>
                        <a:pt x="1990" y="1384"/>
                      </a:lnTo>
                      <a:lnTo>
                        <a:pt x="1985" y="1384"/>
                      </a:lnTo>
                      <a:lnTo>
                        <a:pt x="1980" y="1384"/>
                      </a:lnTo>
                      <a:lnTo>
                        <a:pt x="1974" y="1384"/>
                      </a:lnTo>
                      <a:lnTo>
                        <a:pt x="1973" y="1381"/>
                      </a:lnTo>
                      <a:lnTo>
                        <a:pt x="1970" y="1379"/>
                      </a:lnTo>
                      <a:lnTo>
                        <a:pt x="1969" y="1377"/>
                      </a:lnTo>
                      <a:lnTo>
                        <a:pt x="1968" y="1374"/>
                      </a:lnTo>
                      <a:lnTo>
                        <a:pt x="1962" y="1373"/>
                      </a:lnTo>
                      <a:lnTo>
                        <a:pt x="1957" y="1373"/>
                      </a:lnTo>
                      <a:lnTo>
                        <a:pt x="1952" y="1373"/>
                      </a:lnTo>
                      <a:lnTo>
                        <a:pt x="1948" y="1373"/>
                      </a:lnTo>
                      <a:lnTo>
                        <a:pt x="1943" y="1373"/>
                      </a:lnTo>
                      <a:lnTo>
                        <a:pt x="1936" y="1373"/>
                      </a:lnTo>
                      <a:lnTo>
                        <a:pt x="1928" y="1374"/>
                      </a:lnTo>
                      <a:lnTo>
                        <a:pt x="1917" y="1376"/>
                      </a:lnTo>
                      <a:lnTo>
                        <a:pt x="1914" y="1378"/>
                      </a:lnTo>
                      <a:lnTo>
                        <a:pt x="1910" y="1379"/>
                      </a:lnTo>
                      <a:lnTo>
                        <a:pt x="1904" y="1380"/>
                      </a:lnTo>
                      <a:lnTo>
                        <a:pt x="1890" y="1381"/>
                      </a:lnTo>
                      <a:lnTo>
                        <a:pt x="1887" y="1384"/>
                      </a:lnTo>
                      <a:lnTo>
                        <a:pt x="1885" y="1385"/>
                      </a:lnTo>
                      <a:lnTo>
                        <a:pt x="1883" y="1387"/>
                      </a:lnTo>
                      <a:lnTo>
                        <a:pt x="1881" y="1389"/>
                      </a:lnTo>
                      <a:lnTo>
                        <a:pt x="1877" y="1389"/>
                      </a:lnTo>
                      <a:lnTo>
                        <a:pt x="1872" y="1389"/>
                      </a:lnTo>
                      <a:lnTo>
                        <a:pt x="1868" y="1389"/>
                      </a:lnTo>
                      <a:lnTo>
                        <a:pt x="1863" y="1388"/>
                      </a:lnTo>
                      <a:lnTo>
                        <a:pt x="1864" y="1386"/>
                      </a:lnTo>
                      <a:lnTo>
                        <a:pt x="1867" y="1384"/>
                      </a:lnTo>
                      <a:lnTo>
                        <a:pt x="1868" y="1381"/>
                      </a:lnTo>
                      <a:lnTo>
                        <a:pt x="1869" y="1379"/>
                      </a:lnTo>
                      <a:lnTo>
                        <a:pt x="1866" y="1379"/>
                      </a:lnTo>
                      <a:lnTo>
                        <a:pt x="1863" y="1380"/>
                      </a:lnTo>
                      <a:lnTo>
                        <a:pt x="1859" y="1381"/>
                      </a:lnTo>
                      <a:lnTo>
                        <a:pt x="1853" y="1382"/>
                      </a:lnTo>
                      <a:lnTo>
                        <a:pt x="1845" y="1384"/>
                      </a:lnTo>
                      <a:lnTo>
                        <a:pt x="1833" y="1385"/>
                      </a:lnTo>
                      <a:lnTo>
                        <a:pt x="1820" y="1387"/>
                      </a:lnTo>
                      <a:lnTo>
                        <a:pt x="1800" y="1389"/>
                      </a:lnTo>
                      <a:lnTo>
                        <a:pt x="1786" y="1396"/>
                      </a:lnTo>
                      <a:lnTo>
                        <a:pt x="1779" y="1400"/>
                      </a:lnTo>
                      <a:lnTo>
                        <a:pt x="1775" y="1403"/>
                      </a:lnTo>
                      <a:lnTo>
                        <a:pt x="1771" y="1407"/>
                      </a:lnTo>
                      <a:lnTo>
                        <a:pt x="1770" y="1410"/>
                      </a:lnTo>
                      <a:lnTo>
                        <a:pt x="1770" y="1414"/>
                      </a:lnTo>
                      <a:lnTo>
                        <a:pt x="1769" y="1417"/>
                      </a:lnTo>
                      <a:lnTo>
                        <a:pt x="1769" y="1420"/>
                      </a:lnTo>
                      <a:lnTo>
                        <a:pt x="1772" y="1420"/>
                      </a:lnTo>
                      <a:lnTo>
                        <a:pt x="1777" y="1419"/>
                      </a:lnTo>
                      <a:lnTo>
                        <a:pt x="1782" y="1419"/>
                      </a:lnTo>
                      <a:lnTo>
                        <a:pt x="1786" y="1418"/>
                      </a:lnTo>
                      <a:lnTo>
                        <a:pt x="1786" y="1419"/>
                      </a:lnTo>
                      <a:lnTo>
                        <a:pt x="1787" y="1420"/>
                      </a:lnTo>
                      <a:lnTo>
                        <a:pt x="1788" y="1422"/>
                      </a:lnTo>
                      <a:lnTo>
                        <a:pt x="1790" y="1423"/>
                      </a:lnTo>
                      <a:lnTo>
                        <a:pt x="1788" y="1457"/>
                      </a:lnTo>
                      <a:lnTo>
                        <a:pt x="1757" y="1472"/>
                      </a:lnTo>
                      <a:lnTo>
                        <a:pt x="1753" y="1475"/>
                      </a:lnTo>
                      <a:lnTo>
                        <a:pt x="1749" y="1476"/>
                      </a:lnTo>
                      <a:lnTo>
                        <a:pt x="1747" y="1478"/>
                      </a:lnTo>
                      <a:lnTo>
                        <a:pt x="1744" y="1478"/>
                      </a:lnTo>
                      <a:lnTo>
                        <a:pt x="1739" y="1479"/>
                      </a:lnTo>
                      <a:lnTo>
                        <a:pt x="1734" y="1480"/>
                      </a:lnTo>
                      <a:lnTo>
                        <a:pt x="1727" y="1480"/>
                      </a:lnTo>
                      <a:lnTo>
                        <a:pt x="1719" y="1481"/>
                      </a:lnTo>
                      <a:lnTo>
                        <a:pt x="1712" y="1480"/>
                      </a:lnTo>
                      <a:lnTo>
                        <a:pt x="1706" y="1479"/>
                      </a:lnTo>
                      <a:lnTo>
                        <a:pt x="1697" y="1479"/>
                      </a:lnTo>
                      <a:lnTo>
                        <a:pt x="1691" y="1478"/>
                      </a:lnTo>
                      <a:lnTo>
                        <a:pt x="1689" y="1476"/>
                      </a:lnTo>
                      <a:lnTo>
                        <a:pt x="1688" y="1472"/>
                      </a:lnTo>
                      <a:lnTo>
                        <a:pt x="1687" y="1469"/>
                      </a:lnTo>
                      <a:lnTo>
                        <a:pt x="1686" y="1465"/>
                      </a:lnTo>
                      <a:lnTo>
                        <a:pt x="1677" y="1461"/>
                      </a:lnTo>
                      <a:lnTo>
                        <a:pt x="1670" y="1456"/>
                      </a:lnTo>
                      <a:lnTo>
                        <a:pt x="1664" y="1454"/>
                      </a:lnTo>
                      <a:lnTo>
                        <a:pt x="1661" y="1451"/>
                      </a:lnTo>
                      <a:lnTo>
                        <a:pt x="1657" y="1450"/>
                      </a:lnTo>
                      <a:lnTo>
                        <a:pt x="1655" y="1449"/>
                      </a:lnTo>
                      <a:lnTo>
                        <a:pt x="1651" y="1449"/>
                      </a:lnTo>
                      <a:lnTo>
                        <a:pt x="1648" y="1448"/>
                      </a:lnTo>
                      <a:lnTo>
                        <a:pt x="1648" y="1450"/>
                      </a:lnTo>
                      <a:lnTo>
                        <a:pt x="1648" y="1453"/>
                      </a:lnTo>
                      <a:lnTo>
                        <a:pt x="1648" y="1455"/>
                      </a:lnTo>
                      <a:lnTo>
                        <a:pt x="1648" y="1457"/>
                      </a:lnTo>
                      <a:lnTo>
                        <a:pt x="1634" y="1457"/>
                      </a:lnTo>
                      <a:lnTo>
                        <a:pt x="1621" y="1456"/>
                      </a:lnTo>
                      <a:lnTo>
                        <a:pt x="1608" y="1456"/>
                      </a:lnTo>
                      <a:lnTo>
                        <a:pt x="1595" y="1455"/>
                      </a:lnTo>
                      <a:lnTo>
                        <a:pt x="1581" y="1455"/>
                      </a:lnTo>
                      <a:lnTo>
                        <a:pt x="1568" y="1454"/>
                      </a:lnTo>
                      <a:lnTo>
                        <a:pt x="1555" y="1454"/>
                      </a:lnTo>
                      <a:lnTo>
                        <a:pt x="1542" y="1453"/>
                      </a:lnTo>
                      <a:lnTo>
                        <a:pt x="1537" y="1455"/>
                      </a:lnTo>
                      <a:lnTo>
                        <a:pt x="1533" y="1458"/>
                      </a:lnTo>
                      <a:lnTo>
                        <a:pt x="1528" y="1461"/>
                      </a:lnTo>
                      <a:lnTo>
                        <a:pt x="1524" y="1464"/>
                      </a:lnTo>
                      <a:lnTo>
                        <a:pt x="1522" y="1466"/>
                      </a:lnTo>
                      <a:lnTo>
                        <a:pt x="1521" y="1469"/>
                      </a:lnTo>
                      <a:lnTo>
                        <a:pt x="1520" y="1472"/>
                      </a:lnTo>
                      <a:lnTo>
                        <a:pt x="1519" y="1475"/>
                      </a:lnTo>
                      <a:lnTo>
                        <a:pt x="1513" y="1477"/>
                      </a:lnTo>
                      <a:lnTo>
                        <a:pt x="1507" y="1478"/>
                      </a:lnTo>
                      <a:lnTo>
                        <a:pt x="1499" y="1478"/>
                      </a:lnTo>
                      <a:lnTo>
                        <a:pt x="1486" y="1477"/>
                      </a:lnTo>
                      <a:lnTo>
                        <a:pt x="1487" y="1473"/>
                      </a:lnTo>
                      <a:lnTo>
                        <a:pt x="1488" y="1469"/>
                      </a:lnTo>
                      <a:lnTo>
                        <a:pt x="1488" y="1465"/>
                      </a:lnTo>
                      <a:lnTo>
                        <a:pt x="1489" y="1461"/>
                      </a:lnTo>
                      <a:lnTo>
                        <a:pt x="1487" y="1461"/>
                      </a:lnTo>
                      <a:lnTo>
                        <a:pt x="1483" y="1461"/>
                      </a:lnTo>
                      <a:lnTo>
                        <a:pt x="1481" y="1461"/>
                      </a:lnTo>
                      <a:lnTo>
                        <a:pt x="1477" y="1461"/>
                      </a:lnTo>
                      <a:lnTo>
                        <a:pt x="1476" y="1470"/>
                      </a:lnTo>
                      <a:lnTo>
                        <a:pt x="1475" y="1479"/>
                      </a:lnTo>
                      <a:lnTo>
                        <a:pt x="1474" y="1488"/>
                      </a:lnTo>
                      <a:lnTo>
                        <a:pt x="1473" y="1498"/>
                      </a:lnTo>
                      <a:lnTo>
                        <a:pt x="1467" y="1503"/>
                      </a:lnTo>
                      <a:lnTo>
                        <a:pt x="1461" y="1509"/>
                      </a:lnTo>
                      <a:lnTo>
                        <a:pt x="1456" y="1515"/>
                      </a:lnTo>
                      <a:lnTo>
                        <a:pt x="1450" y="1521"/>
                      </a:lnTo>
                      <a:lnTo>
                        <a:pt x="1442" y="1525"/>
                      </a:lnTo>
                      <a:lnTo>
                        <a:pt x="1434" y="1531"/>
                      </a:lnTo>
                      <a:lnTo>
                        <a:pt x="1425" y="1536"/>
                      </a:lnTo>
                      <a:lnTo>
                        <a:pt x="1416" y="1541"/>
                      </a:lnTo>
                      <a:lnTo>
                        <a:pt x="1408" y="1542"/>
                      </a:lnTo>
                      <a:lnTo>
                        <a:pt x="1401" y="1542"/>
                      </a:lnTo>
                      <a:lnTo>
                        <a:pt x="1393" y="1544"/>
                      </a:lnTo>
                      <a:lnTo>
                        <a:pt x="1385" y="1545"/>
                      </a:lnTo>
                      <a:lnTo>
                        <a:pt x="1383" y="1549"/>
                      </a:lnTo>
                      <a:lnTo>
                        <a:pt x="1380" y="1553"/>
                      </a:lnTo>
                      <a:lnTo>
                        <a:pt x="1376" y="1556"/>
                      </a:lnTo>
                      <a:lnTo>
                        <a:pt x="1372" y="1561"/>
                      </a:lnTo>
                      <a:lnTo>
                        <a:pt x="1370" y="1565"/>
                      </a:lnTo>
                      <a:lnTo>
                        <a:pt x="1369" y="1571"/>
                      </a:lnTo>
                      <a:lnTo>
                        <a:pt x="1368" y="1576"/>
                      </a:lnTo>
                      <a:lnTo>
                        <a:pt x="1367" y="1582"/>
                      </a:lnTo>
                      <a:lnTo>
                        <a:pt x="1361" y="1591"/>
                      </a:lnTo>
                      <a:lnTo>
                        <a:pt x="1357" y="1600"/>
                      </a:lnTo>
                      <a:lnTo>
                        <a:pt x="1351" y="1610"/>
                      </a:lnTo>
                      <a:lnTo>
                        <a:pt x="1345" y="1620"/>
                      </a:lnTo>
                      <a:lnTo>
                        <a:pt x="1343" y="1620"/>
                      </a:lnTo>
                      <a:lnTo>
                        <a:pt x="1340" y="1620"/>
                      </a:lnTo>
                      <a:lnTo>
                        <a:pt x="1338" y="1621"/>
                      </a:lnTo>
                      <a:lnTo>
                        <a:pt x="1336" y="1621"/>
                      </a:lnTo>
                      <a:lnTo>
                        <a:pt x="1337" y="1624"/>
                      </a:lnTo>
                      <a:lnTo>
                        <a:pt x="1338" y="1628"/>
                      </a:lnTo>
                      <a:lnTo>
                        <a:pt x="1339" y="1632"/>
                      </a:lnTo>
                      <a:lnTo>
                        <a:pt x="1340" y="1636"/>
                      </a:lnTo>
                      <a:lnTo>
                        <a:pt x="1343" y="1637"/>
                      </a:lnTo>
                      <a:lnTo>
                        <a:pt x="1346" y="1637"/>
                      </a:lnTo>
                      <a:lnTo>
                        <a:pt x="1349" y="1638"/>
                      </a:lnTo>
                      <a:lnTo>
                        <a:pt x="1351" y="1638"/>
                      </a:lnTo>
                      <a:lnTo>
                        <a:pt x="1353" y="1659"/>
                      </a:lnTo>
                      <a:lnTo>
                        <a:pt x="1357" y="1678"/>
                      </a:lnTo>
                      <a:lnTo>
                        <a:pt x="1359" y="1699"/>
                      </a:lnTo>
                      <a:lnTo>
                        <a:pt x="1361" y="1720"/>
                      </a:lnTo>
                      <a:lnTo>
                        <a:pt x="1357" y="1721"/>
                      </a:lnTo>
                      <a:lnTo>
                        <a:pt x="1353" y="1721"/>
                      </a:lnTo>
                      <a:lnTo>
                        <a:pt x="1350" y="1721"/>
                      </a:lnTo>
                      <a:lnTo>
                        <a:pt x="1345" y="1722"/>
                      </a:lnTo>
                      <a:close/>
                    </a:path>
                  </a:pathLst>
                </a:custGeom>
                <a:solidFill>
                  <a:srgbClr val="9075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88" name=""/>
                <p:cNvSpPr/>
                <p:nvPr/>
              </p:nvSpPr>
              <p:spPr>
                <a:xfrm>
                  <a:off x="9029880" y="2649600"/>
                  <a:ext cx="10440" cy="7560"/>
                </a:xfrm>
                <a:custGeom>
                  <a:avLst/>
                  <a:gdLst/>
                  <a:ahLst/>
                  <a:rect l="l" t="t" r="r" b="b"/>
                  <a:pathLst>
                    <a:path w="73" h="55">
                      <a:moveTo>
                        <a:pt x="1" y="39"/>
                      </a:moveTo>
                      <a:lnTo>
                        <a:pt x="15" y="24"/>
                      </a:lnTo>
                      <a:lnTo>
                        <a:pt x="33" y="12"/>
                      </a:lnTo>
                      <a:lnTo>
                        <a:pt x="53" y="3"/>
                      </a:lnTo>
                      <a:lnTo>
                        <a:pt x="67" y="0"/>
                      </a:lnTo>
                      <a:lnTo>
                        <a:pt x="73" y="7"/>
                      </a:lnTo>
                      <a:lnTo>
                        <a:pt x="54" y="29"/>
                      </a:lnTo>
                      <a:lnTo>
                        <a:pt x="24" y="47"/>
                      </a:lnTo>
                      <a:lnTo>
                        <a:pt x="4" y="55"/>
                      </a:lnTo>
                      <a:lnTo>
                        <a:pt x="0" y="53"/>
                      </a:lnTo>
                      <a:lnTo>
                        <a:pt x="1" y="39"/>
                      </a:lnTo>
                      <a:close/>
                    </a:path>
                  </a:pathLst>
                </a:custGeom>
                <a:solidFill>
                  <a:srgbClr val="907500">
                    <a:alpha val="50000"/>
                  </a:srgbClr>
                </a:solidFill>
                <a:ln w="3240">
                  <a:solidFill>
                    <a:srgbClr val="ffffff"/>
                  </a:solidFill>
                  <a:round/>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Arial"/>
                  </a:endParaRPr>
                </a:p>
              </p:txBody>
            </p:sp>
            <p:sp>
              <p:nvSpPr>
                <p:cNvPr id="689" name=""/>
                <p:cNvSpPr/>
                <p:nvPr/>
              </p:nvSpPr>
              <p:spPr>
                <a:xfrm>
                  <a:off x="9199080" y="2647440"/>
                  <a:ext cx="12600" cy="8640"/>
                </a:xfrm>
                <a:custGeom>
                  <a:avLst/>
                  <a:gdLst/>
                  <a:ahLst/>
                  <a:rect l="l" t="t" r="r" b="b"/>
                  <a:pathLst>
                    <a:path w="90" h="63">
                      <a:moveTo>
                        <a:pt x="9" y="30"/>
                      </a:moveTo>
                      <a:lnTo>
                        <a:pt x="30" y="15"/>
                      </a:lnTo>
                      <a:lnTo>
                        <a:pt x="54" y="3"/>
                      </a:lnTo>
                      <a:lnTo>
                        <a:pt x="88" y="0"/>
                      </a:lnTo>
                      <a:lnTo>
                        <a:pt x="90" y="21"/>
                      </a:lnTo>
                      <a:lnTo>
                        <a:pt x="45" y="45"/>
                      </a:lnTo>
                      <a:lnTo>
                        <a:pt x="15" y="60"/>
                      </a:lnTo>
                      <a:lnTo>
                        <a:pt x="0" y="63"/>
                      </a:lnTo>
                      <a:lnTo>
                        <a:pt x="9" y="30"/>
                      </a:lnTo>
                      <a:close/>
                    </a:path>
                  </a:pathLst>
                </a:custGeom>
                <a:solidFill>
                  <a:srgbClr val="907500">
                    <a:alpha val="50000"/>
                  </a:srgbClr>
                </a:solidFill>
                <a:ln w="3240">
                  <a:solidFill>
                    <a:srgbClr val="ffffff"/>
                  </a:solidFill>
                  <a:round/>
                </a:ln>
              </p:spPr>
              <p:style>
                <a:lnRef idx="0"/>
                <a:fillRef idx="0"/>
                <a:effectRef idx="0"/>
                <a:fontRef idx="minor"/>
              </p:style>
              <p:txBody>
                <a:bodyPr lIns="90000" rIns="90000" tIns="-38160" bIns="-38160" anchor="t">
                  <a:noAutofit/>
                </a:bodyPr>
                <a:p>
                  <a:endParaRPr b="0" lang="en-US" sz="2400" strike="noStrike" u="none">
                    <a:solidFill>
                      <a:srgbClr val="ffffff"/>
                    </a:solidFill>
                    <a:effectLst/>
                    <a:uFillTx/>
                    <a:latin typeface="Arial"/>
                  </a:endParaRPr>
                </a:p>
              </p:txBody>
            </p:sp>
          </p:grpSp>
          <p:grpSp>
            <p:nvGrpSpPr>
              <p:cNvPr id="690" name=""/>
              <p:cNvGrpSpPr/>
              <p:nvPr/>
            </p:nvGrpSpPr>
            <p:grpSpPr>
              <a:xfrm>
                <a:off x="8891640" y="2753640"/>
                <a:ext cx="289440" cy="217440"/>
                <a:chOff x="8891640" y="2753640"/>
                <a:chExt cx="289440" cy="217440"/>
              </a:xfrm>
            </p:grpSpPr>
            <p:sp>
              <p:nvSpPr>
                <p:cNvPr id="691" name=""/>
                <p:cNvSpPr/>
                <p:nvPr/>
              </p:nvSpPr>
              <p:spPr>
                <a:xfrm>
                  <a:off x="9094680" y="2878560"/>
                  <a:ext cx="6840" cy="20520"/>
                </a:xfrm>
                <a:custGeom>
                  <a:avLst/>
                  <a:gdLst/>
                  <a:ahLst/>
                  <a:rect l="l" t="t" r="r" b="b"/>
                  <a:pathLst>
                    <a:path w="16" h="56">
                      <a:moveTo>
                        <a:pt x="0" y="12"/>
                      </a:moveTo>
                      <a:lnTo>
                        <a:pt x="5" y="56"/>
                      </a:lnTo>
                      <a:lnTo>
                        <a:pt x="16" y="0"/>
                      </a:lnTo>
                      <a:lnTo>
                        <a:pt x="0" y="12"/>
                      </a:lnTo>
                      <a:close/>
                    </a:path>
                  </a:pathLst>
                </a:custGeom>
                <a:solidFill>
                  <a:srgbClr val="907500"/>
                </a:solidFill>
                <a:ln w="0">
                  <a:solidFill>
                    <a:srgbClr val="ffffff"/>
                  </a:solidFill>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Arial"/>
                  </a:endParaRPr>
                </a:p>
              </p:txBody>
            </p:sp>
            <p:sp>
              <p:nvSpPr>
                <p:cNvPr id="692" name=""/>
                <p:cNvSpPr/>
                <p:nvPr/>
              </p:nvSpPr>
              <p:spPr>
                <a:xfrm>
                  <a:off x="9119880" y="2940480"/>
                  <a:ext cx="21960" cy="21960"/>
                </a:xfrm>
                <a:custGeom>
                  <a:avLst/>
                  <a:gdLst/>
                  <a:ahLst/>
                  <a:rect l="l" t="t" r="r" b="b"/>
                  <a:pathLst>
                    <a:path w="58" h="58">
                      <a:moveTo>
                        <a:pt x="0" y="0"/>
                      </a:moveTo>
                      <a:lnTo>
                        <a:pt x="1" y="23"/>
                      </a:lnTo>
                      <a:lnTo>
                        <a:pt x="13" y="19"/>
                      </a:lnTo>
                      <a:lnTo>
                        <a:pt x="49" y="58"/>
                      </a:lnTo>
                      <a:lnTo>
                        <a:pt x="58" y="29"/>
                      </a:lnTo>
                      <a:lnTo>
                        <a:pt x="39" y="3"/>
                      </a:lnTo>
                      <a:lnTo>
                        <a:pt x="0" y="0"/>
                      </a:lnTo>
                      <a:close/>
                    </a:path>
                  </a:pathLst>
                </a:custGeom>
                <a:solidFill>
                  <a:srgbClr val="907500"/>
                </a:solidFill>
                <a:ln w="0">
                  <a:solidFill>
                    <a:srgbClr val="ffffff"/>
                  </a:solidFill>
                </a:ln>
              </p:spPr>
              <p:style>
                <a:lnRef idx="0"/>
                <a:fillRef idx="0"/>
                <a:effectRef idx="0"/>
                <a:fontRef idx="minor"/>
              </p:style>
              <p:txBody>
                <a:bodyPr lIns="90000" rIns="90000" tIns="-24840" bIns="-24840" anchor="t">
                  <a:noAutofit/>
                </a:bodyPr>
                <a:p>
                  <a:endParaRPr b="0" lang="en-US" sz="2400" strike="noStrike" u="none">
                    <a:solidFill>
                      <a:srgbClr val="ffffff"/>
                    </a:solidFill>
                    <a:effectLst/>
                    <a:uFillTx/>
                    <a:latin typeface="Arial"/>
                  </a:endParaRPr>
                </a:p>
              </p:txBody>
            </p:sp>
            <p:sp>
              <p:nvSpPr>
                <p:cNvPr id="693" name=""/>
                <p:cNvSpPr/>
                <p:nvPr/>
              </p:nvSpPr>
              <p:spPr>
                <a:xfrm>
                  <a:off x="9088920" y="2912040"/>
                  <a:ext cx="16560" cy="7920"/>
                </a:xfrm>
                <a:custGeom>
                  <a:avLst/>
                  <a:gdLst/>
                  <a:ahLst/>
                  <a:rect l="l" t="t" r="r" b="b"/>
                  <a:pathLst>
                    <a:path w="42" h="21">
                      <a:moveTo>
                        <a:pt x="0" y="15"/>
                      </a:moveTo>
                      <a:lnTo>
                        <a:pt x="14" y="0"/>
                      </a:lnTo>
                      <a:lnTo>
                        <a:pt x="42" y="21"/>
                      </a:lnTo>
                      <a:lnTo>
                        <a:pt x="0" y="15"/>
                      </a:lnTo>
                      <a:close/>
                    </a:path>
                  </a:pathLst>
                </a:custGeom>
                <a:solidFill>
                  <a:srgbClr val="907500"/>
                </a:solidFill>
                <a:ln w="0">
                  <a:solidFill>
                    <a:srgbClr val="ffffff"/>
                  </a:solidFill>
                </a:ln>
              </p:spPr>
              <p:style>
                <a:lnRef idx="0"/>
                <a:fillRef idx="0"/>
                <a:effectRef idx="0"/>
                <a:fontRef idx="minor"/>
              </p:style>
              <p:txBody>
                <a:bodyPr lIns="90000" rIns="90000" tIns="-38880" bIns="-38880" anchor="t">
                  <a:noAutofit/>
                </a:bodyPr>
                <a:p>
                  <a:endParaRPr b="0" lang="en-US" sz="2400" strike="noStrike" u="none">
                    <a:solidFill>
                      <a:srgbClr val="ffffff"/>
                    </a:solidFill>
                    <a:effectLst/>
                    <a:uFillTx/>
                    <a:latin typeface="Arial"/>
                  </a:endParaRPr>
                </a:p>
              </p:txBody>
            </p:sp>
            <p:sp>
              <p:nvSpPr>
                <p:cNvPr id="694" name=""/>
                <p:cNvSpPr/>
                <p:nvPr/>
              </p:nvSpPr>
              <p:spPr>
                <a:xfrm>
                  <a:off x="9072720" y="2883600"/>
                  <a:ext cx="28800" cy="34200"/>
                </a:xfrm>
                <a:custGeom>
                  <a:avLst/>
                  <a:gdLst/>
                  <a:ahLst/>
                  <a:rect l="l" t="t" r="r" b="b"/>
                  <a:pathLst>
                    <a:path w="75" h="91">
                      <a:moveTo>
                        <a:pt x="0" y="73"/>
                      </a:moveTo>
                      <a:lnTo>
                        <a:pt x="16" y="41"/>
                      </a:lnTo>
                      <a:lnTo>
                        <a:pt x="36" y="39"/>
                      </a:lnTo>
                      <a:lnTo>
                        <a:pt x="16" y="11"/>
                      </a:lnTo>
                      <a:lnTo>
                        <a:pt x="59" y="0"/>
                      </a:lnTo>
                      <a:lnTo>
                        <a:pt x="64" y="44"/>
                      </a:lnTo>
                      <a:lnTo>
                        <a:pt x="75" y="48"/>
                      </a:lnTo>
                      <a:lnTo>
                        <a:pt x="56" y="76"/>
                      </a:lnTo>
                      <a:lnTo>
                        <a:pt x="42" y="91"/>
                      </a:lnTo>
                      <a:lnTo>
                        <a:pt x="0" y="73"/>
                      </a:lnTo>
                      <a:close/>
                    </a:path>
                  </a:pathLst>
                </a:custGeom>
                <a:solidFill>
                  <a:srgbClr val="907500"/>
                </a:solidFill>
                <a:ln w="0">
                  <a:solidFill>
                    <a:srgbClr val="ffffff"/>
                  </a:solidFill>
                </a:ln>
              </p:spPr>
              <p:style>
                <a:lnRef idx="0"/>
                <a:fillRef idx="0"/>
                <a:effectRef idx="0"/>
                <a:fontRef idx="minor"/>
              </p:style>
              <p:txBody>
                <a:bodyPr lIns="90000" rIns="90000" tIns="-12600" bIns="-12600" anchor="t">
                  <a:noAutofit/>
                </a:bodyPr>
                <a:p>
                  <a:endParaRPr b="0" lang="en-US" sz="2400" strike="noStrike" u="none">
                    <a:solidFill>
                      <a:srgbClr val="ffffff"/>
                    </a:solidFill>
                    <a:effectLst/>
                    <a:uFillTx/>
                    <a:latin typeface="Arial"/>
                  </a:endParaRPr>
                </a:p>
              </p:txBody>
            </p:sp>
            <p:sp>
              <p:nvSpPr>
                <p:cNvPr id="695" name=""/>
                <p:cNvSpPr/>
                <p:nvPr/>
              </p:nvSpPr>
              <p:spPr>
                <a:xfrm>
                  <a:off x="9093960" y="2899440"/>
                  <a:ext cx="44640" cy="23760"/>
                </a:xfrm>
                <a:custGeom>
                  <a:avLst/>
                  <a:gdLst/>
                  <a:ahLst/>
                  <a:rect l="l" t="t" r="r" b="b"/>
                  <a:pathLst>
                    <a:path w="112" h="63">
                      <a:moveTo>
                        <a:pt x="0" y="32"/>
                      </a:moveTo>
                      <a:lnTo>
                        <a:pt x="19" y="4"/>
                      </a:lnTo>
                      <a:lnTo>
                        <a:pt x="79" y="0"/>
                      </a:lnTo>
                      <a:lnTo>
                        <a:pt x="112" y="19"/>
                      </a:lnTo>
                      <a:lnTo>
                        <a:pt x="86" y="23"/>
                      </a:lnTo>
                      <a:lnTo>
                        <a:pt x="38" y="63"/>
                      </a:lnTo>
                      <a:lnTo>
                        <a:pt x="28" y="53"/>
                      </a:lnTo>
                      <a:lnTo>
                        <a:pt x="0" y="32"/>
                      </a:lnTo>
                      <a:close/>
                    </a:path>
                  </a:pathLst>
                </a:custGeom>
                <a:solidFill>
                  <a:srgbClr val="907500"/>
                </a:solidFill>
                <a:ln w="0">
                  <a:solidFill>
                    <a:srgbClr val="ffffff"/>
                  </a:solidFill>
                </a:ln>
              </p:spPr>
              <p:style>
                <a:lnRef idx="0"/>
                <a:fillRef idx="0"/>
                <a:effectRef idx="0"/>
                <a:fontRef idx="minor"/>
              </p:style>
              <p:txBody>
                <a:bodyPr lIns="90000" rIns="90000" tIns="-23040" bIns="-23040" anchor="t">
                  <a:noAutofit/>
                </a:bodyPr>
                <a:p>
                  <a:endParaRPr b="0" lang="en-US" sz="2400" strike="noStrike" u="none">
                    <a:solidFill>
                      <a:srgbClr val="ffffff"/>
                    </a:solidFill>
                    <a:effectLst/>
                    <a:uFillTx/>
                    <a:latin typeface="Arial"/>
                  </a:endParaRPr>
                </a:p>
              </p:txBody>
            </p:sp>
            <p:sp>
              <p:nvSpPr>
                <p:cNvPr id="696" name=""/>
                <p:cNvSpPr/>
                <p:nvPr/>
              </p:nvSpPr>
              <p:spPr>
                <a:xfrm>
                  <a:off x="8891640" y="2753640"/>
                  <a:ext cx="220320" cy="157680"/>
                </a:xfrm>
                <a:custGeom>
                  <a:avLst/>
                  <a:gdLst/>
                  <a:ahLst/>
                  <a:rect l="l" t="t" r="r" b="b"/>
                  <a:pathLst>
                    <a:path w="562" h="405">
                      <a:moveTo>
                        <a:pt x="0" y="5"/>
                      </a:moveTo>
                      <a:lnTo>
                        <a:pt x="25" y="67"/>
                      </a:lnTo>
                      <a:lnTo>
                        <a:pt x="57" y="96"/>
                      </a:lnTo>
                      <a:lnTo>
                        <a:pt x="55" y="114"/>
                      </a:lnTo>
                      <a:lnTo>
                        <a:pt x="38" y="117"/>
                      </a:lnTo>
                      <a:lnTo>
                        <a:pt x="75" y="131"/>
                      </a:lnTo>
                      <a:lnTo>
                        <a:pt x="94" y="159"/>
                      </a:lnTo>
                      <a:lnTo>
                        <a:pt x="92" y="184"/>
                      </a:lnTo>
                      <a:lnTo>
                        <a:pt x="132" y="224"/>
                      </a:lnTo>
                      <a:lnTo>
                        <a:pt x="141" y="211"/>
                      </a:lnTo>
                      <a:lnTo>
                        <a:pt x="48" y="58"/>
                      </a:lnTo>
                      <a:lnTo>
                        <a:pt x="42" y="17"/>
                      </a:lnTo>
                      <a:lnTo>
                        <a:pt x="62" y="27"/>
                      </a:lnTo>
                      <a:lnTo>
                        <a:pt x="96" y="94"/>
                      </a:lnTo>
                      <a:lnTo>
                        <a:pt x="146" y="143"/>
                      </a:lnTo>
                      <a:lnTo>
                        <a:pt x="144" y="163"/>
                      </a:lnTo>
                      <a:lnTo>
                        <a:pt x="213" y="232"/>
                      </a:lnTo>
                      <a:lnTo>
                        <a:pt x="224" y="260"/>
                      </a:lnTo>
                      <a:lnTo>
                        <a:pt x="213" y="279"/>
                      </a:lnTo>
                      <a:lnTo>
                        <a:pt x="231" y="306"/>
                      </a:lnTo>
                      <a:lnTo>
                        <a:pt x="365" y="376"/>
                      </a:lnTo>
                      <a:lnTo>
                        <a:pt x="421" y="371"/>
                      </a:lnTo>
                      <a:lnTo>
                        <a:pt x="460" y="405"/>
                      </a:lnTo>
                      <a:lnTo>
                        <a:pt x="476" y="373"/>
                      </a:lnTo>
                      <a:lnTo>
                        <a:pt x="496" y="371"/>
                      </a:lnTo>
                      <a:lnTo>
                        <a:pt x="476" y="343"/>
                      </a:lnTo>
                      <a:lnTo>
                        <a:pt x="519" y="332"/>
                      </a:lnTo>
                      <a:lnTo>
                        <a:pt x="535" y="320"/>
                      </a:lnTo>
                      <a:lnTo>
                        <a:pt x="539" y="313"/>
                      </a:lnTo>
                      <a:lnTo>
                        <a:pt x="543" y="328"/>
                      </a:lnTo>
                      <a:lnTo>
                        <a:pt x="562" y="261"/>
                      </a:lnTo>
                      <a:lnTo>
                        <a:pt x="537" y="250"/>
                      </a:lnTo>
                      <a:lnTo>
                        <a:pt x="496" y="261"/>
                      </a:lnTo>
                      <a:lnTo>
                        <a:pt x="474" y="320"/>
                      </a:lnTo>
                      <a:lnTo>
                        <a:pt x="419" y="326"/>
                      </a:lnTo>
                      <a:lnTo>
                        <a:pt x="396" y="312"/>
                      </a:lnTo>
                      <a:lnTo>
                        <a:pt x="361" y="239"/>
                      </a:lnTo>
                      <a:lnTo>
                        <a:pt x="360" y="184"/>
                      </a:lnTo>
                      <a:lnTo>
                        <a:pt x="373" y="156"/>
                      </a:lnTo>
                      <a:lnTo>
                        <a:pt x="335" y="143"/>
                      </a:lnTo>
                      <a:lnTo>
                        <a:pt x="288" y="66"/>
                      </a:lnTo>
                      <a:lnTo>
                        <a:pt x="249" y="83"/>
                      </a:lnTo>
                      <a:lnTo>
                        <a:pt x="198" y="20"/>
                      </a:lnTo>
                      <a:lnTo>
                        <a:pt x="114" y="34"/>
                      </a:lnTo>
                      <a:lnTo>
                        <a:pt x="43" y="0"/>
                      </a:lnTo>
                      <a:lnTo>
                        <a:pt x="0" y="5"/>
                      </a:lnTo>
                      <a:close/>
                    </a:path>
                  </a:pathLst>
                </a:custGeom>
                <a:solidFill>
                  <a:srgbClr val="907500"/>
                </a:solidFill>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697" name=""/>
                <p:cNvSpPr/>
                <p:nvPr/>
              </p:nvSpPr>
              <p:spPr>
                <a:xfrm>
                  <a:off x="9108720" y="2907000"/>
                  <a:ext cx="29880" cy="33840"/>
                </a:xfrm>
                <a:custGeom>
                  <a:avLst/>
                  <a:gdLst/>
                  <a:ahLst/>
                  <a:rect l="l" t="t" r="r" b="b"/>
                  <a:pathLst>
                    <a:path w="74" h="89">
                      <a:moveTo>
                        <a:pt x="0" y="44"/>
                      </a:moveTo>
                      <a:lnTo>
                        <a:pt x="29" y="86"/>
                      </a:lnTo>
                      <a:lnTo>
                        <a:pt x="68" y="89"/>
                      </a:lnTo>
                      <a:lnTo>
                        <a:pt x="74" y="0"/>
                      </a:lnTo>
                      <a:lnTo>
                        <a:pt x="48" y="4"/>
                      </a:lnTo>
                      <a:lnTo>
                        <a:pt x="0" y="44"/>
                      </a:lnTo>
                      <a:close/>
                    </a:path>
                  </a:pathLst>
                </a:custGeom>
                <a:solidFill>
                  <a:srgbClr val="907500"/>
                </a:solidFill>
                <a:ln w="0">
                  <a:solidFill>
                    <a:srgbClr val="ffffff"/>
                  </a:solidFill>
                </a:ln>
              </p:spPr>
              <p:style>
                <a:lnRef idx="0"/>
                <a:fillRef idx="0"/>
                <a:effectRef idx="0"/>
                <a:fontRef idx="minor"/>
              </p:style>
              <p:txBody>
                <a:bodyPr lIns="90000" rIns="90000" tIns="-12960" bIns="-12960" anchor="t">
                  <a:noAutofit/>
                </a:bodyPr>
                <a:p>
                  <a:endParaRPr b="0" lang="en-US" sz="2400" strike="noStrike" u="none">
                    <a:solidFill>
                      <a:srgbClr val="ffffff"/>
                    </a:solidFill>
                    <a:effectLst/>
                    <a:uFillTx/>
                    <a:latin typeface="Arial"/>
                  </a:endParaRPr>
                </a:p>
              </p:txBody>
            </p:sp>
            <p:sp>
              <p:nvSpPr>
                <p:cNvPr id="698" name=""/>
                <p:cNvSpPr/>
                <p:nvPr/>
              </p:nvSpPr>
              <p:spPr>
                <a:xfrm>
                  <a:off x="9139680" y="2950560"/>
                  <a:ext cx="41400" cy="20520"/>
                </a:xfrm>
                <a:custGeom>
                  <a:avLst/>
                  <a:gdLst/>
                  <a:ahLst/>
                  <a:rect l="l" t="t" r="r" b="b"/>
                  <a:pathLst>
                    <a:path w="106" h="53">
                      <a:moveTo>
                        <a:pt x="0" y="29"/>
                      </a:moveTo>
                      <a:lnTo>
                        <a:pt x="9" y="0"/>
                      </a:lnTo>
                      <a:lnTo>
                        <a:pt x="31" y="17"/>
                      </a:lnTo>
                      <a:lnTo>
                        <a:pt x="72" y="0"/>
                      </a:lnTo>
                      <a:lnTo>
                        <a:pt x="106" y="21"/>
                      </a:lnTo>
                      <a:lnTo>
                        <a:pt x="99" y="51"/>
                      </a:lnTo>
                      <a:lnTo>
                        <a:pt x="94" y="25"/>
                      </a:lnTo>
                      <a:lnTo>
                        <a:pt x="72" y="16"/>
                      </a:lnTo>
                      <a:lnTo>
                        <a:pt x="50" y="32"/>
                      </a:lnTo>
                      <a:lnTo>
                        <a:pt x="57" y="46"/>
                      </a:lnTo>
                      <a:lnTo>
                        <a:pt x="47" y="53"/>
                      </a:lnTo>
                      <a:lnTo>
                        <a:pt x="0" y="29"/>
                      </a:lnTo>
                      <a:close/>
                    </a:path>
                  </a:pathLst>
                </a:custGeom>
                <a:solidFill>
                  <a:srgbClr val="907500"/>
                </a:solidFill>
                <a:ln w="0">
                  <a:solidFill>
                    <a:srgbClr val="ffffff"/>
                  </a:solidFill>
                </a:ln>
              </p:spPr>
              <p:style>
                <a:lnRef idx="0"/>
                <a:fillRef idx="0"/>
                <a:effectRef idx="0"/>
                <a:fontRef idx="minor"/>
              </p:style>
              <p:txBody>
                <a:bodyPr lIns="90000" rIns="90000" tIns="-26280" bIns="-26280" anchor="t">
                  <a:noAutofit/>
                </a:bodyPr>
                <a:p>
                  <a:endParaRPr b="0" lang="en-US" sz="2400" strike="noStrike" u="none">
                    <a:solidFill>
                      <a:srgbClr val="ffffff"/>
                    </a:solidFill>
                    <a:effectLst/>
                    <a:uFillTx/>
                    <a:latin typeface="Arial"/>
                  </a:endParaRPr>
                </a:p>
              </p:txBody>
            </p:sp>
          </p:grpSp>
        </p:grpSp>
      </p:grpSp>
      <p:sp>
        <p:nvSpPr>
          <p:cNvPr id="3" name="PlaceHolder 2"/>
          <p:cNvSpPr>
            <a:spLocks noGrp="1"/>
          </p:cNvSpPr>
          <p:nvPr>
            <p:ph type="sldNum" idx="1"/>
          </p:nvPr>
        </p:nvSpPr>
        <p:spPr/>
        <p:txBody>
          <a:bodyPr/>
          <a:p>
            <a:fld id="{EBCA7B64-EBBC-4EE1-89B2-10B38D7E0B92}" type="slidenum">
              <a:t>33</a:t>
            </a:fld>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99"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Telecoms</a:t>
            </a:r>
            <a:endParaRPr b="1" lang="en-US" sz="3200" strike="noStrike" u="none">
              <a:solidFill>
                <a:srgbClr val="ffff32"/>
              </a:solidFill>
              <a:effectLst/>
              <a:uFillTx/>
              <a:latin typeface="Arial"/>
            </a:endParaRPr>
          </a:p>
        </p:txBody>
      </p:sp>
      <p:sp>
        <p:nvSpPr>
          <p:cNvPr id="700"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Flexible strategy to build an optimal business base</a:t>
            </a:r>
            <a:endParaRPr b="0" lang="en-US" sz="2000" strike="noStrike" u="none">
              <a:solidFill>
                <a:srgbClr val="ffffff"/>
              </a:solidFill>
              <a:effectLst/>
              <a:uFillTx/>
              <a:latin typeface="Arial"/>
            </a:endParaRPr>
          </a:p>
        </p:txBody>
      </p:sp>
      <p:sp>
        <p:nvSpPr>
          <p:cNvPr id="701" name=""/>
          <p:cNvSpPr/>
          <p:nvPr/>
        </p:nvSpPr>
        <p:spPr>
          <a:xfrm>
            <a:off x="1598760" y="6811920"/>
            <a:ext cx="7769160" cy="301680"/>
          </a:xfrm>
          <a:prstGeom prst="rect">
            <a:avLst/>
          </a:prstGeom>
          <a:noFill/>
          <a:ln w="0">
            <a:noFill/>
          </a:ln>
        </p:spPr>
        <p:style>
          <a:lnRef idx="0"/>
          <a:fillRef idx="0"/>
          <a:effectRef idx="0"/>
          <a:fontRef idx="minor"/>
        </p:style>
        <p:txBody>
          <a:bodyPr lIns="0" rIns="0" tIns="0" bIns="0" anchor="b">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baseline="30000">
                <a:solidFill>
                  <a:srgbClr val="ffffff"/>
                </a:solidFill>
                <a:effectLst/>
                <a:uFillTx/>
                <a:latin typeface="Arial"/>
              </a:rPr>
              <a:t>1</a:t>
            </a:r>
            <a:r>
              <a:rPr b="0" lang="en-US" sz="1200" strike="noStrike" u="none">
                <a:solidFill>
                  <a:srgbClr val="ffffff"/>
                </a:solidFill>
                <a:effectLst/>
                <a:uFillTx/>
                <a:latin typeface="Arial"/>
              </a:rPr>
              <a:t> Optic fibre and Power Line Communication</a:t>
            </a:r>
            <a:endParaRPr b="0" lang="en-US" sz="1200" strike="noStrike" u="none">
              <a:solidFill>
                <a:srgbClr val="ffffff"/>
              </a:solidFill>
              <a:effectLst/>
              <a:uFillTx/>
              <a:latin typeface="Arial"/>
            </a:endParaRPr>
          </a:p>
        </p:txBody>
      </p:sp>
      <p:grpSp>
        <p:nvGrpSpPr>
          <p:cNvPr id="702" name=""/>
          <p:cNvGrpSpPr/>
          <p:nvPr/>
        </p:nvGrpSpPr>
        <p:grpSpPr>
          <a:xfrm>
            <a:off x="1601640" y="2455920"/>
            <a:ext cx="2422800" cy="4268880"/>
            <a:chOff x="1601640" y="2455920"/>
            <a:chExt cx="2422800" cy="4268880"/>
          </a:xfrm>
        </p:grpSpPr>
        <p:sp>
          <p:nvSpPr>
            <p:cNvPr id="703" name=""/>
            <p:cNvSpPr/>
            <p:nvPr/>
          </p:nvSpPr>
          <p:spPr>
            <a:xfrm>
              <a:off x="1601640" y="2455920"/>
              <a:ext cx="2422800" cy="3362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704" name=""/>
            <p:cNvSpPr/>
            <p:nvPr/>
          </p:nvSpPr>
          <p:spPr>
            <a:xfrm>
              <a:off x="1601640" y="2455920"/>
              <a:ext cx="2422800" cy="549360"/>
            </a:xfrm>
            <a:prstGeom prst="bevel">
              <a:avLst>
                <a:gd name="adj" fmla="val 12500"/>
              </a:avLst>
            </a:prstGeom>
            <a:solidFill>
              <a:srgbClr val="0537d1"/>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Spain</a:t>
              </a:r>
              <a:endParaRPr b="0" lang="en-US" sz="1600" strike="noStrike" u="none">
                <a:solidFill>
                  <a:srgbClr val="ffffff"/>
                </a:solidFill>
                <a:effectLst/>
                <a:uFillTx/>
                <a:latin typeface="Arial"/>
              </a:endParaRPr>
            </a:p>
          </p:txBody>
        </p:sp>
        <p:sp>
          <p:nvSpPr>
            <p:cNvPr id="705" name=""/>
            <p:cNvSpPr/>
            <p:nvPr/>
          </p:nvSpPr>
          <p:spPr>
            <a:xfrm>
              <a:off x="1727280" y="3006720"/>
              <a:ext cx="2171520" cy="27608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Integrated operator: fixed-line, wireless, internet and digital TV</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Own local loop and broad band network</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Focus on Internet and interactive services</a:t>
              </a:r>
              <a:endParaRPr b="0" lang="en-US" sz="1400" strike="noStrike" u="none">
                <a:solidFill>
                  <a:srgbClr val="ffffff"/>
                </a:solidFill>
                <a:effectLst/>
                <a:uFillTx/>
                <a:latin typeface="Arial"/>
              </a:endParaRPr>
            </a:p>
          </p:txBody>
        </p:sp>
        <p:sp>
          <p:nvSpPr>
            <p:cNvPr id="706" name=""/>
            <p:cNvSpPr/>
            <p:nvPr/>
          </p:nvSpPr>
          <p:spPr>
            <a:xfrm flipV="1">
              <a:off x="2155680" y="5899320"/>
              <a:ext cx="1312920" cy="19512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707" name=""/>
            <p:cNvSpPr/>
            <p:nvPr/>
          </p:nvSpPr>
          <p:spPr>
            <a:xfrm>
              <a:off x="1601640" y="6175440"/>
              <a:ext cx="2422800" cy="549360"/>
            </a:xfrm>
            <a:prstGeom prst="bevel">
              <a:avLst>
                <a:gd name="adj" fmla="val 12500"/>
              </a:avLst>
            </a:prstGeom>
            <a:solidFill>
              <a:srgbClr val="0537d1"/>
            </a:solidFill>
            <a:ln w="0">
              <a:noFill/>
            </a:ln>
          </p:spPr>
          <p:style>
            <a:lnRef idx="0"/>
            <a:fillRef idx="0"/>
            <a:effectRef idx="0"/>
            <a:fontRef idx="minor"/>
          </p:style>
          <p:txBody>
            <a:bodyPr lIns="0" rIns="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Integrated operator</a:t>
              </a:r>
              <a:endParaRPr b="0" lang="en-US" sz="1400" strike="noStrike" u="none">
                <a:solidFill>
                  <a:srgbClr val="ffffff"/>
                </a:solidFill>
                <a:effectLst/>
                <a:uFillTx/>
                <a:latin typeface="Arial"/>
              </a:endParaRPr>
            </a:p>
          </p:txBody>
        </p:sp>
        <p:grpSp>
          <p:nvGrpSpPr>
            <p:cNvPr id="708" name=""/>
            <p:cNvGrpSpPr/>
            <p:nvPr/>
          </p:nvGrpSpPr>
          <p:grpSpPr>
            <a:xfrm>
              <a:off x="3592440" y="2602080"/>
              <a:ext cx="277920" cy="257040"/>
              <a:chOff x="3592440" y="2602080"/>
              <a:chExt cx="277920" cy="257040"/>
            </a:xfrm>
          </p:grpSpPr>
          <p:sp>
            <p:nvSpPr>
              <p:cNvPr id="709" name=""/>
              <p:cNvSpPr/>
              <p:nvPr/>
            </p:nvSpPr>
            <p:spPr>
              <a:xfrm>
                <a:off x="3592440" y="2667240"/>
                <a:ext cx="64080" cy="161280"/>
              </a:xfrm>
              <a:custGeom>
                <a:avLst/>
                <a:gdLst/>
                <a:ahLst/>
                <a:rect l="l" t="t" r="r" b="b"/>
                <a:pathLst>
                  <a:path w="56" h="117">
                    <a:moveTo>
                      <a:pt x="0" y="76"/>
                    </a:moveTo>
                    <a:lnTo>
                      <a:pt x="8" y="0"/>
                    </a:lnTo>
                    <a:lnTo>
                      <a:pt x="56" y="3"/>
                    </a:lnTo>
                    <a:lnTo>
                      <a:pt x="36" y="53"/>
                    </a:lnTo>
                    <a:lnTo>
                      <a:pt x="36" y="113"/>
                    </a:lnTo>
                    <a:lnTo>
                      <a:pt x="8" y="117"/>
                    </a:lnTo>
                    <a:lnTo>
                      <a:pt x="10" y="80"/>
                    </a:lnTo>
                    <a:lnTo>
                      <a:pt x="0" y="76"/>
                    </a:lnTo>
                    <a:close/>
                  </a:path>
                </a:pathLst>
              </a:custGeom>
              <a:solidFill>
                <a:srgbClr val="2257ec">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10" name=""/>
              <p:cNvSpPr/>
              <p:nvPr/>
            </p:nvSpPr>
            <p:spPr>
              <a:xfrm>
                <a:off x="3592440" y="2602080"/>
                <a:ext cx="277920" cy="257040"/>
              </a:xfrm>
              <a:custGeom>
                <a:avLst/>
                <a:gdLst/>
                <a:ahLst/>
                <a:rect l="l" t="t" r="r" b="b"/>
                <a:pathLst>
                  <a:path w="229" h="187">
                    <a:moveTo>
                      <a:pt x="0" y="15"/>
                    </a:moveTo>
                    <a:lnTo>
                      <a:pt x="6" y="47"/>
                    </a:lnTo>
                    <a:lnTo>
                      <a:pt x="54" y="50"/>
                    </a:lnTo>
                    <a:lnTo>
                      <a:pt x="34" y="100"/>
                    </a:lnTo>
                    <a:lnTo>
                      <a:pt x="34" y="160"/>
                    </a:lnTo>
                    <a:lnTo>
                      <a:pt x="67" y="187"/>
                    </a:lnTo>
                    <a:lnTo>
                      <a:pt x="135" y="170"/>
                    </a:lnTo>
                    <a:lnTo>
                      <a:pt x="174" y="125"/>
                    </a:lnTo>
                    <a:lnTo>
                      <a:pt x="165" y="106"/>
                    </a:lnTo>
                    <a:lnTo>
                      <a:pt x="185" y="72"/>
                    </a:lnTo>
                    <a:lnTo>
                      <a:pt x="228" y="47"/>
                    </a:lnTo>
                    <a:lnTo>
                      <a:pt x="229" y="31"/>
                    </a:lnTo>
                    <a:lnTo>
                      <a:pt x="201" y="28"/>
                    </a:lnTo>
                    <a:lnTo>
                      <a:pt x="196" y="26"/>
                    </a:lnTo>
                    <a:lnTo>
                      <a:pt x="136" y="7"/>
                    </a:lnTo>
                    <a:lnTo>
                      <a:pt x="19" y="0"/>
                    </a:lnTo>
                    <a:lnTo>
                      <a:pt x="0" y="15"/>
                    </a:lnTo>
                    <a:close/>
                  </a:path>
                </a:pathLst>
              </a:custGeom>
              <a:solidFill>
                <a:srgbClr val="2257ec">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grpSp>
        <p:nvGrpSpPr>
          <p:cNvPr id="711" name=""/>
          <p:cNvGrpSpPr/>
          <p:nvPr/>
        </p:nvGrpSpPr>
        <p:grpSpPr>
          <a:xfrm>
            <a:off x="6950160" y="2455920"/>
            <a:ext cx="2422440" cy="4268880"/>
            <a:chOff x="6950160" y="2455920"/>
            <a:chExt cx="2422440" cy="4268880"/>
          </a:xfrm>
        </p:grpSpPr>
        <p:sp>
          <p:nvSpPr>
            <p:cNvPr id="712" name=""/>
            <p:cNvSpPr/>
            <p:nvPr/>
          </p:nvSpPr>
          <p:spPr>
            <a:xfrm>
              <a:off x="6962760" y="2455920"/>
              <a:ext cx="2408400" cy="3362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713" name=""/>
            <p:cNvSpPr/>
            <p:nvPr/>
          </p:nvSpPr>
          <p:spPr>
            <a:xfrm>
              <a:off x="6950160" y="2455920"/>
              <a:ext cx="2422440" cy="549360"/>
            </a:xfrm>
            <a:prstGeom prst="bevel">
              <a:avLst>
                <a:gd name="adj" fmla="val 12500"/>
              </a:avLst>
            </a:prstGeom>
            <a:solidFill>
              <a:srgbClr val="008000"/>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Europe</a:t>
              </a:r>
              <a:endParaRPr b="0" lang="en-US" sz="1600" strike="noStrike" u="none">
                <a:solidFill>
                  <a:srgbClr val="ffffff"/>
                </a:solidFill>
                <a:effectLst/>
                <a:uFillTx/>
                <a:latin typeface="Arial"/>
              </a:endParaRPr>
            </a:p>
          </p:txBody>
        </p:sp>
        <p:sp>
          <p:nvSpPr>
            <p:cNvPr id="714" name=""/>
            <p:cNvSpPr/>
            <p:nvPr/>
          </p:nvSpPr>
          <p:spPr>
            <a:xfrm>
              <a:off x="7074000" y="3006720"/>
              <a:ext cx="2171520" cy="27608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Selective strategy</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Grow along the “core” business, profiting from European positions</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Focus on data and broad band services</a:t>
              </a:r>
              <a:endParaRPr b="0" lang="en-US" sz="1400" strike="noStrike" u="none">
                <a:solidFill>
                  <a:srgbClr val="ffffff"/>
                </a:solidFill>
                <a:effectLst/>
                <a:uFillTx/>
                <a:latin typeface="Arial"/>
              </a:endParaRPr>
            </a:p>
          </p:txBody>
        </p:sp>
        <p:sp>
          <p:nvSpPr>
            <p:cNvPr id="715" name=""/>
            <p:cNvSpPr/>
            <p:nvPr/>
          </p:nvSpPr>
          <p:spPr>
            <a:xfrm flipV="1">
              <a:off x="7504200" y="5899320"/>
              <a:ext cx="1312920" cy="19512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716" name=""/>
            <p:cNvSpPr/>
            <p:nvPr/>
          </p:nvSpPr>
          <p:spPr>
            <a:xfrm>
              <a:off x="6950160" y="6175440"/>
              <a:ext cx="2422440" cy="549360"/>
            </a:xfrm>
            <a:prstGeom prst="bevel">
              <a:avLst>
                <a:gd name="adj" fmla="val 12500"/>
              </a:avLst>
            </a:prstGeom>
            <a:solidFill>
              <a:srgbClr val="008000"/>
            </a:solidFill>
            <a:ln w="0">
              <a:noFill/>
            </a:ln>
          </p:spPr>
          <p:style>
            <a:lnRef idx="0"/>
            <a:fillRef idx="0"/>
            <a:effectRef idx="0"/>
            <a:fontRef idx="minor"/>
          </p:style>
          <p:txBody>
            <a:bodyPr lIns="0" rIns="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Taking opportunities</a:t>
              </a:r>
              <a:endParaRPr b="0" lang="en-US" sz="1400" strike="noStrike" u="none">
                <a:solidFill>
                  <a:srgbClr val="ffffff"/>
                </a:solidFill>
                <a:effectLst/>
                <a:uFillTx/>
                <a:latin typeface="Arial"/>
              </a:endParaRPr>
            </a:p>
          </p:txBody>
        </p:sp>
        <p:grpSp>
          <p:nvGrpSpPr>
            <p:cNvPr id="717" name=""/>
            <p:cNvGrpSpPr/>
            <p:nvPr/>
          </p:nvGrpSpPr>
          <p:grpSpPr>
            <a:xfrm>
              <a:off x="8820000" y="2573280"/>
              <a:ext cx="424080" cy="314280"/>
              <a:chOff x="8820000" y="2573280"/>
              <a:chExt cx="424080" cy="314280"/>
            </a:xfrm>
          </p:grpSpPr>
          <p:sp>
            <p:nvSpPr>
              <p:cNvPr id="718" name=""/>
              <p:cNvSpPr/>
              <p:nvPr/>
            </p:nvSpPr>
            <p:spPr>
              <a:xfrm>
                <a:off x="9068400" y="2804040"/>
                <a:ext cx="16200" cy="37440"/>
              </a:xfrm>
              <a:custGeom>
                <a:avLst/>
                <a:gdLst/>
                <a:ahLst/>
                <a:rect l="l" t="t" r="r" b="b"/>
                <a:pathLst>
                  <a:path w="34" h="72">
                    <a:moveTo>
                      <a:pt x="0" y="55"/>
                    </a:moveTo>
                    <a:lnTo>
                      <a:pt x="1" y="17"/>
                    </a:lnTo>
                    <a:lnTo>
                      <a:pt x="18" y="0"/>
                    </a:lnTo>
                    <a:lnTo>
                      <a:pt x="34" y="42"/>
                    </a:lnTo>
                    <a:lnTo>
                      <a:pt x="18" y="72"/>
                    </a:lnTo>
                    <a:lnTo>
                      <a:pt x="0" y="5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9360" bIns="-9360" anchor="t">
                <a:noAutofit/>
              </a:bodyPr>
              <a:p>
                <a:endParaRPr b="0" lang="en-US" sz="2400" strike="noStrike" u="none">
                  <a:solidFill>
                    <a:srgbClr val="ffffff"/>
                  </a:solidFill>
                  <a:effectLst/>
                  <a:uFillTx/>
                  <a:latin typeface="Arial"/>
                </a:endParaRPr>
              </a:p>
            </p:txBody>
          </p:sp>
          <p:sp>
            <p:nvSpPr>
              <p:cNvPr id="719" name=""/>
              <p:cNvSpPr/>
              <p:nvPr/>
            </p:nvSpPr>
            <p:spPr>
              <a:xfrm>
                <a:off x="8984520" y="2720880"/>
                <a:ext cx="66240" cy="29520"/>
              </a:xfrm>
              <a:custGeom>
                <a:avLst/>
                <a:gdLst/>
                <a:ahLst/>
                <a:rect l="l" t="t" r="r" b="b"/>
                <a:pathLst>
                  <a:path w="143" h="62">
                    <a:moveTo>
                      <a:pt x="0" y="35"/>
                    </a:moveTo>
                    <a:lnTo>
                      <a:pt x="3" y="37"/>
                    </a:lnTo>
                    <a:lnTo>
                      <a:pt x="3" y="49"/>
                    </a:lnTo>
                    <a:lnTo>
                      <a:pt x="19" y="51"/>
                    </a:lnTo>
                    <a:lnTo>
                      <a:pt x="47" y="45"/>
                    </a:lnTo>
                    <a:lnTo>
                      <a:pt x="79" y="62"/>
                    </a:lnTo>
                    <a:lnTo>
                      <a:pt x="125" y="50"/>
                    </a:lnTo>
                    <a:lnTo>
                      <a:pt x="143" y="18"/>
                    </a:lnTo>
                    <a:lnTo>
                      <a:pt x="135" y="0"/>
                    </a:lnTo>
                    <a:lnTo>
                      <a:pt x="80" y="1"/>
                    </a:lnTo>
                    <a:lnTo>
                      <a:pt x="64" y="34"/>
                    </a:lnTo>
                    <a:lnTo>
                      <a:pt x="0" y="3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7280" bIns="-17280" anchor="t">
                <a:noAutofit/>
              </a:bodyPr>
              <a:p>
                <a:endParaRPr b="0" lang="en-US" sz="2400" strike="noStrike" u="none">
                  <a:solidFill>
                    <a:srgbClr val="ffffff"/>
                  </a:solidFill>
                  <a:effectLst/>
                  <a:uFillTx/>
                  <a:latin typeface="Arial"/>
                </a:endParaRPr>
              </a:p>
            </p:txBody>
          </p:sp>
          <p:sp>
            <p:nvSpPr>
              <p:cNvPr id="720" name=""/>
              <p:cNvSpPr/>
              <p:nvPr/>
            </p:nvSpPr>
            <p:spPr>
              <a:xfrm>
                <a:off x="8929080" y="2682360"/>
                <a:ext cx="27720" cy="25200"/>
              </a:xfrm>
              <a:custGeom>
                <a:avLst/>
                <a:gdLst/>
                <a:ahLst/>
                <a:rect l="l" t="t" r="r" b="b"/>
                <a:pathLst>
                  <a:path w="61" h="50">
                    <a:moveTo>
                      <a:pt x="0" y="9"/>
                    </a:moveTo>
                    <a:lnTo>
                      <a:pt x="13" y="2"/>
                    </a:lnTo>
                    <a:lnTo>
                      <a:pt x="41" y="0"/>
                    </a:lnTo>
                    <a:lnTo>
                      <a:pt x="60" y="20"/>
                    </a:lnTo>
                    <a:lnTo>
                      <a:pt x="61" y="36"/>
                    </a:lnTo>
                    <a:lnTo>
                      <a:pt x="54" y="50"/>
                    </a:lnTo>
                    <a:lnTo>
                      <a:pt x="0" y="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1600" bIns="-21600" anchor="t">
                <a:noAutofit/>
              </a:bodyPr>
              <a:p>
                <a:endParaRPr b="0" lang="en-US" sz="2400" strike="noStrike" u="none">
                  <a:solidFill>
                    <a:srgbClr val="ffffff"/>
                  </a:solidFill>
                  <a:effectLst/>
                  <a:uFillTx/>
                  <a:latin typeface="Arial"/>
                </a:endParaRPr>
              </a:p>
            </p:txBody>
          </p:sp>
          <p:sp>
            <p:nvSpPr>
              <p:cNvPr id="721" name=""/>
              <p:cNvSpPr/>
              <p:nvPr/>
            </p:nvSpPr>
            <p:spPr>
              <a:xfrm>
                <a:off x="9096840" y="2783160"/>
                <a:ext cx="52560" cy="37800"/>
              </a:xfrm>
              <a:custGeom>
                <a:avLst/>
                <a:gdLst/>
                <a:ahLst/>
                <a:rect l="l" t="t" r="r" b="b"/>
                <a:pathLst>
                  <a:path w="116" h="73">
                    <a:moveTo>
                      <a:pt x="0" y="50"/>
                    </a:moveTo>
                    <a:lnTo>
                      <a:pt x="6" y="0"/>
                    </a:lnTo>
                    <a:lnTo>
                      <a:pt x="116" y="11"/>
                    </a:lnTo>
                    <a:lnTo>
                      <a:pt x="96" y="43"/>
                    </a:lnTo>
                    <a:lnTo>
                      <a:pt x="105" y="59"/>
                    </a:lnTo>
                    <a:lnTo>
                      <a:pt x="75" y="62"/>
                    </a:lnTo>
                    <a:lnTo>
                      <a:pt x="59" y="73"/>
                    </a:lnTo>
                    <a:lnTo>
                      <a:pt x="12" y="72"/>
                    </a:lnTo>
                    <a:lnTo>
                      <a:pt x="0" y="5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9000" bIns="-9000" anchor="t">
                <a:noAutofit/>
              </a:bodyPr>
              <a:p>
                <a:endParaRPr b="0" lang="en-US" sz="2400" strike="noStrike" u="none">
                  <a:solidFill>
                    <a:srgbClr val="ffffff"/>
                  </a:solidFill>
                  <a:effectLst/>
                  <a:uFillTx/>
                  <a:latin typeface="Arial"/>
                </a:endParaRPr>
              </a:p>
            </p:txBody>
          </p:sp>
          <p:sp>
            <p:nvSpPr>
              <p:cNvPr id="722" name=""/>
              <p:cNvSpPr/>
              <p:nvPr/>
            </p:nvSpPr>
            <p:spPr>
              <a:xfrm>
                <a:off x="9005040" y="2685240"/>
                <a:ext cx="91800" cy="48960"/>
              </a:xfrm>
              <a:custGeom>
                <a:avLst/>
                <a:gdLst/>
                <a:ahLst/>
                <a:rect l="l" t="t" r="r" b="b"/>
                <a:pathLst>
                  <a:path w="196" h="93">
                    <a:moveTo>
                      <a:pt x="0" y="24"/>
                    </a:moveTo>
                    <a:lnTo>
                      <a:pt x="34" y="66"/>
                    </a:lnTo>
                    <a:lnTo>
                      <a:pt x="89" y="65"/>
                    </a:lnTo>
                    <a:lnTo>
                      <a:pt x="97" y="83"/>
                    </a:lnTo>
                    <a:lnTo>
                      <a:pt x="122" y="93"/>
                    </a:lnTo>
                    <a:lnTo>
                      <a:pt x="166" y="72"/>
                    </a:lnTo>
                    <a:lnTo>
                      <a:pt x="190" y="75"/>
                    </a:lnTo>
                    <a:lnTo>
                      <a:pt x="196" y="57"/>
                    </a:lnTo>
                    <a:lnTo>
                      <a:pt x="149" y="52"/>
                    </a:lnTo>
                    <a:lnTo>
                      <a:pt x="53" y="10"/>
                    </a:lnTo>
                    <a:lnTo>
                      <a:pt x="41" y="0"/>
                    </a:lnTo>
                    <a:lnTo>
                      <a:pt x="0" y="2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160" bIns="2160" anchor="t">
                <a:noAutofit/>
              </a:bodyPr>
              <a:p>
                <a:endParaRPr b="0" lang="en-US" sz="2400" strike="noStrike" u="none">
                  <a:solidFill>
                    <a:srgbClr val="ffffff"/>
                  </a:solidFill>
                  <a:effectLst/>
                  <a:uFillTx/>
                  <a:latin typeface="Arial"/>
                </a:endParaRPr>
              </a:p>
            </p:txBody>
          </p:sp>
          <p:sp>
            <p:nvSpPr>
              <p:cNvPr id="723" name=""/>
              <p:cNvSpPr/>
              <p:nvPr/>
            </p:nvSpPr>
            <p:spPr>
              <a:xfrm>
                <a:off x="8974080" y="2586960"/>
                <a:ext cx="21600" cy="45720"/>
              </a:xfrm>
              <a:custGeom>
                <a:avLst/>
                <a:gdLst/>
                <a:ahLst/>
                <a:rect l="l" t="t" r="r" b="b"/>
                <a:pathLst>
                  <a:path w="48" h="85">
                    <a:moveTo>
                      <a:pt x="0" y="65"/>
                    </a:moveTo>
                    <a:lnTo>
                      <a:pt x="3" y="24"/>
                    </a:lnTo>
                    <a:lnTo>
                      <a:pt x="42" y="0"/>
                    </a:lnTo>
                    <a:lnTo>
                      <a:pt x="35" y="33"/>
                    </a:lnTo>
                    <a:lnTo>
                      <a:pt x="48" y="43"/>
                    </a:lnTo>
                    <a:lnTo>
                      <a:pt x="23" y="61"/>
                    </a:lnTo>
                    <a:lnTo>
                      <a:pt x="23" y="85"/>
                    </a:lnTo>
                    <a:lnTo>
                      <a:pt x="7" y="85"/>
                    </a:lnTo>
                    <a:lnTo>
                      <a:pt x="0" y="6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080" bIns="-1080" anchor="t">
                <a:noAutofit/>
              </a:bodyPr>
              <a:p>
                <a:endParaRPr b="0" lang="en-US" sz="2400" strike="noStrike" u="none">
                  <a:solidFill>
                    <a:srgbClr val="ffffff"/>
                  </a:solidFill>
                  <a:effectLst/>
                  <a:uFillTx/>
                  <a:latin typeface="Arial"/>
                </a:endParaRPr>
              </a:p>
            </p:txBody>
          </p:sp>
          <p:sp>
            <p:nvSpPr>
              <p:cNvPr id="724" name=""/>
              <p:cNvSpPr/>
              <p:nvPr/>
            </p:nvSpPr>
            <p:spPr>
              <a:xfrm>
                <a:off x="8989560" y="2622240"/>
                <a:ext cx="6840" cy="3240"/>
              </a:xfrm>
              <a:custGeom>
                <a:avLst/>
                <a:gdLst/>
                <a:ahLst/>
                <a:rect l="l" t="t" r="r" b="b"/>
                <a:pathLst>
                  <a:path w="18" h="10">
                    <a:moveTo>
                      <a:pt x="0" y="10"/>
                    </a:moveTo>
                    <a:lnTo>
                      <a:pt x="16" y="0"/>
                    </a:lnTo>
                    <a:lnTo>
                      <a:pt x="18" y="7"/>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3560" bIns="-43560" anchor="t">
                <a:noAutofit/>
              </a:bodyPr>
              <a:p>
                <a:endParaRPr b="0" lang="en-US" sz="2400" strike="noStrike" u="none">
                  <a:solidFill>
                    <a:srgbClr val="ffffff"/>
                  </a:solidFill>
                  <a:effectLst/>
                  <a:uFillTx/>
                  <a:latin typeface="Arial"/>
                </a:endParaRPr>
              </a:p>
            </p:txBody>
          </p:sp>
          <p:sp>
            <p:nvSpPr>
              <p:cNvPr id="725" name=""/>
              <p:cNvSpPr/>
              <p:nvPr/>
            </p:nvSpPr>
            <p:spPr>
              <a:xfrm>
                <a:off x="9000720" y="2612880"/>
                <a:ext cx="11160" cy="15840"/>
              </a:xfrm>
              <a:custGeom>
                <a:avLst/>
                <a:gdLst/>
                <a:ahLst/>
                <a:rect l="l" t="t" r="r" b="b"/>
                <a:pathLst>
                  <a:path w="29" h="35">
                    <a:moveTo>
                      <a:pt x="0" y="18"/>
                    </a:moveTo>
                    <a:lnTo>
                      <a:pt x="22" y="35"/>
                    </a:lnTo>
                    <a:lnTo>
                      <a:pt x="29" y="18"/>
                    </a:lnTo>
                    <a:lnTo>
                      <a:pt x="26" y="0"/>
                    </a:lnTo>
                    <a:lnTo>
                      <a:pt x="0" y="1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0960" bIns="-30960" anchor="t">
                <a:noAutofit/>
              </a:bodyPr>
              <a:p>
                <a:endParaRPr b="0" lang="en-US" sz="2400" strike="noStrike" u="none">
                  <a:solidFill>
                    <a:srgbClr val="ffffff"/>
                  </a:solidFill>
                  <a:effectLst/>
                  <a:uFillTx/>
                  <a:latin typeface="Arial"/>
                </a:endParaRPr>
              </a:p>
            </p:txBody>
          </p:sp>
          <p:sp>
            <p:nvSpPr>
              <p:cNvPr id="726" name=""/>
              <p:cNvSpPr/>
              <p:nvPr/>
            </p:nvSpPr>
            <p:spPr>
              <a:xfrm>
                <a:off x="8867160" y="2685240"/>
                <a:ext cx="104760" cy="120600"/>
              </a:xfrm>
              <a:custGeom>
                <a:avLst/>
                <a:gdLst/>
                <a:ahLst/>
                <a:rect l="l" t="t" r="r" b="b"/>
                <a:pathLst>
                  <a:path w="233" h="232">
                    <a:moveTo>
                      <a:pt x="0" y="71"/>
                    </a:moveTo>
                    <a:lnTo>
                      <a:pt x="7" y="92"/>
                    </a:lnTo>
                    <a:lnTo>
                      <a:pt x="56" y="106"/>
                    </a:lnTo>
                    <a:lnTo>
                      <a:pt x="46" y="118"/>
                    </a:lnTo>
                    <a:lnTo>
                      <a:pt x="65" y="132"/>
                    </a:lnTo>
                    <a:lnTo>
                      <a:pt x="73" y="157"/>
                    </a:lnTo>
                    <a:lnTo>
                      <a:pt x="51" y="208"/>
                    </a:lnTo>
                    <a:lnTo>
                      <a:pt x="111" y="227"/>
                    </a:lnTo>
                    <a:lnTo>
                      <a:pt x="116" y="229"/>
                    </a:lnTo>
                    <a:lnTo>
                      <a:pt x="144" y="232"/>
                    </a:lnTo>
                    <a:lnTo>
                      <a:pt x="144" y="214"/>
                    </a:lnTo>
                    <a:lnTo>
                      <a:pt x="162" y="203"/>
                    </a:lnTo>
                    <a:lnTo>
                      <a:pt x="198" y="215"/>
                    </a:lnTo>
                    <a:lnTo>
                      <a:pt x="222" y="196"/>
                    </a:lnTo>
                    <a:lnTo>
                      <a:pt x="209" y="168"/>
                    </a:lnTo>
                    <a:lnTo>
                      <a:pt x="215" y="141"/>
                    </a:lnTo>
                    <a:lnTo>
                      <a:pt x="196" y="126"/>
                    </a:lnTo>
                    <a:lnTo>
                      <a:pt x="222" y="94"/>
                    </a:lnTo>
                    <a:lnTo>
                      <a:pt x="233" y="59"/>
                    </a:lnTo>
                    <a:lnTo>
                      <a:pt x="199" y="45"/>
                    </a:lnTo>
                    <a:lnTo>
                      <a:pt x="190" y="41"/>
                    </a:lnTo>
                    <a:lnTo>
                      <a:pt x="136" y="0"/>
                    </a:lnTo>
                    <a:lnTo>
                      <a:pt x="117" y="8"/>
                    </a:lnTo>
                    <a:lnTo>
                      <a:pt x="96" y="46"/>
                    </a:lnTo>
                    <a:lnTo>
                      <a:pt x="50" y="39"/>
                    </a:lnTo>
                    <a:lnTo>
                      <a:pt x="58" y="70"/>
                    </a:lnTo>
                    <a:lnTo>
                      <a:pt x="0" y="7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27" name=""/>
              <p:cNvSpPr/>
              <p:nvPr/>
            </p:nvSpPr>
            <p:spPr>
              <a:xfrm>
                <a:off x="8978400" y="2797920"/>
                <a:ext cx="6120" cy="22320"/>
              </a:xfrm>
              <a:custGeom>
                <a:avLst/>
                <a:gdLst/>
                <a:ahLst/>
                <a:rect l="l" t="t" r="r" b="b"/>
                <a:pathLst>
                  <a:path w="15" h="43">
                    <a:moveTo>
                      <a:pt x="0" y="22"/>
                    </a:moveTo>
                    <a:lnTo>
                      <a:pt x="13" y="43"/>
                    </a:lnTo>
                    <a:lnTo>
                      <a:pt x="15" y="0"/>
                    </a:lnTo>
                    <a:lnTo>
                      <a:pt x="0" y="2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4480" bIns="-24480" anchor="t">
                <a:noAutofit/>
              </a:bodyPr>
              <a:p>
                <a:endParaRPr b="0" lang="en-US" sz="2400" strike="noStrike" u="none">
                  <a:solidFill>
                    <a:srgbClr val="ffffff"/>
                  </a:solidFill>
                  <a:effectLst/>
                  <a:uFillTx/>
                  <a:latin typeface="Arial"/>
                </a:endParaRPr>
              </a:p>
            </p:txBody>
          </p:sp>
          <p:sp>
            <p:nvSpPr>
              <p:cNvPr id="728" name=""/>
              <p:cNvSpPr/>
              <p:nvPr/>
            </p:nvSpPr>
            <p:spPr>
              <a:xfrm>
                <a:off x="8956800" y="2633040"/>
                <a:ext cx="73440" cy="105120"/>
              </a:xfrm>
              <a:custGeom>
                <a:avLst/>
                <a:gdLst/>
                <a:ahLst/>
                <a:rect l="l" t="t" r="r" b="b"/>
                <a:pathLst>
                  <a:path w="163" h="206">
                    <a:moveTo>
                      <a:pt x="0" y="84"/>
                    </a:moveTo>
                    <a:lnTo>
                      <a:pt x="1" y="118"/>
                    </a:lnTo>
                    <a:lnTo>
                      <a:pt x="2" y="134"/>
                    </a:lnTo>
                    <a:lnTo>
                      <a:pt x="4" y="152"/>
                    </a:lnTo>
                    <a:lnTo>
                      <a:pt x="38" y="166"/>
                    </a:lnTo>
                    <a:lnTo>
                      <a:pt x="27" y="201"/>
                    </a:lnTo>
                    <a:lnTo>
                      <a:pt x="64" y="206"/>
                    </a:lnTo>
                    <a:lnTo>
                      <a:pt x="128" y="205"/>
                    </a:lnTo>
                    <a:lnTo>
                      <a:pt x="144" y="172"/>
                    </a:lnTo>
                    <a:lnTo>
                      <a:pt x="110" y="130"/>
                    </a:lnTo>
                    <a:lnTo>
                      <a:pt x="151" y="106"/>
                    </a:lnTo>
                    <a:lnTo>
                      <a:pt x="163" y="113"/>
                    </a:lnTo>
                    <a:lnTo>
                      <a:pt x="151" y="31"/>
                    </a:lnTo>
                    <a:lnTo>
                      <a:pt x="123" y="11"/>
                    </a:lnTo>
                    <a:lnTo>
                      <a:pt x="88" y="25"/>
                    </a:lnTo>
                    <a:lnTo>
                      <a:pt x="91" y="15"/>
                    </a:lnTo>
                    <a:lnTo>
                      <a:pt x="64" y="0"/>
                    </a:lnTo>
                    <a:lnTo>
                      <a:pt x="48" y="0"/>
                    </a:lnTo>
                    <a:lnTo>
                      <a:pt x="48" y="45"/>
                    </a:lnTo>
                    <a:lnTo>
                      <a:pt x="32" y="33"/>
                    </a:lnTo>
                    <a:lnTo>
                      <a:pt x="21" y="48"/>
                    </a:lnTo>
                    <a:lnTo>
                      <a:pt x="20" y="75"/>
                    </a:lnTo>
                    <a:lnTo>
                      <a:pt x="0" y="8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29" name=""/>
              <p:cNvSpPr/>
              <p:nvPr/>
            </p:nvSpPr>
            <p:spPr>
              <a:xfrm>
                <a:off x="9077400" y="2815200"/>
                <a:ext cx="53640" cy="66960"/>
              </a:xfrm>
              <a:custGeom>
                <a:avLst/>
                <a:gdLst/>
                <a:ahLst/>
                <a:rect l="l" t="t" r="r" b="b"/>
                <a:pathLst>
                  <a:path w="117" h="132">
                    <a:moveTo>
                      <a:pt x="0" y="52"/>
                    </a:moveTo>
                    <a:lnTo>
                      <a:pt x="16" y="22"/>
                    </a:lnTo>
                    <a:lnTo>
                      <a:pt x="54" y="10"/>
                    </a:lnTo>
                    <a:lnTo>
                      <a:pt x="101" y="11"/>
                    </a:lnTo>
                    <a:lnTo>
                      <a:pt x="117" y="0"/>
                    </a:lnTo>
                    <a:lnTo>
                      <a:pt x="111" y="27"/>
                    </a:lnTo>
                    <a:lnTo>
                      <a:pt x="80" y="21"/>
                    </a:lnTo>
                    <a:lnTo>
                      <a:pt x="63" y="44"/>
                    </a:lnTo>
                    <a:lnTo>
                      <a:pt x="48" y="31"/>
                    </a:lnTo>
                    <a:lnTo>
                      <a:pt x="60" y="66"/>
                    </a:lnTo>
                    <a:lnTo>
                      <a:pt x="43" y="73"/>
                    </a:lnTo>
                    <a:lnTo>
                      <a:pt x="73" y="89"/>
                    </a:lnTo>
                    <a:lnTo>
                      <a:pt x="73" y="101"/>
                    </a:lnTo>
                    <a:lnTo>
                      <a:pt x="48" y="106"/>
                    </a:lnTo>
                    <a:lnTo>
                      <a:pt x="56" y="132"/>
                    </a:lnTo>
                    <a:lnTo>
                      <a:pt x="29" y="123"/>
                    </a:lnTo>
                    <a:lnTo>
                      <a:pt x="20" y="99"/>
                    </a:lnTo>
                    <a:lnTo>
                      <a:pt x="56" y="90"/>
                    </a:lnTo>
                    <a:lnTo>
                      <a:pt x="20" y="86"/>
                    </a:lnTo>
                    <a:lnTo>
                      <a:pt x="0" y="5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0160" bIns="20160" anchor="t">
                <a:noAutofit/>
              </a:bodyPr>
              <a:p>
                <a:endParaRPr b="0" lang="en-US" sz="2400" strike="noStrike" u="none">
                  <a:solidFill>
                    <a:srgbClr val="ffffff"/>
                  </a:solidFill>
                  <a:effectLst/>
                  <a:uFillTx/>
                  <a:latin typeface="Arial"/>
                </a:endParaRPr>
              </a:p>
            </p:txBody>
          </p:sp>
          <p:sp>
            <p:nvSpPr>
              <p:cNvPr id="730" name=""/>
              <p:cNvSpPr/>
              <p:nvPr/>
            </p:nvSpPr>
            <p:spPr>
              <a:xfrm>
                <a:off x="9043200" y="2722320"/>
                <a:ext cx="55800" cy="40320"/>
              </a:xfrm>
              <a:custGeom>
                <a:avLst/>
                <a:gdLst/>
                <a:ahLst/>
                <a:rect l="l" t="t" r="r" b="b"/>
                <a:pathLst>
                  <a:path w="123" h="75">
                    <a:moveTo>
                      <a:pt x="0" y="43"/>
                    </a:moveTo>
                    <a:lnTo>
                      <a:pt x="18" y="11"/>
                    </a:lnTo>
                    <a:lnTo>
                      <a:pt x="43" y="21"/>
                    </a:lnTo>
                    <a:lnTo>
                      <a:pt x="87" y="0"/>
                    </a:lnTo>
                    <a:lnTo>
                      <a:pt x="111" y="3"/>
                    </a:lnTo>
                    <a:lnTo>
                      <a:pt x="123" y="15"/>
                    </a:lnTo>
                    <a:lnTo>
                      <a:pt x="75" y="65"/>
                    </a:lnTo>
                    <a:lnTo>
                      <a:pt x="35" y="75"/>
                    </a:lnTo>
                    <a:lnTo>
                      <a:pt x="0" y="43"/>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Arial"/>
                </a:endParaRPr>
              </a:p>
            </p:txBody>
          </p:sp>
          <p:sp>
            <p:nvSpPr>
              <p:cNvPr id="731" name=""/>
              <p:cNvSpPr/>
              <p:nvPr/>
            </p:nvSpPr>
            <p:spPr>
              <a:xfrm>
                <a:off x="8961840" y="2744640"/>
                <a:ext cx="100440" cy="117360"/>
              </a:xfrm>
              <a:custGeom>
                <a:avLst/>
                <a:gdLst/>
                <a:ahLst/>
                <a:rect l="l" t="t" r="r" b="b"/>
                <a:pathLst>
                  <a:path w="218" h="233">
                    <a:moveTo>
                      <a:pt x="0" y="59"/>
                    </a:moveTo>
                    <a:lnTo>
                      <a:pt x="6" y="32"/>
                    </a:lnTo>
                    <a:lnTo>
                      <a:pt x="31" y="19"/>
                    </a:lnTo>
                    <a:lnTo>
                      <a:pt x="42" y="31"/>
                    </a:lnTo>
                    <a:lnTo>
                      <a:pt x="69" y="6"/>
                    </a:lnTo>
                    <a:lnTo>
                      <a:pt x="97" y="0"/>
                    </a:lnTo>
                    <a:lnTo>
                      <a:pt x="129" y="17"/>
                    </a:lnTo>
                    <a:lnTo>
                      <a:pt x="129" y="43"/>
                    </a:lnTo>
                    <a:lnTo>
                      <a:pt x="105" y="47"/>
                    </a:lnTo>
                    <a:lnTo>
                      <a:pt x="109" y="78"/>
                    </a:lnTo>
                    <a:lnTo>
                      <a:pt x="149" y="130"/>
                    </a:lnTo>
                    <a:lnTo>
                      <a:pt x="175" y="135"/>
                    </a:lnTo>
                    <a:lnTo>
                      <a:pt x="172" y="146"/>
                    </a:lnTo>
                    <a:lnTo>
                      <a:pt x="218" y="180"/>
                    </a:lnTo>
                    <a:lnTo>
                      <a:pt x="186" y="174"/>
                    </a:lnTo>
                    <a:lnTo>
                      <a:pt x="193" y="208"/>
                    </a:lnTo>
                    <a:lnTo>
                      <a:pt x="175" y="233"/>
                    </a:lnTo>
                    <a:lnTo>
                      <a:pt x="165" y="181"/>
                    </a:lnTo>
                    <a:lnTo>
                      <a:pt x="83" y="122"/>
                    </a:lnTo>
                    <a:lnTo>
                      <a:pt x="64" y="84"/>
                    </a:lnTo>
                    <a:lnTo>
                      <a:pt x="38" y="69"/>
                    </a:lnTo>
                    <a:lnTo>
                      <a:pt x="13" y="87"/>
                    </a:lnTo>
                    <a:lnTo>
                      <a:pt x="0" y="5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32" name=""/>
              <p:cNvSpPr/>
              <p:nvPr/>
            </p:nvSpPr>
            <p:spPr>
              <a:xfrm>
                <a:off x="8975160" y="2820960"/>
                <a:ext cx="10080" cy="28800"/>
              </a:xfrm>
              <a:custGeom>
                <a:avLst/>
                <a:gdLst/>
                <a:ahLst/>
                <a:rect l="l" t="t" r="r" b="b"/>
                <a:pathLst>
                  <a:path w="25" h="58">
                    <a:moveTo>
                      <a:pt x="0" y="10"/>
                    </a:moveTo>
                    <a:lnTo>
                      <a:pt x="4" y="53"/>
                    </a:lnTo>
                    <a:lnTo>
                      <a:pt x="15" y="58"/>
                    </a:lnTo>
                    <a:lnTo>
                      <a:pt x="25" y="24"/>
                    </a:lnTo>
                    <a:lnTo>
                      <a:pt x="15" y="0"/>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8000" bIns="-18000" anchor="t">
                <a:noAutofit/>
              </a:bodyPr>
              <a:p>
                <a:endParaRPr b="0" lang="en-US" sz="2400" strike="noStrike" u="none">
                  <a:solidFill>
                    <a:srgbClr val="ffffff"/>
                  </a:solidFill>
                  <a:effectLst/>
                  <a:uFillTx/>
                  <a:latin typeface="Arial"/>
                </a:endParaRPr>
              </a:p>
            </p:txBody>
          </p:sp>
          <p:sp>
            <p:nvSpPr>
              <p:cNvPr id="733" name=""/>
              <p:cNvSpPr/>
              <p:nvPr/>
            </p:nvSpPr>
            <p:spPr>
              <a:xfrm>
                <a:off x="9012240" y="2860200"/>
                <a:ext cx="24480" cy="20160"/>
              </a:xfrm>
              <a:custGeom>
                <a:avLst/>
                <a:gdLst/>
                <a:ahLst/>
                <a:rect l="l" t="t" r="r" b="b"/>
                <a:pathLst>
                  <a:path w="56" h="38">
                    <a:moveTo>
                      <a:pt x="0" y="9"/>
                    </a:moveTo>
                    <a:lnTo>
                      <a:pt x="47" y="38"/>
                    </a:lnTo>
                    <a:lnTo>
                      <a:pt x="56" y="0"/>
                    </a:lnTo>
                    <a:lnTo>
                      <a:pt x="0" y="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6640" bIns="-26640" anchor="t">
                <a:noAutofit/>
              </a:bodyPr>
              <a:p>
                <a:endParaRPr b="0" lang="en-US" sz="2400" strike="noStrike" u="none">
                  <a:solidFill>
                    <a:srgbClr val="ffffff"/>
                  </a:solidFill>
                  <a:effectLst/>
                  <a:uFillTx/>
                  <a:latin typeface="Arial"/>
                </a:endParaRPr>
              </a:p>
            </p:txBody>
          </p:sp>
          <p:sp>
            <p:nvSpPr>
              <p:cNvPr id="734" name=""/>
              <p:cNvSpPr/>
              <p:nvPr/>
            </p:nvSpPr>
            <p:spPr>
              <a:xfrm>
                <a:off x="8952480" y="2700000"/>
                <a:ext cx="5400" cy="9720"/>
              </a:xfrm>
              <a:custGeom>
                <a:avLst/>
                <a:gdLst/>
                <a:ahLst/>
                <a:rect l="l" t="t" r="r" b="b"/>
                <a:pathLst>
                  <a:path w="9" h="18">
                    <a:moveTo>
                      <a:pt x="0" y="14"/>
                    </a:moveTo>
                    <a:lnTo>
                      <a:pt x="7" y="0"/>
                    </a:lnTo>
                    <a:lnTo>
                      <a:pt x="9" y="18"/>
                    </a:lnTo>
                    <a:lnTo>
                      <a:pt x="0" y="1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7080" bIns="-37080" anchor="t">
                <a:noAutofit/>
              </a:bodyPr>
              <a:p>
                <a:endParaRPr b="0" lang="en-US" sz="2400" strike="noStrike" u="none">
                  <a:solidFill>
                    <a:srgbClr val="ffffff"/>
                  </a:solidFill>
                  <a:effectLst/>
                  <a:uFillTx/>
                  <a:latin typeface="Arial"/>
                </a:endParaRPr>
              </a:p>
            </p:txBody>
          </p:sp>
          <p:sp>
            <p:nvSpPr>
              <p:cNvPr id="735" name=""/>
              <p:cNvSpPr/>
              <p:nvPr/>
            </p:nvSpPr>
            <p:spPr>
              <a:xfrm>
                <a:off x="8934120" y="2656440"/>
                <a:ext cx="30240" cy="35640"/>
              </a:xfrm>
              <a:custGeom>
                <a:avLst/>
                <a:gdLst/>
                <a:ahLst/>
                <a:rect l="l" t="t" r="r" b="b"/>
                <a:pathLst>
                  <a:path w="67" h="70">
                    <a:moveTo>
                      <a:pt x="0" y="52"/>
                    </a:moveTo>
                    <a:lnTo>
                      <a:pt x="28" y="43"/>
                    </a:lnTo>
                    <a:lnTo>
                      <a:pt x="14" y="35"/>
                    </a:lnTo>
                    <a:lnTo>
                      <a:pt x="27" y="10"/>
                    </a:lnTo>
                    <a:lnTo>
                      <a:pt x="37" y="27"/>
                    </a:lnTo>
                    <a:lnTo>
                      <a:pt x="37" y="0"/>
                    </a:lnTo>
                    <a:lnTo>
                      <a:pt x="67" y="0"/>
                    </a:lnTo>
                    <a:lnTo>
                      <a:pt x="66" y="27"/>
                    </a:lnTo>
                    <a:lnTo>
                      <a:pt x="46" y="36"/>
                    </a:lnTo>
                    <a:lnTo>
                      <a:pt x="47" y="70"/>
                    </a:lnTo>
                    <a:lnTo>
                      <a:pt x="28" y="50"/>
                    </a:lnTo>
                    <a:lnTo>
                      <a:pt x="0" y="5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1160" bIns="-11160" anchor="t">
                <a:noAutofit/>
              </a:bodyPr>
              <a:p>
                <a:endParaRPr b="0" lang="en-US" sz="2400" strike="noStrike" u="none">
                  <a:solidFill>
                    <a:srgbClr val="ffffff"/>
                  </a:solidFill>
                  <a:effectLst/>
                  <a:uFillTx/>
                  <a:latin typeface="Arial"/>
                </a:endParaRPr>
              </a:p>
            </p:txBody>
          </p:sp>
          <p:sp>
            <p:nvSpPr>
              <p:cNvPr id="736" name=""/>
              <p:cNvSpPr/>
              <p:nvPr/>
            </p:nvSpPr>
            <p:spPr>
              <a:xfrm>
                <a:off x="9024480" y="2633040"/>
                <a:ext cx="85680" cy="83160"/>
              </a:xfrm>
              <a:custGeom>
                <a:avLst/>
                <a:gdLst/>
                <a:ahLst/>
                <a:rect l="l" t="t" r="r" b="b"/>
                <a:pathLst>
                  <a:path w="186" h="161">
                    <a:moveTo>
                      <a:pt x="0" y="29"/>
                    </a:moveTo>
                    <a:lnTo>
                      <a:pt x="12" y="114"/>
                    </a:lnTo>
                    <a:lnTo>
                      <a:pt x="108" y="156"/>
                    </a:lnTo>
                    <a:lnTo>
                      <a:pt x="155" y="161"/>
                    </a:lnTo>
                    <a:lnTo>
                      <a:pt x="186" y="118"/>
                    </a:lnTo>
                    <a:lnTo>
                      <a:pt x="169" y="70"/>
                    </a:lnTo>
                    <a:lnTo>
                      <a:pt x="181" y="59"/>
                    </a:lnTo>
                    <a:lnTo>
                      <a:pt x="174" y="21"/>
                    </a:lnTo>
                    <a:lnTo>
                      <a:pt x="103" y="9"/>
                    </a:lnTo>
                    <a:lnTo>
                      <a:pt x="58" y="0"/>
                    </a:lnTo>
                    <a:lnTo>
                      <a:pt x="0" y="2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6360" bIns="36360" anchor="t">
                <a:noAutofit/>
              </a:bodyPr>
              <a:p>
                <a:endParaRPr b="0" lang="en-US" sz="2400" strike="noStrike" u="none">
                  <a:solidFill>
                    <a:srgbClr val="ffffff"/>
                  </a:solidFill>
                  <a:effectLst/>
                  <a:uFillTx/>
                  <a:latin typeface="Arial"/>
                </a:endParaRPr>
              </a:p>
            </p:txBody>
          </p:sp>
          <p:sp>
            <p:nvSpPr>
              <p:cNvPr id="737" name=""/>
              <p:cNvSpPr/>
              <p:nvPr/>
            </p:nvSpPr>
            <p:spPr>
              <a:xfrm>
                <a:off x="8826840" y="2815200"/>
                <a:ext cx="24120" cy="60840"/>
              </a:xfrm>
              <a:custGeom>
                <a:avLst/>
                <a:gdLst/>
                <a:ahLst/>
                <a:rect l="l" t="t" r="r" b="b"/>
                <a:pathLst>
                  <a:path w="56" h="117">
                    <a:moveTo>
                      <a:pt x="0" y="76"/>
                    </a:moveTo>
                    <a:lnTo>
                      <a:pt x="8" y="0"/>
                    </a:lnTo>
                    <a:lnTo>
                      <a:pt x="56" y="3"/>
                    </a:lnTo>
                    <a:lnTo>
                      <a:pt x="36" y="53"/>
                    </a:lnTo>
                    <a:lnTo>
                      <a:pt x="36" y="113"/>
                    </a:lnTo>
                    <a:lnTo>
                      <a:pt x="8" y="117"/>
                    </a:lnTo>
                    <a:lnTo>
                      <a:pt x="10" y="80"/>
                    </a:lnTo>
                    <a:lnTo>
                      <a:pt x="0" y="76"/>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Arial"/>
                </a:endParaRPr>
              </a:p>
            </p:txBody>
          </p:sp>
          <p:sp>
            <p:nvSpPr>
              <p:cNvPr id="738" name=""/>
              <p:cNvSpPr/>
              <p:nvPr/>
            </p:nvSpPr>
            <p:spPr>
              <a:xfrm>
                <a:off x="9077400" y="2727360"/>
                <a:ext cx="81360" cy="60840"/>
              </a:xfrm>
              <a:custGeom>
                <a:avLst/>
                <a:gdLst/>
                <a:ahLst/>
                <a:rect l="l" t="t" r="r" b="b"/>
                <a:pathLst>
                  <a:path w="178" h="119">
                    <a:moveTo>
                      <a:pt x="0" y="58"/>
                    </a:moveTo>
                    <a:lnTo>
                      <a:pt x="48" y="108"/>
                    </a:lnTo>
                    <a:lnTo>
                      <a:pt x="158" y="119"/>
                    </a:lnTo>
                    <a:lnTo>
                      <a:pt x="178" y="78"/>
                    </a:lnTo>
                    <a:lnTo>
                      <a:pt x="151" y="76"/>
                    </a:lnTo>
                    <a:lnTo>
                      <a:pt x="147" y="40"/>
                    </a:lnTo>
                    <a:lnTo>
                      <a:pt x="123" y="0"/>
                    </a:lnTo>
                    <a:lnTo>
                      <a:pt x="48" y="8"/>
                    </a:lnTo>
                    <a:lnTo>
                      <a:pt x="0" y="5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4040" bIns="14040" anchor="t">
                <a:noAutofit/>
              </a:bodyPr>
              <a:p>
                <a:endParaRPr b="0" lang="en-US" sz="2400" strike="noStrike" u="none">
                  <a:solidFill>
                    <a:srgbClr val="ffffff"/>
                  </a:solidFill>
                  <a:effectLst/>
                  <a:uFillTx/>
                  <a:latin typeface="Arial"/>
                </a:endParaRPr>
              </a:p>
            </p:txBody>
          </p:sp>
          <p:sp>
            <p:nvSpPr>
              <p:cNvPr id="739" name=""/>
              <p:cNvSpPr/>
              <p:nvPr/>
            </p:nvSpPr>
            <p:spPr>
              <a:xfrm>
                <a:off x="8826840" y="2790720"/>
                <a:ext cx="105120" cy="96840"/>
              </a:xfrm>
              <a:custGeom>
                <a:avLst/>
                <a:gdLst/>
                <a:ahLst/>
                <a:rect l="l" t="t" r="r" b="b"/>
                <a:pathLst>
                  <a:path w="229" h="187">
                    <a:moveTo>
                      <a:pt x="0" y="15"/>
                    </a:moveTo>
                    <a:lnTo>
                      <a:pt x="6" y="47"/>
                    </a:lnTo>
                    <a:lnTo>
                      <a:pt x="54" y="50"/>
                    </a:lnTo>
                    <a:lnTo>
                      <a:pt x="34" y="100"/>
                    </a:lnTo>
                    <a:lnTo>
                      <a:pt x="34" y="160"/>
                    </a:lnTo>
                    <a:lnTo>
                      <a:pt x="67" y="187"/>
                    </a:lnTo>
                    <a:lnTo>
                      <a:pt x="135" y="170"/>
                    </a:lnTo>
                    <a:lnTo>
                      <a:pt x="174" y="125"/>
                    </a:lnTo>
                    <a:lnTo>
                      <a:pt x="165" y="106"/>
                    </a:lnTo>
                    <a:lnTo>
                      <a:pt x="185" y="72"/>
                    </a:lnTo>
                    <a:lnTo>
                      <a:pt x="228" y="47"/>
                    </a:lnTo>
                    <a:lnTo>
                      <a:pt x="229" y="31"/>
                    </a:lnTo>
                    <a:lnTo>
                      <a:pt x="201" y="28"/>
                    </a:lnTo>
                    <a:lnTo>
                      <a:pt x="196" y="26"/>
                    </a:lnTo>
                    <a:lnTo>
                      <a:pt x="136" y="7"/>
                    </a:lnTo>
                    <a:lnTo>
                      <a:pt x="19" y="0"/>
                    </a:lnTo>
                    <a:lnTo>
                      <a:pt x="0" y="1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40" name=""/>
              <p:cNvSpPr/>
              <p:nvPr/>
            </p:nvSpPr>
            <p:spPr>
              <a:xfrm>
                <a:off x="8956800" y="2735640"/>
                <a:ext cx="35640" cy="23400"/>
              </a:xfrm>
              <a:custGeom>
                <a:avLst/>
                <a:gdLst/>
                <a:ahLst/>
                <a:rect l="l" t="t" r="r" b="b"/>
                <a:pathLst>
                  <a:path w="82" h="47">
                    <a:moveTo>
                      <a:pt x="0" y="32"/>
                    </a:moveTo>
                    <a:lnTo>
                      <a:pt x="19" y="47"/>
                    </a:lnTo>
                    <a:lnTo>
                      <a:pt x="44" y="34"/>
                    </a:lnTo>
                    <a:lnTo>
                      <a:pt x="55" y="46"/>
                    </a:lnTo>
                    <a:lnTo>
                      <a:pt x="82" y="21"/>
                    </a:lnTo>
                    <a:lnTo>
                      <a:pt x="66" y="19"/>
                    </a:lnTo>
                    <a:lnTo>
                      <a:pt x="66" y="7"/>
                    </a:lnTo>
                    <a:lnTo>
                      <a:pt x="63" y="5"/>
                    </a:lnTo>
                    <a:lnTo>
                      <a:pt x="26" y="0"/>
                    </a:lnTo>
                    <a:lnTo>
                      <a:pt x="0" y="32"/>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Arial"/>
                </a:endParaRPr>
              </a:p>
            </p:txBody>
          </p:sp>
          <p:sp>
            <p:nvSpPr>
              <p:cNvPr id="741" name=""/>
              <p:cNvSpPr/>
              <p:nvPr/>
            </p:nvSpPr>
            <p:spPr>
              <a:xfrm>
                <a:off x="9128880" y="2813040"/>
                <a:ext cx="22320" cy="23400"/>
              </a:xfrm>
              <a:custGeom>
                <a:avLst/>
                <a:gdLst/>
                <a:ahLst/>
                <a:rect l="l" t="t" r="r" b="b"/>
                <a:pathLst>
                  <a:path w="52" h="45">
                    <a:moveTo>
                      <a:pt x="0" y="30"/>
                    </a:moveTo>
                    <a:lnTo>
                      <a:pt x="6" y="3"/>
                    </a:lnTo>
                    <a:lnTo>
                      <a:pt x="36" y="0"/>
                    </a:lnTo>
                    <a:lnTo>
                      <a:pt x="52" y="21"/>
                    </a:lnTo>
                    <a:lnTo>
                      <a:pt x="28" y="23"/>
                    </a:lnTo>
                    <a:lnTo>
                      <a:pt x="3" y="45"/>
                    </a:lnTo>
                    <a:lnTo>
                      <a:pt x="13" y="31"/>
                    </a:lnTo>
                    <a:lnTo>
                      <a:pt x="0" y="3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3400" bIns="-23400" anchor="t">
                <a:noAutofit/>
              </a:bodyPr>
              <a:p>
                <a:endParaRPr b="0" lang="en-US" sz="2400" strike="noStrike" u="none">
                  <a:solidFill>
                    <a:srgbClr val="ffffff"/>
                  </a:solidFill>
                  <a:effectLst/>
                  <a:uFillTx/>
                  <a:latin typeface="Arial"/>
                </a:endParaRPr>
              </a:p>
            </p:txBody>
          </p:sp>
          <p:sp>
            <p:nvSpPr>
              <p:cNvPr id="742" name=""/>
              <p:cNvSpPr/>
              <p:nvPr/>
            </p:nvSpPr>
            <p:spPr>
              <a:xfrm>
                <a:off x="8820000" y="2627640"/>
                <a:ext cx="31320" cy="52560"/>
              </a:xfrm>
              <a:custGeom>
                <a:avLst/>
                <a:gdLst/>
                <a:ahLst/>
                <a:rect l="l" t="t" r="r" b="b"/>
                <a:pathLst>
                  <a:path w="74" h="100">
                    <a:moveTo>
                      <a:pt x="0" y="84"/>
                    </a:moveTo>
                    <a:lnTo>
                      <a:pt x="8" y="92"/>
                    </a:lnTo>
                    <a:lnTo>
                      <a:pt x="1" y="100"/>
                    </a:lnTo>
                    <a:lnTo>
                      <a:pt x="71" y="85"/>
                    </a:lnTo>
                    <a:lnTo>
                      <a:pt x="74" y="32"/>
                    </a:lnTo>
                    <a:lnTo>
                      <a:pt x="66" y="20"/>
                    </a:lnTo>
                    <a:lnTo>
                      <a:pt x="46" y="25"/>
                    </a:lnTo>
                    <a:lnTo>
                      <a:pt x="39" y="18"/>
                    </a:lnTo>
                    <a:lnTo>
                      <a:pt x="47" y="6"/>
                    </a:lnTo>
                    <a:lnTo>
                      <a:pt x="39" y="0"/>
                    </a:lnTo>
                    <a:lnTo>
                      <a:pt x="31" y="25"/>
                    </a:lnTo>
                    <a:lnTo>
                      <a:pt x="1" y="32"/>
                    </a:lnTo>
                    <a:lnTo>
                      <a:pt x="11" y="38"/>
                    </a:lnTo>
                    <a:lnTo>
                      <a:pt x="6" y="52"/>
                    </a:lnTo>
                    <a:lnTo>
                      <a:pt x="26" y="56"/>
                    </a:lnTo>
                    <a:lnTo>
                      <a:pt x="7" y="76"/>
                    </a:lnTo>
                    <a:lnTo>
                      <a:pt x="26" y="71"/>
                    </a:lnTo>
                    <a:lnTo>
                      <a:pt x="0" y="84"/>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5760" bIns="5760" anchor="t">
                <a:noAutofit/>
              </a:bodyPr>
              <a:p>
                <a:endParaRPr b="0" lang="en-US" sz="2400" strike="noStrike" u="none">
                  <a:solidFill>
                    <a:srgbClr val="ffffff"/>
                  </a:solidFill>
                  <a:effectLst/>
                  <a:uFillTx/>
                  <a:latin typeface="Arial"/>
                </a:endParaRPr>
              </a:p>
            </p:txBody>
          </p:sp>
          <p:sp>
            <p:nvSpPr>
              <p:cNvPr id="743" name=""/>
              <p:cNvSpPr/>
              <p:nvPr/>
            </p:nvSpPr>
            <p:spPr>
              <a:xfrm>
                <a:off x="8836200" y="2625120"/>
                <a:ext cx="20520" cy="19800"/>
              </a:xfrm>
              <a:custGeom>
                <a:avLst/>
                <a:gdLst/>
                <a:ahLst/>
                <a:rect l="l" t="t" r="r" b="b"/>
                <a:pathLst>
                  <a:path w="47" h="39">
                    <a:moveTo>
                      <a:pt x="0" y="25"/>
                    </a:moveTo>
                    <a:lnTo>
                      <a:pt x="7" y="32"/>
                    </a:lnTo>
                    <a:lnTo>
                      <a:pt x="27" y="27"/>
                    </a:lnTo>
                    <a:lnTo>
                      <a:pt x="35" y="39"/>
                    </a:lnTo>
                    <a:lnTo>
                      <a:pt x="47" y="25"/>
                    </a:lnTo>
                    <a:lnTo>
                      <a:pt x="38" y="7"/>
                    </a:lnTo>
                    <a:lnTo>
                      <a:pt x="14" y="0"/>
                    </a:lnTo>
                    <a:lnTo>
                      <a:pt x="8" y="13"/>
                    </a:lnTo>
                    <a:lnTo>
                      <a:pt x="0" y="25"/>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27000" bIns="-27000" anchor="t">
                <a:noAutofit/>
              </a:bodyPr>
              <a:p>
                <a:endParaRPr b="0" lang="en-US" sz="2400" strike="noStrike" u="none">
                  <a:solidFill>
                    <a:srgbClr val="ffffff"/>
                  </a:solidFill>
                  <a:effectLst/>
                  <a:uFillTx/>
                  <a:latin typeface="Arial"/>
                </a:endParaRPr>
              </a:p>
            </p:txBody>
          </p:sp>
          <p:sp>
            <p:nvSpPr>
              <p:cNvPr id="744" name=""/>
              <p:cNvSpPr/>
              <p:nvPr/>
            </p:nvSpPr>
            <p:spPr>
              <a:xfrm>
                <a:off x="8846280" y="2579400"/>
                <a:ext cx="4680" cy="7560"/>
              </a:xfrm>
              <a:custGeom>
                <a:avLst/>
                <a:gdLst/>
                <a:ahLst/>
                <a:rect l="l" t="t" r="r" b="b"/>
                <a:pathLst>
                  <a:path w="13" h="16">
                    <a:moveTo>
                      <a:pt x="0" y="16"/>
                    </a:moveTo>
                    <a:lnTo>
                      <a:pt x="0" y="3"/>
                    </a:lnTo>
                    <a:lnTo>
                      <a:pt x="13" y="0"/>
                    </a:lnTo>
                    <a:lnTo>
                      <a:pt x="0" y="16"/>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Arial"/>
                </a:endParaRPr>
              </a:p>
            </p:txBody>
          </p:sp>
          <p:sp>
            <p:nvSpPr>
              <p:cNvPr id="745" name=""/>
              <p:cNvSpPr/>
              <p:nvPr/>
            </p:nvSpPr>
            <p:spPr>
              <a:xfrm>
                <a:off x="8848440" y="2586960"/>
                <a:ext cx="5760" cy="7200"/>
              </a:xfrm>
              <a:custGeom>
                <a:avLst/>
                <a:gdLst/>
                <a:ahLst/>
                <a:rect l="l" t="t" r="r" b="b"/>
                <a:pathLst>
                  <a:path w="12" h="12">
                    <a:moveTo>
                      <a:pt x="0" y="10"/>
                    </a:moveTo>
                    <a:lnTo>
                      <a:pt x="7" y="0"/>
                    </a:lnTo>
                    <a:lnTo>
                      <a:pt x="12" y="12"/>
                    </a:lnTo>
                    <a:lnTo>
                      <a:pt x="0" y="1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9600" bIns="-39600" anchor="t">
                <a:noAutofit/>
              </a:bodyPr>
              <a:p>
                <a:endParaRPr b="0" lang="en-US" sz="2400" strike="noStrike" u="none">
                  <a:solidFill>
                    <a:srgbClr val="ffffff"/>
                  </a:solidFill>
                  <a:effectLst/>
                  <a:uFillTx/>
                  <a:latin typeface="Arial"/>
                </a:endParaRPr>
              </a:p>
            </p:txBody>
          </p:sp>
          <p:sp>
            <p:nvSpPr>
              <p:cNvPr id="746" name=""/>
              <p:cNvSpPr/>
              <p:nvPr/>
            </p:nvSpPr>
            <p:spPr>
              <a:xfrm>
                <a:off x="8854560" y="2573280"/>
                <a:ext cx="63720" cy="129240"/>
              </a:xfrm>
              <a:custGeom>
                <a:avLst/>
                <a:gdLst/>
                <a:ahLst/>
                <a:rect l="l" t="t" r="r" b="b"/>
                <a:pathLst>
                  <a:path w="143" h="251">
                    <a:moveTo>
                      <a:pt x="0" y="59"/>
                    </a:moveTo>
                    <a:lnTo>
                      <a:pt x="4" y="25"/>
                    </a:lnTo>
                    <a:lnTo>
                      <a:pt x="21" y="0"/>
                    </a:lnTo>
                    <a:lnTo>
                      <a:pt x="53" y="0"/>
                    </a:lnTo>
                    <a:lnTo>
                      <a:pt x="34" y="30"/>
                    </a:lnTo>
                    <a:lnTo>
                      <a:pt x="77" y="37"/>
                    </a:lnTo>
                    <a:lnTo>
                      <a:pt x="51" y="78"/>
                    </a:lnTo>
                    <a:lnTo>
                      <a:pt x="84" y="92"/>
                    </a:lnTo>
                    <a:lnTo>
                      <a:pt x="116" y="143"/>
                    </a:lnTo>
                    <a:lnTo>
                      <a:pt x="105" y="147"/>
                    </a:lnTo>
                    <a:lnTo>
                      <a:pt x="119" y="160"/>
                    </a:lnTo>
                    <a:lnTo>
                      <a:pt x="111" y="173"/>
                    </a:lnTo>
                    <a:lnTo>
                      <a:pt x="143" y="175"/>
                    </a:lnTo>
                    <a:lnTo>
                      <a:pt x="124" y="209"/>
                    </a:lnTo>
                    <a:lnTo>
                      <a:pt x="138" y="218"/>
                    </a:lnTo>
                    <a:lnTo>
                      <a:pt x="7" y="251"/>
                    </a:lnTo>
                    <a:lnTo>
                      <a:pt x="67" y="204"/>
                    </a:lnTo>
                    <a:lnTo>
                      <a:pt x="48" y="211"/>
                    </a:lnTo>
                    <a:lnTo>
                      <a:pt x="16" y="197"/>
                    </a:lnTo>
                    <a:lnTo>
                      <a:pt x="40" y="181"/>
                    </a:lnTo>
                    <a:lnTo>
                      <a:pt x="26" y="173"/>
                    </a:lnTo>
                    <a:lnTo>
                      <a:pt x="58" y="154"/>
                    </a:lnTo>
                    <a:lnTo>
                      <a:pt x="62" y="130"/>
                    </a:lnTo>
                    <a:lnTo>
                      <a:pt x="46" y="123"/>
                    </a:lnTo>
                    <a:lnTo>
                      <a:pt x="53" y="111"/>
                    </a:lnTo>
                    <a:lnTo>
                      <a:pt x="21" y="116"/>
                    </a:lnTo>
                    <a:lnTo>
                      <a:pt x="21" y="81"/>
                    </a:lnTo>
                    <a:lnTo>
                      <a:pt x="4" y="98"/>
                    </a:lnTo>
                    <a:lnTo>
                      <a:pt x="14" y="61"/>
                    </a:lnTo>
                    <a:lnTo>
                      <a:pt x="0" y="59"/>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47" name=""/>
              <p:cNvSpPr/>
              <p:nvPr/>
            </p:nvSpPr>
            <p:spPr>
              <a:xfrm>
                <a:off x="9021240" y="2745720"/>
                <a:ext cx="81000" cy="80280"/>
              </a:xfrm>
              <a:custGeom>
                <a:avLst/>
                <a:gdLst/>
                <a:ahLst/>
                <a:rect l="l" t="t" r="r" b="b"/>
                <a:pathLst>
                  <a:path w="175" h="156">
                    <a:moveTo>
                      <a:pt x="0" y="38"/>
                    </a:moveTo>
                    <a:lnTo>
                      <a:pt x="0" y="12"/>
                    </a:lnTo>
                    <a:lnTo>
                      <a:pt x="46" y="0"/>
                    </a:lnTo>
                    <a:lnTo>
                      <a:pt x="81" y="32"/>
                    </a:lnTo>
                    <a:lnTo>
                      <a:pt x="121" y="22"/>
                    </a:lnTo>
                    <a:lnTo>
                      <a:pt x="169" y="72"/>
                    </a:lnTo>
                    <a:lnTo>
                      <a:pt x="163" y="122"/>
                    </a:lnTo>
                    <a:lnTo>
                      <a:pt x="175" y="144"/>
                    </a:lnTo>
                    <a:lnTo>
                      <a:pt x="137" y="156"/>
                    </a:lnTo>
                    <a:lnTo>
                      <a:pt x="121" y="114"/>
                    </a:lnTo>
                    <a:lnTo>
                      <a:pt x="104" y="131"/>
                    </a:lnTo>
                    <a:lnTo>
                      <a:pt x="46" y="89"/>
                    </a:lnTo>
                    <a:lnTo>
                      <a:pt x="17" y="43"/>
                    </a:lnTo>
                    <a:lnTo>
                      <a:pt x="2" y="54"/>
                    </a:lnTo>
                    <a:lnTo>
                      <a:pt x="0" y="38"/>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33480" bIns="33480" anchor="t">
                <a:noAutofit/>
              </a:bodyPr>
              <a:p>
                <a:endParaRPr b="0" lang="en-US" sz="2400" strike="noStrike" u="none">
                  <a:solidFill>
                    <a:srgbClr val="ffffff"/>
                  </a:solidFill>
                  <a:effectLst/>
                  <a:uFillTx/>
                  <a:latin typeface="Arial"/>
                </a:endParaRPr>
              </a:p>
            </p:txBody>
          </p:sp>
          <p:sp>
            <p:nvSpPr>
              <p:cNvPr id="748" name=""/>
              <p:cNvSpPr/>
              <p:nvPr/>
            </p:nvSpPr>
            <p:spPr>
              <a:xfrm>
                <a:off x="9102600" y="2622240"/>
                <a:ext cx="68040" cy="66240"/>
              </a:xfrm>
              <a:custGeom>
                <a:avLst/>
                <a:gdLst/>
                <a:ahLst/>
                <a:rect l="l" t="t" r="r" b="b"/>
                <a:pathLst>
                  <a:path w="147" h="130">
                    <a:moveTo>
                      <a:pt x="47" y="0"/>
                    </a:moveTo>
                    <a:lnTo>
                      <a:pt x="60" y="2"/>
                    </a:lnTo>
                    <a:lnTo>
                      <a:pt x="73" y="11"/>
                    </a:lnTo>
                    <a:lnTo>
                      <a:pt x="93" y="11"/>
                    </a:lnTo>
                    <a:lnTo>
                      <a:pt x="113" y="14"/>
                    </a:lnTo>
                    <a:lnTo>
                      <a:pt x="125" y="30"/>
                    </a:lnTo>
                    <a:lnTo>
                      <a:pt x="132" y="52"/>
                    </a:lnTo>
                    <a:lnTo>
                      <a:pt x="134" y="61"/>
                    </a:lnTo>
                    <a:lnTo>
                      <a:pt x="144" y="68"/>
                    </a:lnTo>
                    <a:lnTo>
                      <a:pt x="147" y="73"/>
                    </a:lnTo>
                    <a:lnTo>
                      <a:pt x="147" y="82"/>
                    </a:lnTo>
                    <a:lnTo>
                      <a:pt x="139" y="82"/>
                    </a:lnTo>
                    <a:lnTo>
                      <a:pt x="127" y="82"/>
                    </a:lnTo>
                    <a:lnTo>
                      <a:pt x="132" y="90"/>
                    </a:lnTo>
                    <a:lnTo>
                      <a:pt x="136" y="96"/>
                    </a:lnTo>
                    <a:lnTo>
                      <a:pt x="139" y="106"/>
                    </a:lnTo>
                    <a:lnTo>
                      <a:pt x="132" y="112"/>
                    </a:lnTo>
                    <a:lnTo>
                      <a:pt x="121" y="112"/>
                    </a:lnTo>
                    <a:lnTo>
                      <a:pt x="120" y="112"/>
                    </a:lnTo>
                    <a:lnTo>
                      <a:pt x="113" y="117"/>
                    </a:lnTo>
                    <a:lnTo>
                      <a:pt x="113" y="127"/>
                    </a:lnTo>
                    <a:lnTo>
                      <a:pt x="106" y="130"/>
                    </a:lnTo>
                    <a:lnTo>
                      <a:pt x="98" y="125"/>
                    </a:lnTo>
                    <a:lnTo>
                      <a:pt x="86" y="123"/>
                    </a:lnTo>
                    <a:lnTo>
                      <a:pt x="77" y="117"/>
                    </a:lnTo>
                    <a:lnTo>
                      <a:pt x="66" y="119"/>
                    </a:lnTo>
                    <a:lnTo>
                      <a:pt x="36" y="106"/>
                    </a:lnTo>
                    <a:lnTo>
                      <a:pt x="23" y="109"/>
                    </a:lnTo>
                    <a:lnTo>
                      <a:pt x="13" y="106"/>
                    </a:lnTo>
                    <a:lnTo>
                      <a:pt x="8" y="117"/>
                    </a:lnTo>
                    <a:lnTo>
                      <a:pt x="0" y="95"/>
                    </a:lnTo>
                    <a:lnTo>
                      <a:pt x="13" y="80"/>
                    </a:lnTo>
                    <a:lnTo>
                      <a:pt x="4" y="52"/>
                    </a:lnTo>
                    <a:lnTo>
                      <a:pt x="13" y="56"/>
                    </a:lnTo>
                    <a:lnTo>
                      <a:pt x="15" y="50"/>
                    </a:lnTo>
                    <a:lnTo>
                      <a:pt x="17" y="39"/>
                    </a:lnTo>
                    <a:lnTo>
                      <a:pt x="22" y="34"/>
                    </a:lnTo>
                    <a:lnTo>
                      <a:pt x="23" y="22"/>
                    </a:lnTo>
                    <a:lnTo>
                      <a:pt x="33" y="10"/>
                    </a:lnTo>
                    <a:lnTo>
                      <a:pt x="42" y="0"/>
                    </a:lnTo>
                    <a:lnTo>
                      <a:pt x="47" y="0"/>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19440" bIns="19440" anchor="t">
                <a:noAutofit/>
              </a:bodyPr>
              <a:p>
                <a:endParaRPr b="0" lang="en-US" sz="2400" strike="noStrike" u="none">
                  <a:solidFill>
                    <a:srgbClr val="ffffff"/>
                  </a:solidFill>
                  <a:effectLst/>
                  <a:uFillTx/>
                  <a:latin typeface="Arial"/>
                </a:endParaRPr>
              </a:p>
            </p:txBody>
          </p:sp>
          <p:sp>
            <p:nvSpPr>
              <p:cNvPr id="749" name=""/>
              <p:cNvSpPr/>
              <p:nvPr/>
            </p:nvSpPr>
            <p:spPr>
              <a:xfrm>
                <a:off x="9093240" y="2669760"/>
                <a:ext cx="150840" cy="108360"/>
              </a:xfrm>
              <a:custGeom>
                <a:avLst/>
                <a:gdLst/>
                <a:ahLst/>
                <a:rect l="l" t="t" r="r" b="b"/>
                <a:pathLst>
                  <a:path w="329" h="215">
                    <a:moveTo>
                      <a:pt x="163" y="11"/>
                    </a:moveTo>
                    <a:lnTo>
                      <a:pt x="168" y="9"/>
                    </a:lnTo>
                    <a:lnTo>
                      <a:pt x="179" y="3"/>
                    </a:lnTo>
                    <a:lnTo>
                      <a:pt x="186" y="0"/>
                    </a:lnTo>
                    <a:lnTo>
                      <a:pt x="200" y="3"/>
                    </a:lnTo>
                    <a:lnTo>
                      <a:pt x="204" y="13"/>
                    </a:lnTo>
                    <a:lnTo>
                      <a:pt x="208" y="26"/>
                    </a:lnTo>
                    <a:lnTo>
                      <a:pt x="213" y="31"/>
                    </a:lnTo>
                    <a:lnTo>
                      <a:pt x="220" y="28"/>
                    </a:lnTo>
                    <a:lnTo>
                      <a:pt x="236" y="46"/>
                    </a:lnTo>
                    <a:lnTo>
                      <a:pt x="244" y="60"/>
                    </a:lnTo>
                    <a:lnTo>
                      <a:pt x="267" y="69"/>
                    </a:lnTo>
                    <a:lnTo>
                      <a:pt x="281" y="73"/>
                    </a:lnTo>
                    <a:lnTo>
                      <a:pt x="288" y="69"/>
                    </a:lnTo>
                    <a:lnTo>
                      <a:pt x="303" y="76"/>
                    </a:lnTo>
                    <a:lnTo>
                      <a:pt x="320" y="80"/>
                    </a:lnTo>
                    <a:lnTo>
                      <a:pt x="329" y="113"/>
                    </a:lnTo>
                    <a:lnTo>
                      <a:pt x="311" y="116"/>
                    </a:lnTo>
                    <a:lnTo>
                      <a:pt x="309" y="133"/>
                    </a:lnTo>
                    <a:lnTo>
                      <a:pt x="284" y="149"/>
                    </a:lnTo>
                    <a:lnTo>
                      <a:pt x="244" y="161"/>
                    </a:lnTo>
                    <a:lnTo>
                      <a:pt x="240" y="176"/>
                    </a:lnTo>
                    <a:lnTo>
                      <a:pt x="227" y="170"/>
                    </a:lnTo>
                    <a:lnTo>
                      <a:pt x="243" y="190"/>
                    </a:lnTo>
                    <a:lnTo>
                      <a:pt x="264" y="192"/>
                    </a:lnTo>
                    <a:lnTo>
                      <a:pt x="222" y="215"/>
                    </a:lnTo>
                    <a:lnTo>
                      <a:pt x="196" y="191"/>
                    </a:lnTo>
                    <a:lnTo>
                      <a:pt x="219" y="173"/>
                    </a:lnTo>
                    <a:lnTo>
                      <a:pt x="196" y="168"/>
                    </a:lnTo>
                    <a:lnTo>
                      <a:pt x="185" y="168"/>
                    </a:lnTo>
                    <a:lnTo>
                      <a:pt x="187" y="153"/>
                    </a:lnTo>
                    <a:lnTo>
                      <a:pt x="183" y="154"/>
                    </a:lnTo>
                    <a:lnTo>
                      <a:pt x="150" y="163"/>
                    </a:lnTo>
                    <a:lnTo>
                      <a:pt x="142" y="191"/>
                    </a:lnTo>
                    <a:lnTo>
                      <a:pt x="120" y="189"/>
                    </a:lnTo>
                    <a:lnTo>
                      <a:pt x="125" y="170"/>
                    </a:lnTo>
                    <a:lnTo>
                      <a:pt x="127" y="161"/>
                    </a:lnTo>
                    <a:lnTo>
                      <a:pt x="140" y="156"/>
                    </a:lnTo>
                    <a:lnTo>
                      <a:pt x="145" y="150"/>
                    </a:lnTo>
                    <a:lnTo>
                      <a:pt x="147" y="146"/>
                    </a:lnTo>
                    <a:lnTo>
                      <a:pt x="140" y="142"/>
                    </a:lnTo>
                    <a:lnTo>
                      <a:pt x="129" y="122"/>
                    </a:lnTo>
                    <a:lnTo>
                      <a:pt x="116" y="109"/>
                    </a:lnTo>
                    <a:lnTo>
                      <a:pt x="100" y="109"/>
                    </a:lnTo>
                    <a:lnTo>
                      <a:pt x="80" y="115"/>
                    </a:lnTo>
                    <a:lnTo>
                      <a:pt x="49" y="116"/>
                    </a:lnTo>
                    <a:lnTo>
                      <a:pt x="35" y="120"/>
                    </a:lnTo>
                    <a:lnTo>
                      <a:pt x="12" y="120"/>
                    </a:lnTo>
                    <a:lnTo>
                      <a:pt x="0" y="108"/>
                    </a:lnTo>
                    <a:lnTo>
                      <a:pt x="10" y="89"/>
                    </a:lnTo>
                    <a:lnTo>
                      <a:pt x="20" y="69"/>
                    </a:lnTo>
                    <a:lnTo>
                      <a:pt x="37" y="47"/>
                    </a:lnTo>
                    <a:lnTo>
                      <a:pt x="30" y="23"/>
                    </a:lnTo>
                    <a:lnTo>
                      <a:pt x="30" y="19"/>
                    </a:lnTo>
                    <a:lnTo>
                      <a:pt x="35" y="13"/>
                    </a:lnTo>
                    <a:lnTo>
                      <a:pt x="45" y="16"/>
                    </a:lnTo>
                    <a:lnTo>
                      <a:pt x="58" y="13"/>
                    </a:lnTo>
                    <a:lnTo>
                      <a:pt x="71" y="19"/>
                    </a:lnTo>
                    <a:lnTo>
                      <a:pt x="87" y="26"/>
                    </a:lnTo>
                    <a:lnTo>
                      <a:pt x="99" y="23"/>
                    </a:lnTo>
                    <a:lnTo>
                      <a:pt x="108" y="30"/>
                    </a:lnTo>
                    <a:lnTo>
                      <a:pt x="120" y="32"/>
                    </a:lnTo>
                    <a:lnTo>
                      <a:pt x="128" y="37"/>
                    </a:lnTo>
                    <a:lnTo>
                      <a:pt x="135" y="34"/>
                    </a:lnTo>
                    <a:lnTo>
                      <a:pt x="136" y="24"/>
                    </a:lnTo>
                    <a:lnTo>
                      <a:pt x="142" y="19"/>
                    </a:lnTo>
                    <a:lnTo>
                      <a:pt x="154" y="19"/>
                    </a:lnTo>
                    <a:lnTo>
                      <a:pt x="158" y="16"/>
                    </a:lnTo>
                    <a:lnTo>
                      <a:pt x="163" y="1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50" name=""/>
              <p:cNvSpPr/>
              <p:nvPr/>
            </p:nvSpPr>
            <p:spPr>
              <a:xfrm>
                <a:off x="9131760" y="2726280"/>
                <a:ext cx="28440" cy="40680"/>
              </a:xfrm>
              <a:custGeom>
                <a:avLst/>
                <a:gdLst/>
                <a:ahLst/>
                <a:rect l="l" t="t" r="r" b="b"/>
                <a:pathLst>
                  <a:path w="64" h="80">
                    <a:moveTo>
                      <a:pt x="15" y="21"/>
                    </a:moveTo>
                    <a:lnTo>
                      <a:pt x="23" y="33"/>
                    </a:lnTo>
                    <a:lnTo>
                      <a:pt x="27" y="42"/>
                    </a:lnTo>
                    <a:lnTo>
                      <a:pt x="31" y="79"/>
                    </a:lnTo>
                    <a:lnTo>
                      <a:pt x="36" y="80"/>
                    </a:lnTo>
                    <a:lnTo>
                      <a:pt x="41" y="61"/>
                    </a:lnTo>
                    <a:lnTo>
                      <a:pt x="43" y="51"/>
                    </a:lnTo>
                    <a:lnTo>
                      <a:pt x="59" y="45"/>
                    </a:lnTo>
                    <a:lnTo>
                      <a:pt x="64" y="37"/>
                    </a:lnTo>
                    <a:lnTo>
                      <a:pt x="56" y="34"/>
                    </a:lnTo>
                    <a:lnTo>
                      <a:pt x="46" y="14"/>
                    </a:lnTo>
                    <a:lnTo>
                      <a:pt x="32" y="1"/>
                    </a:lnTo>
                    <a:lnTo>
                      <a:pt x="16" y="0"/>
                    </a:lnTo>
                    <a:lnTo>
                      <a:pt x="0" y="4"/>
                    </a:lnTo>
                    <a:lnTo>
                      <a:pt x="15" y="21"/>
                    </a:lnTo>
                    <a:close/>
                  </a:path>
                </a:pathLst>
              </a:custGeom>
              <a:solidFill>
                <a:srgbClr val="008000">
                  <a:alpha val="50000"/>
                </a:srgbClr>
              </a:solidFill>
              <a:ln w="3240">
                <a:solidFill>
                  <a:srgbClr val="ffffff"/>
                </a:solidFill>
                <a:round/>
              </a:ln>
            </p:spPr>
            <p:style>
              <a:lnRef idx="0"/>
              <a:fillRef idx="0"/>
              <a:effectRef idx="0"/>
              <a:fontRef idx="minor"/>
            </p:style>
            <p:txBody>
              <a:bodyPr lIns="90000" rIns="90000" tIns="-6120" bIns="-6120" anchor="t">
                <a:noAutofit/>
              </a:bodyPr>
              <a:p>
                <a:endParaRPr b="0" lang="en-US" sz="2400" strike="noStrike" u="none">
                  <a:solidFill>
                    <a:srgbClr val="ffffff"/>
                  </a:solidFill>
                  <a:effectLst/>
                  <a:uFillTx/>
                  <a:latin typeface="Arial"/>
                </a:endParaRPr>
              </a:p>
            </p:txBody>
          </p:sp>
        </p:grpSp>
      </p:grpSp>
      <p:grpSp>
        <p:nvGrpSpPr>
          <p:cNvPr id="751" name=""/>
          <p:cNvGrpSpPr/>
          <p:nvPr/>
        </p:nvGrpSpPr>
        <p:grpSpPr>
          <a:xfrm>
            <a:off x="4276800" y="2455920"/>
            <a:ext cx="2495520" cy="4268880"/>
            <a:chOff x="4276800" y="2455920"/>
            <a:chExt cx="2495520" cy="4268880"/>
          </a:xfrm>
        </p:grpSpPr>
        <p:sp>
          <p:nvSpPr>
            <p:cNvPr id="752" name=""/>
            <p:cNvSpPr/>
            <p:nvPr/>
          </p:nvSpPr>
          <p:spPr>
            <a:xfrm>
              <a:off x="4276800" y="2455920"/>
              <a:ext cx="2422440" cy="33624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753" name=""/>
            <p:cNvSpPr/>
            <p:nvPr/>
          </p:nvSpPr>
          <p:spPr>
            <a:xfrm>
              <a:off x="4278240" y="2455920"/>
              <a:ext cx="2422440" cy="549360"/>
            </a:xfrm>
            <a:prstGeom prst="bevel">
              <a:avLst>
                <a:gd name="adj" fmla="val 12500"/>
              </a:avLst>
            </a:prstGeom>
            <a:solidFill>
              <a:srgbClr val="921846"/>
            </a:solidFill>
            <a:ln w="0">
              <a:noFill/>
            </a:ln>
          </p:spPr>
          <p:style>
            <a:lnRef idx="0"/>
            <a:fillRef idx="0"/>
            <a:effectRef idx="0"/>
            <a:fontRef idx="minor"/>
          </p:style>
          <p:txBody>
            <a:bodyPr lIns="137160" rIns="137160" tIns="82440" bIns="8244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Latin America</a:t>
              </a:r>
              <a:endParaRPr b="0" lang="en-US" sz="1600" strike="noStrike" u="none">
                <a:solidFill>
                  <a:srgbClr val="ffffff"/>
                </a:solidFill>
                <a:effectLst/>
                <a:uFillTx/>
                <a:latin typeface="Arial"/>
              </a:endParaRPr>
            </a:p>
          </p:txBody>
        </p:sp>
        <p:sp>
          <p:nvSpPr>
            <p:cNvPr id="754" name=""/>
            <p:cNvSpPr/>
            <p:nvPr/>
          </p:nvSpPr>
          <p:spPr>
            <a:xfrm>
              <a:off x="4400640" y="3006720"/>
              <a:ext cx="2171520" cy="27608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Exploit our existing customer base and solid presence in 6 countries </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Leverage our own networks (OF &amp; PLC)</a:t>
              </a:r>
              <a:r>
                <a:rPr b="0" lang="en-US" sz="1400" strike="noStrike" u="none" baseline="30000">
                  <a:solidFill>
                    <a:srgbClr val="ffffff"/>
                  </a:solidFill>
                  <a:effectLst/>
                  <a:uFillTx/>
                  <a:latin typeface="Arial"/>
                </a:rPr>
                <a:t>1</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New mobile and WLL licences</a:t>
              </a:r>
              <a:endParaRPr b="0" lang="en-US" sz="1400" strike="noStrike" u="none">
                <a:solidFill>
                  <a:srgbClr val="ffffff"/>
                </a:solidFill>
                <a:effectLst/>
                <a:uFillTx/>
                <a:latin typeface="Arial"/>
              </a:endParaRPr>
            </a:p>
            <a:p>
              <a:pPr marL="390600" indent="-390600">
                <a:lnSpc>
                  <a:spcPct val="100000"/>
                </a:lnSpc>
                <a:spcBef>
                  <a:spcPts val="104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400" strike="noStrike" u="none">
                  <a:solidFill>
                    <a:srgbClr val="ffffff"/>
                  </a:solidFill>
                  <a:effectLst/>
                  <a:uFillTx/>
                  <a:latin typeface="Arial"/>
                </a:rPr>
                <a:t>Advance data and Internet services through broad band</a:t>
              </a:r>
              <a:endParaRPr b="0" lang="en-US" sz="1400" strike="noStrike" u="none">
                <a:solidFill>
                  <a:srgbClr val="ffffff"/>
                </a:solidFill>
                <a:effectLst/>
                <a:uFillTx/>
                <a:latin typeface="Arial"/>
              </a:endParaRPr>
            </a:p>
          </p:txBody>
        </p:sp>
        <p:sp>
          <p:nvSpPr>
            <p:cNvPr id="755" name=""/>
            <p:cNvSpPr/>
            <p:nvPr/>
          </p:nvSpPr>
          <p:spPr>
            <a:xfrm flipV="1">
              <a:off x="4832280" y="5899320"/>
              <a:ext cx="1312920" cy="19512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756" name=""/>
            <p:cNvSpPr/>
            <p:nvPr/>
          </p:nvSpPr>
          <p:spPr>
            <a:xfrm>
              <a:off x="4276800" y="6175440"/>
              <a:ext cx="2495520" cy="549360"/>
            </a:xfrm>
            <a:prstGeom prst="bevel">
              <a:avLst>
                <a:gd name="adj" fmla="val 12500"/>
              </a:avLst>
            </a:prstGeom>
            <a:solidFill>
              <a:srgbClr val="921846"/>
            </a:solidFill>
            <a:ln w="0">
              <a:noFill/>
            </a:ln>
          </p:spPr>
          <p:style>
            <a:lnRef idx="0"/>
            <a:fillRef idx="0"/>
            <a:effectRef idx="0"/>
            <a:fontRef idx="minor"/>
          </p:style>
          <p:txBody>
            <a:bodyPr lIns="0" rIns="0" tIns="82440" bIns="8244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Customer base/</a:t>
              </a:r>
              <a:endParaRPr b="0" lang="en-US" sz="1400" strike="noStrike" u="none">
                <a:solidFill>
                  <a:srgbClr val="ffffff"/>
                </a:solidFill>
                <a:effectLst/>
                <a:uFillTx/>
                <a:latin typeface="Arial"/>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ff"/>
                  </a:solidFill>
                  <a:effectLst/>
                  <a:uFillTx/>
                  <a:latin typeface="Arial"/>
                </a:rPr>
                <a:t>mobile and WLL specialist</a:t>
              </a:r>
              <a:endParaRPr b="0" lang="en-US" sz="1400" strike="noStrike" u="none">
                <a:solidFill>
                  <a:srgbClr val="ffffff"/>
                </a:solidFill>
                <a:effectLst/>
                <a:uFillTx/>
                <a:latin typeface="Arial"/>
              </a:endParaRPr>
            </a:p>
          </p:txBody>
        </p:sp>
        <p:grpSp>
          <p:nvGrpSpPr>
            <p:cNvPr id="757" name=""/>
            <p:cNvGrpSpPr/>
            <p:nvPr/>
          </p:nvGrpSpPr>
          <p:grpSpPr>
            <a:xfrm>
              <a:off x="6324480" y="2557440"/>
              <a:ext cx="247320" cy="343080"/>
              <a:chOff x="6324480" y="2557440"/>
              <a:chExt cx="247320" cy="343080"/>
            </a:xfrm>
          </p:grpSpPr>
          <p:sp>
            <p:nvSpPr>
              <p:cNvPr id="758" name=""/>
              <p:cNvSpPr/>
              <p:nvPr/>
            </p:nvSpPr>
            <p:spPr>
              <a:xfrm>
                <a:off x="6366960" y="2715480"/>
                <a:ext cx="105120" cy="163800"/>
              </a:xfrm>
              <a:custGeom>
                <a:avLst/>
                <a:gdLst/>
                <a:ahLst/>
                <a:rect l="l" t="t" r="r" b="b"/>
                <a:pathLst>
                  <a:path w="368" h="749">
                    <a:moveTo>
                      <a:pt x="0" y="692"/>
                    </a:moveTo>
                    <a:lnTo>
                      <a:pt x="5" y="708"/>
                    </a:lnTo>
                    <a:lnTo>
                      <a:pt x="19" y="704"/>
                    </a:lnTo>
                    <a:lnTo>
                      <a:pt x="28" y="741"/>
                    </a:lnTo>
                    <a:lnTo>
                      <a:pt x="94" y="749"/>
                    </a:lnTo>
                    <a:lnTo>
                      <a:pt x="75" y="729"/>
                    </a:lnTo>
                    <a:lnTo>
                      <a:pt x="89" y="679"/>
                    </a:lnTo>
                    <a:lnTo>
                      <a:pt x="102" y="688"/>
                    </a:lnTo>
                    <a:lnTo>
                      <a:pt x="143" y="617"/>
                    </a:lnTo>
                    <a:lnTo>
                      <a:pt x="113" y="577"/>
                    </a:lnTo>
                    <a:lnTo>
                      <a:pt x="148" y="553"/>
                    </a:lnTo>
                    <a:lnTo>
                      <a:pt x="154" y="515"/>
                    </a:lnTo>
                    <a:lnTo>
                      <a:pt x="172" y="500"/>
                    </a:lnTo>
                    <a:lnTo>
                      <a:pt x="155" y="493"/>
                    </a:lnTo>
                    <a:lnTo>
                      <a:pt x="184" y="493"/>
                    </a:lnTo>
                    <a:lnTo>
                      <a:pt x="181" y="475"/>
                    </a:lnTo>
                    <a:lnTo>
                      <a:pt x="168" y="487"/>
                    </a:lnTo>
                    <a:lnTo>
                      <a:pt x="155" y="474"/>
                    </a:lnTo>
                    <a:lnTo>
                      <a:pt x="155" y="447"/>
                    </a:lnTo>
                    <a:lnTo>
                      <a:pt x="206" y="450"/>
                    </a:lnTo>
                    <a:lnTo>
                      <a:pt x="208" y="395"/>
                    </a:lnTo>
                    <a:lnTo>
                      <a:pt x="289" y="385"/>
                    </a:lnTo>
                    <a:lnTo>
                      <a:pt x="311" y="346"/>
                    </a:lnTo>
                    <a:lnTo>
                      <a:pt x="280" y="277"/>
                    </a:lnTo>
                    <a:lnTo>
                      <a:pt x="295" y="191"/>
                    </a:lnTo>
                    <a:lnTo>
                      <a:pt x="368" y="118"/>
                    </a:lnTo>
                    <a:lnTo>
                      <a:pt x="364" y="86"/>
                    </a:lnTo>
                    <a:lnTo>
                      <a:pt x="351" y="85"/>
                    </a:lnTo>
                    <a:lnTo>
                      <a:pt x="331" y="124"/>
                    </a:lnTo>
                    <a:lnTo>
                      <a:pt x="282" y="122"/>
                    </a:lnTo>
                    <a:lnTo>
                      <a:pt x="291" y="78"/>
                    </a:lnTo>
                    <a:lnTo>
                      <a:pt x="204" y="10"/>
                    </a:lnTo>
                    <a:lnTo>
                      <a:pt x="172" y="6"/>
                    </a:lnTo>
                    <a:lnTo>
                      <a:pt x="169" y="20"/>
                    </a:lnTo>
                    <a:lnTo>
                      <a:pt x="136" y="0"/>
                    </a:lnTo>
                    <a:lnTo>
                      <a:pt x="116" y="24"/>
                    </a:lnTo>
                    <a:lnTo>
                      <a:pt x="114" y="50"/>
                    </a:lnTo>
                    <a:lnTo>
                      <a:pt x="93" y="61"/>
                    </a:lnTo>
                    <a:lnTo>
                      <a:pt x="94" y="113"/>
                    </a:lnTo>
                    <a:lnTo>
                      <a:pt x="71" y="143"/>
                    </a:lnTo>
                    <a:lnTo>
                      <a:pt x="54" y="215"/>
                    </a:lnTo>
                    <a:lnTo>
                      <a:pt x="68" y="284"/>
                    </a:lnTo>
                    <a:lnTo>
                      <a:pt x="44" y="342"/>
                    </a:lnTo>
                    <a:lnTo>
                      <a:pt x="28" y="489"/>
                    </a:lnTo>
                    <a:lnTo>
                      <a:pt x="39" y="542"/>
                    </a:lnTo>
                    <a:lnTo>
                      <a:pt x="28" y="547"/>
                    </a:lnTo>
                    <a:lnTo>
                      <a:pt x="33" y="595"/>
                    </a:lnTo>
                    <a:lnTo>
                      <a:pt x="0" y="69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59" name=""/>
              <p:cNvSpPr/>
              <p:nvPr/>
            </p:nvSpPr>
            <p:spPr>
              <a:xfrm>
                <a:off x="6392520" y="2881800"/>
                <a:ext cx="18360" cy="13680"/>
              </a:xfrm>
              <a:custGeom>
                <a:avLst/>
                <a:gdLst/>
                <a:ahLst/>
                <a:rect l="l" t="t" r="r" b="b"/>
                <a:pathLst>
                  <a:path w="66" h="64">
                    <a:moveTo>
                      <a:pt x="0" y="0"/>
                    </a:moveTo>
                    <a:lnTo>
                      <a:pt x="2" y="64"/>
                    </a:lnTo>
                    <a:lnTo>
                      <a:pt x="66" y="57"/>
                    </a:lnTo>
                    <a:lnTo>
                      <a:pt x="14" y="31"/>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3120" bIns="-33120" anchor="t">
                <a:noAutofit/>
              </a:bodyPr>
              <a:p>
                <a:endParaRPr b="0" lang="en-US" sz="2400" strike="noStrike" u="none">
                  <a:solidFill>
                    <a:srgbClr val="ffffff"/>
                  </a:solidFill>
                  <a:effectLst/>
                  <a:uFillTx/>
                  <a:latin typeface="Arial"/>
                </a:endParaRPr>
              </a:p>
            </p:txBody>
          </p:sp>
          <p:sp>
            <p:nvSpPr>
              <p:cNvPr id="760" name=""/>
              <p:cNvSpPr/>
              <p:nvPr/>
            </p:nvSpPr>
            <p:spPr>
              <a:xfrm>
                <a:off x="6386760" y="2658600"/>
                <a:ext cx="62640" cy="62280"/>
              </a:xfrm>
              <a:custGeom>
                <a:avLst/>
                <a:gdLst/>
                <a:ahLst/>
                <a:rect l="l" t="t" r="r" b="b"/>
                <a:pathLst>
                  <a:path w="223" h="288">
                    <a:moveTo>
                      <a:pt x="0" y="28"/>
                    </a:moveTo>
                    <a:lnTo>
                      <a:pt x="17" y="59"/>
                    </a:lnTo>
                    <a:lnTo>
                      <a:pt x="6" y="126"/>
                    </a:lnTo>
                    <a:lnTo>
                      <a:pt x="17" y="133"/>
                    </a:lnTo>
                    <a:lnTo>
                      <a:pt x="13" y="141"/>
                    </a:lnTo>
                    <a:lnTo>
                      <a:pt x="2" y="169"/>
                    </a:lnTo>
                    <a:lnTo>
                      <a:pt x="22" y="208"/>
                    </a:lnTo>
                    <a:lnTo>
                      <a:pt x="33" y="286"/>
                    </a:lnTo>
                    <a:lnTo>
                      <a:pt x="47" y="288"/>
                    </a:lnTo>
                    <a:lnTo>
                      <a:pt x="67" y="264"/>
                    </a:lnTo>
                    <a:lnTo>
                      <a:pt x="100" y="284"/>
                    </a:lnTo>
                    <a:lnTo>
                      <a:pt x="103" y="270"/>
                    </a:lnTo>
                    <a:lnTo>
                      <a:pt x="135" y="274"/>
                    </a:lnTo>
                    <a:lnTo>
                      <a:pt x="144" y="218"/>
                    </a:lnTo>
                    <a:lnTo>
                      <a:pt x="200" y="208"/>
                    </a:lnTo>
                    <a:lnTo>
                      <a:pt x="216" y="226"/>
                    </a:lnTo>
                    <a:lnTo>
                      <a:pt x="223" y="183"/>
                    </a:lnTo>
                    <a:lnTo>
                      <a:pt x="213" y="144"/>
                    </a:lnTo>
                    <a:lnTo>
                      <a:pt x="180" y="142"/>
                    </a:lnTo>
                    <a:lnTo>
                      <a:pt x="168" y="86"/>
                    </a:lnTo>
                    <a:lnTo>
                      <a:pt x="85" y="47"/>
                    </a:lnTo>
                    <a:lnTo>
                      <a:pt x="79" y="0"/>
                    </a:lnTo>
                    <a:lnTo>
                      <a:pt x="24" y="31"/>
                    </a:lnTo>
                    <a:lnTo>
                      <a:pt x="0" y="2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5480" bIns="15480" anchor="t">
                <a:noAutofit/>
              </a:bodyPr>
              <a:p>
                <a:endParaRPr b="0" lang="en-US" sz="2400" strike="noStrike" u="none">
                  <a:solidFill>
                    <a:srgbClr val="ffffff"/>
                  </a:solidFill>
                  <a:effectLst/>
                  <a:uFillTx/>
                  <a:latin typeface="Arial"/>
                </a:endParaRPr>
              </a:p>
            </p:txBody>
          </p:sp>
          <p:sp>
            <p:nvSpPr>
              <p:cNvPr id="761" name=""/>
              <p:cNvSpPr/>
              <p:nvPr/>
            </p:nvSpPr>
            <p:spPr>
              <a:xfrm>
                <a:off x="6365160" y="2590920"/>
                <a:ext cx="206640" cy="184320"/>
              </a:xfrm>
              <a:custGeom>
                <a:avLst/>
                <a:gdLst/>
                <a:ahLst/>
                <a:rect l="l" t="t" r="r" b="b"/>
                <a:pathLst>
                  <a:path w="728" h="848">
                    <a:moveTo>
                      <a:pt x="0" y="268"/>
                    </a:moveTo>
                    <a:lnTo>
                      <a:pt x="17" y="308"/>
                    </a:lnTo>
                    <a:lnTo>
                      <a:pt x="41" y="321"/>
                    </a:lnTo>
                    <a:lnTo>
                      <a:pt x="61" y="305"/>
                    </a:lnTo>
                    <a:lnTo>
                      <a:pt x="61" y="340"/>
                    </a:lnTo>
                    <a:lnTo>
                      <a:pt x="76" y="340"/>
                    </a:lnTo>
                    <a:lnTo>
                      <a:pt x="100" y="343"/>
                    </a:lnTo>
                    <a:lnTo>
                      <a:pt x="155" y="312"/>
                    </a:lnTo>
                    <a:lnTo>
                      <a:pt x="161" y="359"/>
                    </a:lnTo>
                    <a:lnTo>
                      <a:pt x="244" y="398"/>
                    </a:lnTo>
                    <a:lnTo>
                      <a:pt x="256" y="454"/>
                    </a:lnTo>
                    <a:lnTo>
                      <a:pt x="289" y="456"/>
                    </a:lnTo>
                    <a:lnTo>
                      <a:pt x="299" y="495"/>
                    </a:lnTo>
                    <a:lnTo>
                      <a:pt x="292" y="538"/>
                    </a:lnTo>
                    <a:lnTo>
                      <a:pt x="297" y="582"/>
                    </a:lnTo>
                    <a:lnTo>
                      <a:pt x="336" y="589"/>
                    </a:lnTo>
                    <a:lnTo>
                      <a:pt x="343" y="619"/>
                    </a:lnTo>
                    <a:lnTo>
                      <a:pt x="362" y="624"/>
                    </a:lnTo>
                    <a:lnTo>
                      <a:pt x="358" y="661"/>
                    </a:lnTo>
                    <a:lnTo>
                      <a:pt x="371" y="662"/>
                    </a:lnTo>
                    <a:lnTo>
                      <a:pt x="375" y="694"/>
                    </a:lnTo>
                    <a:lnTo>
                      <a:pt x="302" y="767"/>
                    </a:lnTo>
                    <a:lnTo>
                      <a:pt x="317" y="762"/>
                    </a:lnTo>
                    <a:lnTo>
                      <a:pt x="371" y="807"/>
                    </a:lnTo>
                    <a:lnTo>
                      <a:pt x="384" y="824"/>
                    </a:lnTo>
                    <a:lnTo>
                      <a:pt x="380" y="848"/>
                    </a:lnTo>
                    <a:lnTo>
                      <a:pt x="469" y="721"/>
                    </a:lnTo>
                    <a:lnTo>
                      <a:pt x="472" y="658"/>
                    </a:lnTo>
                    <a:lnTo>
                      <a:pt x="544" y="600"/>
                    </a:lnTo>
                    <a:lnTo>
                      <a:pt x="589" y="600"/>
                    </a:lnTo>
                    <a:lnTo>
                      <a:pt x="609" y="579"/>
                    </a:lnTo>
                    <a:lnTo>
                      <a:pt x="646" y="483"/>
                    </a:lnTo>
                    <a:lnTo>
                      <a:pt x="649" y="388"/>
                    </a:lnTo>
                    <a:lnTo>
                      <a:pt x="720" y="298"/>
                    </a:lnTo>
                    <a:lnTo>
                      <a:pt x="728" y="260"/>
                    </a:lnTo>
                    <a:lnTo>
                      <a:pt x="715" y="220"/>
                    </a:lnTo>
                    <a:lnTo>
                      <a:pt x="687" y="214"/>
                    </a:lnTo>
                    <a:lnTo>
                      <a:pt x="641" y="174"/>
                    </a:lnTo>
                    <a:lnTo>
                      <a:pt x="547" y="166"/>
                    </a:lnTo>
                    <a:lnTo>
                      <a:pt x="540" y="141"/>
                    </a:lnTo>
                    <a:lnTo>
                      <a:pt x="498" y="123"/>
                    </a:lnTo>
                    <a:lnTo>
                      <a:pt x="480" y="124"/>
                    </a:lnTo>
                    <a:lnTo>
                      <a:pt x="456" y="160"/>
                    </a:lnTo>
                    <a:lnTo>
                      <a:pt x="454" y="147"/>
                    </a:lnTo>
                    <a:lnTo>
                      <a:pt x="417" y="153"/>
                    </a:lnTo>
                    <a:lnTo>
                      <a:pt x="433" y="146"/>
                    </a:lnTo>
                    <a:lnTo>
                      <a:pt x="417" y="117"/>
                    </a:lnTo>
                    <a:lnTo>
                      <a:pt x="447" y="77"/>
                    </a:lnTo>
                    <a:lnTo>
                      <a:pt x="416" y="23"/>
                    </a:lnTo>
                    <a:lnTo>
                      <a:pt x="389" y="65"/>
                    </a:lnTo>
                    <a:lnTo>
                      <a:pt x="364" y="63"/>
                    </a:lnTo>
                    <a:lnTo>
                      <a:pt x="323" y="69"/>
                    </a:lnTo>
                    <a:lnTo>
                      <a:pt x="271" y="77"/>
                    </a:lnTo>
                    <a:lnTo>
                      <a:pt x="260" y="56"/>
                    </a:lnTo>
                    <a:lnTo>
                      <a:pt x="264" y="15"/>
                    </a:lnTo>
                    <a:lnTo>
                      <a:pt x="248" y="0"/>
                    </a:lnTo>
                    <a:lnTo>
                      <a:pt x="201" y="25"/>
                    </a:lnTo>
                    <a:lnTo>
                      <a:pt x="170" y="17"/>
                    </a:lnTo>
                    <a:lnTo>
                      <a:pt x="179" y="58"/>
                    </a:lnTo>
                    <a:lnTo>
                      <a:pt x="196" y="63"/>
                    </a:lnTo>
                    <a:lnTo>
                      <a:pt x="150" y="92"/>
                    </a:lnTo>
                    <a:lnTo>
                      <a:pt x="129" y="82"/>
                    </a:lnTo>
                    <a:lnTo>
                      <a:pt x="120" y="66"/>
                    </a:lnTo>
                    <a:lnTo>
                      <a:pt x="75" y="75"/>
                    </a:lnTo>
                    <a:lnTo>
                      <a:pt x="89" y="96"/>
                    </a:lnTo>
                    <a:lnTo>
                      <a:pt x="72" y="98"/>
                    </a:lnTo>
                    <a:lnTo>
                      <a:pt x="81" y="135"/>
                    </a:lnTo>
                    <a:lnTo>
                      <a:pt x="73" y="196"/>
                    </a:lnTo>
                    <a:lnTo>
                      <a:pt x="25" y="219"/>
                    </a:lnTo>
                    <a:lnTo>
                      <a:pt x="0" y="26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62" name=""/>
              <p:cNvSpPr/>
              <p:nvPr/>
            </p:nvSpPr>
            <p:spPr>
              <a:xfrm>
                <a:off x="6355080" y="2694600"/>
                <a:ext cx="44640" cy="193320"/>
              </a:xfrm>
              <a:custGeom>
                <a:avLst/>
                <a:gdLst/>
                <a:ahLst/>
                <a:rect l="l" t="t" r="r" b="b"/>
                <a:pathLst>
                  <a:path w="155" h="888">
                    <a:moveTo>
                      <a:pt x="0" y="693"/>
                    </a:moveTo>
                    <a:lnTo>
                      <a:pt x="11" y="670"/>
                    </a:lnTo>
                    <a:lnTo>
                      <a:pt x="32" y="687"/>
                    </a:lnTo>
                    <a:lnTo>
                      <a:pt x="52" y="642"/>
                    </a:lnTo>
                    <a:lnTo>
                      <a:pt x="44" y="624"/>
                    </a:lnTo>
                    <a:lnTo>
                      <a:pt x="60" y="561"/>
                    </a:lnTo>
                    <a:lnTo>
                      <a:pt x="32" y="556"/>
                    </a:lnTo>
                    <a:lnTo>
                      <a:pt x="37" y="454"/>
                    </a:lnTo>
                    <a:lnTo>
                      <a:pt x="74" y="348"/>
                    </a:lnTo>
                    <a:lnTo>
                      <a:pt x="74" y="259"/>
                    </a:lnTo>
                    <a:lnTo>
                      <a:pt x="101" y="90"/>
                    </a:lnTo>
                    <a:lnTo>
                      <a:pt x="91" y="15"/>
                    </a:lnTo>
                    <a:lnTo>
                      <a:pt x="110" y="0"/>
                    </a:lnTo>
                    <a:lnTo>
                      <a:pt x="130" y="39"/>
                    </a:lnTo>
                    <a:lnTo>
                      <a:pt x="141" y="117"/>
                    </a:lnTo>
                    <a:lnTo>
                      <a:pt x="155" y="119"/>
                    </a:lnTo>
                    <a:lnTo>
                      <a:pt x="153" y="145"/>
                    </a:lnTo>
                    <a:lnTo>
                      <a:pt x="132" y="156"/>
                    </a:lnTo>
                    <a:lnTo>
                      <a:pt x="133" y="208"/>
                    </a:lnTo>
                    <a:lnTo>
                      <a:pt x="110" y="238"/>
                    </a:lnTo>
                    <a:lnTo>
                      <a:pt x="93" y="310"/>
                    </a:lnTo>
                    <a:lnTo>
                      <a:pt x="107" y="379"/>
                    </a:lnTo>
                    <a:lnTo>
                      <a:pt x="83" y="437"/>
                    </a:lnTo>
                    <a:lnTo>
                      <a:pt x="67" y="584"/>
                    </a:lnTo>
                    <a:lnTo>
                      <a:pt x="78" y="637"/>
                    </a:lnTo>
                    <a:lnTo>
                      <a:pt x="67" y="642"/>
                    </a:lnTo>
                    <a:lnTo>
                      <a:pt x="72" y="690"/>
                    </a:lnTo>
                    <a:lnTo>
                      <a:pt x="39" y="787"/>
                    </a:lnTo>
                    <a:lnTo>
                      <a:pt x="44" y="803"/>
                    </a:lnTo>
                    <a:lnTo>
                      <a:pt x="58" y="799"/>
                    </a:lnTo>
                    <a:lnTo>
                      <a:pt x="67" y="836"/>
                    </a:lnTo>
                    <a:lnTo>
                      <a:pt x="133" y="844"/>
                    </a:lnTo>
                    <a:lnTo>
                      <a:pt x="88" y="860"/>
                    </a:lnTo>
                    <a:lnTo>
                      <a:pt x="83" y="888"/>
                    </a:lnTo>
                    <a:lnTo>
                      <a:pt x="63" y="880"/>
                    </a:lnTo>
                    <a:lnTo>
                      <a:pt x="84" y="862"/>
                    </a:lnTo>
                    <a:lnTo>
                      <a:pt x="52" y="854"/>
                    </a:lnTo>
                    <a:lnTo>
                      <a:pt x="49" y="822"/>
                    </a:lnTo>
                    <a:lnTo>
                      <a:pt x="38" y="837"/>
                    </a:lnTo>
                    <a:lnTo>
                      <a:pt x="26" y="808"/>
                    </a:lnTo>
                    <a:lnTo>
                      <a:pt x="32" y="799"/>
                    </a:lnTo>
                    <a:lnTo>
                      <a:pt x="18" y="786"/>
                    </a:lnTo>
                    <a:lnTo>
                      <a:pt x="32" y="769"/>
                    </a:lnTo>
                    <a:lnTo>
                      <a:pt x="19" y="726"/>
                    </a:lnTo>
                    <a:lnTo>
                      <a:pt x="43" y="731"/>
                    </a:lnTo>
                    <a:lnTo>
                      <a:pt x="19" y="709"/>
                    </a:lnTo>
                    <a:lnTo>
                      <a:pt x="24" y="693"/>
                    </a:lnTo>
                    <a:lnTo>
                      <a:pt x="0" y="693"/>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763" name=""/>
              <p:cNvSpPr/>
              <p:nvPr/>
            </p:nvSpPr>
            <p:spPr>
              <a:xfrm>
                <a:off x="6356880" y="2857320"/>
                <a:ext cx="3600" cy="7560"/>
              </a:xfrm>
              <a:custGeom>
                <a:avLst/>
                <a:gdLst/>
                <a:ahLst/>
                <a:rect l="l" t="t" r="r" b="b"/>
                <a:pathLst>
                  <a:path w="13" h="33">
                    <a:moveTo>
                      <a:pt x="0" y="15"/>
                    </a:moveTo>
                    <a:lnTo>
                      <a:pt x="5" y="0"/>
                    </a:lnTo>
                    <a:lnTo>
                      <a:pt x="13" y="33"/>
                    </a:lnTo>
                    <a:lnTo>
                      <a:pt x="0" y="15"/>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9240" bIns="-39240" anchor="t">
                <a:noAutofit/>
              </a:bodyPr>
              <a:p>
                <a:endParaRPr b="0" lang="en-US" sz="2400" strike="noStrike" u="none">
                  <a:solidFill>
                    <a:srgbClr val="ffffff"/>
                  </a:solidFill>
                  <a:effectLst/>
                  <a:uFillTx/>
                  <a:latin typeface="Arial"/>
                </a:endParaRPr>
              </a:p>
            </p:txBody>
          </p:sp>
          <p:sp>
            <p:nvSpPr>
              <p:cNvPr id="764" name=""/>
              <p:cNvSpPr/>
              <p:nvPr/>
            </p:nvSpPr>
            <p:spPr>
              <a:xfrm>
                <a:off x="6361560" y="2817360"/>
                <a:ext cx="3600" cy="10440"/>
              </a:xfrm>
              <a:custGeom>
                <a:avLst/>
                <a:gdLst/>
                <a:ahLst/>
                <a:rect l="l" t="t" r="r" b="b"/>
                <a:pathLst>
                  <a:path w="12" h="43">
                    <a:moveTo>
                      <a:pt x="0" y="37"/>
                    </a:moveTo>
                    <a:lnTo>
                      <a:pt x="12" y="0"/>
                    </a:lnTo>
                    <a:lnTo>
                      <a:pt x="12" y="43"/>
                    </a:lnTo>
                    <a:lnTo>
                      <a:pt x="0" y="3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6360" bIns="-36360" anchor="t">
                <a:noAutofit/>
              </a:bodyPr>
              <a:p>
                <a:endParaRPr b="0" lang="en-US" sz="2400" strike="noStrike" u="none">
                  <a:solidFill>
                    <a:srgbClr val="ffffff"/>
                  </a:solidFill>
                  <a:effectLst/>
                  <a:uFillTx/>
                  <a:latin typeface="Arial"/>
                </a:endParaRPr>
              </a:p>
            </p:txBody>
          </p:sp>
          <p:sp>
            <p:nvSpPr>
              <p:cNvPr id="765" name=""/>
              <p:cNvSpPr/>
              <p:nvPr/>
            </p:nvSpPr>
            <p:spPr>
              <a:xfrm>
                <a:off x="6365160" y="2886120"/>
                <a:ext cx="6120" cy="3600"/>
              </a:xfrm>
              <a:custGeom>
                <a:avLst/>
                <a:gdLst/>
                <a:ahLst/>
                <a:rect l="l" t="t" r="r" b="b"/>
                <a:pathLst>
                  <a:path w="25" h="19">
                    <a:moveTo>
                      <a:pt x="0" y="0"/>
                    </a:moveTo>
                    <a:lnTo>
                      <a:pt x="24" y="5"/>
                    </a:lnTo>
                    <a:lnTo>
                      <a:pt x="25" y="19"/>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3200" bIns="-43200" anchor="t">
                <a:noAutofit/>
              </a:bodyPr>
              <a:p>
                <a:endParaRPr b="0" lang="en-US" sz="2400" strike="noStrike" u="none">
                  <a:solidFill>
                    <a:srgbClr val="ffffff"/>
                  </a:solidFill>
                  <a:effectLst/>
                  <a:uFillTx/>
                  <a:latin typeface="Arial"/>
                </a:endParaRPr>
              </a:p>
            </p:txBody>
          </p:sp>
          <p:sp>
            <p:nvSpPr>
              <p:cNvPr id="766" name=""/>
              <p:cNvSpPr/>
              <p:nvPr/>
            </p:nvSpPr>
            <p:spPr>
              <a:xfrm>
                <a:off x="6366960" y="2877120"/>
                <a:ext cx="9000" cy="9000"/>
              </a:xfrm>
              <a:custGeom>
                <a:avLst/>
                <a:gdLst/>
                <a:ahLst/>
                <a:rect l="l" t="t" r="r" b="b"/>
                <a:pathLst>
                  <a:path w="38" h="42">
                    <a:moveTo>
                      <a:pt x="0" y="7"/>
                    </a:moveTo>
                    <a:lnTo>
                      <a:pt x="11" y="0"/>
                    </a:lnTo>
                    <a:lnTo>
                      <a:pt x="11" y="20"/>
                    </a:lnTo>
                    <a:lnTo>
                      <a:pt x="38" y="27"/>
                    </a:lnTo>
                    <a:lnTo>
                      <a:pt x="19" y="42"/>
                    </a:lnTo>
                    <a:lnTo>
                      <a:pt x="0" y="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7800" bIns="-37800" anchor="t">
                <a:noAutofit/>
              </a:bodyPr>
              <a:p>
                <a:endParaRPr b="0" lang="en-US" sz="2400" strike="noStrike" u="none">
                  <a:solidFill>
                    <a:srgbClr val="ffffff"/>
                  </a:solidFill>
                  <a:effectLst/>
                  <a:uFillTx/>
                  <a:latin typeface="Arial"/>
                </a:endParaRPr>
              </a:p>
            </p:txBody>
          </p:sp>
          <p:sp>
            <p:nvSpPr>
              <p:cNvPr id="767" name=""/>
              <p:cNvSpPr/>
              <p:nvPr/>
            </p:nvSpPr>
            <p:spPr>
              <a:xfrm>
                <a:off x="6374160" y="2889000"/>
                <a:ext cx="5040" cy="2520"/>
              </a:xfrm>
              <a:custGeom>
                <a:avLst/>
                <a:gdLst/>
                <a:ahLst/>
                <a:rect l="l" t="t" r="r" b="b"/>
                <a:pathLst>
                  <a:path w="18" h="11">
                    <a:moveTo>
                      <a:pt x="0" y="8"/>
                    </a:moveTo>
                    <a:lnTo>
                      <a:pt x="5" y="0"/>
                    </a:lnTo>
                    <a:lnTo>
                      <a:pt x="18" y="11"/>
                    </a:lnTo>
                    <a:lnTo>
                      <a:pt x="0" y="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4280" bIns="-44280" anchor="t">
                <a:noAutofit/>
              </a:bodyPr>
              <a:p>
                <a:endParaRPr b="0" lang="en-US" sz="2400" strike="noStrike" u="none">
                  <a:solidFill>
                    <a:srgbClr val="ffffff"/>
                  </a:solidFill>
                  <a:effectLst/>
                  <a:uFillTx/>
                  <a:latin typeface="Arial"/>
                </a:endParaRPr>
              </a:p>
            </p:txBody>
          </p:sp>
          <p:sp>
            <p:nvSpPr>
              <p:cNvPr id="768" name=""/>
              <p:cNvSpPr/>
              <p:nvPr/>
            </p:nvSpPr>
            <p:spPr>
              <a:xfrm>
                <a:off x="6377400" y="2881800"/>
                <a:ext cx="14760" cy="13680"/>
              </a:xfrm>
              <a:custGeom>
                <a:avLst/>
                <a:gdLst/>
                <a:ahLst/>
                <a:rect l="l" t="t" r="r" b="b"/>
                <a:pathLst>
                  <a:path w="52" h="64">
                    <a:moveTo>
                      <a:pt x="0" y="52"/>
                    </a:moveTo>
                    <a:lnTo>
                      <a:pt x="9" y="42"/>
                    </a:lnTo>
                    <a:lnTo>
                      <a:pt x="36" y="48"/>
                    </a:lnTo>
                    <a:lnTo>
                      <a:pt x="25" y="32"/>
                    </a:lnTo>
                    <a:lnTo>
                      <a:pt x="37" y="21"/>
                    </a:lnTo>
                    <a:lnTo>
                      <a:pt x="17" y="19"/>
                    </a:lnTo>
                    <a:lnTo>
                      <a:pt x="17" y="4"/>
                    </a:lnTo>
                    <a:lnTo>
                      <a:pt x="50" y="0"/>
                    </a:lnTo>
                    <a:lnTo>
                      <a:pt x="52" y="64"/>
                    </a:lnTo>
                    <a:lnTo>
                      <a:pt x="0" y="5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3120" bIns="-33120" anchor="t">
                <a:noAutofit/>
              </a:bodyPr>
              <a:p>
                <a:endParaRPr b="0" lang="en-US" sz="2400" strike="noStrike" u="none">
                  <a:solidFill>
                    <a:srgbClr val="ffffff"/>
                  </a:solidFill>
                  <a:effectLst/>
                  <a:uFillTx/>
                  <a:latin typeface="Arial"/>
                </a:endParaRPr>
              </a:p>
            </p:txBody>
          </p:sp>
          <p:sp>
            <p:nvSpPr>
              <p:cNvPr id="769" name=""/>
              <p:cNvSpPr/>
              <p:nvPr/>
            </p:nvSpPr>
            <p:spPr>
              <a:xfrm>
                <a:off x="6385680" y="2897640"/>
                <a:ext cx="9720" cy="2880"/>
              </a:xfrm>
              <a:custGeom>
                <a:avLst/>
                <a:gdLst/>
                <a:ahLst/>
                <a:rect l="l" t="t" r="r" b="b"/>
                <a:pathLst>
                  <a:path w="37" h="13">
                    <a:moveTo>
                      <a:pt x="0" y="0"/>
                    </a:moveTo>
                    <a:lnTo>
                      <a:pt x="35" y="3"/>
                    </a:lnTo>
                    <a:lnTo>
                      <a:pt x="37" y="13"/>
                    </a:lnTo>
                    <a:lnTo>
                      <a:pt x="0" y="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3920" bIns="-43920" anchor="t">
                <a:noAutofit/>
              </a:bodyPr>
              <a:p>
                <a:endParaRPr b="0" lang="en-US" sz="2400" strike="noStrike" u="none">
                  <a:solidFill>
                    <a:srgbClr val="ffffff"/>
                  </a:solidFill>
                  <a:effectLst/>
                  <a:uFillTx/>
                  <a:latin typeface="Arial"/>
                </a:endParaRPr>
              </a:p>
            </p:txBody>
          </p:sp>
          <p:sp>
            <p:nvSpPr>
              <p:cNvPr id="770" name=""/>
              <p:cNvSpPr/>
              <p:nvPr/>
            </p:nvSpPr>
            <p:spPr>
              <a:xfrm>
                <a:off x="6395760" y="2896200"/>
                <a:ext cx="5040" cy="1440"/>
              </a:xfrm>
              <a:custGeom>
                <a:avLst/>
                <a:gdLst/>
                <a:ahLst/>
                <a:rect l="l" t="t" r="r" b="b"/>
                <a:pathLst>
                  <a:path w="18" h="8">
                    <a:moveTo>
                      <a:pt x="0" y="8"/>
                    </a:moveTo>
                    <a:lnTo>
                      <a:pt x="4" y="0"/>
                    </a:lnTo>
                    <a:lnTo>
                      <a:pt x="18" y="8"/>
                    </a:lnTo>
                    <a:lnTo>
                      <a:pt x="0" y="8"/>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5360" bIns="-45360" anchor="t">
                <a:noAutofit/>
              </a:bodyPr>
              <a:p>
                <a:endParaRPr b="0" lang="en-US" sz="2400" strike="noStrike" u="none">
                  <a:solidFill>
                    <a:srgbClr val="ffffff"/>
                  </a:solidFill>
                  <a:effectLst/>
                  <a:uFillTx/>
                  <a:latin typeface="Arial"/>
                </a:endParaRPr>
              </a:p>
            </p:txBody>
          </p:sp>
          <p:sp>
            <p:nvSpPr>
              <p:cNvPr id="771" name=""/>
              <p:cNvSpPr/>
              <p:nvPr/>
            </p:nvSpPr>
            <p:spPr>
              <a:xfrm>
                <a:off x="6337080" y="2557440"/>
                <a:ext cx="64440" cy="75600"/>
              </a:xfrm>
              <a:custGeom>
                <a:avLst/>
                <a:gdLst/>
                <a:ahLst/>
                <a:rect l="l" t="t" r="r" b="b"/>
                <a:pathLst>
                  <a:path w="223" h="350">
                    <a:moveTo>
                      <a:pt x="0" y="234"/>
                    </a:moveTo>
                    <a:lnTo>
                      <a:pt x="28" y="259"/>
                    </a:lnTo>
                    <a:lnTo>
                      <a:pt x="66" y="265"/>
                    </a:lnTo>
                    <a:lnTo>
                      <a:pt x="108" y="313"/>
                    </a:lnTo>
                    <a:lnTo>
                      <a:pt x="162" y="318"/>
                    </a:lnTo>
                    <a:lnTo>
                      <a:pt x="153" y="342"/>
                    </a:lnTo>
                    <a:lnTo>
                      <a:pt x="167" y="350"/>
                    </a:lnTo>
                    <a:lnTo>
                      <a:pt x="175" y="289"/>
                    </a:lnTo>
                    <a:lnTo>
                      <a:pt x="166" y="252"/>
                    </a:lnTo>
                    <a:lnTo>
                      <a:pt x="183" y="250"/>
                    </a:lnTo>
                    <a:lnTo>
                      <a:pt x="169" y="229"/>
                    </a:lnTo>
                    <a:lnTo>
                      <a:pt x="214" y="220"/>
                    </a:lnTo>
                    <a:lnTo>
                      <a:pt x="223" y="236"/>
                    </a:lnTo>
                    <a:lnTo>
                      <a:pt x="207" y="205"/>
                    </a:lnTo>
                    <a:lnTo>
                      <a:pt x="214" y="131"/>
                    </a:lnTo>
                    <a:lnTo>
                      <a:pt x="176" y="134"/>
                    </a:lnTo>
                    <a:lnTo>
                      <a:pt x="166" y="116"/>
                    </a:lnTo>
                    <a:lnTo>
                      <a:pt x="129" y="111"/>
                    </a:lnTo>
                    <a:lnTo>
                      <a:pt x="105" y="69"/>
                    </a:lnTo>
                    <a:lnTo>
                      <a:pt x="140" y="13"/>
                    </a:lnTo>
                    <a:lnTo>
                      <a:pt x="136" y="0"/>
                    </a:lnTo>
                    <a:lnTo>
                      <a:pt x="72" y="31"/>
                    </a:lnTo>
                    <a:lnTo>
                      <a:pt x="38" y="94"/>
                    </a:lnTo>
                    <a:lnTo>
                      <a:pt x="27" y="79"/>
                    </a:lnTo>
                    <a:lnTo>
                      <a:pt x="20" y="109"/>
                    </a:lnTo>
                    <a:lnTo>
                      <a:pt x="27" y="179"/>
                    </a:lnTo>
                    <a:lnTo>
                      <a:pt x="34" y="179"/>
                    </a:lnTo>
                    <a:lnTo>
                      <a:pt x="0" y="234"/>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8800" bIns="28800" anchor="t">
                <a:noAutofit/>
              </a:bodyPr>
              <a:p>
                <a:endParaRPr b="0" lang="en-US" sz="2400" strike="noStrike" u="none">
                  <a:solidFill>
                    <a:srgbClr val="ffffff"/>
                  </a:solidFill>
                  <a:effectLst/>
                  <a:uFillTx/>
                  <a:latin typeface="Arial"/>
                </a:endParaRPr>
              </a:p>
            </p:txBody>
          </p:sp>
          <p:sp>
            <p:nvSpPr>
              <p:cNvPr id="772" name=""/>
              <p:cNvSpPr/>
              <p:nvPr/>
            </p:nvSpPr>
            <p:spPr>
              <a:xfrm>
                <a:off x="6327360" y="2608200"/>
                <a:ext cx="28080" cy="28440"/>
              </a:xfrm>
              <a:custGeom>
                <a:avLst/>
                <a:gdLst/>
                <a:ahLst/>
                <a:rect l="l" t="t" r="r" b="b"/>
                <a:pathLst>
                  <a:path w="102" h="132">
                    <a:moveTo>
                      <a:pt x="0" y="51"/>
                    </a:moveTo>
                    <a:lnTo>
                      <a:pt x="0" y="77"/>
                    </a:lnTo>
                    <a:lnTo>
                      <a:pt x="20" y="84"/>
                    </a:lnTo>
                    <a:lnTo>
                      <a:pt x="9" y="103"/>
                    </a:lnTo>
                    <a:lnTo>
                      <a:pt x="6" y="126"/>
                    </a:lnTo>
                    <a:lnTo>
                      <a:pt x="30" y="132"/>
                    </a:lnTo>
                    <a:lnTo>
                      <a:pt x="51" y="95"/>
                    </a:lnTo>
                    <a:lnTo>
                      <a:pt x="95" y="66"/>
                    </a:lnTo>
                    <a:lnTo>
                      <a:pt x="102" y="31"/>
                    </a:lnTo>
                    <a:lnTo>
                      <a:pt x="64" y="25"/>
                    </a:lnTo>
                    <a:lnTo>
                      <a:pt x="36" y="0"/>
                    </a:lnTo>
                    <a:lnTo>
                      <a:pt x="14" y="12"/>
                    </a:lnTo>
                    <a:lnTo>
                      <a:pt x="0" y="51"/>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8360" bIns="-18360" anchor="t">
                <a:noAutofit/>
              </a:bodyPr>
              <a:p>
                <a:endParaRPr b="0" lang="en-US" sz="2400" strike="noStrike" u="none">
                  <a:solidFill>
                    <a:srgbClr val="ffffff"/>
                  </a:solidFill>
                  <a:effectLst/>
                  <a:uFillTx/>
                  <a:latin typeface="Arial"/>
                </a:endParaRPr>
              </a:p>
            </p:txBody>
          </p:sp>
          <p:sp>
            <p:nvSpPr>
              <p:cNvPr id="773" name=""/>
              <p:cNvSpPr/>
              <p:nvPr/>
            </p:nvSpPr>
            <p:spPr>
              <a:xfrm>
                <a:off x="6433560" y="2873520"/>
                <a:ext cx="8280" cy="3600"/>
              </a:xfrm>
              <a:custGeom>
                <a:avLst/>
                <a:gdLst/>
                <a:ahLst/>
                <a:rect l="l" t="t" r="r" b="b"/>
                <a:pathLst>
                  <a:path w="29" h="19">
                    <a:moveTo>
                      <a:pt x="0" y="19"/>
                    </a:moveTo>
                    <a:lnTo>
                      <a:pt x="16" y="8"/>
                    </a:lnTo>
                    <a:lnTo>
                      <a:pt x="9" y="0"/>
                    </a:lnTo>
                    <a:lnTo>
                      <a:pt x="29" y="1"/>
                    </a:lnTo>
                    <a:lnTo>
                      <a:pt x="0" y="19"/>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3200" bIns="-43200" anchor="t">
                <a:noAutofit/>
              </a:bodyPr>
              <a:p>
                <a:endParaRPr b="0" lang="en-US" sz="2400" strike="noStrike" u="none">
                  <a:solidFill>
                    <a:srgbClr val="ffffff"/>
                  </a:solidFill>
                  <a:effectLst/>
                  <a:uFillTx/>
                  <a:latin typeface="Arial"/>
                </a:endParaRPr>
              </a:p>
            </p:txBody>
          </p:sp>
          <p:sp>
            <p:nvSpPr>
              <p:cNvPr id="774" name=""/>
              <p:cNvSpPr/>
              <p:nvPr/>
            </p:nvSpPr>
            <p:spPr>
              <a:xfrm>
                <a:off x="6440760" y="2872800"/>
                <a:ext cx="8640" cy="4320"/>
              </a:xfrm>
              <a:custGeom>
                <a:avLst/>
                <a:gdLst/>
                <a:ahLst/>
                <a:rect l="l" t="t" r="r" b="b"/>
                <a:pathLst>
                  <a:path w="33" h="24">
                    <a:moveTo>
                      <a:pt x="0" y="24"/>
                    </a:moveTo>
                    <a:lnTo>
                      <a:pt x="15" y="0"/>
                    </a:lnTo>
                    <a:lnTo>
                      <a:pt x="33" y="8"/>
                    </a:lnTo>
                    <a:lnTo>
                      <a:pt x="0" y="24"/>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2480" bIns="-42480" anchor="t">
                <a:noAutofit/>
              </a:bodyPr>
              <a:p>
                <a:endParaRPr b="0" lang="en-US" sz="2400" strike="noStrike" u="none">
                  <a:solidFill>
                    <a:srgbClr val="ffffff"/>
                  </a:solidFill>
                  <a:effectLst/>
                  <a:uFillTx/>
                  <a:latin typeface="Arial"/>
                </a:endParaRPr>
              </a:p>
            </p:txBody>
          </p:sp>
          <p:sp>
            <p:nvSpPr>
              <p:cNvPr id="775" name=""/>
              <p:cNvSpPr/>
              <p:nvPr/>
            </p:nvSpPr>
            <p:spPr>
              <a:xfrm>
                <a:off x="6468120" y="2588760"/>
                <a:ext cx="14760" cy="15840"/>
              </a:xfrm>
              <a:custGeom>
                <a:avLst/>
                <a:gdLst/>
                <a:ahLst/>
                <a:rect l="l" t="t" r="r" b="b"/>
                <a:pathLst>
                  <a:path w="52" h="74">
                    <a:moveTo>
                      <a:pt x="0" y="72"/>
                    </a:moveTo>
                    <a:lnTo>
                      <a:pt x="6" y="0"/>
                    </a:lnTo>
                    <a:lnTo>
                      <a:pt x="52" y="32"/>
                    </a:lnTo>
                    <a:lnTo>
                      <a:pt x="25" y="74"/>
                    </a:lnTo>
                    <a:lnTo>
                      <a:pt x="0" y="72"/>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0960" bIns="-30960" anchor="t">
                <a:noAutofit/>
              </a:bodyPr>
              <a:p>
                <a:endParaRPr b="0" lang="en-US" sz="2400" strike="noStrike" u="none">
                  <a:solidFill>
                    <a:srgbClr val="ffffff"/>
                  </a:solidFill>
                  <a:effectLst/>
                  <a:uFillTx/>
                  <a:latin typeface="Arial"/>
                </a:endParaRPr>
              </a:p>
            </p:txBody>
          </p:sp>
          <p:sp>
            <p:nvSpPr>
              <p:cNvPr id="776" name=""/>
              <p:cNvSpPr/>
              <p:nvPr/>
            </p:nvSpPr>
            <p:spPr>
              <a:xfrm>
                <a:off x="6432120" y="2576160"/>
                <a:ext cx="24120" cy="31680"/>
              </a:xfrm>
              <a:custGeom>
                <a:avLst/>
                <a:gdLst/>
                <a:ahLst/>
                <a:rect l="l" t="t" r="r" b="b"/>
                <a:pathLst>
                  <a:path w="89" h="144">
                    <a:moveTo>
                      <a:pt x="0" y="47"/>
                    </a:moveTo>
                    <a:lnTo>
                      <a:pt x="14" y="67"/>
                    </a:lnTo>
                    <a:lnTo>
                      <a:pt x="30" y="82"/>
                    </a:lnTo>
                    <a:lnTo>
                      <a:pt x="26" y="123"/>
                    </a:lnTo>
                    <a:lnTo>
                      <a:pt x="37" y="144"/>
                    </a:lnTo>
                    <a:lnTo>
                      <a:pt x="89" y="136"/>
                    </a:lnTo>
                    <a:lnTo>
                      <a:pt x="58" y="90"/>
                    </a:lnTo>
                    <a:lnTo>
                      <a:pt x="82" y="53"/>
                    </a:lnTo>
                    <a:lnTo>
                      <a:pt x="27" y="0"/>
                    </a:lnTo>
                    <a:lnTo>
                      <a:pt x="10" y="14"/>
                    </a:lnTo>
                    <a:lnTo>
                      <a:pt x="17" y="29"/>
                    </a:lnTo>
                    <a:lnTo>
                      <a:pt x="0" y="4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15120" bIns="-15120" anchor="t">
                <a:noAutofit/>
              </a:bodyPr>
              <a:p>
                <a:endParaRPr b="0" lang="en-US" sz="2400" strike="noStrike" u="none">
                  <a:solidFill>
                    <a:srgbClr val="ffffff"/>
                  </a:solidFill>
                  <a:effectLst/>
                  <a:uFillTx/>
                  <a:latin typeface="Arial"/>
                </a:endParaRPr>
              </a:p>
            </p:txBody>
          </p:sp>
          <p:sp>
            <p:nvSpPr>
              <p:cNvPr id="777" name=""/>
              <p:cNvSpPr/>
              <p:nvPr/>
            </p:nvSpPr>
            <p:spPr>
              <a:xfrm>
                <a:off x="6424920" y="2703600"/>
                <a:ext cx="42480" cy="38880"/>
              </a:xfrm>
              <a:custGeom>
                <a:avLst/>
                <a:gdLst/>
                <a:ahLst/>
                <a:rect l="l" t="t" r="r" b="b"/>
                <a:pathLst>
                  <a:path w="151" h="180">
                    <a:moveTo>
                      <a:pt x="0" y="66"/>
                    </a:moveTo>
                    <a:lnTo>
                      <a:pt x="9" y="10"/>
                    </a:lnTo>
                    <a:lnTo>
                      <a:pt x="65" y="0"/>
                    </a:lnTo>
                    <a:lnTo>
                      <a:pt x="81" y="18"/>
                    </a:lnTo>
                    <a:lnTo>
                      <a:pt x="86" y="62"/>
                    </a:lnTo>
                    <a:lnTo>
                      <a:pt x="125" y="69"/>
                    </a:lnTo>
                    <a:lnTo>
                      <a:pt x="132" y="99"/>
                    </a:lnTo>
                    <a:lnTo>
                      <a:pt x="151" y="104"/>
                    </a:lnTo>
                    <a:lnTo>
                      <a:pt x="147" y="141"/>
                    </a:lnTo>
                    <a:lnTo>
                      <a:pt x="127" y="180"/>
                    </a:lnTo>
                    <a:lnTo>
                      <a:pt x="78" y="178"/>
                    </a:lnTo>
                    <a:lnTo>
                      <a:pt x="87" y="134"/>
                    </a:lnTo>
                    <a:lnTo>
                      <a:pt x="0" y="6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7920" bIns="-7920" anchor="t">
                <a:noAutofit/>
              </a:bodyPr>
              <a:p>
                <a:endParaRPr b="0" lang="en-US" sz="2400" strike="noStrike" u="none">
                  <a:solidFill>
                    <a:srgbClr val="ffffff"/>
                  </a:solidFill>
                  <a:effectLst/>
                  <a:uFillTx/>
                  <a:latin typeface="Arial"/>
                </a:endParaRPr>
              </a:p>
            </p:txBody>
          </p:sp>
          <p:sp>
            <p:nvSpPr>
              <p:cNvPr id="778" name=""/>
              <p:cNvSpPr/>
              <p:nvPr/>
            </p:nvSpPr>
            <p:spPr>
              <a:xfrm>
                <a:off x="6324480" y="2615040"/>
                <a:ext cx="67320" cy="83160"/>
              </a:xfrm>
              <a:custGeom>
                <a:avLst/>
                <a:gdLst/>
                <a:ahLst/>
                <a:rect l="l" t="t" r="r" b="b"/>
                <a:pathLst>
                  <a:path w="233" h="385">
                    <a:moveTo>
                      <a:pt x="0" y="90"/>
                    </a:moveTo>
                    <a:lnTo>
                      <a:pt x="4" y="122"/>
                    </a:lnTo>
                    <a:lnTo>
                      <a:pt x="46" y="174"/>
                    </a:lnTo>
                    <a:lnTo>
                      <a:pt x="94" y="301"/>
                    </a:lnTo>
                    <a:lnTo>
                      <a:pt x="199" y="385"/>
                    </a:lnTo>
                    <a:lnTo>
                      <a:pt x="218" y="370"/>
                    </a:lnTo>
                    <a:lnTo>
                      <a:pt x="229" y="342"/>
                    </a:lnTo>
                    <a:lnTo>
                      <a:pt x="213" y="334"/>
                    </a:lnTo>
                    <a:lnTo>
                      <a:pt x="222" y="327"/>
                    </a:lnTo>
                    <a:lnTo>
                      <a:pt x="233" y="260"/>
                    </a:lnTo>
                    <a:lnTo>
                      <a:pt x="216" y="229"/>
                    </a:lnTo>
                    <a:lnTo>
                      <a:pt x="201" y="229"/>
                    </a:lnTo>
                    <a:lnTo>
                      <a:pt x="201" y="194"/>
                    </a:lnTo>
                    <a:lnTo>
                      <a:pt x="181" y="210"/>
                    </a:lnTo>
                    <a:lnTo>
                      <a:pt x="157" y="197"/>
                    </a:lnTo>
                    <a:lnTo>
                      <a:pt x="140" y="157"/>
                    </a:lnTo>
                    <a:lnTo>
                      <a:pt x="165" y="108"/>
                    </a:lnTo>
                    <a:lnTo>
                      <a:pt x="213" y="85"/>
                    </a:lnTo>
                    <a:lnTo>
                      <a:pt x="199" y="77"/>
                    </a:lnTo>
                    <a:lnTo>
                      <a:pt x="208" y="53"/>
                    </a:lnTo>
                    <a:lnTo>
                      <a:pt x="154" y="48"/>
                    </a:lnTo>
                    <a:lnTo>
                      <a:pt x="112" y="0"/>
                    </a:lnTo>
                    <a:lnTo>
                      <a:pt x="105" y="35"/>
                    </a:lnTo>
                    <a:lnTo>
                      <a:pt x="61" y="64"/>
                    </a:lnTo>
                    <a:lnTo>
                      <a:pt x="40" y="101"/>
                    </a:lnTo>
                    <a:lnTo>
                      <a:pt x="16" y="95"/>
                    </a:lnTo>
                    <a:lnTo>
                      <a:pt x="19" y="72"/>
                    </a:lnTo>
                    <a:lnTo>
                      <a:pt x="0" y="90"/>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36360" bIns="36360" anchor="t">
                <a:noAutofit/>
              </a:bodyPr>
              <a:p>
                <a:endParaRPr b="0" lang="en-US" sz="2400" strike="noStrike" u="none">
                  <a:solidFill>
                    <a:srgbClr val="ffffff"/>
                  </a:solidFill>
                  <a:effectLst/>
                  <a:uFillTx/>
                  <a:latin typeface="Arial"/>
                </a:endParaRPr>
              </a:p>
            </p:txBody>
          </p:sp>
          <p:sp>
            <p:nvSpPr>
              <p:cNvPr id="779" name=""/>
              <p:cNvSpPr/>
              <p:nvPr/>
            </p:nvSpPr>
            <p:spPr>
              <a:xfrm>
                <a:off x="6447960" y="2587320"/>
                <a:ext cx="22320" cy="18000"/>
              </a:xfrm>
              <a:custGeom>
                <a:avLst/>
                <a:gdLst/>
                <a:ahLst/>
                <a:rect l="l" t="t" r="r" b="b"/>
                <a:pathLst>
                  <a:path w="78" h="83">
                    <a:moveTo>
                      <a:pt x="0" y="37"/>
                    </a:moveTo>
                    <a:lnTo>
                      <a:pt x="24" y="0"/>
                    </a:lnTo>
                    <a:lnTo>
                      <a:pt x="78" y="5"/>
                    </a:lnTo>
                    <a:lnTo>
                      <a:pt x="72" y="77"/>
                    </a:lnTo>
                    <a:lnTo>
                      <a:pt x="31" y="83"/>
                    </a:lnTo>
                    <a:lnTo>
                      <a:pt x="0" y="37"/>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8800" bIns="-28800" anchor="t">
                <a:noAutofit/>
              </a:bodyPr>
              <a:p>
                <a:endParaRPr b="0" lang="en-US" sz="2400" strike="noStrike" u="none">
                  <a:solidFill>
                    <a:srgbClr val="ffffff"/>
                  </a:solidFill>
                  <a:effectLst/>
                  <a:uFillTx/>
                  <a:latin typeface="Arial"/>
                </a:endParaRPr>
              </a:p>
            </p:txBody>
          </p:sp>
          <p:sp>
            <p:nvSpPr>
              <p:cNvPr id="780" name=""/>
              <p:cNvSpPr/>
              <p:nvPr/>
            </p:nvSpPr>
            <p:spPr>
              <a:xfrm>
                <a:off x="6427800" y="2564280"/>
                <a:ext cx="5400" cy="3960"/>
              </a:xfrm>
              <a:custGeom>
                <a:avLst/>
                <a:gdLst/>
                <a:ahLst/>
                <a:rect l="l" t="t" r="r" b="b"/>
                <a:pathLst>
                  <a:path w="20" h="16">
                    <a:moveTo>
                      <a:pt x="0" y="16"/>
                    </a:moveTo>
                    <a:lnTo>
                      <a:pt x="18" y="12"/>
                    </a:lnTo>
                    <a:lnTo>
                      <a:pt x="20" y="0"/>
                    </a:lnTo>
                    <a:lnTo>
                      <a:pt x="0" y="1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42840" bIns="-42840" anchor="t">
                <a:noAutofit/>
              </a:bodyPr>
              <a:p>
                <a:endParaRPr b="0" lang="en-US" sz="2400" strike="noStrike" u="none">
                  <a:solidFill>
                    <a:srgbClr val="ffffff"/>
                  </a:solidFill>
                  <a:effectLst/>
                  <a:uFillTx/>
                  <a:latin typeface="Arial"/>
                </a:endParaRPr>
              </a:p>
            </p:txBody>
          </p:sp>
          <p:sp>
            <p:nvSpPr>
              <p:cNvPr id="781" name=""/>
              <p:cNvSpPr/>
              <p:nvPr/>
            </p:nvSpPr>
            <p:spPr>
              <a:xfrm>
                <a:off x="6446160" y="2756880"/>
                <a:ext cx="28440" cy="24120"/>
              </a:xfrm>
              <a:custGeom>
                <a:avLst/>
                <a:gdLst/>
                <a:ahLst/>
                <a:rect l="l" t="t" r="r" b="b"/>
                <a:pathLst>
                  <a:path w="97" h="114">
                    <a:moveTo>
                      <a:pt x="0" y="91"/>
                    </a:moveTo>
                    <a:lnTo>
                      <a:pt x="15" y="5"/>
                    </a:lnTo>
                    <a:lnTo>
                      <a:pt x="30" y="0"/>
                    </a:lnTo>
                    <a:lnTo>
                      <a:pt x="84" y="45"/>
                    </a:lnTo>
                    <a:lnTo>
                      <a:pt x="97" y="62"/>
                    </a:lnTo>
                    <a:lnTo>
                      <a:pt x="93" y="86"/>
                    </a:lnTo>
                    <a:lnTo>
                      <a:pt x="66" y="114"/>
                    </a:lnTo>
                    <a:lnTo>
                      <a:pt x="0" y="91"/>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22680" bIns="-22680" anchor="t">
                <a:noAutofit/>
              </a:bodyPr>
              <a:p>
                <a:endParaRPr b="0" lang="en-US" sz="2400" strike="noStrike" u="none">
                  <a:solidFill>
                    <a:srgbClr val="ffffff"/>
                  </a:solidFill>
                  <a:effectLst/>
                  <a:uFillTx/>
                  <a:latin typeface="Arial"/>
                </a:endParaRPr>
              </a:p>
            </p:txBody>
          </p:sp>
          <p:sp>
            <p:nvSpPr>
              <p:cNvPr id="782" name=""/>
              <p:cNvSpPr/>
              <p:nvPr/>
            </p:nvSpPr>
            <p:spPr>
              <a:xfrm>
                <a:off x="6366240" y="2557440"/>
                <a:ext cx="72000" cy="53280"/>
              </a:xfrm>
              <a:custGeom>
                <a:avLst/>
                <a:gdLst/>
                <a:ahLst/>
                <a:rect l="l" t="t" r="r" b="b"/>
                <a:pathLst>
                  <a:path w="250" h="243">
                    <a:moveTo>
                      <a:pt x="0" y="66"/>
                    </a:moveTo>
                    <a:lnTo>
                      <a:pt x="24" y="108"/>
                    </a:lnTo>
                    <a:lnTo>
                      <a:pt x="61" y="113"/>
                    </a:lnTo>
                    <a:lnTo>
                      <a:pt x="71" y="131"/>
                    </a:lnTo>
                    <a:lnTo>
                      <a:pt x="109" y="128"/>
                    </a:lnTo>
                    <a:lnTo>
                      <a:pt x="102" y="202"/>
                    </a:lnTo>
                    <a:lnTo>
                      <a:pt x="118" y="233"/>
                    </a:lnTo>
                    <a:lnTo>
                      <a:pt x="139" y="243"/>
                    </a:lnTo>
                    <a:lnTo>
                      <a:pt x="185" y="214"/>
                    </a:lnTo>
                    <a:lnTo>
                      <a:pt x="168" y="209"/>
                    </a:lnTo>
                    <a:lnTo>
                      <a:pt x="159" y="168"/>
                    </a:lnTo>
                    <a:lnTo>
                      <a:pt x="190" y="176"/>
                    </a:lnTo>
                    <a:lnTo>
                      <a:pt x="237" y="151"/>
                    </a:lnTo>
                    <a:lnTo>
                      <a:pt x="223" y="131"/>
                    </a:lnTo>
                    <a:lnTo>
                      <a:pt x="240" y="113"/>
                    </a:lnTo>
                    <a:lnTo>
                      <a:pt x="233" y="98"/>
                    </a:lnTo>
                    <a:lnTo>
                      <a:pt x="250" y="84"/>
                    </a:lnTo>
                    <a:lnTo>
                      <a:pt x="229" y="80"/>
                    </a:lnTo>
                    <a:lnTo>
                      <a:pt x="229" y="60"/>
                    </a:lnTo>
                    <a:lnTo>
                      <a:pt x="191" y="41"/>
                    </a:lnTo>
                    <a:lnTo>
                      <a:pt x="209" y="33"/>
                    </a:lnTo>
                    <a:lnTo>
                      <a:pt x="98" y="38"/>
                    </a:lnTo>
                    <a:lnTo>
                      <a:pt x="64" y="0"/>
                    </a:lnTo>
                    <a:lnTo>
                      <a:pt x="64" y="17"/>
                    </a:lnTo>
                    <a:lnTo>
                      <a:pt x="33" y="32"/>
                    </a:lnTo>
                    <a:lnTo>
                      <a:pt x="42" y="60"/>
                    </a:lnTo>
                    <a:lnTo>
                      <a:pt x="31" y="71"/>
                    </a:lnTo>
                    <a:lnTo>
                      <a:pt x="24" y="45"/>
                    </a:lnTo>
                    <a:lnTo>
                      <a:pt x="35" y="10"/>
                    </a:lnTo>
                    <a:lnTo>
                      <a:pt x="0" y="66"/>
                    </a:lnTo>
                    <a:close/>
                  </a:path>
                </a:pathLst>
              </a:custGeom>
              <a:solidFill>
                <a:srgbClr val="921846">
                  <a:alpha val="50000"/>
                </a:srgbClr>
              </a:solidFill>
              <a:ln w="3240">
                <a:solidFill>
                  <a:srgbClr val="ffffff"/>
                </a:solidFill>
                <a:round/>
              </a:ln>
            </p:spPr>
            <p:style>
              <a:lnRef idx="0"/>
              <a:fillRef idx="0"/>
              <a:effectRef idx="0"/>
              <a:fontRef idx="minor"/>
            </p:style>
            <p:txBody>
              <a:bodyPr lIns="90000" rIns="90000" tIns="6480" bIns="6480" anchor="t">
                <a:noAutofit/>
              </a:bodyPr>
              <a:p>
                <a:endParaRPr b="0" lang="en-US" sz="2400" strike="noStrike" u="none">
                  <a:solidFill>
                    <a:srgbClr val="ffffff"/>
                  </a:solidFill>
                  <a:effectLst/>
                  <a:uFillTx/>
                  <a:latin typeface="Arial"/>
                </a:endParaRPr>
              </a:p>
            </p:txBody>
          </p:sp>
        </p:grpSp>
        <p:sp>
          <p:nvSpPr>
            <p:cNvPr id="783" name=""/>
            <p:cNvSpPr/>
            <p:nvPr/>
          </p:nvSpPr>
          <p:spPr>
            <a:xfrm>
              <a:off x="6095880" y="2556000"/>
              <a:ext cx="187560" cy="131760"/>
            </a:xfrm>
            <a:custGeom>
              <a:avLst/>
              <a:gdLst/>
              <a:ahLst/>
              <a:rect l="l" t="t" r="r" b="b"/>
              <a:pathLst>
                <a:path w="562" h="405">
                  <a:moveTo>
                    <a:pt x="0" y="5"/>
                  </a:moveTo>
                  <a:lnTo>
                    <a:pt x="25" y="67"/>
                  </a:lnTo>
                  <a:lnTo>
                    <a:pt x="57" y="96"/>
                  </a:lnTo>
                  <a:lnTo>
                    <a:pt x="55" y="114"/>
                  </a:lnTo>
                  <a:lnTo>
                    <a:pt x="38" y="117"/>
                  </a:lnTo>
                  <a:lnTo>
                    <a:pt x="75" y="131"/>
                  </a:lnTo>
                  <a:lnTo>
                    <a:pt x="94" y="159"/>
                  </a:lnTo>
                  <a:lnTo>
                    <a:pt x="92" y="184"/>
                  </a:lnTo>
                  <a:lnTo>
                    <a:pt x="132" y="224"/>
                  </a:lnTo>
                  <a:lnTo>
                    <a:pt x="141" y="211"/>
                  </a:lnTo>
                  <a:lnTo>
                    <a:pt x="48" y="58"/>
                  </a:lnTo>
                  <a:lnTo>
                    <a:pt x="42" y="17"/>
                  </a:lnTo>
                  <a:lnTo>
                    <a:pt x="62" y="27"/>
                  </a:lnTo>
                  <a:lnTo>
                    <a:pt x="96" y="94"/>
                  </a:lnTo>
                  <a:lnTo>
                    <a:pt x="146" y="143"/>
                  </a:lnTo>
                  <a:lnTo>
                    <a:pt x="144" y="163"/>
                  </a:lnTo>
                  <a:lnTo>
                    <a:pt x="213" y="232"/>
                  </a:lnTo>
                  <a:lnTo>
                    <a:pt x="224" y="260"/>
                  </a:lnTo>
                  <a:lnTo>
                    <a:pt x="213" y="279"/>
                  </a:lnTo>
                  <a:lnTo>
                    <a:pt x="231" y="306"/>
                  </a:lnTo>
                  <a:lnTo>
                    <a:pt x="365" y="376"/>
                  </a:lnTo>
                  <a:lnTo>
                    <a:pt x="421" y="371"/>
                  </a:lnTo>
                  <a:lnTo>
                    <a:pt x="460" y="405"/>
                  </a:lnTo>
                  <a:lnTo>
                    <a:pt x="476" y="373"/>
                  </a:lnTo>
                  <a:lnTo>
                    <a:pt x="496" y="371"/>
                  </a:lnTo>
                  <a:lnTo>
                    <a:pt x="476" y="343"/>
                  </a:lnTo>
                  <a:lnTo>
                    <a:pt x="519" y="332"/>
                  </a:lnTo>
                  <a:lnTo>
                    <a:pt x="535" y="320"/>
                  </a:lnTo>
                  <a:lnTo>
                    <a:pt x="539" y="313"/>
                  </a:lnTo>
                  <a:lnTo>
                    <a:pt x="543" y="328"/>
                  </a:lnTo>
                  <a:lnTo>
                    <a:pt x="562" y="261"/>
                  </a:lnTo>
                  <a:lnTo>
                    <a:pt x="537" y="250"/>
                  </a:lnTo>
                  <a:lnTo>
                    <a:pt x="496" y="261"/>
                  </a:lnTo>
                  <a:lnTo>
                    <a:pt x="474" y="320"/>
                  </a:lnTo>
                  <a:lnTo>
                    <a:pt x="419" y="326"/>
                  </a:lnTo>
                  <a:lnTo>
                    <a:pt x="396" y="312"/>
                  </a:lnTo>
                  <a:lnTo>
                    <a:pt x="361" y="239"/>
                  </a:lnTo>
                  <a:lnTo>
                    <a:pt x="360" y="184"/>
                  </a:lnTo>
                  <a:lnTo>
                    <a:pt x="373" y="156"/>
                  </a:lnTo>
                  <a:lnTo>
                    <a:pt x="335" y="143"/>
                  </a:lnTo>
                  <a:lnTo>
                    <a:pt x="288" y="66"/>
                  </a:lnTo>
                  <a:lnTo>
                    <a:pt x="249" y="83"/>
                  </a:lnTo>
                  <a:lnTo>
                    <a:pt x="198" y="20"/>
                  </a:lnTo>
                  <a:lnTo>
                    <a:pt x="114" y="34"/>
                  </a:lnTo>
                  <a:lnTo>
                    <a:pt x="43" y="0"/>
                  </a:lnTo>
                  <a:lnTo>
                    <a:pt x="0" y="5"/>
                  </a:lnTo>
                  <a:close/>
                </a:path>
              </a:pathLst>
            </a:custGeom>
            <a:solidFill>
              <a:srgbClr val="921846"/>
            </a:solidFill>
            <a:ln w="0">
              <a:solidFill>
                <a:srgbClr val="ffffff"/>
              </a:solid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83449A0A-DF90-4A3A-94F7-8F60955D7B48}" type="slidenum">
              <a:t>34</a:t>
            </a:fld>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84"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New technologies</a:t>
            </a:r>
            <a:endParaRPr b="1" lang="en-US" sz="3200" strike="noStrike" u="none">
              <a:solidFill>
                <a:srgbClr val="ffff32"/>
              </a:solidFill>
              <a:effectLst/>
              <a:uFillTx/>
              <a:latin typeface="Arial"/>
            </a:endParaRPr>
          </a:p>
        </p:txBody>
      </p:sp>
      <p:sp>
        <p:nvSpPr>
          <p:cNvPr id="785" name=""/>
          <p:cNvSpPr/>
          <p:nvPr/>
        </p:nvSpPr>
        <p:spPr>
          <a:xfrm>
            <a:off x="1598760" y="1781280"/>
            <a:ext cx="7769160" cy="301680"/>
          </a:xfrm>
          <a:prstGeom prst="rect">
            <a:avLst/>
          </a:prstGeom>
          <a:no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Enhancement of intangibles and optimization of customer </a:t>
            </a:r>
            <a:endParaRPr b="0" lang="en-US" sz="20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ff"/>
                </a:solidFill>
                <a:effectLst/>
                <a:uFillTx/>
                <a:latin typeface="Arial"/>
              </a:rPr>
              <a:t>relationship</a:t>
            </a:r>
            <a:endParaRPr b="0" lang="en-US" sz="2000" strike="noStrike" u="none">
              <a:solidFill>
                <a:srgbClr val="ffffff"/>
              </a:solidFill>
              <a:effectLst/>
              <a:uFillTx/>
              <a:latin typeface="Arial"/>
            </a:endParaRPr>
          </a:p>
        </p:txBody>
      </p:sp>
      <p:grpSp>
        <p:nvGrpSpPr>
          <p:cNvPr id="786" name=""/>
          <p:cNvGrpSpPr/>
          <p:nvPr/>
        </p:nvGrpSpPr>
        <p:grpSpPr>
          <a:xfrm>
            <a:off x="1598760" y="3943440"/>
            <a:ext cx="7941960" cy="1279440"/>
            <a:chOff x="1598760" y="3943440"/>
            <a:chExt cx="7941960" cy="1279440"/>
          </a:xfrm>
        </p:grpSpPr>
        <p:sp>
          <p:nvSpPr>
            <p:cNvPr id="787" name=""/>
            <p:cNvSpPr/>
            <p:nvPr/>
          </p:nvSpPr>
          <p:spPr>
            <a:xfrm>
              <a:off x="1598760" y="3943440"/>
              <a:ext cx="1846080" cy="1279440"/>
            </a:xfrm>
            <a:custGeom>
              <a:avLst/>
              <a:gdLst>
                <a:gd name="textAreaLeft" fmla="*/ 0 w 1846080"/>
                <a:gd name="textAreaRight" fmla="*/ 1846440 w 1846080"/>
                <a:gd name="textAreaTop" fmla="*/ 0 h 1279440"/>
                <a:gd name="textAreaBottom" fmla="*/ 1279800 h 1279440"/>
              </a:gdLst>
              <a:ahLst/>
              <a:cxnLst/>
              <a:rect l="textAreaLeft" t="textAreaTop" r="textAreaRight" b="textAreaBottom"/>
              <a:pathLst>
                <a:path w="21600" h="21600">
                  <a:moveTo>
                    <a:pt x="0" y="0"/>
                  </a:moveTo>
                  <a:lnTo>
                    <a:pt x="19538" y="0"/>
                  </a:lnTo>
                  <a:lnTo>
                    <a:pt x="21600" y="10800"/>
                  </a:lnTo>
                  <a:lnTo>
                    <a:pt x="19538"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wrap="none"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B2C </a:t>
              </a:r>
              <a:endParaRPr b="0" lang="en-US" sz="1600" strike="noStrike" u="none">
                <a:solidFill>
                  <a:srgbClr val="ffffff"/>
                </a:solidFill>
                <a:effectLst/>
                <a:uFillTx/>
                <a:latin typeface="Arial"/>
              </a:endParaRPr>
            </a:p>
          </p:txBody>
        </p:sp>
        <p:sp>
          <p:nvSpPr>
            <p:cNvPr id="788" name=""/>
            <p:cNvSpPr/>
            <p:nvPr/>
          </p:nvSpPr>
          <p:spPr>
            <a:xfrm>
              <a:off x="3598920" y="3943440"/>
              <a:ext cx="5941800" cy="127944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Endesa + Iberdrola “web hogar”: services for 40 million customers</a:t>
              </a:r>
              <a:endParaRPr b="0" lang="en-US" sz="16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Value added services for small/medium companies</a:t>
              </a:r>
              <a:endParaRPr b="0" lang="en-US" sz="16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Internet-ization of commercial activity</a:t>
              </a:r>
              <a:endParaRPr b="0" lang="en-US" sz="1600" strike="noStrike" u="none">
                <a:solidFill>
                  <a:srgbClr val="ffffff"/>
                </a:solidFill>
                <a:effectLst/>
                <a:uFillTx/>
                <a:latin typeface="Arial"/>
              </a:endParaRPr>
            </a:p>
          </p:txBody>
        </p:sp>
      </p:grpSp>
      <p:grpSp>
        <p:nvGrpSpPr>
          <p:cNvPr id="789" name=""/>
          <p:cNvGrpSpPr/>
          <p:nvPr/>
        </p:nvGrpSpPr>
        <p:grpSpPr>
          <a:xfrm>
            <a:off x="1598760" y="5416560"/>
            <a:ext cx="7941960" cy="1278000"/>
            <a:chOff x="1598760" y="5416560"/>
            <a:chExt cx="7941960" cy="1278000"/>
          </a:xfrm>
        </p:grpSpPr>
        <p:sp>
          <p:nvSpPr>
            <p:cNvPr id="790" name=""/>
            <p:cNvSpPr/>
            <p:nvPr/>
          </p:nvSpPr>
          <p:spPr>
            <a:xfrm>
              <a:off x="1598760" y="5416560"/>
              <a:ext cx="1846080" cy="1278000"/>
            </a:xfrm>
            <a:custGeom>
              <a:avLst/>
              <a:gdLst>
                <a:gd name="textAreaLeft" fmla="*/ 0 w 1846080"/>
                <a:gd name="textAreaRight" fmla="*/ 1846440 w 1846080"/>
                <a:gd name="textAreaTop" fmla="*/ 0 h 1278000"/>
                <a:gd name="textAreaBottom" fmla="*/ 1278360 h 1278000"/>
              </a:gdLst>
              <a:ahLst/>
              <a:cxnLst/>
              <a:rect l="textAreaLeft" t="textAreaTop" r="textAreaRight" b="textAreaBottom"/>
              <a:pathLst>
                <a:path w="21600" h="21600">
                  <a:moveTo>
                    <a:pt x="0" y="0"/>
                  </a:moveTo>
                  <a:lnTo>
                    <a:pt x="19538" y="0"/>
                  </a:lnTo>
                  <a:lnTo>
                    <a:pt x="21600" y="10800"/>
                  </a:lnTo>
                  <a:lnTo>
                    <a:pt x="19538"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800" strike="noStrike" u="none">
                  <a:solidFill>
                    <a:srgbClr val="ffffff"/>
                  </a:solidFill>
                  <a:effectLst/>
                  <a:uFillTx/>
                  <a:latin typeface="Arial"/>
                </a:rPr>
                <a:t>New Technologies</a:t>
              </a:r>
              <a:endParaRPr b="0" lang="en-US" sz="1800" strike="noStrike" u="none">
                <a:solidFill>
                  <a:srgbClr val="ffffff"/>
                </a:solidFill>
                <a:effectLst/>
                <a:uFillTx/>
                <a:latin typeface="Arial"/>
              </a:endParaRPr>
            </a:p>
          </p:txBody>
        </p:sp>
        <p:sp>
          <p:nvSpPr>
            <p:cNvPr id="791" name=""/>
            <p:cNvSpPr/>
            <p:nvPr/>
          </p:nvSpPr>
          <p:spPr>
            <a:xfrm>
              <a:off x="3581280" y="5416560"/>
              <a:ext cx="5959440" cy="127800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Leverage of our</a:t>
              </a:r>
              <a:r>
                <a:rPr b="1" lang="en-US" sz="1600" strike="noStrike" u="none">
                  <a:solidFill>
                    <a:srgbClr val="ff0000"/>
                  </a:solidFill>
                  <a:effectLst/>
                  <a:uFillTx/>
                  <a:latin typeface="Arial"/>
                </a:rPr>
                <a:t> </a:t>
              </a:r>
              <a:r>
                <a:rPr b="1" lang="en-US" sz="1600" strike="noStrike" u="none">
                  <a:solidFill>
                    <a:srgbClr val="ffffff"/>
                  </a:solidFill>
                  <a:effectLst/>
                  <a:uFillTx/>
                  <a:latin typeface="Arial"/>
                </a:rPr>
                <a:t>capabilities and technological innovation</a:t>
              </a:r>
              <a:endParaRPr b="0" lang="en-US" sz="16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PLC, Enertech, Kristina ISB, ...</a:t>
              </a:r>
              <a:endParaRPr b="0" lang="en-US" sz="1600" strike="noStrike" u="none">
                <a:solidFill>
                  <a:srgbClr val="ffffff"/>
                </a:solidFill>
                <a:effectLst/>
                <a:uFillTx/>
                <a:latin typeface="Arial"/>
              </a:endParaRPr>
            </a:p>
          </p:txBody>
        </p:sp>
      </p:grpSp>
      <p:grpSp>
        <p:nvGrpSpPr>
          <p:cNvPr id="792" name=""/>
          <p:cNvGrpSpPr/>
          <p:nvPr/>
        </p:nvGrpSpPr>
        <p:grpSpPr>
          <a:xfrm>
            <a:off x="1598760" y="2467080"/>
            <a:ext cx="7941960" cy="1282680"/>
            <a:chOff x="1598760" y="2467080"/>
            <a:chExt cx="7941960" cy="1282680"/>
          </a:xfrm>
        </p:grpSpPr>
        <p:sp>
          <p:nvSpPr>
            <p:cNvPr id="793" name=""/>
            <p:cNvSpPr/>
            <p:nvPr/>
          </p:nvSpPr>
          <p:spPr>
            <a:xfrm>
              <a:off x="3618000" y="2467080"/>
              <a:ext cx="5922720" cy="128268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Leadership in the electricity and services industry </a:t>
              </a:r>
              <a:endParaRPr b="0" lang="en-US" sz="16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Opciona.com</a:t>
              </a:r>
              <a:endParaRPr b="0" lang="en-US" sz="1600" strike="noStrike" u="none">
                <a:solidFill>
                  <a:srgbClr val="ffffff"/>
                </a:solidFill>
                <a:effectLst/>
                <a:uFillTx/>
                <a:latin typeface="Arial"/>
              </a:endParaRPr>
            </a:p>
          </p:txBody>
        </p:sp>
        <p:sp>
          <p:nvSpPr>
            <p:cNvPr id="794" name=""/>
            <p:cNvSpPr/>
            <p:nvPr/>
          </p:nvSpPr>
          <p:spPr>
            <a:xfrm>
              <a:off x="1598760" y="2467080"/>
              <a:ext cx="1846080" cy="1282680"/>
            </a:xfrm>
            <a:custGeom>
              <a:avLst/>
              <a:gdLst>
                <a:gd name="textAreaLeft" fmla="*/ 0 w 1846080"/>
                <a:gd name="textAreaRight" fmla="*/ 1846440 w 1846080"/>
                <a:gd name="textAreaTop" fmla="*/ 0 h 1282680"/>
                <a:gd name="textAreaBottom" fmla="*/ 1283040 h 1282680"/>
              </a:gdLst>
              <a:ahLst/>
              <a:cxnLst/>
              <a:rect l="textAreaLeft" t="textAreaTop" r="textAreaRight" b="textAreaBottom"/>
              <a:pathLst>
                <a:path w="21600" h="21600">
                  <a:moveTo>
                    <a:pt x="0" y="0"/>
                  </a:moveTo>
                  <a:lnTo>
                    <a:pt x="19594" y="0"/>
                  </a:lnTo>
                  <a:lnTo>
                    <a:pt x="21600" y="10800"/>
                  </a:lnTo>
                  <a:lnTo>
                    <a:pt x="19594"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wrap="none"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600" strike="noStrike" u="none">
                  <a:solidFill>
                    <a:srgbClr val="ffffff"/>
                  </a:solidFill>
                  <a:effectLst/>
                  <a:uFillTx/>
                  <a:latin typeface="Arial"/>
                </a:rPr>
                <a:t>B2B </a:t>
              </a:r>
              <a:endParaRPr b="0" lang="en-US" sz="16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1048797A-5204-4637-AAF9-7240FAA2AB20}" type="slidenum">
              <a:t>35</a:t>
            </a:fld>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79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Services and other businesses</a:t>
            </a:r>
            <a:endParaRPr b="1" lang="en-US" sz="3200" strike="noStrike" u="none">
              <a:solidFill>
                <a:srgbClr val="ffff32"/>
              </a:solidFill>
              <a:effectLst/>
              <a:uFillTx/>
              <a:latin typeface="Arial"/>
            </a:endParaRPr>
          </a:p>
        </p:txBody>
      </p:sp>
      <p:grpSp>
        <p:nvGrpSpPr>
          <p:cNvPr id="796" name=""/>
          <p:cNvGrpSpPr/>
          <p:nvPr/>
        </p:nvGrpSpPr>
        <p:grpSpPr>
          <a:xfrm>
            <a:off x="1600200" y="5873760"/>
            <a:ext cx="7737480" cy="1093680"/>
            <a:chOff x="1600200" y="5873760"/>
            <a:chExt cx="7737480" cy="1093680"/>
          </a:xfrm>
        </p:grpSpPr>
        <p:sp>
          <p:nvSpPr>
            <p:cNvPr id="797" name=""/>
            <p:cNvSpPr/>
            <p:nvPr/>
          </p:nvSpPr>
          <p:spPr>
            <a:xfrm>
              <a:off x="1600200" y="5873760"/>
              <a:ext cx="2184480" cy="1093680"/>
            </a:xfrm>
            <a:custGeom>
              <a:avLst/>
              <a:gdLst>
                <a:gd name="textAreaLeft" fmla="*/ 0 w 2184480"/>
                <a:gd name="textAreaRight" fmla="*/ 2184840 w 2184480"/>
                <a:gd name="textAreaTop" fmla="*/ 0 h 1093680"/>
                <a:gd name="textAreaBottom" fmla="*/ 1094040 h 1093680"/>
              </a:gdLst>
              <a:ahLst/>
              <a:cxnLst/>
              <a:rect l="textAreaLeft" t="textAreaTop" r="textAreaRight" b="textAreaBottom"/>
              <a:pathLst>
                <a:path w="21600" h="21600">
                  <a:moveTo>
                    <a:pt x="0" y="0"/>
                  </a:moveTo>
                  <a:lnTo>
                    <a:pt x="20077" y="0"/>
                  </a:lnTo>
                  <a:lnTo>
                    <a:pt x="21600" y="10800"/>
                  </a:lnTo>
                  <a:lnTo>
                    <a:pt x="20077"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wrap="none"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800" strike="noStrike" u="none">
                  <a:solidFill>
                    <a:srgbClr val="ffffff"/>
                  </a:solidFill>
                  <a:effectLst/>
                  <a:uFillTx/>
                  <a:latin typeface="Arial"/>
                </a:rPr>
                <a:t>Water and</a:t>
              </a:r>
              <a:endParaRPr b="0" lang="en-US" sz="1800" strike="noStrike" u="none">
                <a:solidFill>
                  <a:srgbClr val="ffffff"/>
                </a:solidFill>
                <a:effectLst/>
                <a:uFillTx/>
                <a:latin typeface="Arial"/>
              </a:endParaRPr>
            </a:p>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800" strike="noStrike" u="none">
                  <a:solidFill>
                    <a:srgbClr val="ffffff"/>
                  </a:solidFill>
                  <a:effectLst/>
                  <a:uFillTx/>
                  <a:latin typeface="Arial"/>
                </a:rPr>
                <a:t> Environment</a:t>
              </a:r>
              <a:endParaRPr b="0" lang="en-US" sz="1800" strike="noStrike" u="none">
                <a:solidFill>
                  <a:srgbClr val="ffffff"/>
                </a:solidFill>
                <a:effectLst/>
                <a:uFillTx/>
                <a:latin typeface="Arial"/>
              </a:endParaRPr>
            </a:p>
          </p:txBody>
        </p:sp>
        <p:sp>
          <p:nvSpPr>
            <p:cNvPr id="798" name=""/>
            <p:cNvSpPr/>
            <p:nvPr/>
          </p:nvSpPr>
          <p:spPr>
            <a:xfrm>
              <a:off x="3863880" y="5873760"/>
              <a:ext cx="5473800" cy="109368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Participate in privatizations and purchase of distribution companies to profit from synergies with the electricity business</a:t>
              </a:r>
              <a:endParaRPr b="0" lang="en-US" sz="1400" strike="noStrike" u="none">
                <a:solidFill>
                  <a:srgbClr val="ffffff"/>
                </a:solidFill>
                <a:effectLst/>
                <a:uFillTx/>
                <a:latin typeface="Arial"/>
              </a:endParaRPr>
            </a:p>
          </p:txBody>
        </p:sp>
      </p:grpSp>
      <p:grpSp>
        <p:nvGrpSpPr>
          <p:cNvPr id="799" name=""/>
          <p:cNvGrpSpPr/>
          <p:nvPr/>
        </p:nvGrpSpPr>
        <p:grpSpPr>
          <a:xfrm>
            <a:off x="1600200" y="2251080"/>
            <a:ext cx="7738920" cy="2174760"/>
            <a:chOff x="1600200" y="2251080"/>
            <a:chExt cx="7738920" cy="2174760"/>
          </a:xfrm>
        </p:grpSpPr>
        <p:sp>
          <p:nvSpPr>
            <p:cNvPr id="800" name=""/>
            <p:cNvSpPr/>
            <p:nvPr/>
          </p:nvSpPr>
          <p:spPr>
            <a:xfrm>
              <a:off x="1600200" y="2251080"/>
              <a:ext cx="2181240" cy="2174760"/>
            </a:xfrm>
            <a:custGeom>
              <a:avLst/>
              <a:gdLst>
                <a:gd name="textAreaLeft" fmla="*/ 0 w 2181240"/>
                <a:gd name="textAreaRight" fmla="*/ 2181600 w 2181240"/>
                <a:gd name="textAreaTop" fmla="*/ 0 h 2174760"/>
                <a:gd name="textAreaBottom" fmla="*/ 2175120 h 2174760"/>
              </a:gdLst>
              <a:ahLst/>
              <a:cxnLst/>
              <a:rect l="textAreaLeft" t="textAreaTop" r="textAreaRight" b="textAreaBottom"/>
              <a:pathLst>
                <a:path w="21600" h="21600">
                  <a:moveTo>
                    <a:pt x="0" y="0"/>
                  </a:moveTo>
                  <a:lnTo>
                    <a:pt x="19839" y="0"/>
                  </a:lnTo>
                  <a:lnTo>
                    <a:pt x="21600" y="10800"/>
                  </a:lnTo>
                  <a:lnTo>
                    <a:pt x="19839"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wrap="none"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s-ES_tradnl" sz="1800" strike="noStrike" u="none">
                  <a:solidFill>
                    <a:srgbClr val="ffffff"/>
                  </a:solidFill>
                  <a:effectLst/>
                  <a:uFillTx/>
                  <a:latin typeface="Arial"/>
                </a:rPr>
                <a:t>Gas</a:t>
              </a:r>
              <a:r>
                <a:rPr b="1" lang="es-ES_tradnl" sz="2000" strike="noStrike" u="none">
                  <a:solidFill>
                    <a:srgbClr val="ffffff"/>
                  </a:solidFill>
                  <a:effectLst/>
                  <a:uFillTx/>
                  <a:latin typeface="Arial"/>
                </a:rPr>
                <a:t> </a:t>
              </a:r>
              <a:endParaRPr b="0" lang="en-US" sz="2000" strike="noStrike" u="none">
                <a:solidFill>
                  <a:srgbClr val="ffffff"/>
                </a:solidFill>
                <a:effectLst/>
                <a:uFillTx/>
                <a:latin typeface="Arial"/>
              </a:endParaRPr>
            </a:p>
          </p:txBody>
        </p:sp>
        <p:sp>
          <p:nvSpPr>
            <p:cNvPr id="801" name=""/>
            <p:cNvSpPr/>
            <p:nvPr/>
          </p:nvSpPr>
          <p:spPr>
            <a:xfrm>
              <a:off x="3863880" y="2251080"/>
              <a:ext cx="5475240" cy="217476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Second largest gas operator in Iberia: imports, re-gasification, transportation, commercialization and distribution (strategic agreements with Gas Natural and ENI)</a:t>
              </a:r>
              <a:endParaRPr b="0" lang="en-US" sz="14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Latin America: transportation and distribution</a:t>
              </a:r>
              <a:endParaRPr b="0" lang="en-US" sz="14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Europe and US: distribution, commercialization and trading</a:t>
              </a:r>
              <a:endParaRPr b="0" lang="en-US" sz="14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Purchase of strategic reserves</a:t>
              </a:r>
              <a:endParaRPr b="0" lang="en-US" sz="1400" strike="noStrike" u="none">
                <a:solidFill>
                  <a:srgbClr val="ffffff"/>
                </a:solidFill>
                <a:effectLst/>
                <a:uFillTx/>
                <a:latin typeface="Arial"/>
              </a:endParaRPr>
            </a:p>
          </p:txBody>
        </p:sp>
      </p:grpSp>
      <p:grpSp>
        <p:nvGrpSpPr>
          <p:cNvPr id="802" name=""/>
          <p:cNvGrpSpPr/>
          <p:nvPr/>
        </p:nvGrpSpPr>
        <p:grpSpPr>
          <a:xfrm>
            <a:off x="1600200" y="4545000"/>
            <a:ext cx="7716960" cy="1209600"/>
            <a:chOff x="1600200" y="4545000"/>
            <a:chExt cx="7716960" cy="1209600"/>
          </a:xfrm>
        </p:grpSpPr>
        <p:sp>
          <p:nvSpPr>
            <p:cNvPr id="803" name=""/>
            <p:cNvSpPr/>
            <p:nvPr/>
          </p:nvSpPr>
          <p:spPr>
            <a:xfrm>
              <a:off x="1600200" y="4545000"/>
              <a:ext cx="2187720" cy="1209600"/>
            </a:xfrm>
            <a:custGeom>
              <a:avLst/>
              <a:gdLst>
                <a:gd name="textAreaLeft" fmla="*/ 0 w 2187720"/>
                <a:gd name="textAreaRight" fmla="*/ 2188080 w 2187720"/>
                <a:gd name="textAreaTop" fmla="*/ 0 h 1209600"/>
                <a:gd name="textAreaBottom" fmla="*/ 1209960 h 1209600"/>
              </a:gdLst>
              <a:ahLst/>
              <a:cxnLst/>
              <a:rect l="textAreaLeft" t="textAreaTop" r="textAreaRight" b="textAreaBottom"/>
              <a:pathLst>
                <a:path w="21600" h="21600">
                  <a:moveTo>
                    <a:pt x="0" y="0"/>
                  </a:moveTo>
                  <a:lnTo>
                    <a:pt x="19923" y="0"/>
                  </a:lnTo>
                  <a:lnTo>
                    <a:pt x="21600" y="10800"/>
                  </a:lnTo>
                  <a:lnTo>
                    <a:pt x="19923" y="21600"/>
                  </a:lnTo>
                  <a:lnTo>
                    <a:pt x="0" y="21600"/>
                  </a:lnTo>
                  <a:close/>
                </a:path>
              </a:pathLst>
            </a:custGeom>
            <a:solidFill>
              <a:srgbClr val="921846"/>
            </a:solidFill>
            <a:ln w="0">
              <a:noFill/>
            </a:ln>
            <a:effectLst>
              <a:outerShdw dist="17819" dir="2700000" blurRad="0" rotWithShape="0">
                <a:srgbClr val="570e29"/>
              </a:outerShdw>
            </a:effectLst>
          </p:spPr>
          <p:style>
            <a:lnRef idx="0"/>
            <a:fillRef idx="0"/>
            <a:effectRef idx="0"/>
            <a:fontRef idx="minor"/>
          </p:style>
          <p:txBody>
            <a:bodyPr wrap="none" anchor="ctr">
              <a:noAutofit/>
            </a:bodyPr>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800" strike="noStrike" u="none">
                  <a:solidFill>
                    <a:srgbClr val="ffffff"/>
                  </a:solidFill>
                  <a:effectLst/>
                  <a:uFillTx/>
                  <a:latin typeface="Arial"/>
                </a:rPr>
                <a:t>Renewables and</a:t>
              </a:r>
              <a:endParaRPr b="0" lang="en-US" sz="1800" strike="noStrike" u="none">
                <a:solidFill>
                  <a:srgbClr val="ffffff"/>
                </a:solidFill>
                <a:effectLst/>
                <a:uFillTx/>
                <a:latin typeface="Arial"/>
              </a:endParaRPr>
            </a:p>
            <a:p>
              <a:pPr algn="ctr">
                <a:tabLst>
                  <a:tab algn="l" pos="0"/>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800" strike="noStrike" u="none">
                  <a:solidFill>
                    <a:srgbClr val="ffffff"/>
                  </a:solidFill>
                  <a:effectLst/>
                  <a:uFillTx/>
                  <a:latin typeface="Arial"/>
                </a:rPr>
                <a:t> Co-generation</a:t>
              </a:r>
              <a:endParaRPr b="0" lang="en-US" sz="1800" strike="noStrike" u="none">
                <a:solidFill>
                  <a:srgbClr val="ffffff"/>
                </a:solidFill>
                <a:effectLst/>
                <a:uFillTx/>
                <a:latin typeface="Arial"/>
              </a:endParaRPr>
            </a:p>
          </p:txBody>
        </p:sp>
        <p:sp>
          <p:nvSpPr>
            <p:cNvPr id="804" name=""/>
            <p:cNvSpPr/>
            <p:nvPr/>
          </p:nvSpPr>
          <p:spPr>
            <a:xfrm>
              <a:off x="3863880" y="4545000"/>
              <a:ext cx="5453280" cy="1209600"/>
            </a:xfrm>
            <a:prstGeom prst="rect">
              <a:avLst/>
            </a:prstGeom>
            <a:solidFill>
              <a:srgbClr val="00197d">
                <a:alpha val="50000"/>
              </a:srgbClr>
            </a:solidFill>
            <a:ln w="0">
              <a:noFill/>
            </a:ln>
          </p:spPr>
          <p:style>
            <a:lnRef idx="0"/>
            <a:fillRef idx="0"/>
            <a:effectRef idx="0"/>
            <a:fontRef idx="minor"/>
          </p:style>
          <p:txBody>
            <a:bodyPr anchor="ctr">
              <a:noAutofit/>
            </a:bodyPr>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Spain: 70% market share in renewables and co-generation</a:t>
              </a:r>
              <a:endParaRPr b="0" lang="en-US" sz="14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Latin-America: development will depend on market conditions</a:t>
              </a:r>
              <a:endParaRPr b="0" lang="en-US" sz="1400" strike="noStrike" u="none">
                <a:solidFill>
                  <a:srgbClr val="ffffff"/>
                </a:solidFill>
                <a:effectLst/>
                <a:uFillTx/>
                <a:latin typeface="Arial"/>
              </a:endParaRPr>
            </a:p>
            <a:p>
              <a:pPr marL="380880" indent="-380880">
                <a:lnSpc>
                  <a:spcPct val="110000"/>
                </a:lnSpc>
                <a:buClr>
                  <a:srgbClr val="ffff32"/>
                </a:buClr>
                <a:buSzPct val="115000"/>
                <a:buFont typeface="Wingdings" charset="2"/>
                <a:buChar char=""/>
                <a:tabLst>
                  <a:tab algn="l" pos="912960"/>
                  <a:tab algn="l" pos="1825560"/>
                  <a:tab algn="l" pos="2738520"/>
                  <a:tab algn="l" pos="3651120"/>
                  <a:tab algn="l" pos="4564080"/>
                  <a:tab algn="l" pos="5477040"/>
                  <a:tab algn="l" pos="6389640"/>
                  <a:tab algn="l" pos="7302600"/>
                  <a:tab algn="l" pos="8215200"/>
                  <a:tab algn="l" pos="9128160"/>
                  <a:tab algn="l" pos="10040760"/>
                  <a:tab algn="l" pos="10953720"/>
                </a:tabLst>
              </a:pPr>
              <a:r>
                <a:rPr b="1" lang="en-US" sz="1400" strike="noStrike" u="none">
                  <a:solidFill>
                    <a:srgbClr val="ffffff"/>
                  </a:solidFill>
                  <a:effectLst/>
                  <a:uFillTx/>
                  <a:latin typeface="Arial"/>
                </a:rPr>
                <a:t>Other markets: niche strategy</a:t>
              </a:r>
              <a:endParaRPr b="0" lang="en-US" sz="14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2BF026AA-4394-4EF2-AAFC-5E4692ADD88F}" type="slidenum">
              <a:t>36</a:t>
            </a:fld>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0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Investment plan</a:t>
            </a:r>
            <a:endParaRPr b="1" lang="en-US" sz="3200" strike="noStrike" u="none">
              <a:solidFill>
                <a:srgbClr val="ffff32"/>
              </a:solidFill>
              <a:effectLst/>
              <a:uFillTx/>
              <a:latin typeface="Arial"/>
            </a:endParaRPr>
          </a:p>
        </p:txBody>
      </p:sp>
      <p:grpSp>
        <p:nvGrpSpPr>
          <p:cNvPr id="806" name=""/>
          <p:cNvGrpSpPr/>
          <p:nvPr/>
        </p:nvGrpSpPr>
        <p:grpSpPr>
          <a:xfrm>
            <a:off x="1601640" y="2073240"/>
            <a:ext cx="3748320" cy="4295880"/>
            <a:chOff x="1601640" y="2073240"/>
            <a:chExt cx="3748320" cy="4295880"/>
          </a:xfrm>
        </p:grpSpPr>
        <p:sp>
          <p:nvSpPr>
            <p:cNvPr id="807" name=""/>
            <p:cNvSpPr/>
            <p:nvPr/>
          </p:nvSpPr>
          <p:spPr>
            <a:xfrm>
              <a:off x="1601640" y="2073240"/>
              <a:ext cx="3748320" cy="42958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808" name="PlaceHolder 2"/>
            <p:cNvSpPr>
              <a:spLocks noGrp="1"/>
            </p:cNvSpPr>
            <p:nvPr>
              <p:ph/>
            </p:nvPr>
          </p:nvSpPr>
          <p:spPr>
            <a:xfrm>
              <a:off x="1763640" y="2795400"/>
              <a:ext cx="3463920" cy="3446280"/>
            </a:xfrm>
            <a:prstGeom prst="rect">
              <a:avLst/>
            </a:prstGeom>
            <a:noFill/>
            <a:ln w="0">
              <a:noFill/>
            </a:ln>
          </p:spPr>
          <p:txBody>
            <a:bodyPr lIns="0" rIns="0" tIns="0" bIns="0" anchor="t">
              <a:normAutofit/>
            </a:bodyPr>
            <a:p>
              <a:pPr marL="390600" indent="-390600">
                <a:lnSpc>
                  <a:spcPct val="108000"/>
                </a:lnSpc>
                <a:spcBef>
                  <a:spcPts val="246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700" strike="noStrike" u="none">
                  <a:solidFill>
                    <a:srgbClr val="ffffff"/>
                  </a:solidFill>
                  <a:effectLst/>
                  <a:uFillTx/>
                  <a:latin typeface="Arial"/>
                </a:rPr>
                <a:t>Endesa + Iberdrola annual generation of  FCF </a:t>
              </a:r>
              <a:endParaRPr b="0" lang="en-US" sz="1700" strike="noStrike" u="none">
                <a:solidFill>
                  <a:srgbClr val="ffffff"/>
                </a:solidFill>
                <a:effectLst/>
                <a:uFillTx/>
                <a:latin typeface="Arial"/>
              </a:endParaRPr>
            </a:p>
            <a:p>
              <a:pPr marL="390600" indent="-390600">
                <a:lnSpc>
                  <a:spcPct val="108000"/>
                </a:lnSpc>
                <a:spcBef>
                  <a:spcPts val="246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700" strike="noStrike" u="none">
                  <a:solidFill>
                    <a:srgbClr val="ffffff"/>
                  </a:solidFill>
                  <a:effectLst/>
                  <a:uFillTx/>
                  <a:latin typeface="Arial"/>
                </a:rPr>
                <a:t>Divestitures of assets:</a:t>
              </a:r>
              <a:endParaRPr b="0" lang="en-US" sz="1700" strike="noStrike" u="none">
                <a:solidFill>
                  <a:srgbClr val="ffffff"/>
                </a:solidFill>
                <a:effectLst/>
                <a:uFillTx/>
                <a:latin typeface="Arial"/>
              </a:endParaRPr>
            </a:p>
            <a:p>
              <a:pPr lvl="1" marL="790560" indent="-398520">
                <a:lnSpc>
                  <a:spcPct val="108000"/>
                </a:lnSpc>
                <a:spcBef>
                  <a:spcPts val="162"/>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700" strike="noStrike" u="none">
                  <a:solidFill>
                    <a:srgbClr val="ffffff"/>
                  </a:solidFill>
                  <a:effectLst/>
                  <a:uFillTx/>
                  <a:latin typeface="Arial"/>
                </a:rPr>
                <a:t>Generation</a:t>
              </a:r>
              <a:endParaRPr b="0" lang="en-US" sz="1700" strike="noStrike" u="none">
                <a:solidFill>
                  <a:srgbClr val="ffffff"/>
                </a:solidFill>
                <a:effectLst/>
                <a:uFillTx/>
                <a:latin typeface="Arial"/>
              </a:endParaRPr>
            </a:p>
            <a:p>
              <a:pPr lvl="1" marL="790560" indent="-398520">
                <a:lnSpc>
                  <a:spcPct val="108000"/>
                </a:lnSpc>
                <a:spcBef>
                  <a:spcPts val="162"/>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700" strike="noStrike" u="none">
                  <a:solidFill>
                    <a:srgbClr val="ffffff"/>
                  </a:solidFill>
                  <a:effectLst/>
                  <a:uFillTx/>
                  <a:latin typeface="Arial"/>
                </a:rPr>
                <a:t>Distribution</a:t>
              </a:r>
              <a:endParaRPr b="0" lang="en-US" sz="1700" strike="noStrike" u="none">
                <a:solidFill>
                  <a:srgbClr val="ffffff"/>
                </a:solidFill>
                <a:effectLst/>
                <a:uFillTx/>
                <a:latin typeface="Arial"/>
              </a:endParaRPr>
            </a:p>
            <a:p>
              <a:pPr marL="390600" indent="-390600">
                <a:lnSpc>
                  <a:spcPct val="108000"/>
                </a:lnSpc>
                <a:spcBef>
                  <a:spcPts val="246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700" strike="noStrike" u="none">
                  <a:solidFill>
                    <a:srgbClr val="ffffff"/>
                  </a:solidFill>
                  <a:effectLst/>
                  <a:uFillTx/>
                  <a:latin typeface="Arial"/>
                </a:rPr>
                <a:t>Divestitures of non-strategic assets (Repsol, 10% REE, … )</a:t>
              </a:r>
              <a:endParaRPr b="0" lang="en-US" sz="1700" strike="noStrike" u="none">
                <a:solidFill>
                  <a:srgbClr val="ffffff"/>
                </a:solidFill>
                <a:effectLst/>
                <a:uFillTx/>
                <a:latin typeface="Arial"/>
              </a:endParaRPr>
            </a:p>
          </p:txBody>
        </p:sp>
        <p:sp>
          <p:nvSpPr>
            <p:cNvPr id="809" name=""/>
            <p:cNvSpPr/>
            <p:nvPr/>
          </p:nvSpPr>
          <p:spPr>
            <a:xfrm>
              <a:off x="1601640" y="2073240"/>
              <a:ext cx="3745080" cy="549360"/>
            </a:xfrm>
            <a:prstGeom prst="bevel">
              <a:avLst>
                <a:gd name="adj" fmla="val 12500"/>
              </a:avLst>
            </a:prstGeom>
            <a:solidFill>
              <a:srgbClr val="0537d1"/>
            </a:solidFill>
            <a:ln w="0">
              <a:noFill/>
            </a:ln>
          </p:spPr>
          <p:style>
            <a:lnRef idx="0"/>
            <a:fillRef idx="0"/>
            <a:effectRef idx="0"/>
            <a:fontRef idx="minor"/>
          </p:style>
          <p:txBody>
            <a:bodyPr lIns="28800" rIns="18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Cash flow origination</a:t>
              </a:r>
              <a:endParaRPr b="0" lang="en-US" sz="1800" strike="noStrike" u="none">
                <a:solidFill>
                  <a:srgbClr val="ffffff"/>
                </a:solidFill>
                <a:effectLst/>
                <a:uFillTx/>
                <a:latin typeface="Arial"/>
              </a:endParaRPr>
            </a:p>
          </p:txBody>
        </p:sp>
      </p:grpSp>
      <p:sp>
        <p:nvSpPr>
          <p:cNvPr id="810" name=""/>
          <p:cNvSpPr/>
          <p:nvPr/>
        </p:nvSpPr>
        <p:spPr>
          <a:xfrm>
            <a:off x="2882880" y="6477120"/>
            <a:ext cx="5203800" cy="533160"/>
          </a:xfrm>
          <a:prstGeom prst="bevel">
            <a:avLst>
              <a:gd name="adj" fmla="val 12500"/>
            </a:avLst>
          </a:prstGeom>
          <a:solidFill>
            <a:srgbClr val="008000"/>
          </a:solidFill>
          <a:ln w="0">
            <a:noFill/>
          </a:ln>
        </p:spPr>
        <p:style>
          <a:lnRef idx="0"/>
          <a:fillRef idx="0"/>
          <a:effectRef idx="0"/>
          <a:fontRef idx="minor"/>
        </p:style>
        <p:txBody>
          <a:bodyPr wrap="none"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Average IRR = WACC (of project) + 4.5%</a:t>
            </a:r>
            <a:endParaRPr b="0" lang="en-US" sz="1800" strike="noStrike" u="none">
              <a:solidFill>
                <a:srgbClr val="ffffff"/>
              </a:solidFill>
              <a:effectLst/>
              <a:uFillTx/>
              <a:latin typeface="Arial"/>
            </a:endParaRPr>
          </a:p>
        </p:txBody>
      </p:sp>
      <p:grpSp>
        <p:nvGrpSpPr>
          <p:cNvPr id="811" name=""/>
          <p:cNvGrpSpPr/>
          <p:nvPr/>
        </p:nvGrpSpPr>
        <p:grpSpPr>
          <a:xfrm>
            <a:off x="5638680" y="2073240"/>
            <a:ext cx="3748320" cy="4832280"/>
            <a:chOff x="5638680" y="2073240"/>
            <a:chExt cx="3748320" cy="4832280"/>
          </a:xfrm>
        </p:grpSpPr>
        <p:sp>
          <p:nvSpPr>
            <p:cNvPr id="812" name=""/>
            <p:cNvSpPr/>
            <p:nvPr/>
          </p:nvSpPr>
          <p:spPr>
            <a:xfrm>
              <a:off x="5638680" y="2073240"/>
              <a:ext cx="3748320" cy="429588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813" name=""/>
            <p:cNvSpPr/>
            <p:nvPr/>
          </p:nvSpPr>
          <p:spPr>
            <a:xfrm>
              <a:off x="5638680" y="2073240"/>
              <a:ext cx="3745080" cy="549360"/>
            </a:xfrm>
            <a:prstGeom prst="bevel">
              <a:avLst>
                <a:gd name="adj" fmla="val 12500"/>
              </a:avLst>
            </a:prstGeom>
            <a:solidFill>
              <a:srgbClr val="0537d1"/>
            </a:solidFill>
            <a:ln w="0">
              <a:noFill/>
            </a:ln>
          </p:spPr>
          <p:style>
            <a:lnRef idx="0"/>
            <a:fillRef idx="0"/>
            <a:effectRef idx="0"/>
            <a:fontRef idx="minor"/>
          </p:style>
          <p:txBody>
            <a:bodyPr lIns="28800" rIns="18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Investment plan (2001-2005)</a:t>
              </a:r>
              <a:endParaRPr b="0" lang="en-US" sz="1800" strike="noStrike" u="none">
                <a:solidFill>
                  <a:srgbClr val="ffffff"/>
                </a:solidFill>
                <a:effectLst/>
                <a:uFillTx/>
                <a:latin typeface="Arial"/>
              </a:endParaRPr>
            </a:p>
          </p:txBody>
        </p:sp>
        <p:graphicFrame>
          <p:nvGraphicFramePr>
            <p:cNvPr id="814" name=""/>
            <p:cNvGraphicFramePr/>
            <p:nvPr/>
          </p:nvGraphicFramePr>
          <p:xfrm>
            <a:off x="5691240" y="2587680"/>
            <a:ext cx="3628800" cy="4317840"/>
          </p:xfrm>
          <a:graphic>
            <a:graphicData uri="http://schemas.openxmlformats.org/presentationml/2006/ole">
              <p:oleObj progId="Word.Document.12" r:id="rId2" spid="">
                <p:embed/>
                <p:pic>
                  <p:nvPicPr>
                    <p:cNvPr id="815" name="" descr=""/>
                    <p:cNvPicPr/>
                    <p:nvPr/>
                  </p:nvPicPr>
                  <p:blipFill>
                    <a:blip r:embed="rId3"/>
                    <a:stretch/>
                  </p:blipFill>
                  <p:spPr>
                    <a:xfrm>
                      <a:off x="5691240" y="2587680"/>
                      <a:ext cx="3628800" cy="4317840"/>
                    </a:xfrm>
                    <a:prstGeom prst="rect">
                      <a:avLst/>
                    </a:prstGeom>
                    <a:noFill/>
                    <a:ln w="0">
                      <a:noFill/>
                    </a:ln>
                  </p:spPr>
                </p:pic>
              </p:oleObj>
            </a:graphicData>
          </a:graphic>
        </p:graphicFrame>
      </p:grpSp>
      <p:sp>
        <p:nvSpPr>
          <p:cNvPr id="4" name="PlaceHolder 3"/>
          <p:cNvSpPr>
            <a:spLocks noGrp="1"/>
          </p:cNvSpPr>
          <p:nvPr>
            <p:ph type="sldNum" idx="1"/>
          </p:nvPr>
        </p:nvSpPr>
        <p:spPr/>
        <p:txBody>
          <a:bodyPr/>
          <a:p>
            <a:fld id="{2A41BE49-F5E6-409C-938C-65FFB74D3988}" type="slidenum">
              <a:t>37</a:t>
            </a:fld>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16"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Strategic repositioning</a:t>
            </a:r>
            <a:endParaRPr b="1" lang="en-US" sz="3200" strike="noStrike" u="none">
              <a:solidFill>
                <a:srgbClr val="ffff32"/>
              </a:solidFill>
              <a:effectLst/>
              <a:uFillTx/>
              <a:latin typeface="Arial"/>
            </a:endParaRPr>
          </a:p>
        </p:txBody>
      </p:sp>
      <p:grpSp>
        <p:nvGrpSpPr>
          <p:cNvPr id="817" name=""/>
          <p:cNvGrpSpPr/>
          <p:nvPr/>
        </p:nvGrpSpPr>
        <p:grpSpPr>
          <a:xfrm>
            <a:off x="1598760" y="2284560"/>
            <a:ext cx="3747960" cy="4386240"/>
            <a:chOff x="1598760" y="2284560"/>
            <a:chExt cx="3747960" cy="4386240"/>
          </a:xfrm>
        </p:grpSpPr>
        <p:sp>
          <p:nvSpPr>
            <p:cNvPr id="818" name=""/>
            <p:cNvSpPr/>
            <p:nvPr/>
          </p:nvSpPr>
          <p:spPr>
            <a:xfrm>
              <a:off x="1598760" y="2284560"/>
              <a:ext cx="3747960" cy="42955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819" name=""/>
            <p:cNvSpPr/>
            <p:nvPr/>
          </p:nvSpPr>
          <p:spPr>
            <a:xfrm>
              <a:off x="1598760" y="2284560"/>
              <a:ext cx="374796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Controlled assets breakdown - 2000</a:t>
              </a:r>
              <a:endParaRPr b="0" lang="en-US" sz="1600" strike="noStrike" u="none">
                <a:solidFill>
                  <a:srgbClr val="ffffff"/>
                </a:solidFill>
                <a:effectLst/>
                <a:uFillTx/>
                <a:latin typeface="Arial"/>
              </a:endParaRPr>
            </a:p>
          </p:txBody>
        </p:sp>
        <p:graphicFrame>
          <p:nvGraphicFramePr>
            <p:cNvPr id="820" name=""/>
            <p:cNvGraphicFramePr/>
            <p:nvPr/>
          </p:nvGraphicFramePr>
          <p:xfrm>
            <a:off x="2446200" y="2932200"/>
            <a:ext cx="2057400" cy="2006640"/>
          </p:xfrm>
          <a:graphic>
            <a:graphicData uri="http://schemas.openxmlformats.org/presentationml/2006/ole">
              <p:oleObj r:id="rId2" spid="">
                <p:embed/>
                <p:pic>
                  <p:nvPicPr>
                    <p:cNvPr id="821" name="" descr=""/>
                    <p:cNvPicPr/>
                    <p:nvPr/>
                  </p:nvPicPr>
                  <p:blipFill>
                    <a:blip r:embed="rId3"/>
                    <a:stretch/>
                  </p:blipFill>
                  <p:spPr>
                    <a:xfrm>
                      <a:off x="2446200" y="2932200"/>
                      <a:ext cx="2057400" cy="2006640"/>
                    </a:xfrm>
                    <a:prstGeom prst="rect">
                      <a:avLst/>
                    </a:prstGeom>
                    <a:noFill/>
                    <a:ln w="0">
                      <a:noFill/>
                    </a:ln>
                  </p:spPr>
                </p:pic>
              </p:oleObj>
            </a:graphicData>
          </a:graphic>
        </p:graphicFrame>
        <p:graphicFrame>
          <p:nvGraphicFramePr>
            <p:cNvPr id="822" name=""/>
            <p:cNvGraphicFramePr/>
            <p:nvPr/>
          </p:nvGraphicFramePr>
          <p:xfrm>
            <a:off x="2460600" y="4664160"/>
            <a:ext cx="2057400" cy="2006640"/>
          </p:xfrm>
          <a:graphic>
            <a:graphicData uri="http://schemas.openxmlformats.org/presentationml/2006/ole">
              <p:oleObj r:id="rId4" spid="">
                <p:embed/>
                <p:pic>
                  <p:nvPicPr>
                    <p:cNvPr id="823" name="" descr=""/>
                    <p:cNvPicPr/>
                    <p:nvPr/>
                  </p:nvPicPr>
                  <p:blipFill>
                    <a:blip r:embed="rId5"/>
                    <a:stretch/>
                  </p:blipFill>
                  <p:spPr>
                    <a:xfrm>
                      <a:off x="2460600" y="4664160"/>
                      <a:ext cx="2057400" cy="2006640"/>
                    </a:xfrm>
                    <a:prstGeom prst="rect">
                      <a:avLst/>
                    </a:prstGeom>
                    <a:noFill/>
                    <a:ln w="0">
                      <a:noFill/>
                    </a:ln>
                  </p:spPr>
                </p:pic>
              </p:oleObj>
            </a:graphicData>
          </a:graphic>
        </p:graphicFrame>
        <p:sp>
          <p:nvSpPr>
            <p:cNvPr id="824" name=""/>
            <p:cNvSpPr/>
            <p:nvPr/>
          </p:nvSpPr>
          <p:spPr>
            <a:xfrm>
              <a:off x="1677960" y="2994120"/>
              <a:ext cx="983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ffffff"/>
                  </a:solidFill>
                  <a:effectLst/>
                  <a:uFillTx/>
                  <a:latin typeface="Arial"/>
                </a:rPr>
                <a:t>Business line</a:t>
              </a:r>
              <a:endParaRPr b="0" lang="en-US" sz="1200" strike="noStrike" u="none">
                <a:solidFill>
                  <a:srgbClr val="ffffff"/>
                </a:solidFill>
                <a:effectLst/>
                <a:uFillTx/>
                <a:latin typeface="Arial"/>
              </a:endParaRPr>
            </a:p>
          </p:txBody>
        </p:sp>
        <p:sp>
          <p:nvSpPr>
            <p:cNvPr id="825" name=""/>
            <p:cNvSpPr/>
            <p:nvPr/>
          </p:nvSpPr>
          <p:spPr>
            <a:xfrm>
              <a:off x="1677960" y="4869000"/>
              <a:ext cx="847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ffffff"/>
                  </a:solidFill>
                  <a:effectLst/>
                  <a:uFillTx/>
                  <a:latin typeface="Arial"/>
                </a:rPr>
                <a:t>Geographic</a:t>
              </a:r>
              <a:endParaRPr b="0" lang="en-US" sz="1200" strike="noStrike" u="none">
                <a:solidFill>
                  <a:srgbClr val="ffffff"/>
                </a:solidFill>
                <a:effectLst/>
                <a:uFillTx/>
                <a:latin typeface="Arial"/>
              </a:endParaRPr>
            </a:p>
          </p:txBody>
        </p:sp>
      </p:grpSp>
      <p:grpSp>
        <p:nvGrpSpPr>
          <p:cNvPr id="826" name=""/>
          <p:cNvGrpSpPr/>
          <p:nvPr/>
        </p:nvGrpSpPr>
        <p:grpSpPr>
          <a:xfrm>
            <a:off x="5638680" y="2284560"/>
            <a:ext cx="3748320" cy="4386240"/>
            <a:chOff x="5638680" y="2284560"/>
            <a:chExt cx="3748320" cy="4386240"/>
          </a:xfrm>
        </p:grpSpPr>
        <p:sp>
          <p:nvSpPr>
            <p:cNvPr id="827" name=""/>
            <p:cNvSpPr/>
            <p:nvPr/>
          </p:nvSpPr>
          <p:spPr>
            <a:xfrm>
              <a:off x="5638680" y="2284560"/>
              <a:ext cx="3748320" cy="42955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828" name=""/>
            <p:cNvSpPr/>
            <p:nvPr/>
          </p:nvSpPr>
          <p:spPr>
            <a:xfrm>
              <a:off x="5638680" y="2284560"/>
              <a:ext cx="3748320" cy="61272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Controlled assets breakdown -2005 </a:t>
              </a:r>
              <a:endParaRPr b="0" lang="en-US" sz="1600" strike="noStrike" u="none">
                <a:solidFill>
                  <a:srgbClr val="ffffff"/>
                </a:solidFill>
                <a:effectLst/>
                <a:uFillTx/>
                <a:latin typeface="Arial"/>
              </a:endParaRPr>
            </a:p>
          </p:txBody>
        </p:sp>
        <p:graphicFrame>
          <p:nvGraphicFramePr>
            <p:cNvPr id="829" name=""/>
            <p:cNvGraphicFramePr/>
            <p:nvPr/>
          </p:nvGraphicFramePr>
          <p:xfrm>
            <a:off x="6588000" y="2932200"/>
            <a:ext cx="2057400" cy="2006640"/>
          </p:xfrm>
          <a:graphic>
            <a:graphicData uri="http://schemas.openxmlformats.org/presentationml/2006/ole">
              <p:oleObj r:id="rId6" spid="">
                <p:embed/>
                <p:pic>
                  <p:nvPicPr>
                    <p:cNvPr id="830" name="" descr=""/>
                    <p:cNvPicPr/>
                    <p:nvPr/>
                  </p:nvPicPr>
                  <p:blipFill>
                    <a:blip r:embed="rId7"/>
                    <a:stretch/>
                  </p:blipFill>
                  <p:spPr>
                    <a:xfrm>
                      <a:off x="6588000" y="2932200"/>
                      <a:ext cx="2057400" cy="2006640"/>
                    </a:xfrm>
                    <a:prstGeom prst="rect">
                      <a:avLst/>
                    </a:prstGeom>
                    <a:noFill/>
                    <a:ln w="0">
                      <a:noFill/>
                    </a:ln>
                  </p:spPr>
                </p:pic>
              </p:oleObj>
            </a:graphicData>
          </a:graphic>
        </p:graphicFrame>
        <p:graphicFrame>
          <p:nvGraphicFramePr>
            <p:cNvPr id="831" name=""/>
            <p:cNvGraphicFramePr/>
            <p:nvPr/>
          </p:nvGraphicFramePr>
          <p:xfrm>
            <a:off x="6602400" y="4664160"/>
            <a:ext cx="2057400" cy="2006640"/>
          </p:xfrm>
          <a:graphic>
            <a:graphicData uri="http://schemas.openxmlformats.org/presentationml/2006/ole">
              <p:oleObj r:id="rId8" spid="">
                <p:embed/>
                <p:pic>
                  <p:nvPicPr>
                    <p:cNvPr id="832" name="" descr=""/>
                    <p:cNvPicPr/>
                    <p:nvPr/>
                  </p:nvPicPr>
                  <p:blipFill>
                    <a:blip r:embed="rId9"/>
                    <a:stretch/>
                  </p:blipFill>
                  <p:spPr>
                    <a:xfrm>
                      <a:off x="6602400" y="4664160"/>
                      <a:ext cx="2057400" cy="2006640"/>
                    </a:xfrm>
                    <a:prstGeom prst="rect">
                      <a:avLst/>
                    </a:prstGeom>
                    <a:noFill/>
                    <a:ln w="0">
                      <a:noFill/>
                    </a:ln>
                  </p:spPr>
                </p:pic>
              </p:oleObj>
            </a:graphicData>
          </a:graphic>
        </p:graphicFrame>
        <p:sp>
          <p:nvSpPr>
            <p:cNvPr id="833" name=""/>
            <p:cNvSpPr/>
            <p:nvPr/>
          </p:nvSpPr>
          <p:spPr>
            <a:xfrm>
              <a:off x="5762520" y="2994120"/>
              <a:ext cx="98316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ffffff"/>
                  </a:solidFill>
                  <a:effectLst/>
                  <a:uFillTx/>
                  <a:latin typeface="Arial"/>
                </a:rPr>
                <a:t>Business line</a:t>
              </a:r>
              <a:endParaRPr b="0" lang="en-US" sz="1200" strike="noStrike" u="none">
                <a:solidFill>
                  <a:srgbClr val="ffffff"/>
                </a:solidFill>
                <a:effectLst/>
                <a:uFillTx/>
                <a:latin typeface="Arial"/>
              </a:endParaRPr>
            </a:p>
          </p:txBody>
        </p:sp>
        <p:sp>
          <p:nvSpPr>
            <p:cNvPr id="834" name=""/>
            <p:cNvSpPr/>
            <p:nvPr/>
          </p:nvSpPr>
          <p:spPr>
            <a:xfrm>
              <a:off x="5762520" y="4869000"/>
              <a:ext cx="84744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200" strike="noStrike" u="none">
                  <a:solidFill>
                    <a:srgbClr val="ffffff"/>
                  </a:solidFill>
                  <a:effectLst/>
                  <a:uFillTx/>
                  <a:latin typeface="Arial"/>
                </a:rPr>
                <a:t>Geographic</a:t>
              </a:r>
              <a:endParaRPr b="0" lang="en-US" sz="12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84BD3066-C315-4D82-B4CC-D1186F661404}" type="slidenum">
              <a:t>38</a:t>
            </a:fld>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35"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Agenda</a:t>
            </a:r>
            <a:endParaRPr b="1" lang="en-US" sz="3200" strike="noStrike" u="none">
              <a:solidFill>
                <a:srgbClr val="ffff32"/>
              </a:solidFill>
              <a:effectLst/>
              <a:uFillTx/>
              <a:latin typeface="Arial"/>
            </a:endParaRPr>
          </a:p>
        </p:txBody>
      </p:sp>
      <p:grpSp>
        <p:nvGrpSpPr>
          <p:cNvPr id="836" name=""/>
          <p:cNvGrpSpPr/>
          <p:nvPr/>
        </p:nvGrpSpPr>
        <p:grpSpPr>
          <a:xfrm>
            <a:off x="1370160" y="2284560"/>
            <a:ext cx="7997760" cy="4547880"/>
            <a:chOff x="1370160" y="2284560"/>
            <a:chExt cx="7997760" cy="4547880"/>
          </a:xfrm>
        </p:grpSpPr>
        <p:sp>
          <p:nvSpPr>
            <p:cNvPr id="837" name=""/>
            <p:cNvSpPr/>
            <p:nvPr/>
          </p:nvSpPr>
          <p:spPr>
            <a:xfrm>
              <a:off x="1370160" y="6311880"/>
              <a:ext cx="7997760" cy="520560"/>
            </a:xfrm>
            <a:prstGeom prst="bevel">
              <a:avLst>
                <a:gd name="adj" fmla="val 4269"/>
              </a:avLst>
            </a:prstGeom>
            <a:solidFill>
              <a:srgbClr val="00197d">
                <a:alpha val="50000"/>
              </a:srgbClr>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838" name=""/>
            <p:cNvSpPr/>
            <p:nvPr/>
          </p:nvSpPr>
          <p:spPr>
            <a:xfrm>
              <a:off x="1598760" y="2284560"/>
              <a:ext cx="7769160" cy="4295520"/>
            </a:xfrm>
            <a:prstGeom prst="rect">
              <a:avLst/>
            </a:prstGeom>
            <a:noFill/>
            <a:ln w="0">
              <a:noFill/>
            </a:ln>
          </p:spPr>
          <p:style>
            <a:lnRef idx="0"/>
            <a:fillRef idx="0"/>
            <a:effectRef idx="0"/>
            <a:fontRef idx="minor"/>
          </p:style>
          <p:txBody>
            <a:bodyPr lIns="0" rIns="0" tIns="40680" bIns="40680" anchor="t">
              <a:normAutofit lnSpcReduction="9999"/>
            </a:bodyPr>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unique opportunity</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 solid starting point</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Operating optimization</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Asset divestiture process</a:t>
              </a:r>
              <a:endParaRPr b="0" lang="en-US" sz="2400" strike="noStrike" u="none">
                <a:solidFill>
                  <a:srgbClr val="ffffff"/>
                </a:solidFill>
                <a:effectLst/>
                <a:uFillTx/>
                <a:latin typeface="Arial"/>
              </a:endParaRPr>
            </a:p>
            <a:p>
              <a:pPr marL="390600" indent="-390600">
                <a:lnSpc>
                  <a:spcPct val="105000"/>
                </a:lnSpc>
                <a:spcBef>
                  <a:spcPts val="2849"/>
                </a:spcBef>
                <a:buClr>
                  <a:srgbClr val="b2b2b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2400" strike="noStrike" u="none">
                  <a:solidFill>
                    <a:srgbClr val="b2b2b2"/>
                  </a:solidFill>
                  <a:effectLst/>
                  <a:uFillTx/>
                  <a:latin typeface="Arial"/>
                </a:rPr>
                <a:t>Strategic repositioning: re-investment plans and future strategy</a:t>
              </a:r>
              <a:endParaRPr b="0" lang="en-US" sz="2400" strike="noStrike" u="none">
                <a:solidFill>
                  <a:srgbClr val="ffffff"/>
                </a:solidFill>
                <a:effectLst/>
                <a:uFillTx/>
                <a:latin typeface="Arial"/>
              </a:endParaRPr>
            </a:p>
            <a:p>
              <a:pPr marL="390600" indent="-390600">
                <a:lnSpc>
                  <a:spcPct val="105000"/>
                </a:lnSpc>
                <a:spcBef>
                  <a:spcPts val="2849"/>
                </a:spcBef>
                <a:buClr>
                  <a:srgbClr val="ffff32"/>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32"/>
                  </a:solidFill>
                  <a:effectLst/>
                  <a:uFillTx/>
                  <a:latin typeface="Arial"/>
                </a:rPr>
                <a:t>Closing remarks</a:t>
              </a:r>
              <a:endParaRPr b="0" lang="en-US" sz="2400" strike="noStrike" u="none">
                <a:solidFill>
                  <a:srgbClr val="ffffff"/>
                </a:solidFill>
                <a:effectLst/>
                <a:uFillTx/>
                <a:latin typeface="Arial"/>
              </a:endParaRPr>
            </a:p>
          </p:txBody>
        </p:sp>
        <p:pic>
          <p:nvPicPr>
            <p:cNvPr id="839" name="BulletDarioGris" descr=""/>
            <p:cNvPicPr/>
            <p:nvPr/>
          </p:nvPicPr>
          <p:blipFill>
            <a:blip r:embed="rId2"/>
            <a:stretch/>
          </p:blipFill>
          <p:spPr>
            <a:xfrm>
              <a:off x="1584360" y="4602240"/>
              <a:ext cx="187200" cy="187200"/>
            </a:xfrm>
            <a:prstGeom prst="rect">
              <a:avLst/>
            </a:prstGeom>
            <a:noFill/>
            <a:ln w="0">
              <a:noFill/>
            </a:ln>
          </p:spPr>
        </p:pic>
        <p:pic>
          <p:nvPicPr>
            <p:cNvPr id="840" name="BulletDarioGris" descr=""/>
            <p:cNvPicPr/>
            <p:nvPr/>
          </p:nvPicPr>
          <p:blipFill>
            <a:blip r:embed="rId3"/>
            <a:stretch/>
          </p:blipFill>
          <p:spPr>
            <a:xfrm>
              <a:off x="1584360" y="5338800"/>
              <a:ext cx="187200" cy="187200"/>
            </a:xfrm>
            <a:prstGeom prst="rect">
              <a:avLst/>
            </a:prstGeom>
            <a:noFill/>
            <a:ln w="0">
              <a:noFill/>
            </a:ln>
          </p:spPr>
        </p:pic>
        <p:pic>
          <p:nvPicPr>
            <p:cNvPr id="841" name="BulletDarioGris" descr=""/>
            <p:cNvPicPr/>
            <p:nvPr/>
          </p:nvPicPr>
          <p:blipFill>
            <a:blip r:embed="rId4"/>
            <a:stretch/>
          </p:blipFill>
          <p:spPr>
            <a:xfrm>
              <a:off x="1584360" y="3890880"/>
              <a:ext cx="187200" cy="187560"/>
            </a:xfrm>
            <a:prstGeom prst="rect">
              <a:avLst/>
            </a:prstGeom>
            <a:noFill/>
            <a:ln w="0">
              <a:noFill/>
            </a:ln>
          </p:spPr>
        </p:pic>
        <p:pic>
          <p:nvPicPr>
            <p:cNvPr id="842" name="BulletDarioGris" descr=""/>
            <p:cNvPicPr/>
            <p:nvPr/>
          </p:nvPicPr>
          <p:blipFill>
            <a:blip r:embed="rId5"/>
            <a:stretch/>
          </p:blipFill>
          <p:spPr>
            <a:xfrm>
              <a:off x="1584360" y="2430360"/>
              <a:ext cx="187200" cy="187560"/>
            </a:xfrm>
            <a:prstGeom prst="rect">
              <a:avLst/>
            </a:prstGeom>
            <a:noFill/>
            <a:ln w="0">
              <a:noFill/>
            </a:ln>
          </p:spPr>
        </p:pic>
        <p:pic>
          <p:nvPicPr>
            <p:cNvPr id="843" name="BulletDarioGris" descr=""/>
            <p:cNvPicPr/>
            <p:nvPr/>
          </p:nvPicPr>
          <p:blipFill>
            <a:blip r:embed="rId6"/>
            <a:stretch/>
          </p:blipFill>
          <p:spPr>
            <a:xfrm>
              <a:off x="1584360" y="3166920"/>
              <a:ext cx="187200" cy="187560"/>
            </a:xfrm>
            <a:prstGeom prst="rect">
              <a:avLst/>
            </a:prstGeom>
            <a:noFill/>
            <a:ln w="0">
              <a:noFill/>
            </a:ln>
          </p:spPr>
        </p:pic>
        <p:grpSp>
          <p:nvGrpSpPr>
            <p:cNvPr id="844" name=""/>
            <p:cNvGrpSpPr/>
            <p:nvPr/>
          </p:nvGrpSpPr>
          <p:grpSpPr>
            <a:xfrm>
              <a:off x="1584360" y="6497640"/>
              <a:ext cx="177840" cy="177840"/>
              <a:chOff x="1584360" y="6497640"/>
              <a:chExt cx="177840" cy="177840"/>
            </a:xfrm>
          </p:grpSpPr>
          <p:pic>
            <p:nvPicPr>
              <p:cNvPr id="845" name="BulletDarioAm" descr=""/>
              <p:cNvPicPr/>
              <p:nvPr/>
            </p:nvPicPr>
            <p:blipFill>
              <a:blip r:embed="rId7"/>
              <a:stretch/>
            </p:blipFill>
            <p:spPr>
              <a:xfrm>
                <a:off x="1584360" y="6497640"/>
                <a:ext cx="177840" cy="177840"/>
              </a:xfrm>
              <a:prstGeom prst="rect">
                <a:avLst/>
              </a:prstGeom>
              <a:noFill/>
              <a:ln w="0">
                <a:noFill/>
              </a:ln>
            </p:spPr>
          </p:pic>
          <p:sp>
            <p:nvSpPr>
              <p:cNvPr id="846" name=""/>
              <p:cNvSpPr/>
              <p:nvPr/>
            </p:nvSpPr>
            <p:spPr>
              <a:xfrm>
                <a:off x="1638360" y="6534000"/>
                <a:ext cx="17280" cy="17640"/>
              </a:xfrm>
              <a:prstGeom prst="ellipse">
                <a:avLst/>
              </a:prstGeom>
              <a:solidFill>
                <a:srgbClr val="ffffff"/>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18496615-BA16-44DB-BE5D-0A5BA41EB777}" type="slidenum">
              <a:t>39</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Governance and management structure</a:t>
            </a:r>
            <a:endParaRPr b="1" lang="en-US" sz="3200" strike="noStrike" u="none">
              <a:solidFill>
                <a:srgbClr val="ffff32"/>
              </a:solidFill>
              <a:effectLst/>
              <a:uFillTx/>
              <a:latin typeface="Arial"/>
            </a:endParaRPr>
          </a:p>
        </p:txBody>
      </p:sp>
      <p:cxnSp>
        <p:nvCxnSpPr>
          <p:cNvPr id="69" name=""/>
          <p:cNvCxnSpPr>
            <a:stCxn id="70" idx="2"/>
            <a:endCxn id="71" idx="0"/>
          </p:cNvCxnSpPr>
          <p:nvPr/>
        </p:nvCxnSpPr>
        <p:spPr>
          <a:xfrm>
            <a:off x="6087600" y="4548240"/>
            <a:ext cx="2520" cy="427680"/>
          </a:xfrm>
          <a:prstGeom prst="straightConnector1">
            <a:avLst/>
          </a:prstGeom>
          <a:ln w="9360">
            <a:solidFill>
              <a:srgbClr val="ffff32"/>
            </a:solidFill>
            <a:miter/>
          </a:ln>
        </p:spPr>
      </p:cxnSp>
      <p:grpSp>
        <p:nvGrpSpPr>
          <p:cNvPr id="72" name=""/>
          <p:cNvGrpSpPr/>
          <p:nvPr/>
        </p:nvGrpSpPr>
        <p:grpSpPr>
          <a:xfrm>
            <a:off x="1687680" y="2327400"/>
            <a:ext cx="6541920" cy="892080"/>
            <a:chOff x="1687680" y="2327400"/>
            <a:chExt cx="6541920" cy="892080"/>
          </a:xfrm>
        </p:grpSpPr>
        <p:sp>
          <p:nvSpPr>
            <p:cNvPr id="73" name=""/>
            <p:cNvSpPr/>
            <p:nvPr/>
          </p:nvSpPr>
          <p:spPr>
            <a:xfrm>
              <a:off x="3946680" y="2327400"/>
              <a:ext cx="1662120" cy="892080"/>
            </a:xfrm>
            <a:prstGeom prst="rect">
              <a:avLst/>
            </a:prstGeom>
            <a:solidFill>
              <a:srgbClr val="2257ec"/>
            </a:solidFill>
            <a:ln w="0">
              <a:noFill/>
            </a:ln>
            <a:effectLst>
              <a:outerShdw dist="17819" dir="2700000" blurRad="0" rotWithShape="0">
                <a:srgbClr val="14338d"/>
              </a:outerShdw>
            </a:effectLst>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Mr. Rodofo Martín Villa</a:t>
              </a:r>
              <a:endParaRPr b="0" lang="en-US" sz="1800" strike="noStrike" u="none">
                <a:solidFill>
                  <a:srgbClr val="ffffff"/>
                </a:solidFill>
                <a:effectLst/>
                <a:uFillTx/>
                <a:latin typeface="Arial"/>
              </a:endParaRPr>
            </a:p>
          </p:txBody>
        </p:sp>
        <p:sp>
          <p:nvSpPr>
            <p:cNvPr id="74" name=""/>
            <p:cNvSpPr/>
            <p:nvPr/>
          </p:nvSpPr>
          <p:spPr>
            <a:xfrm>
              <a:off x="6567480" y="2327400"/>
              <a:ext cx="1662120" cy="892080"/>
            </a:xfrm>
            <a:prstGeom prst="rect">
              <a:avLst/>
            </a:prstGeom>
            <a:solidFill>
              <a:srgbClr val="2257ec"/>
            </a:solidFill>
            <a:ln w="0">
              <a:noFill/>
            </a:ln>
            <a:effectLst>
              <a:outerShdw dist="17819" dir="2700000" blurRad="0" rotWithShape="0">
                <a:srgbClr val="14338d"/>
              </a:outerShdw>
            </a:effectLst>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Mr. Iñigo de Oriol</a:t>
              </a:r>
              <a:endParaRPr b="0" lang="en-US" sz="1800" strike="noStrike" u="none">
                <a:solidFill>
                  <a:srgbClr val="ffffff"/>
                </a:solidFill>
                <a:effectLst/>
                <a:uFillTx/>
                <a:latin typeface="Arial"/>
              </a:endParaRPr>
            </a:p>
          </p:txBody>
        </p:sp>
        <p:sp>
          <p:nvSpPr>
            <p:cNvPr id="75" name=""/>
            <p:cNvSpPr/>
            <p:nvPr/>
          </p:nvSpPr>
          <p:spPr>
            <a:xfrm>
              <a:off x="1687680" y="2567160"/>
              <a:ext cx="2117520" cy="30528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32"/>
                  </a:solidFill>
                  <a:effectLst/>
                  <a:uFillTx/>
                  <a:latin typeface="Arial"/>
                </a:rPr>
                <a:t>2 Co-Chairmen</a:t>
              </a:r>
              <a:endParaRPr b="0" lang="en-US" sz="2000" strike="noStrike" u="none">
                <a:solidFill>
                  <a:srgbClr val="ffffff"/>
                </a:solidFill>
                <a:effectLst/>
                <a:uFillTx/>
                <a:latin typeface="Arial"/>
              </a:endParaRPr>
            </a:p>
          </p:txBody>
        </p:sp>
      </p:grpSp>
      <p:grpSp>
        <p:nvGrpSpPr>
          <p:cNvPr id="76" name=""/>
          <p:cNvGrpSpPr/>
          <p:nvPr/>
        </p:nvGrpSpPr>
        <p:grpSpPr>
          <a:xfrm>
            <a:off x="1685160" y="3656160"/>
            <a:ext cx="7477920" cy="892080"/>
            <a:chOff x="1685160" y="3656160"/>
            <a:chExt cx="7477920" cy="892080"/>
          </a:xfrm>
        </p:grpSpPr>
        <p:sp>
          <p:nvSpPr>
            <p:cNvPr id="70" name=""/>
            <p:cNvSpPr/>
            <p:nvPr/>
          </p:nvSpPr>
          <p:spPr>
            <a:xfrm>
              <a:off x="3013200" y="3656160"/>
              <a:ext cx="6149880" cy="892080"/>
            </a:xfrm>
            <a:prstGeom prst="rect">
              <a:avLst/>
            </a:prstGeom>
            <a:solidFill>
              <a:srgbClr val="3366ff"/>
            </a:solidFill>
            <a:ln w="0">
              <a:noFill/>
            </a:ln>
            <a:effectLst>
              <a:outerShdw dist="17819" dir="2700000" blurRad="0" rotWithShape="0">
                <a:srgbClr val="1e3c98"/>
              </a:outerShdw>
            </a:effectLst>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30 members: 18 Endesa / 12 Iberdrola</a:t>
              </a:r>
              <a:endParaRPr b="0" lang="en-US" sz="1800" strike="noStrike" u="none">
                <a:solidFill>
                  <a:srgbClr val="ffffff"/>
                </a:solidFill>
                <a:effectLst/>
                <a:uFillTx/>
                <a:latin typeface="Arial"/>
              </a:endParaRPr>
            </a:p>
          </p:txBody>
        </p:sp>
        <p:sp>
          <p:nvSpPr>
            <p:cNvPr id="77" name=""/>
            <p:cNvSpPr/>
            <p:nvPr/>
          </p:nvSpPr>
          <p:spPr>
            <a:xfrm>
              <a:off x="1685160" y="3798720"/>
              <a:ext cx="1118160" cy="61020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32"/>
                  </a:solidFill>
                  <a:effectLst/>
                  <a:uFillTx/>
                  <a:latin typeface="Arial"/>
                </a:rPr>
                <a:t>Board of </a:t>
              </a:r>
              <a:endParaRPr b="0" lang="en-US" sz="2000" strike="noStrike" u="none">
                <a:solidFill>
                  <a:srgbClr val="ffffff"/>
                </a:solidFill>
                <a:effectLst/>
                <a:uFillTx/>
                <a:latin typeface="Arial"/>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none">
                  <a:solidFill>
                    <a:srgbClr val="ffff32"/>
                  </a:solidFill>
                  <a:effectLst/>
                  <a:uFillTx/>
                  <a:latin typeface="Arial"/>
                </a:rPr>
                <a:t>Directors</a:t>
              </a:r>
              <a:endParaRPr b="0" lang="en-US" sz="2000" strike="noStrike" u="none">
                <a:solidFill>
                  <a:srgbClr val="ffffff"/>
                </a:solidFill>
                <a:effectLst/>
                <a:uFillTx/>
                <a:latin typeface="Arial"/>
              </a:endParaRPr>
            </a:p>
          </p:txBody>
        </p:sp>
      </p:grpSp>
      <p:grpSp>
        <p:nvGrpSpPr>
          <p:cNvPr id="78" name=""/>
          <p:cNvGrpSpPr/>
          <p:nvPr/>
        </p:nvGrpSpPr>
        <p:grpSpPr>
          <a:xfrm>
            <a:off x="1684800" y="4975200"/>
            <a:ext cx="5235120" cy="892080"/>
            <a:chOff x="1684800" y="4975200"/>
            <a:chExt cx="5235120" cy="892080"/>
          </a:xfrm>
        </p:grpSpPr>
        <p:sp>
          <p:nvSpPr>
            <p:cNvPr id="71" name=""/>
            <p:cNvSpPr/>
            <p:nvPr/>
          </p:nvSpPr>
          <p:spPr>
            <a:xfrm>
              <a:off x="5259240" y="4975200"/>
              <a:ext cx="1660680" cy="892080"/>
            </a:xfrm>
            <a:prstGeom prst="rect">
              <a:avLst/>
            </a:prstGeom>
            <a:solidFill>
              <a:srgbClr val="6699ff"/>
            </a:solidFill>
            <a:ln w="0">
              <a:noFill/>
            </a:ln>
            <a:effectLst>
              <a:outerShdw dist="17819" dir="2700000" blurRad="0" rotWithShape="0">
                <a:srgbClr val="3c5b98"/>
              </a:outerShdw>
            </a:effectLst>
          </p:spPr>
          <p:style>
            <a:lnRef idx="0"/>
            <a:fillRef idx="0"/>
            <a:effectRef idx="0"/>
            <a:fontRef idx="minor"/>
          </p:style>
          <p:txBody>
            <a:bodyPr lIns="0" rIns="0" tIns="0" bIns="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Mr. Rafael Miranda</a:t>
              </a:r>
              <a:endParaRPr b="0" lang="en-US" sz="1800" strike="noStrike" u="none">
                <a:solidFill>
                  <a:srgbClr val="ffffff"/>
                </a:solidFill>
                <a:effectLst/>
                <a:uFillTx/>
                <a:latin typeface="Arial"/>
              </a:endParaRPr>
            </a:p>
          </p:txBody>
        </p:sp>
        <p:sp>
          <p:nvSpPr>
            <p:cNvPr id="79" name=""/>
            <p:cNvSpPr/>
            <p:nvPr/>
          </p:nvSpPr>
          <p:spPr>
            <a:xfrm>
              <a:off x="1684800" y="5224320"/>
              <a:ext cx="1386720" cy="3052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2000" strike="noStrike" u="none">
                  <a:solidFill>
                    <a:srgbClr val="ffff32"/>
                  </a:solidFill>
                  <a:effectLst/>
                  <a:uFillTx/>
                  <a:latin typeface="Arial"/>
                </a:rPr>
                <a:t>Single CEO</a:t>
              </a:r>
              <a:endParaRPr b="0" lang="en-US" sz="20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3F42E355-F3A5-4149-BBC9-3B9225282E80}" type="slidenum">
              <a:t>4</a:t>
            </a:fld>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47"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Closing remarks</a:t>
            </a:r>
            <a:endParaRPr b="1" lang="en-US" sz="3200" strike="noStrike" u="none">
              <a:solidFill>
                <a:srgbClr val="ffff32"/>
              </a:solidFill>
              <a:effectLst/>
              <a:uFillTx/>
              <a:latin typeface="Arial"/>
            </a:endParaRPr>
          </a:p>
        </p:txBody>
      </p:sp>
      <p:sp>
        <p:nvSpPr>
          <p:cNvPr id="848" name=""/>
          <p:cNvSpPr txBox="1"/>
          <p:nvPr/>
        </p:nvSpPr>
        <p:spPr>
          <a:xfrm>
            <a:off x="1669680" y="2364840"/>
            <a:ext cx="7625520" cy="2784600"/>
          </a:xfrm>
          <a:prstGeom prst="rect">
            <a:avLst/>
          </a:prstGeom>
          <a:solidFill>
            <a:srgbClr val="2257ec">
              <a:alpha val="50000"/>
            </a:srgbClr>
          </a:solidFill>
          <a:ln w="0">
            <a:noFill/>
          </a:ln>
        </p:spPr>
        <p:txBody>
          <a:bodyPr lIns="0" rIns="0" tIns="40680" bIns="40680" anchor="t">
            <a:normAutofit/>
          </a:bodyPr>
          <a:p>
            <a:pPr marL="390600" indent="-390600">
              <a:lnSpc>
                <a:spcPct val="100000"/>
              </a:lnSpc>
              <a:spcBef>
                <a:spcPts val="303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100" strike="noStrike" u="none">
                <a:solidFill>
                  <a:srgbClr val="ffffff"/>
                </a:solidFill>
                <a:effectLst/>
                <a:uFillTx/>
                <a:latin typeface="Arial"/>
              </a:rPr>
              <a:t>Emergence of a leader in the energy and services industries</a:t>
            </a:r>
            <a:endParaRPr b="0" lang="en-US" sz="2100" strike="noStrike" u="none">
              <a:solidFill>
                <a:srgbClr val="ffffff"/>
              </a:solidFill>
              <a:effectLst/>
              <a:uFillTx/>
              <a:latin typeface="Arial"/>
            </a:endParaRPr>
          </a:p>
          <a:p>
            <a:pPr marL="390600" indent="-390600">
              <a:lnSpc>
                <a:spcPct val="100000"/>
              </a:lnSpc>
              <a:spcBef>
                <a:spcPts val="3039"/>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100" strike="noStrike" u="none">
                <a:solidFill>
                  <a:srgbClr val="ffffff"/>
                </a:solidFill>
                <a:effectLst/>
                <a:uFillTx/>
                <a:latin typeface="Arial"/>
              </a:rPr>
              <a:t>Focus on profitability and growth through:</a:t>
            </a:r>
            <a:endParaRPr b="0" lang="en-US" sz="2100" strike="noStrike" u="none">
              <a:solidFill>
                <a:srgbClr val="ffffff"/>
              </a:solidFill>
              <a:effectLst/>
              <a:uFillTx/>
              <a:latin typeface="Arial"/>
            </a:endParaRPr>
          </a:p>
          <a:p>
            <a:pPr lvl="1" marL="790560" indent="-398520">
              <a:lnSpc>
                <a:spcPct val="100000"/>
              </a:lnSpc>
              <a:spcBef>
                <a:spcPts val="201"/>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100" strike="noStrike" u="none">
                <a:solidFill>
                  <a:srgbClr val="ffffff"/>
                </a:solidFill>
                <a:effectLst/>
                <a:uFillTx/>
                <a:latin typeface="Arial"/>
              </a:rPr>
              <a:t>Operating optimization</a:t>
            </a:r>
            <a:endParaRPr b="0" lang="en-US" sz="2100" strike="noStrike" u="none">
              <a:solidFill>
                <a:srgbClr val="ffffff"/>
              </a:solidFill>
              <a:effectLst/>
              <a:uFillTx/>
              <a:latin typeface="Arial"/>
            </a:endParaRPr>
          </a:p>
          <a:p>
            <a:pPr lvl="1" marL="790560" indent="-398520">
              <a:lnSpc>
                <a:spcPct val="100000"/>
              </a:lnSpc>
              <a:spcBef>
                <a:spcPts val="201"/>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100" strike="noStrike" u="none">
                <a:solidFill>
                  <a:srgbClr val="ffffff"/>
                </a:solidFill>
                <a:effectLst/>
                <a:uFillTx/>
                <a:latin typeface="Arial"/>
              </a:rPr>
              <a:t>Asset divestments</a:t>
            </a:r>
            <a:endParaRPr b="0" lang="en-US" sz="2100" strike="noStrike" u="none">
              <a:solidFill>
                <a:srgbClr val="ffffff"/>
              </a:solidFill>
              <a:effectLst/>
              <a:uFillTx/>
              <a:latin typeface="Arial"/>
            </a:endParaRPr>
          </a:p>
          <a:p>
            <a:pPr lvl="1" marL="790560" indent="-398520">
              <a:lnSpc>
                <a:spcPct val="100000"/>
              </a:lnSpc>
              <a:spcBef>
                <a:spcPts val="201"/>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100" strike="noStrike" u="none">
                <a:solidFill>
                  <a:srgbClr val="ffffff"/>
                </a:solidFill>
                <a:effectLst/>
                <a:uFillTx/>
                <a:latin typeface="Arial"/>
              </a:rPr>
              <a:t>Strategic expansion in energy, telecoms, new technologies and other services</a:t>
            </a:r>
            <a:endParaRPr b="0" lang="en-US" sz="2100" strike="noStrike" u="none">
              <a:solidFill>
                <a:srgbClr val="ffffff"/>
              </a:solidFill>
              <a:effectLst/>
              <a:uFillTx/>
              <a:latin typeface="Arial"/>
            </a:endParaRPr>
          </a:p>
        </p:txBody>
      </p:sp>
      <p:sp>
        <p:nvSpPr>
          <p:cNvPr id="849" name=""/>
          <p:cNvSpPr/>
          <p:nvPr/>
        </p:nvSpPr>
        <p:spPr>
          <a:xfrm>
            <a:off x="2709720" y="5962680"/>
            <a:ext cx="5543640" cy="914400"/>
          </a:xfrm>
          <a:prstGeom prst="rect">
            <a:avLst/>
          </a:prstGeom>
          <a:solidFill>
            <a:srgbClr val="008000"/>
          </a:solidFill>
          <a:ln w="0">
            <a:noFill/>
          </a:ln>
        </p:spPr>
        <p:style>
          <a:lnRef idx="0"/>
          <a:fillRef idx="0"/>
          <a:effectRef idx="0"/>
          <a:fontRef idx="minor"/>
        </p:style>
        <p:txBody>
          <a:bodyPr lIns="0" rIns="0" tIns="0" bIns="0" anchor="ctr">
            <a:noAutofit/>
          </a:bodyPr>
          <a:p>
            <a:pPr algn="ctr">
              <a:spcBef>
                <a:spcPts val="206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s-ES_tradnl" sz="2200" strike="noStrike" u="none">
                <a:solidFill>
                  <a:srgbClr val="ffffff"/>
                </a:solidFill>
                <a:effectLst/>
                <a:uFillTx/>
                <a:latin typeface="Arial"/>
              </a:rPr>
              <a:t>Maximising the return for our shareholders</a:t>
            </a:r>
            <a:endParaRPr b="0" lang="en-US" sz="2200" strike="noStrike" u="none">
              <a:solidFill>
                <a:srgbClr val="ffffff"/>
              </a:solidFill>
              <a:effectLst/>
              <a:uFillTx/>
              <a:latin typeface="Arial"/>
            </a:endParaRPr>
          </a:p>
        </p:txBody>
      </p:sp>
      <p:sp>
        <p:nvSpPr>
          <p:cNvPr id="850" name=""/>
          <p:cNvSpPr/>
          <p:nvPr/>
        </p:nvSpPr>
        <p:spPr>
          <a:xfrm flipV="1">
            <a:off x="3359160" y="5442840"/>
            <a:ext cx="4248000" cy="266760"/>
          </a:xfrm>
          <a:prstGeom prst="triangle">
            <a:avLst>
              <a:gd name="adj" fmla="val 50000"/>
            </a:avLst>
          </a:prstGeom>
          <a:solidFill>
            <a:srgbClr val="ffff32"/>
          </a:solidFill>
          <a:ln w="0">
            <a:noFill/>
          </a:ln>
        </p:spPr>
        <p:style>
          <a:lnRef idx="0"/>
          <a:fillRef idx="0"/>
          <a:effectRef idx="0"/>
          <a:fontRef idx="minor"/>
        </p:style>
        <p:txBody>
          <a:bodyPr wrap="none" lIns="0" rIns="0" tIns="0" bIns="0" anchor="ctr">
            <a:noAutofit/>
          </a:bodyPr>
          <a:p>
            <a:endParaRPr b="0" lang="en-US" sz="24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8321E2E3-86DE-4AF7-9C3C-F0110E348118}" type="slidenum">
              <a:t>40</a:t>
            </a:fld>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grpSp>
        <p:nvGrpSpPr>
          <p:cNvPr id="851" name=""/>
          <p:cNvGrpSpPr/>
          <p:nvPr/>
        </p:nvGrpSpPr>
        <p:grpSpPr>
          <a:xfrm>
            <a:off x="1171440" y="1490760"/>
            <a:ext cx="814320" cy="842400"/>
            <a:chOff x="1171440" y="1490760"/>
            <a:chExt cx="814320" cy="842400"/>
          </a:xfrm>
        </p:grpSpPr>
        <p:sp>
          <p:nvSpPr>
            <p:cNvPr id="852" name=""/>
            <p:cNvSpPr/>
            <p:nvPr/>
          </p:nvSpPr>
          <p:spPr>
            <a:xfrm>
              <a:off x="1171440" y="1490760"/>
              <a:ext cx="406080" cy="842400"/>
            </a:xfrm>
            <a:custGeom>
              <a:avLst/>
              <a:gdLst/>
              <a:ahLst/>
              <a:rect l="l" t="t" r="r" b="b"/>
              <a:pathLst>
                <a:path w="413" h="784">
                  <a:moveTo>
                    <a:pt x="269" y="784"/>
                  </a:moveTo>
                  <a:lnTo>
                    <a:pt x="0" y="784"/>
                  </a:lnTo>
                  <a:lnTo>
                    <a:pt x="0" y="8"/>
                  </a:lnTo>
                  <a:lnTo>
                    <a:pt x="8" y="0"/>
                  </a:lnTo>
                  <a:lnTo>
                    <a:pt x="376" y="0"/>
                  </a:lnTo>
                  <a:lnTo>
                    <a:pt x="390" y="0"/>
                  </a:lnTo>
                  <a:lnTo>
                    <a:pt x="274" y="282"/>
                  </a:lnTo>
                  <a:lnTo>
                    <a:pt x="405" y="282"/>
                  </a:lnTo>
                  <a:lnTo>
                    <a:pt x="284" y="518"/>
                  </a:lnTo>
                  <a:lnTo>
                    <a:pt x="413" y="518"/>
                  </a:lnTo>
                  <a:lnTo>
                    <a:pt x="274" y="784"/>
                  </a:lnTo>
                  <a:lnTo>
                    <a:pt x="269" y="784"/>
                  </a:lnTo>
                  <a:close/>
                </a:path>
              </a:pathLst>
            </a:custGeom>
            <a:solidFill>
              <a:srgbClr val="c6c6c6"/>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53" name=""/>
            <p:cNvSpPr/>
            <p:nvPr/>
          </p:nvSpPr>
          <p:spPr>
            <a:xfrm>
              <a:off x="1620720" y="1499760"/>
              <a:ext cx="365040" cy="229320"/>
            </a:xfrm>
            <a:custGeom>
              <a:avLst/>
              <a:gdLst/>
              <a:ahLst/>
              <a:rect l="l" t="t" r="r" b="b"/>
              <a:pathLst>
                <a:path w="369" h="214">
                  <a:moveTo>
                    <a:pt x="131" y="0"/>
                  </a:moveTo>
                  <a:lnTo>
                    <a:pt x="369" y="0"/>
                  </a:lnTo>
                  <a:lnTo>
                    <a:pt x="369" y="214"/>
                  </a:lnTo>
                  <a:lnTo>
                    <a:pt x="0" y="214"/>
                  </a:lnTo>
                  <a:lnTo>
                    <a:pt x="0" y="212"/>
                  </a:lnTo>
                  <a:lnTo>
                    <a:pt x="0" y="207"/>
                  </a:lnTo>
                  <a:lnTo>
                    <a:pt x="6" y="191"/>
                  </a:lnTo>
                  <a:lnTo>
                    <a:pt x="27" y="140"/>
                  </a:lnTo>
                  <a:lnTo>
                    <a:pt x="48" y="88"/>
                  </a:lnTo>
                  <a:lnTo>
                    <a:pt x="58" y="65"/>
                  </a:lnTo>
                  <a:lnTo>
                    <a:pt x="60" y="57"/>
                  </a:lnTo>
                  <a:lnTo>
                    <a:pt x="63" y="44"/>
                  </a:lnTo>
                  <a:lnTo>
                    <a:pt x="73" y="32"/>
                  </a:lnTo>
                  <a:lnTo>
                    <a:pt x="86" y="17"/>
                  </a:lnTo>
                  <a:lnTo>
                    <a:pt x="102" y="9"/>
                  </a:lnTo>
                  <a:lnTo>
                    <a:pt x="117" y="5"/>
                  </a:lnTo>
                  <a:lnTo>
                    <a:pt x="140" y="0"/>
                  </a:lnTo>
                  <a:lnTo>
                    <a:pt x="142" y="0"/>
                  </a:lnTo>
                  <a:lnTo>
                    <a:pt x="142" y="0"/>
                  </a:lnTo>
                  <a:lnTo>
                    <a:pt x="131" y="0"/>
                  </a:lnTo>
                  <a:close/>
                </a:path>
              </a:pathLst>
            </a:custGeom>
            <a:solidFill>
              <a:srgbClr val="5040c0"/>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54" name=""/>
            <p:cNvSpPr/>
            <p:nvPr/>
          </p:nvSpPr>
          <p:spPr>
            <a:xfrm>
              <a:off x="1620720" y="1495440"/>
              <a:ext cx="362520" cy="226440"/>
            </a:xfrm>
            <a:custGeom>
              <a:avLst/>
              <a:gdLst/>
              <a:ahLst/>
              <a:rect l="l" t="t" r="r" b="b"/>
              <a:pathLst>
                <a:path w="367" h="212">
                  <a:moveTo>
                    <a:pt x="131" y="0"/>
                  </a:moveTo>
                  <a:lnTo>
                    <a:pt x="367" y="0"/>
                  </a:lnTo>
                  <a:lnTo>
                    <a:pt x="367" y="212"/>
                  </a:lnTo>
                  <a:lnTo>
                    <a:pt x="0" y="212"/>
                  </a:lnTo>
                  <a:lnTo>
                    <a:pt x="0" y="210"/>
                  </a:lnTo>
                  <a:lnTo>
                    <a:pt x="0" y="207"/>
                  </a:lnTo>
                  <a:lnTo>
                    <a:pt x="6" y="189"/>
                  </a:lnTo>
                  <a:lnTo>
                    <a:pt x="27" y="138"/>
                  </a:lnTo>
                  <a:lnTo>
                    <a:pt x="48" y="86"/>
                  </a:lnTo>
                  <a:lnTo>
                    <a:pt x="58" y="63"/>
                  </a:lnTo>
                  <a:lnTo>
                    <a:pt x="60" y="55"/>
                  </a:lnTo>
                  <a:lnTo>
                    <a:pt x="63" y="44"/>
                  </a:lnTo>
                  <a:lnTo>
                    <a:pt x="73" y="32"/>
                  </a:lnTo>
                  <a:lnTo>
                    <a:pt x="86" y="17"/>
                  </a:lnTo>
                  <a:lnTo>
                    <a:pt x="102" y="9"/>
                  </a:lnTo>
                  <a:lnTo>
                    <a:pt x="117" y="5"/>
                  </a:lnTo>
                  <a:lnTo>
                    <a:pt x="138" y="0"/>
                  </a:lnTo>
                  <a:lnTo>
                    <a:pt x="142" y="0"/>
                  </a:lnTo>
                  <a:lnTo>
                    <a:pt x="142" y="0"/>
                  </a:lnTo>
                  <a:lnTo>
                    <a:pt x="131" y="0"/>
                  </a:lnTo>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55" name=""/>
            <p:cNvSpPr/>
            <p:nvPr/>
          </p:nvSpPr>
          <p:spPr>
            <a:xfrm>
              <a:off x="1519200" y="2069640"/>
              <a:ext cx="461160" cy="227160"/>
            </a:xfrm>
            <a:custGeom>
              <a:avLst/>
              <a:gdLst/>
              <a:ahLst/>
              <a:rect l="l" t="t" r="r" b="b"/>
              <a:pathLst>
                <a:path w="469" h="213">
                  <a:moveTo>
                    <a:pt x="102" y="213"/>
                  </a:moveTo>
                  <a:lnTo>
                    <a:pt x="469" y="213"/>
                  </a:lnTo>
                  <a:lnTo>
                    <a:pt x="469" y="0"/>
                  </a:lnTo>
                  <a:lnTo>
                    <a:pt x="327" y="0"/>
                  </a:lnTo>
                  <a:lnTo>
                    <a:pt x="240" y="2"/>
                  </a:lnTo>
                  <a:lnTo>
                    <a:pt x="200" y="5"/>
                  </a:lnTo>
                  <a:lnTo>
                    <a:pt x="185" y="9"/>
                  </a:lnTo>
                  <a:lnTo>
                    <a:pt x="169" y="19"/>
                  </a:lnTo>
                  <a:lnTo>
                    <a:pt x="160" y="25"/>
                  </a:lnTo>
                  <a:lnTo>
                    <a:pt x="156" y="30"/>
                  </a:lnTo>
                  <a:lnTo>
                    <a:pt x="154" y="34"/>
                  </a:lnTo>
                  <a:lnTo>
                    <a:pt x="154" y="29"/>
                  </a:lnTo>
                  <a:lnTo>
                    <a:pt x="77" y="121"/>
                  </a:lnTo>
                  <a:lnTo>
                    <a:pt x="39" y="167"/>
                  </a:lnTo>
                  <a:lnTo>
                    <a:pt x="0" y="213"/>
                  </a:lnTo>
                  <a:lnTo>
                    <a:pt x="50" y="213"/>
                  </a:lnTo>
                  <a:lnTo>
                    <a:pt x="102" y="213"/>
                  </a:lnTo>
                  <a:close/>
                </a:path>
              </a:pathLst>
            </a:custGeom>
            <a:solidFill>
              <a:srgbClr val="2d55ff"/>
            </a:solidFill>
            <a:ln w="4680">
              <a:solidFill>
                <a:srgbClr val="5040c0"/>
              </a:solidFill>
              <a:round/>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56" name=""/>
            <p:cNvSpPr/>
            <p:nvPr/>
          </p:nvSpPr>
          <p:spPr>
            <a:xfrm>
              <a:off x="1620720" y="1770480"/>
              <a:ext cx="365040" cy="231840"/>
            </a:xfrm>
            <a:custGeom>
              <a:avLst/>
              <a:gdLst/>
              <a:ahLst/>
              <a:rect l="l" t="t" r="r" b="b"/>
              <a:pathLst>
                <a:path w="369" h="214">
                  <a:moveTo>
                    <a:pt x="131" y="2"/>
                  </a:moveTo>
                  <a:lnTo>
                    <a:pt x="369" y="2"/>
                  </a:lnTo>
                  <a:lnTo>
                    <a:pt x="369" y="214"/>
                  </a:lnTo>
                  <a:lnTo>
                    <a:pt x="0" y="214"/>
                  </a:lnTo>
                  <a:lnTo>
                    <a:pt x="0" y="213"/>
                  </a:lnTo>
                  <a:lnTo>
                    <a:pt x="0" y="207"/>
                  </a:lnTo>
                  <a:lnTo>
                    <a:pt x="6" y="191"/>
                  </a:lnTo>
                  <a:lnTo>
                    <a:pt x="27" y="140"/>
                  </a:lnTo>
                  <a:lnTo>
                    <a:pt x="48" y="88"/>
                  </a:lnTo>
                  <a:lnTo>
                    <a:pt x="58" y="65"/>
                  </a:lnTo>
                  <a:lnTo>
                    <a:pt x="60" y="57"/>
                  </a:lnTo>
                  <a:lnTo>
                    <a:pt x="63" y="44"/>
                  </a:lnTo>
                  <a:lnTo>
                    <a:pt x="73" y="32"/>
                  </a:lnTo>
                  <a:lnTo>
                    <a:pt x="86" y="19"/>
                  </a:lnTo>
                  <a:lnTo>
                    <a:pt x="102" y="11"/>
                  </a:lnTo>
                  <a:lnTo>
                    <a:pt x="117" y="5"/>
                  </a:lnTo>
                  <a:lnTo>
                    <a:pt x="140" y="0"/>
                  </a:lnTo>
                  <a:lnTo>
                    <a:pt x="142" y="0"/>
                  </a:lnTo>
                  <a:lnTo>
                    <a:pt x="142" y="0"/>
                  </a:lnTo>
                  <a:lnTo>
                    <a:pt x="131" y="2"/>
                  </a:lnTo>
                  <a:close/>
                </a:path>
              </a:pathLst>
            </a:custGeom>
            <a:solidFill>
              <a:srgbClr val="2d55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grpSp>
        <p:nvGrpSpPr>
          <p:cNvPr id="857" name=""/>
          <p:cNvGrpSpPr/>
          <p:nvPr/>
        </p:nvGrpSpPr>
        <p:grpSpPr>
          <a:xfrm>
            <a:off x="8524800" y="1488960"/>
            <a:ext cx="864720" cy="864720"/>
            <a:chOff x="8524800" y="1488960"/>
            <a:chExt cx="864720" cy="864720"/>
          </a:xfrm>
        </p:grpSpPr>
        <p:sp>
          <p:nvSpPr>
            <p:cNvPr id="858" name=""/>
            <p:cNvSpPr/>
            <p:nvPr/>
          </p:nvSpPr>
          <p:spPr>
            <a:xfrm>
              <a:off x="8524800" y="1776600"/>
              <a:ext cx="414720" cy="577080"/>
            </a:xfrm>
            <a:custGeom>
              <a:avLst/>
              <a:gdLst/>
              <a:ahLst/>
              <a:rect l="l" t="t" r="r" b="b"/>
              <a:pathLst>
                <a:path w="113" h="156">
                  <a:moveTo>
                    <a:pt x="0" y="155"/>
                  </a:moveTo>
                  <a:lnTo>
                    <a:pt x="0" y="46"/>
                  </a:lnTo>
                  <a:lnTo>
                    <a:pt x="4" y="41"/>
                  </a:lnTo>
                  <a:lnTo>
                    <a:pt x="8" y="36"/>
                  </a:lnTo>
                  <a:lnTo>
                    <a:pt x="13" y="32"/>
                  </a:lnTo>
                  <a:lnTo>
                    <a:pt x="19" y="27"/>
                  </a:lnTo>
                  <a:lnTo>
                    <a:pt x="23" y="24"/>
                  </a:lnTo>
                  <a:lnTo>
                    <a:pt x="28" y="21"/>
                  </a:lnTo>
                  <a:lnTo>
                    <a:pt x="33" y="18"/>
                  </a:lnTo>
                  <a:lnTo>
                    <a:pt x="37" y="15"/>
                  </a:lnTo>
                  <a:lnTo>
                    <a:pt x="42" y="14"/>
                  </a:lnTo>
                  <a:lnTo>
                    <a:pt x="47" y="11"/>
                  </a:lnTo>
                  <a:lnTo>
                    <a:pt x="53" y="9"/>
                  </a:lnTo>
                  <a:lnTo>
                    <a:pt x="58" y="8"/>
                  </a:lnTo>
                  <a:lnTo>
                    <a:pt x="63" y="6"/>
                  </a:lnTo>
                  <a:lnTo>
                    <a:pt x="68" y="5"/>
                  </a:lnTo>
                  <a:lnTo>
                    <a:pt x="74" y="3"/>
                  </a:lnTo>
                  <a:lnTo>
                    <a:pt x="79" y="2"/>
                  </a:lnTo>
                  <a:lnTo>
                    <a:pt x="85" y="1"/>
                  </a:lnTo>
                  <a:lnTo>
                    <a:pt x="90" y="1"/>
                  </a:lnTo>
                  <a:lnTo>
                    <a:pt x="96" y="1"/>
                  </a:lnTo>
                  <a:lnTo>
                    <a:pt x="103" y="0"/>
                  </a:lnTo>
                  <a:lnTo>
                    <a:pt x="110" y="0"/>
                  </a:lnTo>
                  <a:lnTo>
                    <a:pt x="108" y="5"/>
                  </a:lnTo>
                  <a:lnTo>
                    <a:pt x="104" y="10"/>
                  </a:lnTo>
                  <a:lnTo>
                    <a:pt x="101" y="14"/>
                  </a:lnTo>
                  <a:lnTo>
                    <a:pt x="97" y="19"/>
                  </a:lnTo>
                  <a:lnTo>
                    <a:pt x="95" y="24"/>
                  </a:lnTo>
                  <a:lnTo>
                    <a:pt x="93" y="29"/>
                  </a:lnTo>
                  <a:lnTo>
                    <a:pt x="91" y="34"/>
                  </a:lnTo>
                  <a:lnTo>
                    <a:pt x="89" y="39"/>
                  </a:lnTo>
                  <a:lnTo>
                    <a:pt x="88" y="42"/>
                  </a:lnTo>
                  <a:lnTo>
                    <a:pt x="87" y="44"/>
                  </a:lnTo>
                  <a:lnTo>
                    <a:pt x="87" y="46"/>
                  </a:lnTo>
                  <a:lnTo>
                    <a:pt x="87" y="48"/>
                  </a:lnTo>
                  <a:lnTo>
                    <a:pt x="86" y="50"/>
                  </a:lnTo>
                  <a:lnTo>
                    <a:pt x="86" y="51"/>
                  </a:lnTo>
                  <a:lnTo>
                    <a:pt x="85" y="53"/>
                  </a:lnTo>
                  <a:lnTo>
                    <a:pt x="85" y="55"/>
                  </a:lnTo>
                  <a:lnTo>
                    <a:pt x="85" y="57"/>
                  </a:lnTo>
                  <a:lnTo>
                    <a:pt x="85" y="59"/>
                  </a:lnTo>
                  <a:lnTo>
                    <a:pt x="84" y="61"/>
                  </a:lnTo>
                  <a:lnTo>
                    <a:pt x="84" y="63"/>
                  </a:lnTo>
                  <a:lnTo>
                    <a:pt x="84" y="64"/>
                  </a:lnTo>
                  <a:lnTo>
                    <a:pt x="84" y="66"/>
                  </a:lnTo>
                  <a:lnTo>
                    <a:pt x="84" y="68"/>
                  </a:lnTo>
                  <a:lnTo>
                    <a:pt x="84" y="70"/>
                  </a:lnTo>
                  <a:lnTo>
                    <a:pt x="84" y="72"/>
                  </a:lnTo>
                  <a:lnTo>
                    <a:pt x="84" y="74"/>
                  </a:lnTo>
                  <a:lnTo>
                    <a:pt x="84" y="76"/>
                  </a:lnTo>
                  <a:lnTo>
                    <a:pt x="84" y="77"/>
                  </a:lnTo>
                  <a:lnTo>
                    <a:pt x="84" y="79"/>
                  </a:lnTo>
                  <a:lnTo>
                    <a:pt x="84" y="81"/>
                  </a:lnTo>
                  <a:lnTo>
                    <a:pt x="84" y="83"/>
                  </a:lnTo>
                  <a:lnTo>
                    <a:pt x="85" y="85"/>
                  </a:lnTo>
                  <a:lnTo>
                    <a:pt x="85" y="87"/>
                  </a:lnTo>
                  <a:lnTo>
                    <a:pt x="85" y="89"/>
                  </a:lnTo>
                  <a:lnTo>
                    <a:pt x="85" y="90"/>
                  </a:lnTo>
                  <a:lnTo>
                    <a:pt x="85" y="92"/>
                  </a:lnTo>
                  <a:lnTo>
                    <a:pt x="86" y="94"/>
                  </a:lnTo>
                  <a:lnTo>
                    <a:pt x="86" y="96"/>
                  </a:lnTo>
                  <a:lnTo>
                    <a:pt x="87" y="97"/>
                  </a:lnTo>
                  <a:lnTo>
                    <a:pt x="87" y="99"/>
                  </a:lnTo>
                  <a:lnTo>
                    <a:pt x="88" y="101"/>
                  </a:lnTo>
                  <a:lnTo>
                    <a:pt x="88" y="103"/>
                  </a:lnTo>
                  <a:lnTo>
                    <a:pt x="89" y="105"/>
                  </a:lnTo>
                  <a:lnTo>
                    <a:pt x="90" y="106"/>
                  </a:lnTo>
                  <a:lnTo>
                    <a:pt x="90" y="108"/>
                  </a:lnTo>
                  <a:lnTo>
                    <a:pt x="91" y="110"/>
                  </a:lnTo>
                  <a:lnTo>
                    <a:pt x="91" y="112"/>
                  </a:lnTo>
                  <a:lnTo>
                    <a:pt x="92" y="114"/>
                  </a:lnTo>
                  <a:lnTo>
                    <a:pt x="93" y="115"/>
                  </a:lnTo>
                  <a:lnTo>
                    <a:pt x="94" y="117"/>
                  </a:lnTo>
                  <a:lnTo>
                    <a:pt x="94" y="119"/>
                  </a:lnTo>
                  <a:lnTo>
                    <a:pt x="95" y="121"/>
                  </a:lnTo>
                  <a:lnTo>
                    <a:pt x="96" y="122"/>
                  </a:lnTo>
                  <a:lnTo>
                    <a:pt x="96" y="123"/>
                  </a:lnTo>
                  <a:lnTo>
                    <a:pt x="97" y="125"/>
                  </a:lnTo>
                  <a:lnTo>
                    <a:pt x="97" y="127"/>
                  </a:lnTo>
                  <a:lnTo>
                    <a:pt x="98" y="129"/>
                  </a:lnTo>
                  <a:lnTo>
                    <a:pt x="99" y="131"/>
                  </a:lnTo>
                  <a:lnTo>
                    <a:pt x="99" y="132"/>
                  </a:lnTo>
                  <a:lnTo>
                    <a:pt x="101" y="133"/>
                  </a:lnTo>
                  <a:lnTo>
                    <a:pt x="101" y="135"/>
                  </a:lnTo>
                  <a:lnTo>
                    <a:pt x="102" y="136"/>
                  </a:lnTo>
                  <a:lnTo>
                    <a:pt x="103" y="138"/>
                  </a:lnTo>
                  <a:lnTo>
                    <a:pt x="104" y="140"/>
                  </a:lnTo>
                  <a:lnTo>
                    <a:pt x="104" y="141"/>
                  </a:lnTo>
                  <a:lnTo>
                    <a:pt x="105" y="142"/>
                  </a:lnTo>
                  <a:lnTo>
                    <a:pt x="106" y="144"/>
                  </a:lnTo>
                  <a:lnTo>
                    <a:pt x="106" y="145"/>
                  </a:lnTo>
                  <a:lnTo>
                    <a:pt x="108" y="147"/>
                  </a:lnTo>
                  <a:lnTo>
                    <a:pt x="108" y="148"/>
                  </a:lnTo>
                  <a:lnTo>
                    <a:pt x="109" y="149"/>
                  </a:lnTo>
                  <a:lnTo>
                    <a:pt x="110" y="151"/>
                  </a:lnTo>
                  <a:lnTo>
                    <a:pt x="111" y="152"/>
                  </a:lnTo>
                  <a:lnTo>
                    <a:pt x="111" y="154"/>
                  </a:lnTo>
                  <a:lnTo>
                    <a:pt x="112" y="155"/>
                  </a:lnTo>
                  <a:lnTo>
                    <a:pt x="0" y="155"/>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59" name=""/>
            <p:cNvSpPr/>
            <p:nvPr/>
          </p:nvSpPr>
          <p:spPr>
            <a:xfrm>
              <a:off x="8524800" y="1488960"/>
              <a:ext cx="414720" cy="305280"/>
            </a:xfrm>
            <a:custGeom>
              <a:avLst/>
              <a:gdLst/>
              <a:ahLst/>
              <a:rect l="l" t="t" r="r" b="b"/>
              <a:pathLst>
                <a:path w="113" h="83">
                  <a:moveTo>
                    <a:pt x="0" y="0"/>
                  </a:moveTo>
                  <a:lnTo>
                    <a:pt x="112" y="0"/>
                  </a:lnTo>
                  <a:lnTo>
                    <a:pt x="112" y="2"/>
                  </a:lnTo>
                  <a:lnTo>
                    <a:pt x="112" y="3"/>
                  </a:lnTo>
                  <a:lnTo>
                    <a:pt x="112" y="4"/>
                  </a:lnTo>
                  <a:lnTo>
                    <a:pt x="112" y="6"/>
                  </a:lnTo>
                  <a:lnTo>
                    <a:pt x="112" y="7"/>
                  </a:lnTo>
                  <a:lnTo>
                    <a:pt x="111" y="9"/>
                  </a:lnTo>
                  <a:lnTo>
                    <a:pt x="111" y="11"/>
                  </a:lnTo>
                  <a:lnTo>
                    <a:pt x="111" y="12"/>
                  </a:lnTo>
                  <a:lnTo>
                    <a:pt x="111" y="14"/>
                  </a:lnTo>
                  <a:lnTo>
                    <a:pt x="110" y="15"/>
                  </a:lnTo>
                  <a:lnTo>
                    <a:pt x="110" y="17"/>
                  </a:lnTo>
                  <a:lnTo>
                    <a:pt x="109" y="18"/>
                  </a:lnTo>
                  <a:lnTo>
                    <a:pt x="109" y="20"/>
                  </a:lnTo>
                  <a:lnTo>
                    <a:pt x="109" y="22"/>
                  </a:lnTo>
                  <a:lnTo>
                    <a:pt x="108" y="23"/>
                  </a:lnTo>
                  <a:lnTo>
                    <a:pt x="108" y="24"/>
                  </a:lnTo>
                  <a:lnTo>
                    <a:pt x="108" y="26"/>
                  </a:lnTo>
                  <a:lnTo>
                    <a:pt x="106" y="27"/>
                  </a:lnTo>
                  <a:lnTo>
                    <a:pt x="106" y="28"/>
                  </a:lnTo>
                  <a:lnTo>
                    <a:pt x="106" y="30"/>
                  </a:lnTo>
                  <a:lnTo>
                    <a:pt x="104" y="31"/>
                  </a:lnTo>
                  <a:lnTo>
                    <a:pt x="104" y="33"/>
                  </a:lnTo>
                  <a:lnTo>
                    <a:pt x="103" y="35"/>
                  </a:lnTo>
                  <a:lnTo>
                    <a:pt x="103" y="35"/>
                  </a:lnTo>
                  <a:lnTo>
                    <a:pt x="101" y="37"/>
                  </a:lnTo>
                  <a:lnTo>
                    <a:pt x="101" y="38"/>
                  </a:lnTo>
                  <a:lnTo>
                    <a:pt x="99" y="39"/>
                  </a:lnTo>
                  <a:lnTo>
                    <a:pt x="99" y="41"/>
                  </a:lnTo>
                  <a:lnTo>
                    <a:pt x="97" y="43"/>
                  </a:lnTo>
                  <a:lnTo>
                    <a:pt x="97" y="44"/>
                  </a:lnTo>
                  <a:lnTo>
                    <a:pt x="96" y="45"/>
                  </a:lnTo>
                  <a:lnTo>
                    <a:pt x="95" y="46"/>
                  </a:lnTo>
                  <a:lnTo>
                    <a:pt x="94" y="47"/>
                  </a:lnTo>
                  <a:lnTo>
                    <a:pt x="92" y="49"/>
                  </a:lnTo>
                  <a:lnTo>
                    <a:pt x="91" y="51"/>
                  </a:lnTo>
                  <a:lnTo>
                    <a:pt x="90" y="51"/>
                  </a:lnTo>
                  <a:lnTo>
                    <a:pt x="89" y="52"/>
                  </a:lnTo>
                  <a:lnTo>
                    <a:pt x="88" y="54"/>
                  </a:lnTo>
                  <a:lnTo>
                    <a:pt x="87" y="55"/>
                  </a:lnTo>
                  <a:lnTo>
                    <a:pt x="85" y="56"/>
                  </a:lnTo>
                  <a:lnTo>
                    <a:pt x="84" y="57"/>
                  </a:lnTo>
                  <a:lnTo>
                    <a:pt x="83" y="59"/>
                  </a:lnTo>
                  <a:lnTo>
                    <a:pt x="82" y="60"/>
                  </a:lnTo>
                  <a:lnTo>
                    <a:pt x="80" y="61"/>
                  </a:lnTo>
                  <a:lnTo>
                    <a:pt x="78" y="62"/>
                  </a:lnTo>
                  <a:lnTo>
                    <a:pt x="78" y="64"/>
                  </a:lnTo>
                  <a:lnTo>
                    <a:pt x="76" y="64"/>
                  </a:lnTo>
                  <a:lnTo>
                    <a:pt x="75" y="65"/>
                  </a:lnTo>
                  <a:lnTo>
                    <a:pt x="73" y="66"/>
                  </a:lnTo>
                  <a:lnTo>
                    <a:pt x="72" y="67"/>
                  </a:lnTo>
                  <a:lnTo>
                    <a:pt x="70" y="68"/>
                  </a:lnTo>
                  <a:lnTo>
                    <a:pt x="68" y="69"/>
                  </a:lnTo>
                  <a:lnTo>
                    <a:pt x="67" y="70"/>
                  </a:lnTo>
                  <a:lnTo>
                    <a:pt x="65" y="72"/>
                  </a:lnTo>
                  <a:lnTo>
                    <a:pt x="64" y="72"/>
                  </a:lnTo>
                  <a:lnTo>
                    <a:pt x="62" y="73"/>
                  </a:lnTo>
                  <a:lnTo>
                    <a:pt x="60" y="74"/>
                  </a:lnTo>
                  <a:lnTo>
                    <a:pt x="58" y="75"/>
                  </a:lnTo>
                  <a:lnTo>
                    <a:pt x="57" y="76"/>
                  </a:lnTo>
                  <a:lnTo>
                    <a:pt x="55" y="76"/>
                  </a:lnTo>
                  <a:lnTo>
                    <a:pt x="54" y="78"/>
                  </a:lnTo>
                  <a:lnTo>
                    <a:pt x="52" y="78"/>
                  </a:lnTo>
                  <a:lnTo>
                    <a:pt x="50" y="79"/>
                  </a:lnTo>
                  <a:lnTo>
                    <a:pt x="49" y="80"/>
                  </a:lnTo>
                  <a:lnTo>
                    <a:pt x="47" y="80"/>
                  </a:lnTo>
                  <a:lnTo>
                    <a:pt x="45" y="80"/>
                  </a:lnTo>
                  <a:lnTo>
                    <a:pt x="43" y="81"/>
                  </a:lnTo>
                  <a:lnTo>
                    <a:pt x="42" y="81"/>
                  </a:lnTo>
                  <a:lnTo>
                    <a:pt x="40" y="81"/>
                  </a:lnTo>
                  <a:lnTo>
                    <a:pt x="38" y="81"/>
                  </a:lnTo>
                  <a:lnTo>
                    <a:pt x="36" y="81"/>
                  </a:lnTo>
                  <a:lnTo>
                    <a:pt x="34" y="82"/>
                  </a:lnTo>
                  <a:lnTo>
                    <a:pt x="32" y="82"/>
                  </a:lnTo>
                  <a:lnTo>
                    <a:pt x="30" y="82"/>
                  </a:lnTo>
                  <a:lnTo>
                    <a:pt x="28" y="82"/>
                  </a:lnTo>
                  <a:lnTo>
                    <a:pt x="26" y="81"/>
                  </a:lnTo>
                  <a:lnTo>
                    <a:pt x="24" y="81"/>
                  </a:lnTo>
                  <a:lnTo>
                    <a:pt x="22" y="81"/>
                  </a:lnTo>
                  <a:lnTo>
                    <a:pt x="20" y="81"/>
                  </a:lnTo>
                  <a:lnTo>
                    <a:pt x="17" y="81"/>
                  </a:lnTo>
                  <a:lnTo>
                    <a:pt x="15" y="80"/>
                  </a:lnTo>
                  <a:lnTo>
                    <a:pt x="13" y="80"/>
                  </a:lnTo>
                  <a:lnTo>
                    <a:pt x="11" y="80"/>
                  </a:lnTo>
                  <a:lnTo>
                    <a:pt x="9" y="79"/>
                  </a:lnTo>
                  <a:lnTo>
                    <a:pt x="6" y="78"/>
                  </a:lnTo>
                  <a:lnTo>
                    <a:pt x="4" y="78"/>
                  </a:lnTo>
                  <a:lnTo>
                    <a:pt x="2" y="77"/>
                  </a:lnTo>
                  <a:lnTo>
                    <a:pt x="0" y="76"/>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sp>
          <p:nvSpPr>
            <p:cNvPr id="860" name=""/>
            <p:cNvSpPr/>
            <p:nvPr/>
          </p:nvSpPr>
          <p:spPr>
            <a:xfrm>
              <a:off x="9031320" y="1488960"/>
              <a:ext cx="358200" cy="864720"/>
            </a:xfrm>
            <a:custGeom>
              <a:avLst/>
              <a:gdLst/>
              <a:ahLst/>
              <a:rect l="l" t="t" r="r" b="b"/>
              <a:pathLst>
                <a:path w="96" h="234">
                  <a:moveTo>
                    <a:pt x="0" y="0"/>
                  </a:moveTo>
                  <a:lnTo>
                    <a:pt x="95" y="0"/>
                  </a:lnTo>
                  <a:lnTo>
                    <a:pt x="95" y="233"/>
                  </a:lnTo>
                  <a:lnTo>
                    <a:pt x="0" y="233"/>
                  </a:lnTo>
                  <a:lnTo>
                    <a:pt x="0" y="0"/>
                  </a:lnTo>
                </a:path>
              </a:pathLst>
            </a:custGeom>
            <a:solidFill>
              <a:srgbClr val="00ccff"/>
            </a:solidFill>
            <a:ln w="0">
              <a:noFill/>
            </a:ln>
          </p:spPr>
          <p:style>
            <a:lnRef idx="0"/>
            <a:fillRef idx="0"/>
            <a:effectRef idx="0"/>
            <a:fontRef idx="minor"/>
          </p:style>
          <p:txBody>
            <a:bodyPr lIns="90000" rIns="90000" tIns="46800" bIns="46800" anchor="t">
              <a:noAutofit/>
            </a:bodyPr>
            <a:p>
              <a:endParaRPr b="0" lang="en-US" sz="2400" strike="noStrike" u="none">
                <a:solidFill>
                  <a:srgbClr val="ffffff"/>
                </a:solidFill>
                <a:effectLst/>
                <a:uFillTx/>
                <a:latin typeface="Arial"/>
              </a:endParaRPr>
            </a:p>
          </p:txBody>
        </p:sp>
      </p:grpSp>
      <p:sp>
        <p:nvSpPr>
          <p:cNvPr id="861" name=""/>
          <p:cNvSpPr/>
          <p:nvPr/>
        </p:nvSpPr>
        <p:spPr>
          <a:xfrm>
            <a:off x="1762200" y="3600360"/>
            <a:ext cx="6937200" cy="73152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s-ES_tradnl" sz="4000" strike="noStrike" u="none">
                <a:solidFill>
                  <a:srgbClr val="ffff32"/>
                </a:solidFill>
                <a:effectLst/>
                <a:uFillTx/>
                <a:latin typeface="Arial"/>
              </a:rPr>
              <a:t>A global leader</a:t>
            </a:r>
            <a:endParaRPr b="0" lang="en-US" sz="4000" strike="noStrike" u="none">
              <a:solidFill>
                <a:srgbClr val="ffffff"/>
              </a:solidFill>
              <a:effectLst/>
              <a:uFillTx/>
              <a:latin typeface="Arial"/>
            </a:endParaRPr>
          </a:p>
        </p:txBody>
      </p:sp>
      <p:sp>
        <p:nvSpPr>
          <p:cNvPr id="862" name=""/>
          <p:cNvSpPr/>
          <p:nvPr/>
        </p:nvSpPr>
        <p:spPr>
          <a:xfrm>
            <a:off x="1762200" y="2571840"/>
            <a:ext cx="6937200" cy="73152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s-ES_tradnl" sz="4000" strike="noStrike" u="none">
                <a:solidFill>
                  <a:srgbClr val="ffff32"/>
                </a:solidFill>
                <a:effectLst/>
                <a:uFillTx/>
                <a:latin typeface="Arial"/>
              </a:rPr>
              <a:t>Endesa Iberdrola:</a:t>
            </a:r>
            <a:endParaRPr b="0" lang="en-US" sz="4000" strike="noStrike" u="none">
              <a:solidFill>
                <a:srgbClr val="ffffff"/>
              </a:solidFill>
              <a:effectLst/>
              <a:uFillTx/>
              <a:latin typeface="Arial"/>
            </a:endParaRPr>
          </a:p>
        </p:txBody>
      </p:sp>
      <p:sp>
        <p:nvSpPr>
          <p:cNvPr id="863" name=""/>
          <p:cNvSpPr/>
          <p:nvPr/>
        </p:nvSpPr>
        <p:spPr>
          <a:xfrm>
            <a:off x="1762200" y="5064120"/>
            <a:ext cx="6937200" cy="658440"/>
          </a:xfrm>
          <a:prstGeom prst="rect">
            <a:avLst/>
          </a:prstGeom>
          <a:noFill/>
          <a:ln w="0">
            <a:noFill/>
          </a:ln>
        </p:spPr>
        <p:style>
          <a:lnRef idx="0"/>
          <a:fillRef idx="0"/>
          <a:effectRef idx="0"/>
          <a:fontRef idx="minor"/>
        </p:style>
        <p:txBody>
          <a:bodyPr lIns="0" rIns="0" tIns="0" bIns="0" anchor="t">
            <a:spAutoFit/>
          </a:bodyPr>
          <a:p>
            <a:pPr algn="ct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i="1" lang="es-ES_tradnl" sz="3600" strike="noStrike" u="none">
                <a:solidFill>
                  <a:srgbClr val="ffff32"/>
                </a:solidFill>
                <a:effectLst/>
                <a:uFillTx/>
                <a:latin typeface="Arial"/>
              </a:rPr>
              <a:t>October 2000</a:t>
            </a:r>
            <a:endParaRPr b="0" lang="en-US" sz="3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64" name=""/>
          <p:cNvSpPr/>
          <p:nvPr/>
        </p:nvSpPr>
        <p:spPr>
          <a:xfrm>
            <a:off x="384120" y="1109520"/>
            <a:ext cx="9693360" cy="5919840"/>
          </a:xfrm>
          <a:prstGeom prst="rect">
            <a:avLst/>
          </a:prstGeom>
          <a:noFill/>
          <a:ln w="0">
            <a:noFill/>
          </a:ln>
        </p:spPr>
        <p:style>
          <a:lnRef idx="0"/>
          <a:fillRef idx="0"/>
          <a:effectRef idx="0"/>
          <a:fontRef idx="minor"/>
        </p:style>
        <p:txBody>
          <a:bodyPr lIns="0" rIns="0" tIns="0" bIns="0" anchor="t">
            <a:spAutoFit/>
          </a:bodyPr>
          <a:p>
            <a:pPr>
              <a:lnSpc>
                <a:spcPct val="120000"/>
              </a:lnSpc>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200" strike="noStrike" u="none">
                <a:solidFill>
                  <a:srgbClr val="ffffff"/>
                </a:solidFill>
                <a:effectLst/>
                <a:uFillTx/>
                <a:latin typeface="Arial"/>
              </a:rPr>
              <a:t>FORWARD–LOOKING STATEMENTS</a:t>
            </a:r>
            <a:br>
              <a:rPr sz="1200"/>
            </a:br>
            <a:r>
              <a:rPr b="1" lang="en-GB" sz="1200" strike="noStrike" u="none">
                <a:solidFill>
                  <a:srgbClr val="ffffff"/>
                </a:solidFill>
                <a:effectLst/>
                <a:uFillTx/>
                <a:latin typeface="Arial"/>
              </a:rPr>
              <a:t>This presentation contains statements that constitute “forward–looking statements” within the meaning of the Private Securities Litigation Reform Act of 1995, such as statements that include the words “expect”, “project”, “anticipate”, “believe”, “plan”, “intend”, “probability”, “risk”, “target”, “goal”, “objective”, “estimate”, “future” and similar expressions or variations on such expressions.  These statements appear in a number of places in this presentation and include statements regarding our belief, objectives, plans or current expectations with respect to, among other things: (1) the approval of the terms of the merger by the relevant authorities, (2) the requisite corporate approvals of merger its implementation, (3) the expected effect of the merger on future results of operations, financial ratios used in analyzing our business and on our financial condition, and (4) expansion opportunities and potential future acquisitions and dispositions.</a:t>
            </a:r>
            <a:r>
              <a:rPr b="1" lang="es-ES" sz="1200" strike="noStrike" u="none">
                <a:solidFill>
                  <a:srgbClr val="ffffff"/>
                </a:solidFill>
                <a:effectLst/>
                <a:uFillTx/>
                <a:latin typeface="Arial"/>
              </a:rPr>
              <a:t> </a:t>
            </a:r>
            <a:br>
              <a:rPr sz="1200"/>
            </a:br>
            <a:br>
              <a:rPr sz="1200"/>
            </a:br>
            <a:r>
              <a:rPr b="1" lang="en-GB" sz="1200" strike="noStrike" u="none">
                <a:solidFill>
                  <a:srgbClr val="ffffff"/>
                </a:solidFill>
                <a:effectLst/>
                <a:uFillTx/>
                <a:latin typeface="Arial"/>
              </a:rPr>
              <a:t>Such forward–looking statements are not guarantees of future performance and involve risks and uncertainties. Actual results may differ materially from those in the forward–looking statements as a result of various factors.  These factors include: inability to access the capital markets of the United States, Spain or other countries in which members of the resulting Group operate in a timely manner and under favorable market conditions; an increase in the market rates of interest in the United States, the United Kingdom or elsewhere; adverse decisions by government regulators in Spain or other countries in which members of the resulting Group operate; potential adverse economic conditions in countries in which the resulting Group </a:t>
            </a:r>
            <a:r>
              <a:rPr b="1" lang="en-US" sz="1200" strike="noStrike" u="none">
                <a:solidFill>
                  <a:srgbClr val="ffffff"/>
                </a:solidFill>
                <a:effectLst/>
                <a:uFillTx/>
                <a:latin typeface="Arial"/>
              </a:rPr>
              <a:t>operates the risk that the merger companies businesses will not be integrated successfully; the costs related to the merger; the inability to obtain, or meet conditions imposed for, governmental approvals for the Merger; and other factors generally affecting the businesses of the combined company , the inability of achieving the cost reductions arising from the synergies generated by the merger; the possibility that the Company may not find interested buyers at an acceptable</a:t>
            </a:r>
            <a:r>
              <a:rPr b="1" lang="en-GB" sz="1200" strike="noStrike" u="none">
                <a:solidFill>
                  <a:srgbClr val="ffffff"/>
                </a:solidFill>
                <a:effectLst/>
                <a:uFillTx/>
                <a:latin typeface="Arial"/>
              </a:rPr>
              <a:t> price for an asset that is expected to be sold, or that regulators may interfere adversely in the sale of such asset; (or other countries in which members of the resulting Group operate in a timely manner and under favorable market conditions that adversely affect our revenues or expenses); our ability to manage the risks involved in the foregoing; and other factors described in our Annual Report on Form 20-F or in that of our subsidiaries Enersis S.A. or Endesa Chile.  You are cautioned not to place undue reliance on those forward–looking statements, which speak only as of their dates.  We undertake no obligation to release publicly the result of any revisions to these forward–looking statements which may be made to reflect events or circumstances after the dates thereof, including, without limitation, changes in merger, our business strategy or planned capital expenditures, or to reflect the occurrence of unanticipated events.</a:t>
            </a:r>
            <a:endParaRPr b="0" lang="en-US" sz="1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80"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Merger timetable</a:t>
            </a:r>
            <a:endParaRPr b="1" lang="en-US" sz="3200" strike="noStrike" u="none">
              <a:solidFill>
                <a:srgbClr val="ffff32"/>
              </a:solidFill>
              <a:effectLst/>
              <a:uFillTx/>
              <a:latin typeface="Arial"/>
            </a:endParaRPr>
          </a:p>
        </p:txBody>
      </p:sp>
      <p:sp>
        <p:nvSpPr>
          <p:cNvPr id="81" name=""/>
          <p:cNvSpPr/>
          <p:nvPr/>
        </p:nvSpPr>
        <p:spPr>
          <a:xfrm>
            <a:off x="6894360" y="5052960"/>
            <a:ext cx="2251080" cy="1644840"/>
          </a:xfrm>
          <a:custGeom>
            <a:avLst/>
            <a:gdLst>
              <a:gd name="textAreaLeft" fmla="*/ 0 w 2251080"/>
              <a:gd name="textAreaRight" fmla="*/ 2251440 w 2251080"/>
              <a:gd name="textAreaTop" fmla="*/ 0 h 1644840"/>
              <a:gd name="textAreaBottom" fmla="*/ 1645200 h 1644840"/>
            </a:gdLst>
            <a:ahLst/>
            <a:cxnLst/>
            <a:rect l="textAreaLeft" t="textAreaTop" r="textAreaRight" b="textAreaBottom"/>
            <a:pathLst>
              <a:path w="21600" h="21600">
                <a:moveTo>
                  <a:pt x="0" y="0"/>
                </a:moveTo>
                <a:lnTo>
                  <a:pt x="18520" y="0"/>
                </a:lnTo>
                <a:lnTo>
                  <a:pt x="21600" y="10800"/>
                </a:lnTo>
                <a:lnTo>
                  <a:pt x="18520" y="21600"/>
                </a:lnTo>
                <a:lnTo>
                  <a:pt x="0" y="21600"/>
                </a:lnTo>
                <a:lnTo>
                  <a:pt x="3080" y="10800"/>
                </a:lnTo>
                <a:close/>
              </a:path>
            </a:pathLst>
          </a:custGeom>
          <a:gradFill rotWithShape="0">
            <a:gsLst>
              <a:gs pos="0">
                <a:srgbClr val="2257ec"/>
              </a:gs>
              <a:gs pos="100000">
                <a:srgbClr val="7495f2"/>
              </a:gs>
            </a:gsLst>
            <a:lin ang="10800000"/>
          </a:gradFill>
          <a:ln w="0">
            <a:noFill/>
          </a:ln>
          <a:effectLst>
            <a:outerShdw dist="17819" dir="2700000" blurRad="0" rotWithShape="0">
              <a:srgbClr val="14338d"/>
            </a:outerShdw>
          </a:effectLst>
        </p:spPr>
        <p:style>
          <a:lnRef idx="0"/>
          <a:fillRef idx="0"/>
          <a:effectRef idx="0"/>
          <a:fontRef idx="minor"/>
        </p:style>
        <p:txBody>
          <a:bodyPr lIns="295200" rIns="0" tIns="0" bIns="0" anchor="ctr">
            <a:noAutofit/>
          </a:bodyPr>
          <a:p>
            <a:pP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Integration</a:t>
            </a:r>
            <a:endParaRPr b="0" lang="en-US" sz="1600" strike="noStrike" u="none">
              <a:solidFill>
                <a:srgbClr val="ffffff"/>
              </a:solidFill>
              <a:effectLst/>
              <a:uFillTx/>
              <a:latin typeface="Arial"/>
            </a:endParaRPr>
          </a:p>
          <a:p>
            <a:pPr lvl="1" marL="19044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Divestitures</a:t>
            </a:r>
            <a:endParaRPr b="0" lang="en-US" sz="1600" strike="noStrike" u="none">
              <a:solidFill>
                <a:srgbClr val="ffffff"/>
              </a:solidFill>
              <a:effectLst/>
              <a:uFillTx/>
              <a:latin typeface="Arial"/>
            </a:endParaRPr>
          </a:p>
          <a:p>
            <a:pPr lvl="1" marL="190440">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Re-Investments</a:t>
            </a:r>
            <a:endParaRPr b="0" lang="en-US" sz="1600" strike="noStrike" u="none">
              <a:solidFill>
                <a:srgbClr val="ffffff"/>
              </a:solidFill>
              <a:effectLst/>
              <a:uFillTx/>
              <a:latin typeface="Arial"/>
            </a:endParaRPr>
          </a:p>
        </p:txBody>
      </p:sp>
      <p:sp>
        <p:nvSpPr>
          <p:cNvPr id="82" name=""/>
          <p:cNvSpPr/>
          <p:nvPr/>
        </p:nvSpPr>
        <p:spPr>
          <a:xfrm>
            <a:off x="6838920" y="2346480"/>
            <a:ext cx="0" cy="453060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83" name=""/>
          <p:cNvSpPr/>
          <p:nvPr/>
        </p:nvSpPr>
        <p:spPr>
          <a:xfrm>
            <a:off x="1538280" y="5052960"/>
            <a:ext cx="5211720" cy="1625760"/>
          </a:xfrm>
          <a:custGeom>
            <a:avLst/>
            <a:gdLst>
              <a:gd name="textAreaLeft" fmla="*/ 0 w 5211720"/>
              <a:gd name="textAreaRight" fmla="*/ 5212080 w 5211720"/>
              <a:gd name="textAreaTop" fmla="*/ 0 h 1625760"/>
              <a:gd name="textAreaBottom" fmla="*/ 1626120 h 1625760"/>
            </a:gdLst>
            <a:ahLst/>
            <a:cxnLst/>
            <a:rect l="textAreaLeft" t="textAreaTop" r="textAreaRight" b="textAreaBottom"/>
            <a:pathLst>
              <a:path w="21600" h="21600">
                <a:moveTo>
                  <a:pt x="0" y="0"/>
                </a:moveTo>
                <a:lnTo>
                  <a:pt x="20477" y="0"/>
                </a:lnTo>
                <a:lnTo>
                  <a:pt x="21600" y="10800"/>
                </a:lnTo>
                <a:lnTo>
                  <a:pt x="20477" y="21600"/>
                </a:lnTo>
                <a:lnTo>
                  <a:pt x="0" y="21600"/>
                </a:lnTo>
                <a:close/>
              </a:path>
            </a:pathLst>
          </a:custGeom>
          <a:gradFill rotWithShape="0">
            <a:gsLst>
              <a:gs pos="0">
                <a:srgbClr val="2257ec"/>
              </a:gs>
              <a:gs pos="100000">
                <a:srgbClr val="7495f2"/>
              </a:gs>
            </a:gsLst>
            <a:lin ang="10800000"/>
          </a:gradFill>
          <a:ln w="0">
            <a:noFill/>
          </a:ln>
          <a:effectLst>
            <a:outerShdw dist="17819" dir="2700000" blurRad="0" rotWithShape="0">
              <a:srgbClr val="14338d"/>
            </a:outerShdw>
          </a:effectLst>
        </p:spPr>
        <p:style>
          <a:lnRef idx="0"/>
          <a:fillRef idx="0"/>
          <a:effectRef idx="0"/>
          <a:fontRef idx="minor"/>
        </p:style>
        <p:txBody>
          <a:bodyPr lIns="187200" rIns="0" tIns="0" bIns="0" anchor="ctr">
            <a:noAutofit/>
          </a:bodyPr>
          <a:p>
            <a:pPr marL="360360" indent="-360360">
              <a:spcBef>
                <a:spcPts val="499"/>
              </a:spcBef>
              <a:buClr>
                <a:srgbClr val="ffff32"/>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Endesa and Iberdrola continue operating separately (no exchange of business information)</a:t>
            </a:r>
            <a:endParaRPr b="0" lang="en-US" sz="1600" strike="noStrike" u="none">
              <a:solidFill>
                <a:srgbClr val="ffffff"/>
              </a:solidFill>
              <a:effectLst/>
              <a:uFillTx/>
              <a:latin typeface="Arial"/>
            </a:endParaRPr>
          </a:p>
          <a:p>
            <a:pPr marL="360360" indent="-360360">
              <a:spcBef>
                <a:spcPts val="499"/>
              </a:spcBef>
              <a:buClr>
                <a:srgbClr val="ffff32"/>
              </a:buClr>
              <a:buSzPct val="115000"/>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ff"/>
                </a:solidFill>
                <a:effectLst/>
                <a:uFillTx/>
                <a:latin typeface="Arial"/>
              </a:rPr>
              <a:t>Merger Committee and Working Groups</a:t>
            </a:r>
            <a:endParaRPr b="0" lang="en-US" sz="1600" strike="noStrike" u="none">
              <a:solidFill>
                <a:srgbClr val="ffffff"/>
              </a:solidFill>
              <a:effectLst/>
              <a:uFillTx/>
              <a:latin typeface="Arial"/>
            </a:endParaRPr>
          </a:p>
        </p:txBody>
      </p:sp>
      <p:grpSp>
        <p:nvGrpSpPr>
          <p:cNvPr id="84" name=""/>
          <p:cNvGrpSpPr/>
          <p:nvPr/>
        </p:nvGrpSpPr>
        <p:grpSpPr>
          <a:xfrm>
            <a:off x="565200" y="1956600"/>
            <a:ext cx="8497800" cy="2541960"/>
            <a:chOff x="565200" y="1956600"/>
            <a:chExt cx="8497800" cy="2541960"/>
          </a:xfrm>
        </p:grpSpPr>
        <p:sp>
          <p:nvSpPr>
            <p:cNvPr id="85" name=""/>
            <p:cNvSpPr/>
            <p:nvPr/>
          </p:nvSpPr>
          <p:spPr>
            <a:xfrm>
              <a:off x="5952960" y="1956600"/>
              <a:ext cx="1795680" cy="493560"/>
            </a:xfrm>
            <a:prstGeom prst="bevel">
              <a:avLst>
                <a:gd name="adj" fmla="val 5648"/>
              </a:avLst>
            </a:prstGeom>
            <a:solidFill>
              <a:srgbClr val="921846"/>
            </a:solidFill>
            <a:ln w="0">
              <a:noFill/>
            </a:ln>
          </p:spPr>
          <p:style>
            <a:lnRef idx="0"/>
            <a:fillRef idx="0"/>
            <a:effectRef idx="0"/>
            <a:fontRef idx="minor"/>
          </p:style>
          <p:txBody>
            <a:bodyPr lIns="72000" rIns="0" tIns="36000" bIns="36000" anchor="ctr">
              <a:spAutoFit/>
            </a:bodyPr>
            <a:p>
              <a:pPr>
                <a:lnSpc>
                  <a:spcPct val="100000"/>
                </a:lnSpc>
                <a:spcBef>
                  <a:spcPts val="1199"/>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1200" strike="noStrike" u="none">
                  <a:solidFill>
                    <a:srgbClr val="ffffff"/>
                  </a:solidFill>
                  <a:effectLst/>
                  <a:uFillTx/>
                  <a:latin typeface="Arial"/>
                </a:rPr>
                <a:t>Effective merger of companies</a:t>
              </a:r>
              <a:endParaRPr b="0" lang="en-US" sz="1200" strike="noStrike" u="none">
                <a:solidFill>
                  <a:srgbClr val="ffffff"/>
                </a:solidFill>
                <a:effectLst/>
                <a:uFillTx/>
                <a:latin typeface="Arial"/>
              </a:endParaRPr>
            </a:p>
          </p:txBody>
        </p:sp>
        <p:grpSp>
          <p:nvGrpSpPr>
            <p:cNvPr id="86" name=""/>
            <p:cNvGrpSpPr/>
            <p:nvPr/>
          </p:nvGrpSpPr>
          <p:grpSpPr>
            <a:xfrm>
              <a:off x="565200" y="2190600"/>
              <a:ext cx="8497800" cy="2307960"/>
              <a:chOff x="565200" y="2190600"/>
              <a:chExt cx="8497800" cy="2307960"/>
            </a:xfrm>
          </p:grpSpPr>
          <p:sp>
            <p:nvSpPr>
              <p:cNvPr id="87" name=""/>
              <p:cNvSpPr/>
              <p:nvPr/>
            </p:nvSpPr>
            <p:spPr>
              <a:xfrm>
                <a:off x="1703520" y="4284720"/>
                <a:ext cx="7441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32"/>
                    </a:solidFill>
                    <a:effectLst/>
                    <a:uFillTx/>
                    <a:latin typeface="Arial"/>
                  </a:rPr>
                  <a:t>Oct 2000</a:t>
                </a:r>
                <a:endParaRPr b="0" lang="en-US" sz="1400" strike="noStrike" u="none">
                  <a:solidFill>
                    <a:srgbClr val="ffffff"/>
                  </a:solidFill>
                  <a:effectLst/>
                  <a:uFillTx/>
                  <a:latin typeface="Arial"/>
                </a:endParaRPr>
              </a:p>
            </p:txBody>
          </p:sp>
          <p:sp>
            <p:nvSpPr>
              <p:cNvPr id="88" name=""/>
              <p:cNvSpPr/>
              <p:nvPr/>
            </p:nvSpPr>
            <p:spPr>
              <a:xfrm>
                <a:off x="3811680" y="4284720"/>
                <a:ext cx="7639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32"/>
                    </a:solidFill>
                    <a:effectLst/>
                    <a:uFillTx/>
                    <a:latin typeface="Arial"/>
                  </a:rPr>
                  <a:t>Feb 2001</a:t>
                </a:r>
                <a:endParaRPr b="0" lang="en-US" sz="1400" strike="noStrike" u="none">
                  <a:solidFill>
                    <a:srgbClr val="ffffff"/>
                  </a:solidFill>
                  <a:effectLst/>
                  <a:uFillTx/>
                  <a:latin typeface="Arial"/>
                </a:endParaRPr>
              </a:p>
            </p:txBody>
          </p:sp>
          <p:sp>
            <p:nvSpPr>
              <p:cNvPr id="89" name=""/>
              <p:cNvSpPr/>
              <p:nvPr/>
            </p:nvSpPr>
            <p:spPr>
              <a:xfrm>
                <a:off x="2808720" y="4284720"/>
                <a:ext cx="78372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32"/>
                    </a:solidFill>
                    <a:effectLst/>
                    <a:uFillTx/>
                    <a:latin typeface="Arial"/>
                  </a:rPr>
                  <a:t>Nov 2000</a:t>
                </a:r>
                <a:endParaRPr b="0" lang="en-US" sz="1400" strike="noStrike" u="none">
                  <a:solidFill>
                    <a:srgbClr val="ffffff"/>
                  </a:solidFill>
                  <a:effectLst/>
                  <a:uFillTx/>
                  <a:latin typeface="Arial"/>
                </a:endParaRPr>
              </a:p>
            </p:txBody>
          </p:sp>
          <p:sp>
            <p:nvSpPr>
              <p:cNvPr id="90" name=""/>
              <p:cNvSpPr/>
              <p:nvPr/>
            </p:nvSpPr>
            <p:spPr>
              <a:xfrm>
                <a:off x="4759560" y="4284720"/>
                <a:ext cx="11206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32"/>
                    </a:solidFill>
                    <a:effectLst/>
                    <a:uFillTx/>
                    <a:latin typeface="Arial"/>
                  </a:rPr>
                  <a:t>Mar/Apr 2001</a:t>
                </a:r>
                <a:endParaRPr b="0" lang="en-US" sz="1400" strike="noStrike" u="none">
                  <a:solidFill>
                    <a:srgbClr val="ffffff"/>
                  </a:solidFill>
                  <a:effectLst/>
                  <a:uFillTx/>
                  <a:latin typeface="Arial"/>
                </a:endParaRPr>
              </a:p>
            </p:txBody>
          </p:sp>
          <p:sp>
            <p:nvSpPr>
              <p:cNvPr id="91" name=""/>
              <p:cNvSpPr/>
              <p:nvPr/>
            </p:nvSpPr>
            <p:spPr>
              <a:xfrm>
                <a:off x="6264360" y="4284720"/>
                <a:ext cx="1160280" cy="21384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ff32"/>
                    </a:solidFill>
                    <a:effectLst/>
                    <a:uFillTx/>
                    <a:latin typeface="Arial"/>
                  </a:rPr>
                  <a:t>May/Jun 2001</a:t>
                </a:r>
                <a:endParaRPr b="0" lang="en-US" sz="1400" strike="noStrike" u="none">
                  <a:solidFill>
                    <a:srgbClr val="ffffff"/>
                  </a:solidFill>
                  <a:effectLst/>
                  <a:uFillTx/>
                  <a:latin typeface="Arial"/>
                </a:endParaRPr>
              </a:p>
            </p:txBody>
          </p:sp>
          <p:sp>
            <p:nvSpPr>
              <p:cNvPr id="92" name=""/>
              <p:cNvSpPr/>
              <p:nvPr/>
            </p:nvSpPr>
            <p:spPr>
              <a:xfrm>
                <a:off x="7410600" y="4176720"/>
                <a:ext cx="0" cy="0"/>
              </a:xfrm>
              <a:prstGeom prst="line">
                <a:avLst/>
              </a:prstGeom>
              <a:ln w="22320">
                <a:solidFill>
                  <a:srgbClr val="ffffff"/>
                </a:solidFill>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3" name=""/>
              <p:cNvSpPr/>
              <p:nvPr/>
            </p:nvSpPr>
            <p:spPr>
              <a:xfrm>
                <a:off x="565200" y="2190600"/>
                <a:ext cx="95256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Competition approval process</a:t>
                </a:r>
                <a:endParaRPr b="0" lang="en-US" sz="1200" strike="noStrike" u="none">
                  <a:solidFill>
                    <a:srgbClr val="ffffff"/>
                  </a:solidFill>
                  <a:effectLst/>
                  <a:uFillTx/>
                  <a:latin typeface="Arial"/>
                </a:endParaRPr>
              </a:p>
            </p:txBody>
          </p:sp>
          <p:sp>
            <p:nvSpPr>
              <p:cNvPr id="94" name=""/>
              <p:cNvSpPr/>
              <p:nvPr/>
            </p:nvSpPr>
            <p:spPr>
              <a:xfrm>
                <a:off x="609480" y="3189240"/>
                <a:ext cx="746280" cy="549000"/>
              </a:xfrm>
              <a:prstGeom prst="rect">
                <a:avLst/>
              </a:prstGeom>
              <a:noFill/>
              <a:ln w="0">
                <a:noFill/>
              </a:ln>
            </p:spPr>
            <p:style>
              <a:lnRef idx="0"/>
              <a:fillRef idx="0"/>
              <a:effectRef idx="0"/>
              <a:fontRef idx="minor"/>
            </p:style>
            <p:txBody>
              <a:bodyPr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Corporate approval process</a:t>
                </a:r>
                <a:endParaRPr b="0" lang="en-US" sz="1200" strike="noStrike" u="none">
                  <a:solidFill>
                    <a:srgbClr val="ffffff"/>
                  </a:solidFill>
                  <a:effectLst/>
                  <a:uFillTx/>
                  <a:latin typeface="Arial"/>
                </a:endParaRPr>
              </a:p>
            </p:txBody>
          </p:sp>
          <p:sp>
            <p:nvSpPr>
              <p:cNvPr id="95" name=""/>
              <p:cNvSpPr/>
              <p:nvPr/>
            </p:nvSpPr>
            <p:spPr>
              <a:xfrm>
                <a:off x="2058840" y="3813120"/>
                <a:ext cx="0" cy="38916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6" name=""/>
              <p:cNvSpPr/>
              <p:nvPr/>
            </p:nvSpPr>
            <p:spPr>
              <a:xfrm>
                <a:off x="2058840" y="2809800"/>
                <a:ext cx="0" cy="38916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7" name=""/>
              <p:cNvSpPr/>
              <p:nvPr/>
            </p:nvSpPr>
            <p:spPr>
              <a:xfrm>
                <a:off x="1628640" y="2209680"/>
                <a:ext cx="862200" cy="5493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Proposal submitted to SDC</a:t>
                </a:r>
                <a:endParaRPr b="0" lang="en-US" sz="1000" strike="noStrike" u="none">
                  <a:solidFill>
                    <a:srgbClr val="ffffff"/>
                  </a:solidFill>
                  <a:effectLst/>
                  <a:uFillTx/>
                  <a:latin typeface="Arial"/>
                </a:endParaRPr>
              </a:p>
            </p:txBody>
          </p:sp>
          <p:sp>
            <p:nvSpPr>
              <p:cNvPr id="98" name=""/>
              <p:cNvSpPr/>
              <p:nvPr/>
            </p:nvSpPr>
            <p:spPr>
              <a:xfrm>
                <a:off x="3193920" y="2759040"/>
                <a:ext cx="0" cy="139212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99" name=""/>
              <p:cNvSpPr/>
              <p:nvPr/>
            </p:nvSpPr>
            <p:spPr>
              <a:xfrm>
                <a:off x="4197240" y="2759040"/>
                <a:ext cx="0" cy="139212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0" name=""/>
              <p:cNvSpPr/>
              <p:nvPr/>
            </p:nvSpPr>
            <p:spPr>
              <a:xfrm>
                <a:off x="5315040" y="3817800"/>
                <a:ext cx="0" cy="389160"/>
              </a:xfrm>
              <a:prstGeom prst="line">
                <a:avLst/>
              </a:prstGeom>
              <a:ln w="22320">
                <a:solidFill>
                  <a:srgbClr val="ffff32"/>
                </a:solidFill>
                <a:prstDash val="sysDot"/>
                <a:miter/>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1" name=""/>
              <p:cNvSpPr/>
              <p:nvPr/>
            </p:nvSpPr>
            <p:spPr>
              <a:xfrm>
                <a:off x="1546200" y="4186080"/>
                <a:ext cx="7516800" cy="1800"/>
              </a:xfrm>
              <a:prstGeom prst="line">
                <a:avLst/>
              </a:prstGeom>
              <a:ln w="57240">
                <a:solidFill>
                  <a:srgbClr val="ffff32"/>
                </a:solidFill>
                <a:miter/>
                <a:tailEnd len="med" type="triangle" w="med"/>
              </a:ln>
            </p:spPr>
            <p:style>
              <a:lnRef idx="0"/>
              <a:fillRef idx="0"/>
              <a:effectRef idx="0"/>
              <a:fontRef idx="minor"/>
            </p:style>
            <p:txBody>
              <a:bodyPr lIns="0" rIns="0" tIns="0" bIns="0" anchor="ctr">
                <a:noAutofit/>
              </a:bodyPr>
              <a:p>
                <a:endParaRPr b="0" lang="en-US" sz="2400" strike="noStrike" u="none">
                  <a:solidFill>
                    <a:srgbClr val="ffffff"/>
                  </a:solidFill>
                  <a:effectLst/>
                  <a:uFillTx/>
                  <a:latin typeface="Arial"/>
                </a:endParaRPr>
              </a:p>
            </p:txBody>
          </p:sp>
          <p:sp>
            <p:nvSpPr>
              <p:cNvPr id="102" name=""/>
              <p:cNvSpPr/>
              <p:nvPr/>
            </p:nvSpPr>
            <p:spPr>
              <a:xfrm>
                <a:off x="2746440" y="2209680"/>
                <a:ext cx="861840" cy="5493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Request to TDC</a:t>
                </a:r>
                <a:endParaRPr b="0" lang="en-US" sz="1000" strike="noStrike" u="none">
                  <a:solidFill>
                    <a:srgbClr val="ffffff"/>
                  </a:solidFill>
                  <a:effectLst/>
                  <a:uFillTx/>
                  <a:latin typeface="Arial"/>
                </a:endParaRPr>
              </a:p>
            </p:txBody>
          </p:sp>
          <p:sp>
            <p:nvSpPr>
              <p:cNvPr id="103" name=""/>
              <p:cNvSpPr/>
              <p:nvPr/>
            </p:nvSpPr>
            <p:spPr>
              <a:xfrm>
                <a:off x="3776760" y="2209680"/>
                <a:ext cx="861840" cy="5493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Approval from Government</a:t>
                </a:r>
                <a:endParaRPr b="0" lang="en-US" sz="1000" strike="noStrike" u="none">
                  <a:solidFill>
                    <a:srgbClr val="ffffff"/>
                  </a:solidFill>
                  <a:effectLst/>
                  <a:uFillTx/>
                  <a:latin typeface="Arial"/>
                </a:endParaRPr>
              </a:p>
            </p:txBody>
          </p:sp>
          <p:sp>
            <p:nvSpPr>
              <p:cNvPr id="104" name=""/>
              <p:cNvSpPr/>
              <p:nvPr/>
            </p:nvSpPr>
            <p:spPr>
              <a:xfrm>
                <a:off x="1512720" y="3137040"/>
                <a:ext cx="1092240" cy="6951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Merger approval from both Boards of Directors</a:t>
                </a:r>
                <a:endParaRPr b="0" lang="en-US" sz="1000" strike="noStrike" u="none">
                  <a:solidFill>
                    <a:srgbClr val="ffffff"/>
                  </a:solidFill>
                  <a:effectLst/>
                  <a:uFillTx/>
                  <a:latin typeface="Arial"/>
                </a:endParaRPr>
              </a:p>
            </p:txBody>
          </p:sp>
          <p:sp>
            <p:nvSpPr>
              <p:cNvPr id="105" name=""/>
              <p:cNvSpPr/>
              <p:nvPr/>
            </p:nvSpPr>
            <p:spPr>
              <a:xfrm>
                <a:off x="4664160" y="3137040"/>
                <a:ext cx="1352520" cy="6951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Approval by General Shareholders Meeting </a:t>
                </a:r>
                <a:endParaRPr b="0" lang="en-US" sz="1000" strike="noStrike" u="none">
                  <a:solidFill>
                    <a:srgbClr val="ffffff"/>
                  </a:solidFill>
                  <a:effectLst/>
                  <a:uFillTx/>
                  <a:latin typeface="Arial"/>
                </a:endParaRPr>
              </a:p>
            </p:txBody>
          </p:sp>
          <p:sp>
            <p:nvSpPr>
              <p:cNvPr id="106" name=""/>
              <p:cNvSpPr/>
              <p:nvPr/>
            </p:nvSpPr>
            <p:spPr>
              <a:xfrm>
                <a:off x="6280200" y="3137040"/>
                <a:ext cx="1130400" cy="695160"/>
              </a:xfrm>
              <a:prstGeom prst="bevel">
                <a:avLst>
                  <a:gd name="adj" fmla="val 5491"/>
                </a:avLst>
              </a:prstGeom>
              <a:solidFill>
                <a:srgbClr val="921846"/>
              </a:solidFill>
              <a:ln w="0">
                <a:noFill/>
              </a:ln>
            </p:spPr>
            <p:style>
              <a:lnRef idx="0"/>
              <a:fillRef idx="0"/>
              <a:effectRef idx="0"/>
              <a:fontRef idx="minor"/>
            </p:style>
            <p:txBody>
              <a:bodyPr lIns="72000" rIns="0" tIns="36000" bIns="36000" anchor="ctr">
                <a:normAutofit/>
              </a:bodyPr>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Filing in the Register</a:t>
                </a:r>
                <a:endParaRPr b="0" lang="en-US" sz="1000" strike="noStrike" u="none">
                  <a:solidFill>
                    <a:srgbClr val="ffffff"/>
                  </a:solidFill>
                  <a:effectLst/>
                  <a:uFillTx/>
                  <a:latin typeface="Arial"/>
                </a:endParaRPr>
              </a:p>
              <a:p>
                <a:pPr>
                  <a:lnSpc>
                    <a:spcPct val="100000"/>
                  </a:lnSpc>
                  <a:spcBef>
                    <a:spcPts val="1001"/>
                  </a:spcBef>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0" lang="en-US" sz="1000" strike="noStrike" u="none">
                    <a:solidFill>
                      <a:srgbClr val="ffffff"/>
                    </a:solidFill>
                    <a:effectLst/>
                    <a:uFillTx/>
                    <a:latin typeface="Arial"/>
                  </a:rPr>
                  <a:t>Shares exchange</a:t>
                </a:r>
                <a:endParaRPr b="0" lang="en-US" sz="1000" strike="noStrike" u="none">
                  <a:solidFill>
                    <a:srgbClr val="ffffff"/>
                  </a:solidFill>
                  <a:effectLst/>
                  <a:uFillTx/>
                  <a:latin typeface="Arial"/>
                </a:endParaRPr>
              </a:p>
            </p:txBody>
          </p:sp>
        </p:grpSp>
      </p:grpSp>
      <p:sp>
        <p:nvSpPr>
          <p:cNvPr id="3" name="PlaceHolder 2"/>
          <p:cNvSpPr>
            <a:spLocks noGrp="1"/>
          </p:cNvSpPr>
          <p:nvPr>
            <p:ph type="sldNum" idx="1"/>
          </p:nvPr>
        </p:nvSpPr>
        <p:spPr/>
        <p:txBody>
          <a:bodyPr/>
          <a:p>
            <a:fld id="{3DAE39D6-16B0-4A0C-BF57-952729948CBD}"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07" name="PlaceHolder 1"/>
          <p:cNvSpPr>
            <a:spLocks noGrp="1"/>
          </p:cNvSpPr>
          <p:nvPr>
            <p:ph type="title"/>
          </p:nvPr>
        </p:nvSpPr>
        <p:spPr>
          <a:xfrm>
            <a:off x="1600200" y="533520"/>
            <a:ext cx="794232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Unique opportunity to position ourselves in the new environment</a:t>
            </a:r>
            <a:endParaRPr b="1" lang="en-US" sz="3200" strike="noStrike" u="none">
              <a:solidFill>
                <a:srgbClr val="ffff32"/>
              </a:solidFill>
              <a:effectLst/>
              <a:uFillTx/>
              <a:latin typeface="Arial"/>
            </a:endParaRPr>
          </a:p>
        </p:txBody>
      </p:sp>
      <p:grpSp>
        <p:nvGrpSpPr>
          <p:cNvPr id="108" name=""/>
          <p:cNvGrpSpPr/>
          <p:nvPr/>
        </p:nvGrpSpPr>
        <p:grpSpPr>
          <a:xfrm>
            <a:off x="6902280" y="2217600"/>
            <a:ext cx="2465640" cy="4168800"/>
            <a:chOff x="6902280" y="2217600"/>
            <a:chExt cx="2465640" cy="4168800"/>
          </a:xfrm>
        </p:grpSpPr>
        <p:sp>
          <p:nvSpPr>
            <p:cNvPr id="109" name=""/>
            <p:cNvSpPr/>
            <p:nvPr/>
          </p:nvSpPr>
          <p:spPr>
            <a:xfrm>
              <a:off x="6902280" y="2217600"/>
              <a:ext cx="2465640" cy="41688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0" name=""/>
            <p:cNvSpPr/>
            <p:nvPr/>
          </p:nvSpPr>
          <p:spPr>
            <a:xfrm>
              <a:off x="6902280" y="2217600"/>
              <a:ext cx="246564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Global market</a:t>
              </a:r>
              <a:endParaRPr b="0" lang="en-US" sz="1800" strike="noStrike" u="none">
                <a:solidFill>
                  <a:srgbClr val="ffffff"/>
                </a:solidFill>
                <a:effectLst/>
                <a:uFillTx/>
                <a:latin typeface="Arial"/>
              </a:endParaRPr>
            </a:p>
          </p:txBody>
        </p:sp>
        <p:sp>
          <p:nvSpPr>
            <p:cNvPr id="111" name=""/>
            <p:cNvSpPr/>
            <p:nvPr/>
          </p:nvSpPr>
          <p:spPr>
            <a:xfrm>
              <a:off x="6970680" y="2849400"/>
              <a:ext cx="2300400" cy="3345120"/>
            </a:xfrm>
            <a:prstGeom prst="rect">
              <a:avLst/>
            </a:prstGeom>
            <a:noFill/>
            <a:ln w="0">
              <a:noFill/>
            </a:ln>
          </p:spPr>
          <p:style>
            <a:lnRef idx="0"/>
            <a:fillRef idx="0"/>
            <a:effectRef idx="0"/>
            <a:fontRef idx="minor"/>
          </p:style>
          <p:txBody>
            <a:bodyPr lIns="45720" rIns="0" tIns="40680" bIns="40680" anchor="t">
              <a:noAutofit/>
            </a:bodyPr>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Consolidation around a few global operators</a:t>
              </a:r>
              <a:endParaRPr b="0" lang="en-US" sz="1800" strike="noStrike" u="none">
                <a:solidFill>
                  <a:srgbClr val="ffffff"/>
                </a:solidFill>
                <a:effectLst/>
                <a:uFillTx/>
                <a:latin typeface="Arial"/>
              </a:endParaRPr>
            </a:p>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Need to be present in every market and have access to multinational customers</a:t>
              </a:r>
              <a:endParaRPr b="0" lang="en-US" sz="1800" strike="noStrike" u="none">
                <a:solidFill>
                  <a:srgbClr val="ffffff"/>
                </a:solidFill>
                <a:effectLst/>
                <a:uFillTx/>
                <a:latin typeface="Arial"/>
              </a:endParaRPr>
            </a:p>
          </p:txBody>
        </p:sp>
      </p:grpSp>
      <p:grpSp>
        <p:nvGrpSpPr>
          <p:cNvPr id="112" name=""/>
          <p:cNvGrpSpPr/>
          <p:nvPr/>
        </p:nvGrpSpPr>
        <p:grpSpPr>
          <a:xfrm>
            <a:off x="1600200" y="2217600"/>
            <a:ext cx="2465280" cy="4168800"/>
            <a:chOff x="1600200" y="2217600"/>
            <a:chExt cx="2465280" cy="4168800"/>
          </a:xfrm>
        </p:grpSpPr>
        <p:sp>
          <p:nvSpPr>
            <p:cNvPr id="113" name=""/>
            <p:cNvSpPr/>
            <p:nvPr/>
          </p:nvSpPr>
          <p:spPr>
            <a:xfrm>
              <a:off x="1600200" y="2217600"/>
              <a:ext cx="2465280" cy="41688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4" name=""/>
            <p:cNvSpPr/>
            <p:nvPr/>
          </p:nvSpPr>
          <p:spPr>
            <a:xfrm>
              <a:off x="1600200" y="2217600"/>
              <a:ext cx="24652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Spanish market</a:t>
              </a:r>
              <a:endParaRPr b="0" lang="en-US" sz="1800" strike="noStrike" u="none">
                <a:solidFill>
                  <a:srgbClr val="ffffff"/>
                </a:solidFill>
                <a:effectLst/>
                <a:uFillTx/>
                <a:latin typeface="Arial"/>
              </a:endParaRPr>
            </a:p>
          </p:txBody>
        </p:sp>
        <p:sp>
          <p:nvSpPr>
            <p:cNvPr id="115" name=""/>
            <p:cNvSpPr/>
            <p:nvPr/>
          </p:nvSpPr>
          <p:spPr>
            <a:xfrm>
              <a:off x="1668600" y="2849400"/>
              <a:ext cx="2300040" cy="3345120"/>
            </a:xfrm>
            <a:prstGeom prst="rect">
              <a:avLst/>
            </a:prstGeom>
            <a:noFill/>
            <a:ln w="0">
              <a:noFill/>
            </a:ln>
          </p:spPr>
          <p:style>
            <a:lnRef idx="0"/>
            <a:fillRef idx="0"/>
            <a:effectRef idx="0"/>
            <a:fontRef idx="minor"/>
          </p:style>
          <p:txBody>
            <a:bodyPr lIns="45720" rIns="0" tIns="40680" bIns="40680" anchor="t">
              <a:noAutofit/>
            </a:bodyPr>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Small size and limited interconnection with Europe</a:t>
              </a:r>
              <a:endParaRPr b="0" lang="en-US" sz="1800" strike="noStrike" u="none">
                <a:solidFill>
                  <a:srgbClr val="ffffff"/>
                </a:solidFill>
                <a:effectLst/>
                <a:uFillTx/>
                <a:latin typeface="Arial"/>
              </a:endParaRPr>
            </a:p>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Limited growth opportunities</a:t>
              </a:r>
              <a:endParaRPr b="0" lang="en-US" sz="1800" strike="noStrike" u="none">
                <a:solidFill>
                  <a:srgbClr val="ffffff"/>
                </a:solidFill>
                <a:effectLst/>
                <a:uFillTx/>
                <a:latin typeface="Arial"/>
              </a:endParaRPr>
            </a:p>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Accelerated liberalization process</a:t>
              </a:r>
              <a:endParaRPr b="0" lang="en-US" sz="1800" strike="noStrike" u="none">
                <a:solidFill>
                  <a:srgbClr val="ffffff"/>
                </a:solidFill>
                <a:effectLst/>
                <a:uFillTx/>
                <a:latin typeface="Arial"/>
              </a:endParaRPr>
            </a:p>
          </p:txBody>
        </p:sp>
      </p:grpSp>
      <p:grpSp>
        <p:nvGrpSpPr>
          <p:cNvPr id="116" name=""/>
          <p:cNvGrpSpPr/>
          <p:nvPr/>
        </p:nvGrpSpPr>
        <p:grpSpPr>
          <a:xfrm>
            <a:off x="4249800" y="2217600"/>
            <a:ext cx="2467080" cy="4168800"/>
            <a:chOff x="4249800" y="2217600"/>
            <a:chExt cx="2467080" cy="4168800"/>
          </a:xfrm>
        </p:grpSpPr>
        <p:sp>
          <p:nvSpPr>
            <p:cNvPr id="117" name=""/>
            <p:cNvSpPr/>
            <p:nvPr/>
          </p:nvSpPr>
          <p:spPr>
            <a:xfrm>
              <a:off x="4249800" y="2217600"/>
              <a:ext cx="2467080" cy="41688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18" name=""/>
            <p:cNvSpPr/>
            <p:nvPr/>
          </p:nvSpPr>
          <p:spPr>
            <a:xfrm>
              <a:off x="4249800" y="2217600"/>
              <a:ext cx="2467080" cy="533520"/>
            </a:xfrm>
            <a:prstGeom prst="bevel">
              <a:avLst>
                <a:gd name="adj" fmla="val 12500"/>
              </a:avLst>
            </a:prstGeom>
            <a:solidFill>
              <a:srgbClr val="0537d1"/>
            </a:solidFill>
            <a:ln w="0">
              <a:noFill/>
            </a:ln>
          </p:spPr>
          <p:style>
            <a:lnRef idx="0"/>
            <a:fillRef idx="0"/>
            <a:effectRef idx="0"/>
            <a:fontRef idx="minor"/>
          </p:style>
          <p:txBody>
            <a:bodyPr lIns="1098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European market</a:t>
              </a:r>
              <a:endParaRPr b="0" lang="en-US" sz="1800" strike="noStrike" u="none">
                <a:solidFill>
                  <a:srgbClr val="ffffff"/>
                </a:solidFill>
                <a:effectLst/>
                <a:uFillTx/>
                <a:latin typeface="Arial"/>
              </a:endParaRPr>
            </a:p>
          </p:txBody>
        </p:sp>
        <p:sp>
          <p:nvSpPr>
            <p:cNvPr id="119" name=""/>
            <p:cNvSpPr/>
            <p:nvPr/>
          </p:nvSpPr>
          <p:spPr>
            <a:xfrm>
              <a:off x="4319640" y="2849400"/>
              <a:ext cx="2298600" cy="3345120"/>
            </a:xfrm>
            <a:prstGeom prst="rect">
              <a:avLst/>
            </a:prstGeom>
            <a:noFill/>
            <a:ln w="0">
              <a:noFill/>
            </a:ln>
          </p:spPr>
          <p:style>
            <a:lnRef idx="0"/>
            <a:fillRef idx="0"/>
            <a:effectRef idx="0"/>
            <a:fontRef idx="minor"/>
          </p:style>
          <p:txBody>
            <a:bodyPr lIns="45720" rIns="0" tIns="40680" bIns="40680" anchor="t">
              <a:noAutofit/>
            </a:bodyPr>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Irrevocable liberalization process</a:t>
              </a:r>
              <a:endParaRPr b="0" lang="en-US" sz="1800" strike="noStrike" u="none">
                <a:solidFill>
                  <a:srgbClr val="ffffff"/>
                </a:solidFill>
                <a:effectLst/>
                <a:uFillTx/>
                <a:latin typeface="Arial"/>
              </a:endParaRPr>
            </a:p>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Increasing concentration</a:t>
              </a:r>
              <a:endParaRPr b="0" lang="en-US" sz="1800" strike="noStrike" u="none">
                <a:solidFill>
                  <a:srgbClr val="ffffff"/>
                </a:solidFill>
                <a:effectLst/>
                <a:uFillTx/>
                <a:latin typeface="Arial"/>
              </a:endParaRPr>
            </a:p>
            <a:p>
              <a:pPr marL="341280" indent="-341280">
                <a:spcBef>
                  <a:spcPts val="1463"/>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US" sz="1800" strike="noStrike" u="none">
                  <a:solidFill>
                    <a:srgbClr val="ffffff"/>
                  </a:solidFill>
                  <a:effectLst/>
                  <a:uFillTx/>
                  <a:latin typeface="Arial"/>
                </a:rPr>
                <a:t>Process towards a single European electricity market (supply, trading and customers)</a:t>
              </a:r>
              <a:endParaRPr b="0" lang="en-US" sz="1800" strike="noStrike" u="none">
                <a:solidFill>
                  <a:srgbClr val="ffffff"/>
                </a:solidFill>
                <a:effectLst/>
                <a:uFillTx/>
                <a:latin typeface="Arial"/>
              </a:endParaRPr>
            </a:p>
          </p:txBody>
        </p:sp>
      </p:grpSp>
      <p:sp>
        <p:nvSpPr>
          <p:cNvPr id="3" name="PlaceHolder 2"/>
          <p:cNvSpPr>
            <a:spLocks noGrp="1"/>
          </p:cNvSpPr>
          <p:nvPr>
            <p:ph type="sldNum" idx="1"/>
          </p:nvPr>
        </p:nvSpPr>
        <p:spPr/>
        <p:txBody>
          <a:bodyPr/>
          <a:p>
            <a:fld id="{519CE103-D8C0-4FE5-BE5F-E2877FA7133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0" name=""/>
          <p:cNvSpPr txBox="1"/>
          <p:nvPr/>
        </p:nvSpPr>
        <p:spPr>
          <a:xfrm>
            <a:off x="1691280" y="2245680"/>
            <a:ext cx="7569000" cy="4327560"/>
          </a:xfrm>
          <a:prstGeom prst="rect">
            <a:avLst/>
          </a:prstGeom>
          <a:solidFill>
            <a:srgbClr val="2257ec">
              <a:alpha val="50000"/>
            </a:srgbClr>
          </a:solidFill>
          <a:ln w="0">
            <a:noFill/>
          </a:ln>
        </p:spPr>
        <p:txBody>
          <a:bodyPr lIns="180000" rIns="180000" tIns="183600" bIns="183600" anchor="t">
            <a:normAutofit/>
          </a:bodyPr>
          <a:p>
            <a:pPr marL="390600" indent="-390600">
              <a:lnSpc>
                <a:spcPct val="100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ff"/>
                </a:solidFill>
                <a:effectLst/>
                <a:uFillTx/>
                <a:latin typeface="Arial"/>
              </a:rPr>
              <a:t>52,600 MW of installed capacity</a:t>
            </a:r>
            <a:endParaRPr b="0" lang="en-US" sz="2400" strike="noStrike" u="none">
              <a:solidFill>
                <a:srgbClr val="ffffff"/>
              </a:solidFill>
              <a:effectLst/>
              <a:uFillTx/>
              <a:latin typeface="Arial"/>
            </a:endParaRPr>
          </a:p>
          <a:p>
            <a:pPr marL="390600" indent="-390600">
              <a:lnSpc>
                <a:spcPct val="100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ff"/>
                </a:solidFill>
                <a:effectLst/>
                <a:uFillTx/>
                <a:latin typeface="Arial"/>
              </a:rPr>
              <a:t>37 million customers</a:t>
            </a:r>
            <a:endParaRPr b="0" lang="en-US" sz="2400" strike="noStrike" u="none">
              <a:solidFill>
                <a:srgbClr val="ffffff"/>
              </a:solidFill>
              <a:effectLst/>
              <a:uFillTx/>
              <a:latin typeface="Arial"/>
            </a:endParaRPr>
          </a:p>
          <a:p>
            <a:pPr marL="390600" indent="-390600">
              <a:lnSpc>
                <a:spcPct val="100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ff"/>
                </a:solidFill>
                <a:effectLst/>
                <a:uFillTx/>
                <a:latin typeface="Arial"/>
              </a:rPr>
              <a:t>Present in 15 countries</a:t>
            </a:r>
            <a:endParaRPr b="0" lang="en-US" sz="2400" strike="noStrike" u="none">
              <a:solidFill>
                <a:srgbClr val="ffffff"/>
              </a:solidFill>
              <a:effectLst/>
              <a:uFillTx/>
              <a:latin typeface="Arial"/>
            </a:endParaRPr>
          </a:p>
          <a:p>
            <a:pPr marL="390600" indent="-390600">
              <a:lnSpc>
                <a:spcPct val="100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ff"/>
                </a:solidFill>
                <a:effectLst/>
                <a:uFillTx/>
                <a:latin typeface="Arial"/>
              </a:rPr>
              <a:t>Third largest worldwide electricity utility by enterprise value</a:t>
            </a:r>
            <a:endParaRPr b="0" lang="en-US" sz="2400" strike="noStrike" u="none">
              <a:solidFill>
                <a:srgbClr val="ffffff"/>
              </a:solidFill>
              <a:effectLst/>
              <a:uFillTx/>
              <a:latin typeface="Arial"/>
            </a:endParaRPr>
          </a:p>
          <a:p>
            <a:pPr marL="390600" indent="-390600">
              <a:lnSpc>
                <a:spcPct val="100000"/>
              </a:lnSpc>
              <a:spcBef>
                <a:spcPts val="3475"/>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2400" strike="noStrike" u="none">
                <a:solidFill>
                  <a:srgbClr val="ffffff"/>
                </a:solidFill>
                <a:effectLst/>
                <a:uFillTx/>
                <a:latin typeface="Arial"/>
              </a:rPr>
              <a:t>Annual cash flow &gt; </a:t>
            </a:r>
            <a:r>
              <a:rPr b="1" lang="en-US" sz="2400" strike="noStrike" u="none">
                <a:solidFill>
                  <a:srgbClr val="ffffff"/>
                </a:solidFill>
                <a:effectLst/>
                <a:uFillTx/>
                <a:latin typeface="Tahoma"/>
              </a:rPr>
              <a:t>€</a:t>
            </a:r>
            <a:r>
              <a:rPr b="1" lang="en-US" sz="2400" strike="noStrike" u="none">
                <a:solidFill>
                  <a:srgbClr val="ffffff"/>
                </a:solidFill>
                <a:effectLst/>
                <a:uFillTx/>
                <a:latin typeface="Arial"/>
              </a:rPr>
              <a:t>6 bn</a:t>
            </a:r>
            <a:endParaRPr b="0" lang="en-US" sz="2400" strike="noStrike" u="none">
              <a:solidFill>
                <a:srgbClr val="ffffff"/>
              </a:solidFill>
              <a:effectLst/>
              <a:uFillTx/>
              <a:latin typeface="Arial"/>
            </a:endParaRPr>
          </a:p>
        </p:txBody>
      </p:sp>
      <p:sp>
        <p:nvSpPr>
          <p:cNvPr id="12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US" sz="3200" strike="noStrike" u="none">
                <a:solidFill>
                  <a:srgbClr val="ffff32"/>
                </a:solidFill>
                <a:effectLst/>
                <a:uFillTx/>
                <a:latin typeface="Arial"/>
              </a:rPr>
              <a:t>An optimum starting point for growth ...</a:t>
            </a:r>
            <a:endParaRPr b="1" lang="en-US" sz="3200" strike="noStrike" u="none">
              <a:solidFill>
                <a:srgbClr val="ffff32"/>
              </a:solidFill>
              <a:effectLst/>
              <a:uFillTx/>
              <a:latin typeface="Arial"/>
            </a:endParaRPr>
          </a:p>
        </p:txBody>
      </p:sp>
      <p:sp>
        <p:nvSpPr>
          <p:cNvPr id="3" name="PlaceHolder 2"/>
          <p:cNvSpPr>
            <a:spLocks noGrp="1"/>
          </p:cNvSpPr>
          <p:nvPr>
            <p:ph type="sldNum" idx="1"/>
          </p:nvPr>
        </p:nvSpPr>
        <p:spPr/>
        <p:txBody>
          <a:bodyPr/>
          <a:p>
            <a:fld id="{12D1ACA5-E178-4741-BEEB-F11641E56376}"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22" name=""/>
          <p:cNvSpPr/>
          <p:nvPr/>
        </p:nvSpPr>
        <p:spPr>
          <a:xfrm>
            <a:off x="1598760" y="2198520"/>
            <a:ext cx="7770600" cy="473580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23" name=""/>
          <p:cNvSpPr/>
          <p:nvPr/>
        </p:nvSpPr>
        <p:spPr>
          <a:xfrm>
            <a:off x="1598760" y="2198520"/>
            <a:ext cx="7770600" cy="46836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ffffff"/>
                </a:solidFill>
                <a:effectLst/>
                <a:uFillTx/>
                <a:latin typeface="Arial"/>
              </a:rPr>
              <a:t>Three sources of value creation</a:t>
            </a:r>
            <a:endParaRPr b="0" lang="en-US" sz="2000" strike="noStrike" u="none">
              <a:solidFill>
                <a:srgbClr val="ffffff"/>
              </a:solidFill>
              <a:effectLst/>
              <a:uFillTx/>
              <a:latin typeface="Arial"/>
            </a:endParaRPr>
          </a:p>
        </p:txBody>
      </p:sp>
      <p:sp>
        <p:nvSpPr>
          <p:cNvPr id="124"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 and value creation</a:t>
            </a:r>
            <a:endParaRPr b="1" lang="en-US" sz="3200" strike="noStrike" u="none">
              <a:solidFill>
                <a:srgbClr val="ffff32"/>
              </a:solidFill>
              <a:effectLst/>
              <a:uFillTx/>
              <a:latin typeface="Arial"/>
            </a:endParaRPr>
          </a:p>
        </p:txBody>
      </p:sp>
      <p:sp>
        <p:nvSpPr>
          <p:cNvPr id="125" name=""/>
          <p:cNvSpPr/>
          <p:nvPr/>
        </p:nvSpPr>
        <p:spPr>
          <a:xfrm>
            <a:off x="4800600" y="4976640"/>
            <a:ext cx="4519440" cy="1848600"/>
          </a:xfrm>
          <a:prstGeom prst="rect">
            <a:avLst/>
          </a:prstGeom>
          <a:noFill/>
          <a:ln w="0">
            <a:noFill/>
          </a:ln>
        </p:spPr>
        <p:style>
          <a:lnRef idx="0"/>
          <a:fillRef idx="0"/>
          <a:effectRef idx="0"/>
          <a:fontRef idx="minor"/>
        </p:style>
        <p:txBody>
          <a:bodyPr lIns="45720" rIns="0" tIns="40680" bIns="40680" anchor="t">
            <a:spAutoFit/>
          </a:bodyPr>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Focused on value creation</a:t>
            </a:r>
            <a:endParaRPr b="0" lang="en-US" sz="1500" strike="noStrike" u="none">
              <a:solidFill>
                <a:srgbClr val="ffffff"/>
              </a:solidFill>
              <a:effectLst/>
              <a:uFillTx/>
              <a:latin typeface="Arial"/>
            </a:endParaRPr>
          </a:p>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More balanced asset base:</a:t>
            </a:r>
            <a:endParaRPr b="0" lang="en-US" sz="1500" strike="noStrike" u="none">
              <a:solidFill>
                <a:srgbClr val="ffffff"/>
              </a:solidFill>
              <a:effectLst/>
              <a:uFillTx/>
              <a:latin typeface="Arial"/>
            </a:endParaRPr>
          </a:p>
          <a:p>
            <a:pPr lvl="1" marL="399960" indent="-207720">
              <a:lnSpc>
                <a:spcPct val="100000"/>
              </a:lnSpc>
              <a:spcBef>
                <a:spcPts val="15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Geographically</a:t>
            </a:r>
            <a:endParaRPr b="0" lang="en-US" sz="1500" strike="noStrike" u="none">
              <a:solidFill>
                <a:srgbClr val="ffffff"/>
              </a:solidFill>
              <a:effectLst/>
              <a:uFillTx/>
              <a:latin typeface="Arial"/>
            </a:endParaRPr>
          </a:p>
          <a:p>
            <a:pPr lvl="1" marL="399960" indent="-207720">
              <a:lnSpc>
                <a:spcPct val="100000"/>
              </a:lnSpc>
              <a:spcBef>
                <a:spcPts val="15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Business lines</a:t>
            </a:r>
            <a:endParaRPr b="0" lang="en-US" sz="1500" strike="noStrike" u="none">
              <a:solidFill>
                <a:srgbClr val="ffffff"/>
              </a:solidFill>
              <a:effectLst/>
              <a:uFillTx/>
              <a:latin typeface="Arial"/>
            </a:endParaRPr>
          </a:p>
          <a:p>
            <a:pPr lvl="2" marL="647640" indent="-245880">
              <a:lnSpc>
                <a:spcPct val="100000"/>
              </a:lnSpc>
              <a:spcBef>
                <a:spcPts val="15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Energy</a:t>
            </a:r>
            <a:endParaRPr b="0" lang="en-US" sz="1500" strike="noStrike" u="none">
              <a:solidFill>
                <a:srgbClr val="ffffff"/>
              </a:solidFill>
              <a:effectLst/>
              <a:uFillTx/>
              <a:latin typeface="Arial"/>
            </a:endParaRPr>
          </a:p>
          <a:p>
            <a:pPr lvl="2" marL="647640" indent="-245880">
              <a:lnSpc>
                <a:spcPct val="100000"/>
              </a:lnSpc>
              <a:spcBef>
                <a:spcPts val="15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Telecoms / New technologies </a:t>
            </a:r>
            <a:endParaRPr b="0" lang="en-US" sz="1500" strike="noStrike" u="none">
              <a:solidFill>
                <a:srgbClr val="ffffff"/>
              </a:solidFill>
              <a:effectLst/>
              <a:uFillTx/>
              <a:latin typeface="Arial"/>
            </a:endParaRPr>
          </a:p>
          <a:p>
            <a:pPr lvl="2" marL="647640" indent="-245880">
              <a:lnSpc>
                <a:spcPct val="100000"/>
              </a:lnSpc>
              <a:spcBef>
                <a:spcPts val="150"/>
              </a:spcBef>
              <a:buClr>
                <a:srgbClr val="ffffff"/>
              </a:buClr>
              <a:buFont typeface="Helvetica"/>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Services and other business</a:t>
            </a:r>
            <a:endParaRPr b="0" lang="en-US" sz="1500" strike="noStrike" u="none">
              <a:solidFill>
                <a:srgbClr val="ffffff"/>
              </a:solidFill>
              <a:effectLst/>
              <a:uFillTx/>
              <a:latin typeface="Arial"/>
            </a:endParaRPr>
          </a:p>
        </p:txBody>
      </p:sp>
      <p:sp>
        <p:nvSpPr>
          <p:cNvPr id="126" name=""/>
          <p:cNvSpPr/>
          <p:nvPr/>
        </p:nvSpPr>
        <p:spPr>
          <a:xfrm>
            <a:off x="2951280" y="5038560"/>
            <a:ext cx="1849320" cy="1722600"/>
          </a:xfrm>
          <a:custGeom>
            <a:avLst/>
            <a:gdLst>
              <a:gd name="textAreaLeft" fmla="*/ 0 w 1849320"/>
              <a:gd name="textAreaRight" fmla="*/ 1849680 w 1849320"/>
              <a:gd name="textAreaTop" fmla="*/ 0 h 1722600"/>
              <a:gd name="textAreaBottom" fmla="*/ 1722960 h 1722600"/>
            </a:gdLst>
            <a:ahLst/>
            <a:cxnLst/>
            <a:rect l="textAreaLeft" t="textAreaTop" r="textAreaRight" b="textAreaBottom"/>
            <a:pathLst>
              <a:path w="21600" h="21600">
                <a:moveTo>
                  <a:pt x="0" y="0"/>
                </a:moveTo>
                <a:lnTo>
                  <a:pt x="19708" y="0"/>
                </a:lnTo>
                <a:lnTo>
                  <a:pt x="21600" y="10800"/>
                </a:lnTo>
                <a:lnTo>
                  <a:pt x="19708" y="21600"/>
                </a:lnTo>
                <a:lnTo>
                  <a:pt x="0" y="21600"/>
                </a:lnTo>
                <a:close/>
              </a:path>
            </a:pathLst>
          </a:custGeom>
          <a:gradFill rotWithShape="0">
            <a:gsLst>
              <a:gs pos="0">
                <a:srgbClr val="6699ff"/>
              </a:gs>
              <a:gs pos="100000">
                <a:srgbClr val="8db3fe"/>
              </a:gs>
            </a:gsLst>
            <a:lin ang="10800000"/>
          </a:gradFill>
          <a:ln w="0">
            <a:noFill/>
          </a:ln>
        </p:spPr>
        <p:style>
          <a:lnRef idx="0"/>
          <a:fillRef idx="0"/>
          <a:effectRef idx="0"/>
          <a:fontRef idx="minor"/>
        </p:style>
        <p:txBody>
          <a:bodyPr lIns="108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197d"/>
                </a:solidFill>
                <a:effectLst/>
                <a:uFillTx/>
                <a:latin typeface="Arial"/>
              </a:rPr>
              <a:t>Strategic expansion</a:t>
            </a:r>
            <a:endParaRPr b="0" lang="en-US" sz="2000" strike="noStrike" u="none">
              <a:solidFill>
                <a:srgbClr val="ffffff"/>
              </a:solidFill>
              <a:effectLst/>
              <a:uFillTx/>
              <a:latin typeface="Arial"/>
            </a:endParaRPr>
          </a:p>
        </p:txBody>
      </p:sp>
      <p:sp>
        <p:nvSpPr>
          <p:cNvPr id="127" name=""/>
          <p:cNvSpPr/>
          <p:nvPr/>
        </p:nvSpPr>
        <p:spPr>
          <a:xfrm>
            <a:off x="4324320" y="3844800"/>
            <a:ext cx="4410000" cy="910080"/>
          </a:xfrm>
          <a:prstGeom prst="rect">
            <a:avLst/>
          </a:prstGeom>
          <a:noFill/>
          <a:ln w="0">
            <a:noFill/>
          </a:ln>
        </p:spPr>
        <p:style>
          <a:lnRef idx="0"/>
          <a:fillRef idx="0"/>
          <a:effectRef idx="0"/>
          <a:fontRef idx="minor"/>
        </p:style>
        <p:txBody>
          <a:bodyPr lIns="45720" rIns="0" tIns="40680" bIns="40680" anchor="t">
            <a:spAutoFit/>
          </a:bodyPr>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Optimisation of the asset base</a:t>
            </a:r>
            <a:endParaRPr b="0" lang="en-US" sz="1500" strike="noStrike" u="none">
              <a:solidFill>
                <a:srgbClr val="ffffff"/>
              </a:solidFill>
              <a:effectLst/>
              <a:uFillTx/>
              <a:latin typeface="Arial"/>
            </a:endParaRPr>
          </a:p>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Crystallisation of the asset values</a:t>
            </a:r>
            <a:endParaRPr b="0" lang="en-US" sz="1500" strike="noStrike" u="none">
              <a:solidFill>
                <a:srgbClr val="ffffff"/>
              </a:solidFill>
              <a:effectLst/>
              <a:uFillTx/>
              <a:latin typeface="Arial"/>
            </a:endParaRPr>
          </a:p>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Greater regulatory stability</a:t>
            </a:r>
            <a:endParaRPr b="0" lang="en-US" sz="1500" strike="noStrike" u="none">
              <a:solidFill>
                <a:srgbClr val="ffffff"/>
              </a:solidFill>
              <a:effectLst/>
              <a:uFillTx/>
              <a:latin typeface="Arial"/>
            </a:endParaRPr>
          </a:p>
        </p:txBody>
      </p:sp>
      <p:sp>
        <p:nvSpPr>
          <p:cNvPr id="128" name=""/>
          <p:cNvSpPr/>
          <p:nvPr/>
        </p:nvSpPr>
        <p:spPr>
          <a:xfrm>
            <a:off x="2341440" y="3841920"/>
            <a:ext cx="1849680" cy="909360"/>
          </a:xfrm>
          <a:custGeom>
            <a:avLst/>
            <a:gdLst>
              <a:gd name="textAreaLeft" fmla="*/ 0 w 1849680"/>
              <a:gd name="textAreaRight" fmla="*/ 1850040 w 1849680"/>
              <a:gd name="textAreaTop" fmla="*/ 0 h 909360"/>
              <a:gd name="textAreaBottom" fmla="*/ 909720 h 909360"/>
            </a:gdLst>
            <a:ahLst/>
            <a:cxnLst/>
            <a:rect l="textAreaLeft" t="textAreaTop" r="textAreaRight" b="textAreaBottom"/>
            <a:pathLst>
              <a:path w="21600" h="21600">
                <a:moveTo>
                  <a:pt x="0" y="0"/>
                </a:moveTo>
                <a:lnTo>
                  <a:pt x="19708" y="0"/>
                </a:lnTo>
                <a:lnTo>
                  <a:pt x="21600" y="10800"/>
                </a:lnTo>
                <a:lnTo>
                  <a:pt x="19708" y="21600"/>
                </a:lnTo>
                <a:lnTo>
                  <a:pt x="0" y="21600"/>
                </a:lnTo>
                <a:close/>
              </a:path>
            </a:pathLst>
          </a:custGeom>
          <a:gradFill rotWithShape="0">
            <a:gsLst>
              <a:gs pos="0">
                <a:srgbClr val="6699ff"/>
              </a:gs>
              <a:gs pos="100000">
                <a:srgbClr val="8db3fe"/>
              </a:gs>
            </a:gsLst>
            <a:lin ang="10800000"/>
          </a:gradFill>
          <a:ln w="0">
            <a:noFill/>
          </a:ln>
        </p:spPr>
        <p:style>
          <a:lnRef idx="0"/>
          <a:fillRef idx="0"/>
          <a:effectRef idx="0"/>
          <a:fontRef idx="minor"/>
        </p:style>
        <p:txBody>
          <a:bodyPr lIns="108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197d"/>
                </a:solidFill>
                <a:effectLst/>
                <a:uFillTx/>
                <a:latin typeface="Arial"/>
              </a:rPr>
              <a:t>Divestitures</a:t>
            </a:r>
            <a:endParaRPr b="0" lang="en-US" sz="2000" strike="noStrike" u="none">
              <a:solidFill>
                <a:srgbClr val="ffffff"/>
              </a:solidFill>
              <a:effectLst/>
              <a:uFillTx/>
              <a:latin typeface="Arial"/>
            </a:endParaRPr>
          </a:p>
        </p:txBody>
      </p:sp>
      <p:sp>
        <p:nvSpPr>
          <p:cNvPr id="129" name=""/>
          <p:cNvSpPr/>
          <p:nvPr/>
        </p:nvSpPr>
        <p:spPr>
          <a:xfrm>
            <a:off x="3733920" y="2728800"/>
            <a:ext cx="5586120" cy="910080"/>
          </a:xfrm>
          <a:prstGeom prst="rect">
            <a:avLst/>
          </a:prstGeom>
          <a:noFill/>
          <a:ln w="0">
            <a:noFill/>
          </a:ln>
        </p:spPr>
        <p:style>
          <a:lnRef idx="0"/>
          <a:fillRef idx="0"/>
          <a:effectRef idx="0"/>
          <a:fontRef idx="minor"/>
        </p:style>
        <p:txBody>
          <a:bodyPr lIns="45720" rIns="0" tIns="40680" bIns="40680" anchor="t">
            <a:spAutoFit/>
          </a:bodyPr>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Clear management structure and corporate reorganisation</a:t>
            </a:r>
            <a:endParaRPr b="0" lang="en-US" sz="1500" strike="noStrike" u="none">
              <a:solidFill>
                <a:srgbClr val="ffffff"/>
              </a:solidFill>
              <a:effectLst/>
              <a:uFillTx/>
              <a:latin typeface="Arial"/>
            </a:endParaRPr>
          </a:p>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Three business lines</a:t>
            </a:r>
            <a:endParaRPr b="0" lang="en-US" sz="1500" strike="noStrike" u="none">
              <a:solidFill>
                <a:srgbClr val="ffffff"/>
              </a:solidFill>
              <a:effectLst/>
              <a:uFillTx/>
              <a:latin typeface="Arial"/>
            </a:endParaRPr>
          </a:p>
          <a:p>
            <a:pPr marL="190440" indent="-190440">
              <a:spcBef>
                <a:spcPts val="561"/>
              </a:spcBef>
              <a:buClr>
                <a:srgbClr val="ffff32"/>
              </a:buClr>
              <a:buSzPct val="115000"/>
              <a:buFont typeface="Wingdings" charset="2"/>
              <a:buChar char=""/>
              <a:tabLst>
                <a:tab algn="l" pos="801720"/>
                <a:tab algn="l" pos="1603440"/>
                <a:tab algn="l" pos="2405160"/>
                <a:tab algn="l" pos="3206880"/>
                <a:tab algn="l" pos="4008600"/>
                <a:tab algn="l" pos="4809960"/>
                <a:tab algn="l" pos="5611680"/>
                <a:tab algn="l" pos="6413400"/>
                <a:tab algn="l" pos="7215120"/>
                <a:tab algn="l" pos="8016840"/>
                <a:tab algn="l" pos="8818560"/>
                <a:tab algn="l" pos="9620280"/>
                <a:tab algn="l" pos="10422000"/>
              </a:tabLst>
            </a:pPr>
            <a:r>
              <a:rPr b="1" lang="en-GB" sz="1500" strike="noStrike" u="none">
                <a:solidFill>
                  <a:srgbClr val="ffffff"/>
                </a:solidFill>
                <a:effectLst/>
                <a:uFillTx/>
                <a:latin typeface="Arial"/>
              </a:rPr>
              <a:t>Pre-tax operating synergies of </a:t>
            </a:r>
            <a:r>
              <a:rPr b="1" lang="en-GB" sz="1500" strike="noStrike" u="none">
                <a:solidFill>
                  <a:srgbClr val="ffffff"/>
                </a:solidFill>
                <a:effectLst/>
                <a:uFillTx/>
                <a:latin typeface="Tahoma"/>
              </a:rPr>
              <a:t>€</a:t>
            </a:r>
            <a:r>
              <a:rPr b="1" lang="en-GB" sz="1500" strike="noStrike" u="none">
                <a:solidFill>
                  <a:srgbClr val="ffffff"/>
                </a:solidFill>
                <a:effectLst/>
                <a:uFillTx/>
                <a:latin typeface="Arial"/>
              </a:rPr>
              <a:t>500 mm</a:t>
            </a:r>
            <a:endParaRPr b="0" lang="en-US" sz="1500" strike="noStrike" u="none">
              <a:solidFill>
                <a:srgbClr val="ffffff"/>
              </a:solidFill>
              <a:effectLst/>
              <a:uFillTx/>
              <a:latin typeface="Arial"/>
            </a:endParaRPr>
          </a:p>
        </p:txBody>
      </p:sp>
      <p:sp>
        <p:nvSpPr>
          <p:cNvPr id="130" name=""/>
          <p:cNvSpPr/>
          <p:nvPr/>
        </p:nvSpPr>
        <p:spPr>
          <a:xfrm>
            <a:off x="1731960" y="2725560"/>
            <a:ext cx="1849320" cy="911520"/>
          </a:xfrm>
          <a:custGeom>
            <a:avLst/>
            <a:gdLst>
              <a:gd name="textAreaLeft" fmla="*/ 0 w 1849320"/>
              <a:gd name="textAreaRight" fmla="*/ 1849680 w 1849320"/>
              <a:gd name="textAreaTop" fmla="*/ 0 h 911520"/>
              <a:gd name="textAreaBottom" fmla="*/ 911880 h 911520"/>
            </a:gdLst>
            <a:ahLst/>
            <a:cxnLst/>
            <a:rect l="textAreaLeft" t="textAreaTop" r="textAreaRight" b="textAreaBottom"/>
            <a:pathLst>
              <a:path w="21600" h="21600">
                <a:moveTo>
                  <a:pt x="0" y="0"/>
                </a:moveTo>
                <a:lnTo>
                  <a:pt x="19708" y="0"/>
                </a:lnTo>
                <a:lnTo>
                  <a:pt x="21600" y="10800"/>
                </a:lnTo>
                <a:lnTo>
                  <a:pt x="19708" y="21600"/>
                </a:lnTo>
                <a:lnTo>
                  <a:pt x="0" y="21600"/>
                </a:lnTo>
                <a:close/>
              </a:path>
            </a:pathLst>
          </a:custGeom>
          <a:gradFill rotWithShape="0">
            <a:gsLst>
              <a:gs pos="0">
                <a:srgbClr val="6699ff"/>
              </a:gs>
              <a:gs pos="100000">
                <a:srgbClr val="8db3fe"/>
              </a:gs>
            </a:gsLst>
            <a:lin ang="10800000"/>
          </a:gradFill>
          <a:ln w="0">
            <a:noFill/>
          </a:ln>
        </p:spPr>
        <p:style>
          <a:lnRef idx="0"/>
          <a:fillRef idx="0"/>
          <a:effectRef idx="0"/>
          <a:fontRef idx="minor"/>
        </p:style>
        <p:txBody>
          <a:bodyPr lIns="108000" rIns="0" tIns="0" bIns="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2000" strike="noStrike" u="none">
                <a:solidFill>
                  <a:srgbClr val="00197d"/>
                </a:solidFill>
                <a:effectLst/>
                <a:uFillTx/>
                <a:latin typeface="Arial"/>
              </a:rPr>
              <a:t>Operating optimisation</a:t>
            </a:r>
            <a:endParaRPr b="0" lang="en-US" sz="20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8548B68A-501D-4C69-B448-98A5A3EA4D9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1"/>
          <a:stretch/>
        </a:blip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1599840" y="533520"/>
            <a:ext cx="7769160" cy="947520"/>
          </a:xfrm>
          <a:prstGeom prst="rect">
            <a:avLst/>
          </a:prstGeom>
          <a:noFill/>
          <a:ln w="0">
            <a:noFill/>
          </a:ln>
        </p:spPr>
        <p:txBody>
          <a:bodyPr lIns="0" rIns="0" tIns="0" bIns="0" anchor="b">
            <a:noAutofit/>
          </a:bodyPr>
          <a:p>
            <a:pPr indent="0">
              <a:buNone/>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 </a:t>
            </a:r>
            <a:endParaRPr b="1" lang="en-US" sz="3200" strike="noStrike" u="none">
              <a:solidFill>
                <a:srgbClr val="ffff32"/>
              </a:solidFill>
              <a:effectLst/>
              <a:uFillTx/>
              <a:latin typeface="Arial"/>
            </a:endParaRPr>
          </a:p>
        </p:txBody>
      </p:sp>
      <p:grpSp>
        <p:nvGrpSpPr>
          <p:cNvPr id="132" name=""/>
          <p:cNvGrpSpPr/>
          <p:nvPr/>
        </p:nvGrpSpPr>
        <p:grpSpPr>
          <a:xfrm>
            <a:off x="5638680" y="2198520"/>
            <a:ext cx="3748320" cy="3883320"/>
            <a:chOff x="5638680" y="2198520"/>
            <a:chExt cx="3748320" cy="3883320"/>
          </a:xfrm>
        </p:grpSpPr>
        <p:sp>
          <p:nvSpPr>
            <p:cNvPr id="133" name=""/>
            <p:cNvSpPr/>
            <p:nvPr/>
          </p:nvSpPr>
          <p:spPr>
            <a:xfrm>
              <a:off x="5638680" y="2198520"/>
              <a:ext cx="3748320" cy="38833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34" name=""/>
            <p:cNvSpPr/>
            <p:nvPr/>
          </p:nvSpPr>
          <p:spPr>
            <a:xfrm>
              <a:off x="5794200" y="2921040"/>
              <a:ext cx="3464280" cy="288144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EPS &gt;10% CAGR</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ROE &gt;15%</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Rating </a:t>
              </a:r>
              <a:r>
                <a:rPr b="1" lang="es-ES_tradnl" sz="1600" strike="noStrike" u="none">
                  <a:solidFill>
                    <a:srgbClr val="ffffff"/>
                  </a:solidFill>
                  <a:effectLst/>
                  <a:uFillTx/>
                  <a:latin typeface="Arial"/>
                </a:rPr>
                <a:t>A+; AA-/Aa3; A1</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Pay-out ratio: 50% - 55%</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Investments: Average IRR = WACC (of the project) + 4.5%</a:t>
              </a:r>
              <a:endParaRPr b="0" lang="en-US" sz="1600" strike="noStrike" u="none">
                <a:solidFill>
                  <a:srgbClr val="ffffff"/>
                </a:solidFill>
                <a:effectLst/>
                <a:uFillTx/>
                <a:latin typeface="Arial"/>
              </a:endParaRPr>
            </a:p>
          </p:txBody>
        </p:sp>
        <p:sp>
          <p:nvSpPr>
            <p:cNvPr id="135" name=""/>
            <p:cNvSpPr/>
            <p:nvPr/>
          </p:nvSpPr>
          <p:spPr>
            <a:xfrm>
              <a:off x="5638680" y="2198520"/>
              <a:ext cx="3748320" cy="61308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Financial</a:t>
              </a:r>
              <a:endParaRPr b="0" lang="en-US" sz="1800" strike="noStrike" u="none">
                <a:solidFill>
                  <a:srgbClr val="ffffff"/>
                </a:solidFill>
                <a:effectLst/>
                <a:uFillTx/>
                <a:latin typeface="Arial"/>
              </a:endParaRPr>
            </a:p>
          </p:txBody>
        </p:sp>
      </p:grpSp>
      <p:grpSp>
        <p:nvGrpSpPr>
          <p:cNvPr id="136" name=""/>
          <p:cNvGrpSpPr/>
          <p:nvPr/>
        </p:nvGrpSpPr>
        <p:grpSpPr>
          <a:xfrm>
            <a:off x="1598760" y="2198520"/>
            <a:ext cx="3747960" cy="3883320"/>
            <a:chOff x="1598760" y="2198520"/>
            <a:chExt cx="3747960" cy="3883320"/>
          </a:xfrm>
        </p:grpSpPr>
        <p:sp>
          <p:nvSpPr>
            <p:cNvPr id="137" name=""/>
            <p:cNvSpPr/>
            <p:nvPr/>
          </p:nvSpPr>
          <p:spPr>
            <a:xfrm>
              <a:off x="1598760" y="2198520"/>
              <a:ext cx="3746520" cy="38833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38" name=""/>
            <p:cNvSpPr/>
            <p:nvPr/>
          </p:nvSpPr>
          <p:spPr>
            <a:xfrm>
              <a:off x="1598760" y="2198520"/>
              <a:ext cx="3747960" cy="3883320"/>
            </a:xfrm>
            <a:prstGeom prst="rect">
              <a:avLst/>
            </a:prstGeom>
            <a:solidFill>
              <a:srgbClr val="00197d">
                <a:alpha val="50000"/>
              </a:srgbClr>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ff"/>
                </a:solidFill>
                <a:effectLst/>
                <a:uFillTx/>
                <a:latin typeface="Arial"/>
              </a:endParaRPr>
            </a:p>
          </p:txBody>
        </p:sp>
        <p:sp>
          <p:nvSpPr>
            <p:cNvPr id="139" name=""/>
            <p:cNvSpPr/>
            <p:nvPr/>
          </p:nvSpPr>
          <p:spPr>
            <a:xfrm>
              <a:off x="1754280" y="2921040"/>
              <a:ext cx="3463920" cy="3160800"/>
            </a:xfrm>
            <a:prstGeom prst="rect">
              <a:avLst/>
            </a:prstGeom>
            <a:noFill/>
            <a:ln w="0">
              <a:noFill/>
            </a:ln>
          </p:spPr>
          <p:style>
            <a:lnRef idx="0"/>
            <a:fillRef idx="0"/>
            <a:effectRef idx="0"/>
            <a:fontRef idx="minor"/>
          </p:style>
          <p:txBody>
            <a:bodyPr lIns="0" rIns="0" tIns="0" bIns="0" anchor="t">
              <a:normAutofit/>
            </a:bodyPr>
            <a:p>
              <a:pPr marL="390600" indent="-390600">
                <a:lnSpc>
                  <a:spcPct val="100000"/>
                </a:lnSpc>
                <a:spcBef>
                  <a:spcPts val="2313"/>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Energy: leadership and international expansion:</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&gt; 75,000 MW capacity</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&gt; 40 million customers</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4th largest trader world-wide</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Telecoms:</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&gt; 30% of corporate value</a:t>
              </a:r>
              <a:endParaRPr b="0" lang="en-US" sz="1600" strike="noStrike" u="none">
                <a:solidFill>
                  <a:srgbClr val="ffffff"/>
                </a:solidFill>
                <a:effectLst/>
                <a:uFillTx/>
                <a:latin typeface="Arial"/>
              </a:endParaRPr>
            </a:p>
            <a:p>
              <a:pPr lvl="1" marL="790560" indent="-398520">
                <a:lnSpc>
                  <a:spcPct val="100000"/>
                </a:lnSpc>
                <a:spcBef>
                  <a:spcPts val="150"/>
                </a:spcBef>
                <a:buClr>
                  <a:srgbClr val="ffffff"/>
                </a:buClr>
                <a:buFont typeface="Helvetica"/>
                <a:buChar char="–"/>
                <a:tabLst>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&gt; 12 million customers</a:t>
              </a:r>
              <a:endParaRPr b="0" lang="en-US" sz="1600" strike="noStrike" u="none">
                <a:solidFill>
                  <a:srgbClr val="ffffff"/>
                </a:solidFill>
                <a:effectLst/>
                <a:uFillTx/>
                <a:latin typeface="Arial"/>
              </a:endParaRPr>
            </a:p>
            <a:p>
              <a:pPr marL="390600" indent="-390600">
                <a:lnSpc>
                  <a:spcPct val="100000"/>
                </a:lnSpc>
                <a:spcBef>
                  <a:spcPts val="1301"/>
                </a:spcBef>
                <a:buClr>
                  <a:srgbClr val="ffff00"/>
                </a:buClr>
                <a:buSzPct val="115000"/>
                <a:buFont typeface="Wingdings" charset="2"/>
                <a:buChar char=""/>
                <a:tabLst>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1600" strike="noStrike" u="none">
                  <a:solidFill>
                    <a:srgbClr val="ffffff"/>
                  </a:solidFill>
                  <a:effectLst/>
                  <a:uFillTx/>
                  <a:latin typeface="Arial"/>
                </a:rPr>
                <a:t>Growth in new technologies and multi-services</a:t>
              </a:r>
              <a:endParaRPr b="0" lang="en-US" sz="1600" strike="noStrike" u="none">
                <a:solidFill>
                  <a:srgbClr val="ffffff"/>
                </a:solidFill>
                <a:effectLst/>
                <a:uFillTx/>
                <a:latin typeface="Arial"/>
              </a:endParaRPr>
            </a:p>
          </p:txBody>
        </p:sp>
        <p:sp>
          <p:nvSpPr>
            <p:cNvPr id="140" name=""/>
            <p:cNvSpPr/>
            <p:nvPr/>
          </p:nvSpPr>
          <p:spPr>
            <a:xfrm>
              <a:off x="1598760" y="2198520"/>
              <a:ext cx="3747960" cy="613080"/>
            </a:xfrm>
            <a:prstGeom prst="bevel">
              <a:avLst>
                <a:gd name="adj" fmla="val 12500"/>
              </a:avLst>
            </a:prstGeom>
            <a:solidFill>
              <a:srgbClr val="0537d1"/>
            </a:solidFill>
            <a:ln w="0">
              <a:noFill/>
            </a:ln>
          </p:spPr>
          <p:style>
            <a:lnRef idx="0"/>
            <a:fillRef idx="0"/>
            <a:effectRef idx="0"/>
            <a:fontRef idx="minor"/>
          </p:style>
          <p:txBody>
            <a:bodyPr lIns="13716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Arial"/>
                </a:rPr>
                <a:t>Business</a:t>
              </a:r>
              <a:endParaRPr b="0" lang="en-US" sz="1800" strike="noStrike" u="none">
                <a:solidFill>
                  <a:srgbClr val="ffffff"/>
                </a:solidFill>
                <a:effectLst/>
                <a:uFillTx/>
                <a:latin typeface="Arial"/>
              </a:endParaRPr>
            </a:p>
          </p:txBody>
        </p:sp>
      </p:grpSp>
      <p:sp>
        <p:nvSpPr>
          <p:cNvPr id="141" name=""/>
          <p:cNvSpPr/>
          <p:nvPr/>
        </p:nvSpPr>
        <p:spPr>
          <a:xfrm>
            <a:off x="1752480" y="514440"/>
            <a:ext cx="7769520" cy="947520"/>
          </a:xfrm>
          <a:prstGeom prst="rect">
            <a:avLst/>
          </a:prstGeom>
          <a:noFill/>
          <a:ln w="0">
            <a:noFill/>
          </a:ln>
        </p:spPr>
        <p:style>
          <a:lnRef idx="0"/>
          <a:fillRef idx="0"/>
          <a:effectRef idx="0"/>
          <a:fontRef idx="minor"/>
        </p:style>
        <p:txBody>
          <a:bodyPr lIns="0" rIns="0" tIns="0" bIns="0" anchor="b">
            <a:noAutofit/>
          </a:bodyPr>
          <a:p>
            <a:pPr>
              <a:tabLst>
                <a:tab algn="l" pos="0"/>
                <a:tab algn="l" pos="722160"/>
                <a:tab algn="l" pos="1444680"/>
                <a:tab algn="l" pos="2166840"/>
                <a:tab algn="l" pos="2889360"/>
                <a:tab algn="l" pos="3611520"/>
                <a:tab algn="l" pos="4334040"/>
                <a:tab algn="l" pos="5056200"/>
                <a:tab algn="l" pos="5778360"/>
                <a:tab algn="l" pos="6500880"/>
                <a:tab algn="l" pos="7223040"/>
                <a:tab algn="l" pos="7945560"/>
                <a:tab algn="l" pos="8667720"/>
                <a:tab algn="l" pos="9390240"/>
                <a:tab algn="l" pos="10112400"/>
                <a:tab algn="l" pos="10834560"/>
              </a:tabLst>
            </a:pPr>
            <a:r>
              <a:rPr b="1" lang="en-GB" sz="3200" strike="noStrike" u="none">
                <a:solidFill>
                  <a:srgbClr val="ffff32"/>
                </a:solidFill>
                <a:effectLst/>
                <a:uFillTx/>
                <a:latin typeface="Arial"/>
              </a:rPr>
              <a:t>Our objectives 2000 - 2005</a:t>
            </a:r>
            <a:endParaRPr b="0" lang="en-US" sz="3200" strike="noStrike" u="none">
              <a:solidFill>
                <a:srgbClr val="ffffff"/>
              </a:solidFill>
              <a:effectLst/>
              <a:uFillTx/>
              <a:latin typeface="Arial"/>
            </a:endParaRPr>
          </a:p>
        </p:txBody>
      </p:sp>
      <p:sp>
        <p:nvSpPr>
          <p:cNvPr id="142" name=""/>
          <p:cNvSpPr/>
          <p:nvPr/>
        </p:nvSpPr>
        <p:spPr>
          <a:xfrm>
            <a:off x="3044880" y="6184800"/>
            <a:ext cx="4878360" cy="609840"/>
          </a:xfrm>
          <a:prstGeom prst="bevel">
            <a:avLst>
              <a:gd name="adj" fmla="val 12500"/>
            </a:avLst>
          </a:prstGeom>
          <a:solidFill>
            <a:srgbClr val="008000"/>
          </a:solidFill>
          <a:ln w="0">
            <a:noFill/>
          </a:ln>
        </p:spPr>
        <p:style>
          <a:lnRef idx="0"/>
          <a:fillRef idx="0"/>
          <a:effectRef idx="0"/>
          <a:fontRef idx="minor"/>
        </p:style>
        <p:txBody>
          <a:bodyPr lIns="109800" rIns="54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GB" sz="1800" strike="noStrike" u="none">
                <a:solidFill>
                  <a:srgbClr val="ffffff"/>
                </a:solidFill>
                <a:effectLst/>
                <a:uFillTx/>
                <a:latin typeface="Tahoma"/>
              </a:rPr>
              <a:t>€</a:t>
            </a:r>
            <a:r>
              <a:rPr b="1" lang="en-GB" sz="1800" strike="noStrike" u="none">
                <a:solidFill>
                  <a:srgbClr val="ffffff"/>
                </a:solidFill>
                <a:effectLst/>
                <a:uFillTx/>
                <a:latin typeface="Arial"/>
              </a:rPr>
              <a:t>100 bn intrinsic value</a:t>
            </a:r>
            <a:endParaRPr b="0" lang="en-US" sz="1800" strike="noStrike" u="none">
              <a:solidFill>
                <a:srgbClr val="ffffff"/>
              </a:solidFill>
              <a:effectLst/>
              <a:uFillTx/>
              <a:latin typeface="Arial"/>
            </a:endParaRPr>
          </a:p>
        </p:txBody>
      </p:sp>
      <p:sp>
        <p:nvSpPr>
          <p:cNvPr id="3" name="PlaceHolder 2"/>
          <p:cNvSpPr>
            <a:spLocks noGrp="1"/>
          </p:cNvSpPr>
          <p:nvPr>
            <p:ph type="sldNum" idx="1"/>
          </p:nvPr>
        </p:nvSpPr>
        <p:spPr/>
        <p:txBody>
          <a:bodyPr/>
          <a:p>
            <a:fld id="{35A4A887-D4E3-43C2-A5BA-985ED5FF1B21}"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44115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2000-10-05T13:20:16Z</dcterms:created>
  <dc:creator>J.P. Morgan</dc:creator>
  <dc:description>revised 3/97</dc:description>
  <dc:language>en-US</dc:language>
  <cp:lastModifiedBy>J.P. Morgan</cp:lastModifiedBy>
  <cp:lastPrinted>2000-10-17T04:27:44Z</cp:lastPrinted>
  <dcterms:modified xsi:type="dcterms:W3CDTF">2000-10-17T12:42:13Z</dcterms:modified>
  <cp:revision>308</cp:revision>
  <dc:subject>J.P. Morgan Color Book Template</dc:subject>
  <dc:title>Agenda</dc:title>
</cp:coreProperties>
</file>