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png" ContentType="image/png"/>
  <Override PartName="/ppt/media/image2.png" ContentType="image/png"/>
  <Override PartName="/ppt/media/image3.wmf" ContentType="image/x-wmf"/>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bin" ContentType="application/vnd.openxmlformats-officedocument.oleObject"/>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Slides/_rels/notesSlide8.xml.rels" ContentType="application/vnd.openxmlformats-package.relationships+xml"/>
  <Override PartName="/ppt/notesSlides/_rels/notesSlide7.xml.rels" ContentType="application/vnd.openxmlformats-package.relationships+xml"/>
  <Override PartName="/ppt/notesSlides/_rels/notesSlide6.xml.rels" ContentType="application/vnd.openxmlformats-package.relationships+xml"/>
  <Override PartName="/ppt/notesSlides/_rels/notesSlide4.xml.rels" ContentType="application/vnd.openxmlformats-package.relationships+xml"/>
  <Override PartName="/ppt/notesSlides/_rels/notesSlide2.xml.rels" ContentType="application/vnd.openxmlformats-package.relationships+xml"/>
  <Override PartName="/ppt/notesSlides/_rels/notesSlide1.xml.rels" ContentType="application/vnd.openxmlformats-package.relationship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4.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Lst>
  <p:sldSz cx="9144000" cy="6858000"/>
  <p:notesSz cx="9280525" cy="6991350"/>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 name=""/>
          <p:cNvSpPr/>
          <p:nvPr/>
        </p:nvSpPr>
        <p:spPr>
          <a:xfrm>
            <a:off x="0" y="0"/>
            <a:ext cx="9280800" cy="69912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Arial"/>
            </a:endParaRPr>
          </a:p>
        </p:txBody>
      </p:sp>
      <p:sp>
        <p:nvSpPr>
          <p:cNvPr id="9" name="PlaceHolder 1"/>
          <p:cNvSpPr>
            <a:spLocks noGrp="1"/>
          </p:cNvSpPr>
          <p:nvPr>
            <p:ph type="body"/>
          </p:nvPr>
        </p:nvSpPr>
        <p:spPr>
          <a:xfrm>
            <a:off x="1238400" y="3320640"/>
            <a:ext cx="6805440" cy="3148200"/>
          </a:xfrm>
          <a:prstGeom prst="rect">
            <a:avLst/>
          </a:prstGeom>
          <a:noFill/>
          <a:ln w="0">
            <a:noFill/>
          </a:ln>
        </p:spPr>
        <p:txBody>
          <a:bodyPr lIns="91800" rIns="91800" tIns="45000" bIns="450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Click to edit the notes format</a:t>
            </a:r>
            <a:endParaRPr b="0" lang="en-US" sz="1200" strike="noStrike" u="none">
              <a:solidFill>
                <a:srgbClr val="000000"/>
              </a:solidFill>
              <a:effectLst/>
              <a:uFillTx/>
              <a:latin typeface="Arial"/>
            </a:endParaRPr>
          </a:p>
        </p:txBody>
      </p:sp>
      <p:sp>
        <p:nvSpPr>
          <p:cNvPr id="10" name="PlaceHolder 2"/>
          <p:cNvSpPr>
            <a:spLocks noGrp="1"/>
          </p:cNvSpPr>
          <p:nvPr>
            <p:ph type="sldImg"/>
          </p:nvPr>
        </p:nvSpPr>
        <p:spPr>
          <a:xfrm>
            <a:off x="2892240" y="522000"/>
            <a:ext cx="3498840" cy="2624040"/>
          </a:xfrm>
          <a:prstGeom prst="rect">
            <a:avLst/>
          </a:prstGeom>
          <a:noFill/>
          <a:ln w="1260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Click to move the slide</a:t>
            </a:r>
            <a:endParaRPr b="0" lang="en-US" sz="3000" strike="noStrike" u="none">
              <a:solidFill>
                <a:srgbClr val="000000"/>
              </a:solidFill>
              <a:effectLst/>
              <a:uFillTx/>
              <a:latin typeface="Arial Black"/>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 name="PlaceHolder 1"/>
          <p:cNvSpPr>
            <a:spLocks noGrp="1"/>
          </p:cNvSpPr>
          <p:nvPr>
            <p:ph type="sldImg"/>
          </p:nvPr>
        </p:nvSpPr>
        <p:spPr>
          <a:xfrm>
            <a:off x="2892600" y="522360"/>
            <a:ext cx="3498840" cy="2624040"/>
          </a:xfrm>
          <a:prstGeom prst="rect">
            <a:avLst/>
          </a:prstGeom>
          <a:ln w="0">
            <a:noFill/>
          </a:ln>
        </p:spPr>
      </p:sp>
      <p:sp>
        <p:nvSpPr>
          <p:cNvPr id="33" name="PlaceHolder 2"/>
          <p:cNvSpPr>
            <a:spLocks noGrp="1"/>
          </p:cNvSpPr>
          <p:nvPr>
            <p:ph type="body"/>
          </p:nvPr>
        </p:nvSpPr>
        <p:spPr>
          <a:xfrm>
            <a:off x="1238400" y="3320640"/>
            <a:ext cx="6805440" cy="3148200"/>
          </a:xfrm>
          <a:prstGeom prst="rect">
            <a:avLst/>
          </a:prstGeom>
          <a:noFill/>
          <a:ln w="0">
            <a:noFill/>
          </a:ln>
        </p:spPr>
        <p:txBody>
          <a:bodyPr lIns="91800" rIns="91800" tIns="45000" bIns="450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
        <p:nvSpPr>
          <p:cNvPr id="34" name=""/>
          <p:cNvSpPr/>
          <p:nvPr/>
        </p:nvSpPr>
        <p:spPr>
          <a:xfrm>
            <a:off x="914400" y="4128480"/>
            <a:ext cx="7391520" cy="64260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ff"/>
                </a:solidFill>
                <a:effectLst/>
                <a:uFillTx/>
                <a:latin typeface="Arial"/>
              </a:rPr>
              <a:t> </a:t>
            </a:r>
            <a:endParaRPr b="0" lang="en-US" sz="1800" strike="noStrike" u="none">
              <a:solidFill>
                <a:srgbClr val="000000"/>
              </a:solidFill>
              <a:effectLst/>
              <a:uFillTx/>
              <a:latin typeface="Arial"/>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5" name="PlaceHolder 1"/>
          <p:cNvSpPr>
            <a:spLocks noGrp="1"/>
          </p:cNvSpPr>
          <p:nvPr>
            <p:ph type="sldImg"/>
          </p:nvPr>
        </p:nvSpPr>
        <p:spPr>
          <a:xfrm>
            <a:off x="2892600" y="522360"/>
            <a:ext cx="3498840" cy="2624040"/>
          </a:xfrm>
          <a:prstGeom prst="rect">
            <a:avLst/>
          </a:prstGeom>
          <a:ln w="0">
            <a:noFill/>
          </a:ln>
        </p:spPr>
      </p:sp>
      <p:sp>
        <p:nvSpPr>
          <p:cNvPr id="36" name="PlaceHolder 2"/>
          <p:cNvSpPr>
            <a:spLocks noGrp="1"/>
          </p:cNvSpPr>
          <p:nvPr>
            <p:ph type="body"/>
          </p:nvPr>
        </p:nvSpPr>
        <p:spPr>
          <a:xfrm>
            <a:off x="1238400" y="3320640"/>
            <a:ext cx="6805440" cy="3148200"/>
          </a:xfrm>
          <a:prstGeom prst="rect">
            <a:avLst/>
          </a:prstGeom>
          <a:noFill/>
          <a:ln w="0">
            <a:noFill/>
          </a:ln>
        </p:spPr>
        <p:txBody>
          <a:bodyPr lIns="91800" rIns="91800" tIns="45000" bIns="450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For EES, we have</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Osman - Consumption Risk, Operations, Services </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Looking for 2 more people for EES. Close to hiring one looking for one more.</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For the Pipelines group (EPG), I have Youyi Feng.  </a:t>
            </a:r>
            <a:endParaRPr b="0" lang="en-US" sz="1200" strike="noStrike" u="none">
              <a:solidFill>
                <a:srgbClr val="000000"/>
              </a:solidFill>
              <a:effectLst/>
              <a:uFillTx/>
              <a:latin typeface="Arial"/>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 name="PlaceHolder 1"/>
          <p:cNvSpPr>
            <a:spLocks noGrp="1"/>
          </p:cNvSpPr>
          <p:nvPr>
            <p:ph type="sldImg"/>
          </p:nvPr>
        </p:nvSpPr>
        <p:spPr>
          <a:xfrm>
            <a:off x="2892600" y="522360"/>
            <a:ext cx="3498840" cy="2624040"/>
          </a:xfrm>
          <a:prstGeom prst="rect">
            <a:avLst/>
          </a:prstGeom>
          <a:ln w="0">
            <a:noFill/>
          </a:ln>
        </p:spPr>
      </p:sp>
      <p:sp>
        <p:nvSpPr>
          <p:cNvPr id="38" name="PlaceHolder 2"/>
          <p:cNvSpPr>
            <a:spLocks noGrp="1"/>
          </p:cNvSpPr>
          <p:nvPr>
            <p:ph type="body"/>
          </p:nvPr>
        </p:nvSpPr>
        <p:spPr>
          <a:xfrm>
            <a:off x="1238400" y="3320640"/>
            <a:ext cx="6805440" cy="3148200"/>
          </a:xfrm>
          <a:prstGeom prst="rect">
            <a:avLst/>
          </a:prstGeom>
          <a:noFill/>
          <a:ln w="0">
            <a:noFill/>
          </a:ln>
        </p:spPr>
        <p:txBody>
          <a:bodyPr lIns="91800" rIns="91800" tIns="45000" bIns="450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Osman -Manager: </a:t>
            </a:r>
            <a:r>
              <a:rPr b="0" lang="en-US" sz="1200" strike="noStrike" u="none">
                <a:solidFill>
                  <a:srgbClr val="000000"/>
                </a:solidFill>
                <a:effectLst/>
                <a:uFillTx/>
                <a:latin typeface="Arial"/>
              </a:rPr>
              <a:t>Energy modeling and forecasting; energy technologies; energy use in the buildings sector</a:t>
            </a:r>
            <a:endParaRPr b="0" lang="en-US" sz="1200" strike="noStrike" u="none">
              <a:solidFill>
                <a:srgbClr val="000000"/>
              </a:solidFill>
              <a:effectLst/>
              <a:uFillTx/>
              <a:latin typeface="Arial"/>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 name="PlaceHolder 1"/>
          <p:cNvSpPr>
            <a:spLocks noGrp="1"/>
          </p:cNvSpPr>
          <p:nvPr>
            <p:ph type="sldImg"/>
          </p:nvPr>
        </p:nvSpPr>
        <p:spPr>
          <a:xfrm>
            <a:off x="2892600" y="522360"/>
            <a:ext cx="3498840" cy="2624040"/>
          </a:xfrm>
          <a:prstGeom prst="rect">
            <a:avLst/>
          </a:prstGeom>
          <a:ln w="0">
            <a:noFill/>
          </a:ln>
        </p:spPr>
      </p:sp>
      <p:sp>
        <p:nvSpPr>
          <p:cNvPr id="40" name="PlaceHolder 2"/>
          <p:cNvSpPr>
            <a:spLocks noGrp="1"/>
          </p:cNvSpPr>
          <p:nvPr>
            <p:ph type="body"/>
          </p:nvPr>
        </p:nvSpPr>
        <p:spPr>
          <a:xfrm>
            <a:off x="1238400" y="3320640"/>
            <a:ext cx="6805440" cy="3148200"/>
          </a:xfrm>
          <a:prstGeom prst="rect">
            <a:avLst/>
          </a:prstGeom>
          <a:noFill/>
          <a:ln w="0">
            <a:noFill/>
          </a:ln>
        </p:spPr>
        <p:txBody>
          <a:bodyPr lIns="91800" rIns="91800" tIns="45000" bIns="450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This  a growing area for us. As I mentioned we are currently hiring people to help pipeline group.</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Revenue management models for selling the right type of pipeline capacity to the right customer at the right price to maximize revenue. Combines forecasting, monitoring demand and adjusting prices using optimization tools.</a:t>
            </a:r>
            <a:endParaRPr b="0" lang="en-US" sz="1200" strike="noStrike" u="none">
              <a:solidFill>
                <a:srgbClr val="000000"/>
              </a:solidFill>
              <a:effectLst/>
              <a:uFillTx/>
              <a:latin typeface="Arial"/>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 name="PlaceHolder 1"/>
          <p:cNvSpPr>
            <a:spLocks noGrp="1"/>
          </p:cNvSpPr>
          <p:nvPr>
            <p:ph type="sldImg"/>
          </p:nvPr>
        </p:nvSpPr>
        <p:spPr>
          <a:xfrm>
            <a:off x="2892600" y="522360"/>
            <a:ext cx="3498840" cy="2624040"/>
          </a:xfrm>
          <a:prstGeom prst="rect">
            <a:avLst/>
          </a:prstGeom>
          <a:ln w="0">
            <a:noFill/>
          </a:ln>
        </p:spPr>
      </p:sp>
      <p:sp>
        <p:nvSpPr>
          <p:cNvPr id="42" name="PlaceHolder 2"/>
          <p:cNvSpPr>
            <a:spLocks noGrp="1"/>
          </p:cNvSpPr>
          <p:nvPr>
            <p:ph type="body"/>
          </p:nvPr>
        </p:nvSpPr>
        <p:spPr>
          <a:xfrm>
            <a:off x="1238400" y="3320640"/>
            <a:ext cx="6805440" cy="3148200"/>
          </a:xfrm>
          <a:prstGeom prst="rect">
            <a:avLst/>
          </a:prstGeom>
          <a:noFill/>
          <a:ln w="0">
            <a:noFill/>
          </a:ln>
        </p:spPr>
        <p:txBody>
          <a:bodyPr lIns="91800" rIns="91800" tIns="45000" bIns="450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Lot  of these projects are in the context of large bundled outsource deals where EES provides not only energy total energy management for the customers.</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We build the structuring models for different groups</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VAR models</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Real Options:</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DSM: esp. those that are marginally profitable under current curves</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Life of Equipment: Optimal maintenance &amp; replacent policies, estimating residual value</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3" name="PlaceHolder 1"/>
          <p:cNvSpPr>
            <a:spLocks noGrp="1"/>
          </p:cNvSpPr>
          <p:nvPr>
            <p:ph type="sldImg"/>
          </p:nvPr>
        </p:nvSpPr>
        <p:spPr>
          <a:xfrm>
            <a:off x="2892600" y="522360"/>
            <a:ext cx="3498840" cy="2624040"/>
          </a:xfrm>
          <a:prstGeom prst="rect">
            <a:avLst/>
          </a:prstGeom>
          <a:ln w="0">
            <a:noFill/>
          </a:ln>
        </p:spPr>
      </p:sp>
      <p:sp>
        <p:nvSpPr>
          <p:cNvPr id="44" name="PlaceHolder 2"/>
          <p:cNvSpPr>
            <a:spLocks noGrp="1"/>
          </p:cNvSpPr>
          <p:nvPr>
            <p:ph type="body"/>
          </p:nvPr>
        </p:nvSpPr>
        <p:spPr>
          <a:xfrm>
            <a:off x="1238400" y="3320640"/>
            <a:ext cx="6805440" cy="3148200"/>
          </a:xfrm>
          <a:prstGeom prst="rect">
            <a:avLst/>
          </a:prstGeom>
          <a:noFill/>
          <a:ln w="0">
            <a:noFill/>
          </a:ln>
        </p:spPr>
        <p:txBody>
          <a:bodyPr lIns="91800" rIns="91800" tIns="45000" bIns="450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Energy Simulation:</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We provide different energy models to anayze commercial and industrial buildings from energy standpoint and estimate potential energy savings.</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Industrial - peak load is important for sizing equipment</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EB-II: </a:t>
            </a:r>
            <a:endParaRPr b="0" lang="en-US" sz="1200" strike="noStrike" u="none">
              <a:solidFill>
                <a:srgbClr val="000000"/>
              </a:solidFill>
              <a:effectLst/>
              <a:uFillTx/>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4" name="PlaceHolder 1"/>
          <p:cNvSpPr>
            <a:spLocks noGrp="1"/>
          </p:cNvSpPr>
          <p:nvPr>
            <p:ph type="title"/>
          </p:nvPr>
        </p:nvSpPr>
        <p:spPr>
          <a:xfrm>
            <a:off x="328320" y="555120"/>
            <a:ext cx="8489880" cy="876600"/>
          </a:xfrm>
          <a:prstGeom prst="rect">
            <a:avLst/>
          </a:prstGeom>
          <a:noFill/>
          <a:ln w="0">
            <a:noFill/>
          </a:ln>
        </p:spPr>
        <p:txBody>
          <a:bodyPr lIns="90360" rIns="90360" tIns="44280" bIns="44280" anchor="t">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000" strike="noStrike" u="none">
              <a:solidFill>
                <a:srgbClr val="000000"/>
              </a:solidFill>
              <a:effectLst/>
              <a:uFillTx/>
              <a:latin typeface="Arial Black"/>
            </a:endParaRPr>
          </a:p>
        </p:txBody>
      </p:sp>
      <p:sp>
        <p:nvSpPr>
          <p:cNvPr id="5" name="PlaceHolder 2"/>
          <p:cNvSpPr>
            <a:spLocks noGrp="1"/>
          </p:cNvSpPr>
          <p:nvPr>
            <p:ph/>
          </p:nvPr>
        </p:nvSpPr>
        <p:spPr>
          <a:xfrm>
            <a:off x="366840" y="1338120"/>
            <a:ext cx="8440560" cy="5220000"/>
          </a:xfrm>
          <a:prstGeom prst="rect">
            <a:avLst/>
          </a:prstGeom>
          <a:noFill/>
          <a:ln w="0">
            <a:noFill/>
          </a:ln>
        </p:spPr>
        <p:txBody>
          <a:bodyPr lIns="90360" rIns="90360" tIns="44280" bIns="44280" anchor="t">
            <a:normAutofit/>
          </a:bodyPr>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328320" y="555120"/>
            <a:ext cx="8489880" cy="876600"/>
          </a:xfrm>
          <a:prstGeom prst="rect">
            <a:avLst/>
          </a:prstGeom>
          <a:noFill/>
          <a:ln w="0">
            <a:noFill/>
          </a:ln>
        </p:spPr>
        <p:txBody>
          <a:bodyPr lIns="90360" rIns="90360" tIns="44280" bIns="44280" anchor="t">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000" strike="noStrike" u="none">
              <a:solidFill>
                <a:srgbClr val="000000"/>
              </a:solidFill>
              <a:effectLst/>
              <a:uFillTx/>
              <a:latin typeface="Arial Black"/>
            </a:endParaRPr>
          </a:p>
        </p:txBody>
      </p:sp>
      <p:sp>
        <p:nvSpPr>
          <p:cNvPr id="7" name="PlaceHolder 2"/>
          <p:cNvSpPr>
            <a:spLocks noGrp="1"/>
          </p:cNvSpPr>
          <p:nvPr>
            <p:ph type="subTitle"/>
          </p:nvPr>
        </p:nvSpPr>
        <p:spPr>
          <a:xfrm>
            <a:off x="366840" y="1338120"/>
            <a:ext cx="8440560" cy="5220000"/>
          </a:xfrm>
          <a:prstGeom prst="rect">
            <a:avLst/>
          </a:prstGeom>
          <a:noFill/>
          <a:ln w="0">
            <a:noFill/>
          </a:ln>
        </p:spPr>
        <p:txBody>
          <a:bodyPr lIns="0" rIns="0" tIns="0" bIns="0" anchor="ctr">
            <a:spAutoFit/>
          </a:bodyPr>
          <a:p>
            <a:pPr indent="0" algn="ctr">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328320" y="555120"/>
            <a:ext cx="8489880" cy="876600"/>
          </a:xfrm>
          <a:prstGeom prst="rect">
            <a:avLst/>
          </a:prstGeom>
          <a:noFill/>
          <a:ln w="0">
            <a:noFill/>
          </a:ln>
        </p:spPr>
        <p:txBody>
          <a:bodyPr lIns="90360" rIns="90360" tIns="44280" bIns="4428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Click to edit the title text format</a:t>
            </a:r>
            <a:endParaRPr b="0" lang="en-US" sz="3000" strike="noStrike" u="none">
              <a:solidFill>
                <a:srgbClr val="000000"/>
              </a:solidFill>
              <a:effectLst/>
              <a:uFillTx/>
              <a:latin typeface="Arial Black"/>
            </a:endParaRPr>
          </a:p>
        </p:txBody>
      </p:sp>
      <p:sp>
        <p:nvSpPr>
          <p:cNvPr id="1" name="PlaceHolder 2"/>
          <p:cNvSpPr>
            <a:spLocks noGrp="1"/>
          </p:cNvSpPr>
          <p:nvPr>
            <p:ph type="body"/>
          </p:nvPr>
        </p:nvSpPr>
        <p:spPr>
          <a:xfrm>
            <a:off x="366840" y="1338120"/>
            <a:ext cx="8440560" cy="5220000"/>
          </a:xfrm>
          <a:prstGeom prst="rect">
            <a:avLst/>
          </a:prstGeom>
          <a:noFill/>
          <a:ln w="0">
            <a:noFill/>
          </a:ln>
        </p:spPr>
        <p:txBody>
          <a:bodyPr lIns="90360" rIns="90360" tIns="44280" bIns="44280" anchor="t">
            <a:normAutofit/>
          </a:bodyPr>
          <a:p>
            <a:pPr marL="343080" indent="-343080">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Click to edit the outline text format</a:t>
            </a:r>
            <a:endParaRPr b="1" lang="en-US" sz="1800" strike="noStrike" u="none">
              <a:solidFill>
                <a:srgbClr val="000000"/>
              </a:solidFill>
              <a:effectLst/>
              <a:uFillTx/>
              <a:latin typeface="Arial"/>
            </a:endParaRPr>
          </a:p>
          <a:p>
            <a:pPr lvl="1"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Second Outline Level</a:t>
            </a:r>
            <a:endParaRPr b="1" lang="en-US" sz="1800" strike="noStrike" u="none">
              <a:solidFill>
                <a:srgbClr val="000000"/>
              </a:solidFill>
              <a:effectLst/>
              <a:uFillTx/>
              <a:latin typeface="Arial"/>
            </a:endParaRPr>
          </a:p>
          <a:p>
            <a:pPr lvl="2"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Third Outline Level</a:t>
            </a:r>
            <a:endParaRPr b="1" lang="en-US" sz="1800" strike="noStrike" u="none">
              <a:solidFill>
                <a:srgbClr val="000000"/>
              </a:solidFill>
              <a:effectLst/>
              <a:uFillTx/>
              <a:latin typeface="Arial"/>
            </a:endParaRPr>
          </a:p>
          <a:p>
            <a:pPr lvl="3"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Fourth Outline Level</a:t>
            </a:r>
            <a:endParaRPr b="1" lang="en-US" sz="1800" strike="noStrike" u="none">
              <a:solidFill>
                <a:srgbClr val="000000"/>
              </a:solidFill>
              <a:effectLst/>
              <a:uFillTx/>
              <a:latin typeface="Arial"/>
            </a:endParaRPr>
          </a:p>
          <a:p>
            <a:pPr lvl="4"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Fifth Outline Level</a:t>
            </a:r>
            <a:endParaRPr b="1" lang="en-US" sz="1800" strike="noStrike" u="none">
              <a:solidFill>
                <a:srgbClr val="000000"/>
              </a:solidFill>
              <a:effectLst/>
              <a:uFillTx/>
              <a:latin typeface="Arial"/>
            </a:endParaRPr>
          </a:p>
          <a:p>
            <a:pPr lvl="5"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Sixth Outline Level</a:t>
            </a:r>
            <a:endParaRPr b="1" lang="en-US" sz="1800" strike="noStrike" u="none">
              <a:solidFill>
                <a:srgbClr val="000000"/>
              </a:solidFill>
              <a:effectLst/>
              <a:uFillTx/>
              <a:latin typeface="Arial"/>
            </a:endParaRPr>
          </a:p>
          <a:p>
            <a:pPr lvl="6"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Seventh Outline Level</a:t>
            </a:r>
            <a:endParaRPr b="1" lang="en-US" sz="1800" strike="noStrike" u="none">
              <a:solidFill>
                <a:srgbClr val="000000"/>
              </a:solidFill>
              <a:effectLst/>
              <a:uFillTx/>
              <a:latin typeface="Arial"/>
            </a:endParaRPr>
          </a:p>
        </p:txBody>
      </p:sp>
      <p:pic>
        <p:nvPicPr>
          <p:cNvPr id="2" name="ENE_C_WHI" descr=""/>
          <p:cNvPicPr/>
          <p:nvPr/>
        </p:nvPicPr>
        <p:blipFill>
          <a:blip r:embed="rId2"/>
          <a:stretch/>
        </p:blipFill>
        <p:spPr>
          <a:xfrm>
            <a:off x="8488440" y="6135840"/>
            <a:ext cx="625320" cy="707760"/>
          </a:xfrm>
          <a:prstGeom prst="rect">
            <a:avLst/>
          </a:prstGeom>
          <a:noFill/>
          <a:ln w="0">
            <a:noFill/>
          </a:ln>
        </p:spPr>
      </p:pic>
      <p:sp>
        <p:nvSpPr>
          <p:cNvPr id="3" name=""/>
          <p:cNvSpPr/>
          <p:nvPr/>
        </p:nvSpPr>
        <p:spPr>
          <a:xfrm>
            <a:off x="0" y="200160"/>
            <a:ext cx="8128080" cy="102960"/>
          </a:xfrm>
          <a:prstGeom prst="rect">
            <a:avLst/>
          </a:prstGeom>
          <a:gradFill rotWithShape="0">
            <a:gsLst>
              <a:gs pos="0">
                <a:srgbClr val="ffffff"/>
              </a:gs>
              <a:gs pos="100000">
                <a:srgbClr val="009b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2.xml"/><Relationship Id="rId3" Type="http://schemas.openxmlformats.org/officeDocument/2006/relationships/notesSlide" Target="../notesSlides/notesSlide1.xml"/>
</Relationships>
</file>

<file path=ppt/slides/_rels/slide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wmf"/><Relationship Id="rId3" Type="http://schemas.openxmlformats.org/officeDocument/2006/relationships/slideLayout" Target="../slideLayouts/slideLayout1.xml"/><Relationship Id="rId4"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1" name="PlaceHolder 1"/>
          <p:cNvSpPr>
            <a:spLocks noGrp="1"/>
          </p:cNvSpPr>
          <p:nvPr>
            <p:ph type="title"/>
          </p:nvPr>
        </p:nvSpPr>
        <p:spPr>
          <a:xfrm>
            <a:off x="685800" y="3466800"/>
            <a:ext cx="7772400" cy="1143000"/>
          </a:xfrm>
          <a:prstGeom prst="rect">
            <a:avLst/>
          </a:prstGeom>
          <a:noFill/>
          <a:ln w="0">
            <a:noFill/>
          </a:ln>
        </p:spPr>
        <p:txBody>
          <a:bodyPr lIns="90360" rIns="90360" tIns="44280" bIns="4428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Research Group: </a:t>
            </a:r>
            <a:br>
              <a:rPr sz="3000"/>
            </a:br>
            <a:r>
              <a:rPr b="0" lang="en-US" sz="3000" strike="noStrike" u="none">
                <a:solidFill>
                  <a:srgbClr val="000000"/>
                </a:solidFill>
                <a:effectLst/>
                <a:uFillTx/>
                <a:latin typeface="Arial Black"/>
              </a:rPr>
              <a:t>Retail &amp; Pipelines Support Team</a:t>
            </a:r>
            <a:endParaRPr b="0" lang="en-US" sz="3000" strike="noStrike" u="none">
              <a:solidFill>
                <a:srgbClr val="000000"/>
              </a:solidFill>
              <a:effectLst/>
              <a:uFillTx/>
              <a:latin typeface="Arial Black"/>
            </a:endParaRPr>
          </a:p>
        </p:txBody>
      </p:sp>
      <p:sp>
        <p:nvSpPr>
          <p:cNvPr id="12" name="PlaceHolder 2"/>
          <p:cNvSpPr>
            <a:spLocks noGrp="1"/>
          </p:cNvSpPr>
          <p:nvPr>
            <p:ph type="subTitle"/>
          </p:nvPr>
        </p:nvSpPr>
        <p:spPr>
          <a:xfrm>
            <a:off x="1371600" y="5076360"/>
            <a:ext cx="6548400" cy="1243080"/>
          </a:xfrm>
          <a:prstGeom prst="rect">
            <a:avLst/>
          </a:prstGeom>
          <a:noFill/>
          <a:ln w="0">
            <a:noFill/>
          </a:ln>
        </p:spPr>
        <p:txBody>
          <a:bodyPr lIns="90360" rIns="90360" tIns="44280" bIns="44280" anchor="t">
            <a:noAutofit/>
          </a:bodyPr>
          <a:p>
            <a:pPr indent="0" algn="ctr">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March 28, 2001</a:t>
            </a:r>
            <a:endParaRPr b="1" lang="en-US" sz="2000" strike="noStrike" u="none">
              <a:solidFill>
                <a:srgbClr val="000000"/>
              </a:solidFill>
              <a:effectLst/>
              <a:uFillTx/>
              <a:latin typeface="Arial"/>
            </a:endParaRPr>
          </a:p>
          <a:p>
            <a:pPr indent="0" algn="ctr">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Enron Research Group</a:t>
            </a:r>
            <a:endParaRPr b="1" lang="en-US" sz="2000" strike="noStrike" u="none">
              <a:solidFill>
                <a:srgbClr val="000000"/>
              </a:solidFill>
              <a:effectLst/>
              <a:uFillTx/>
              <a:latin typeface="Arial"/>
            </a:endParaRPr>
          </a:p>
          <a:p>
            <a:pPr indent="0" algn="ctr">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Presentation to Greg Whalley</a:t>
            </a:r>
            <a:endParaRPr b="1" lang="en-US" sz="2000" strike="noStrike" u="none">
              <a:solidFill>
                <a:srgbClr val="000000"/>
              </a:solidFill>
              <a:effectLst/>
              <a:uFillTx/>
              <a:latin typeface="Arial"/>
            </a:endParaRPr>
          </a:p>
          <a:p>
            <a:pPr indent="0" algn="ctr">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indent="0" algn="ctr">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pic>
        <p:nvPicPr>
          <p:cNvPr id="13" name="" descr=""/>
          <p:cNvPicPr/>
          <p:nvPr/>
        </p:nvPicPr>
        <p:blipFill>
          <a:blip r:embed="rId1"/>
          <a:stretch/>
        </p:blipFill>
        <p:spPr>
          <a:xfrm>
            <a:off x="3238560" y="609480"/>
            <a:ext cx="2666880" cy="2667240"/>
          </a:xfrm>
          <a:prstGeom prst="rect">
            <a:avLst/>
          </a:prstGeom>
          <a:noFill/>
          <a:ln w="0">
            <a:noFill/>
          </a:ln>
        </p:spPr>
      </p:pic>
      <p:sp>
        <p:nvSpPr>
          <p:cNvPr id="14" name=""/>
          <p:cNvSpPr/>
          <p:nvPr/>
        </p:nvSpPr>
        <p:spPr>
          <a:xfrm>
            <a:off x="0" y="6550200"/>
            <a:ext cx="9144000" cy="102960"/>
          </a:xfrm>
          <a:prstGeom prst="rect">
            <a:avLst/>
          </a:prstGeom>
          <a:gradFill rotWithShape="0">
            <a:gsLst>
              <a:gs pos="0">
                <a:srgbClr val="009bff"/>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5" name=""/>
          <p:cNvSpPr/>
          <p:nvPr/>
        </p:nvSpPr>
        <p:spPr>
          <a:xfrm>
            <a:off x="0" y="200160"/>
            <a:ext cx="9144000" cy="102960"/>
          </a:xfrm>
          <a:prstGeom prst="rect">
            <a:avLst/>
          </a:prstGeom>
          <a:gradFill rotWithShape="0">
            <a:gsLst>
              <a:gs pos="0">
                <a:srgbClr val="ffffff"/>
              </a:gs>
              <a:gs pos="100000">
                <a:srgbClr val="009b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6" name=""/>
          <p:cNvSpPr/>
          <p:nvPr/>
        </p:nvSpPr>
        <p:spPr>
          <a:xfrm>
            <a:off x="1862280" y="1905120"/>
            <a:ext cx="5419440" cy="30477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328320" y="597960"/>
            <a:ext cx="8489880" cy="876600"/>
          </a:xfrm>
          <a:prstGeom prst="rect">
            <a:avLst/>
          </a:prstGeom>
          <a:noFill/>
          <a:ln w="0">
            <a:noFill/>
          </a:ln>
        </p:spPr>
        <p:txBody>
          <a:bodyPr lIns="90360" rIns="90360" tIns="44280" bIns="4428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Retail &amp; Pipelines Support Team</a:t>
            </a:r>
            <a:endParaRPr b="0" lang="en-US" sz="3000" strike="noStrike" u="none">
              <a:solidFill>
                <a:srgbClr val="000000"/>
              </a:solidFill>
              <a:effectLst/>
              <a:uFillTx/>
              <a:latin typeface="Arial Black"/>
            </a:endParaRPr>
          </a:p>
        </p:txBody>
      </p:sp>
      <p:graphicFrame>
        <p:nvGraphicFramePr>
          <p:cNvPr id="18" name=""/>
          <p:cNvGraphicFramePr/>
          <p:nvPr/>
        </p:nvGraphicFramePr>
        <p:xfrm>
          <a:off x="482760" y="2370240"/>
          <a:ext cx="8200800" cy="2025720"/>
        </p:xfrm>
        <a:graphic>
          <a:graphicData uri="http://schemas.openxmlformats.org/presentationml/2006/ole">
            <p:oleObj r:id="rId1" spid="">
              <p:embed/>
              <p:pic>
                <p:nvPicPr>
                  <p:cNvPr id="19" name="" descr=""/>
                  <p:cNvPicPr/>
                  <p:nvPr/>
                </p:nvPicPr>
                <p:blipFill>
                  <a:blip r:embed="rId2"/>
                  <a:stretch/>
                </p:blipFill>
                <p:spPr>
                  <a:xfrm>
                    <a:off x="482760" y="2370240"/>
                    <a:ext cx="8200800" cy="202572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328320" y="555120"/>
            <a:ext cx="8489880" cy="876600"/>
          </a:xfrm>
          <a:prstGeom prst="rect">
            <a:avLst/>
          </a:prstGeom>
          <a:noFill/>
          <a:ln w="0">
            <a:noFill/>
          </a:ln>
        </p:spPr>
        <p:txBody>
          <a:bodyPr lIns="90360" rIns="90360" tIns="44280" bIns="4428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Mission Statement</a:t>
            </a:r>
            <a:br>
              <a:rPr sz="3000"/>
            </a:br>
            <a:endParaRPr b="0" lang="en-US" sz="3000" strike="noStrike" u="none">
              <a:solidFill>
                <a:srgbClr val="000000"/>
              </a:solidFill>
              <a:effectLst/>
              <a:uFillTx/>
              <a:latin typeface="Arial Black"/>
            </a:endParaRPr>
          </a:p>
        </p:txBody>
      </p:sp>
      <p:sp>
        <p:nvSpPr>
          <p:cNvPr id="21" name="PlaceHolder 2"/>
          <p:cNvSpPr>
            <a:spLocks noGrp="1"/>
          </p:cNvSpPr>
          <p:nvPr>
            <p:ph/>
          </p:nvPr>
        </p:nvSpPr>
        <p:spPr>
          <a:xfrm>
            <a:off x="1230120" y="1450440"/>
            <a:ext cx="7043400" cy="4907160"/>
          </a:xfrm>
          <a:prstGeom prst="rect">
            <a:avLst/>
          </a:prstGeom>
          <a:noFill/>
          <a:ln w="0">
            <a:noFill/>
          </a:ln>
        </p:spPr>
        <p:txBody>
          <a:bodyPr lIns="90360" rIns="90360" tIns="44280" bIns="44280" anchor="t">
            <a:normAutofit/>
          </a:bodyPr>
          <a:p>
            <a:pPr marL="635040" indent="-635040">
              <a:spcBef>
                <a:spcPts val="451"/>
              </a:spcBef>
              <a:buClr>
                <a:srgbClr val="cc0000"/>
              </a:buClr>
              <a:buFont typeface="Wingdings" charset="2"/>
              <a:buChar char=""/>
              <a:tabLst>
                <a:tab algn="l" pos="120636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63de8"/>
                </a:solidFill>
                <a:effectLst/>
                <a:uFillTx/>
                <a:latin typeface="Arial"/>
              </a:rPr>
              <a:t>EES:</a:t>
            </a:r>
            <a:r>
              <a:rPr b="1" lang="en-US" sz="1800" strike="noStrike" u="none">
                <a:solidFill>
                  <a:srgbClr val="000000"/>
                </a:solidFill>
                <a:effectLst/>
                <a:uFillTx/>
                <a:latin typeface="Arial"/>
              </a:rPr>
              <a:t> Apply mathematical models and transfer financial technology to our retail division to assist in</a:t>
            </a:r>
            <a:endParaRPr b="1" lang="en-US" sz="1800" strike="noStrike" u="none">
              <a:solidFill>
                <a:srgbClr val="000000"/>
              </a:solidFill>
              <a:effectLst/>
              <a:uFillTx/>
              <a:latin typeface="Arial"/>
            </a:endParaRPr>
          </a:p>
          <a:p>
            <a:pPr lvl="1" marL="1035000" indent="-285840">
              <a:spcBef>
                <a:spcPts val="451"/>
              </a:spcBef>
              <a:buClr>
                <a:srgbClr val="cc0000"/>
              </a:buClr>
              <a:buFont typeface="Wingdings" charset="2"/>
              <a:buChar char=""/>
              <a:tabLst>
                <a:tab algn="l" pos="120636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Speedy and accurate pricing of deals</a:t>
            </a:r>
            <a:endParaRPr b="1" lang="en-US" sz="1800" strike="noStrike" u="none">
              <a:solidFill>
                <a:srgbClr val="000000"/>
              </a:solidFill>
              <a:effectLst/>
              <a:uFillTx/>
              <a:latin typeface="Arial"/>
            </a:endParaRPr>
          </a:p>
          <a:p>
            <a:pPr lvl="1" marL="1035000" indent="-285840">
              <a:spcBef>
                <a:spcPts val="451"/>
              </a:spcBef>
              <a:buClr>
                <a:srgbClr val="cc0000"/>
              </a:buClr>
              <a:buFont typeface="Wingdings" charset="2"/>
              <a:buChar char=""/>
              <a:tabLst>
                <a:tab algn="l" pos="120636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Management of risks</a:t>
            </a:r>
            <a:endParaRPr b="1" lang="en-US" sz="1800" strike="noStrike" u="none">
              <a:solidFill>
                <a:srgbClr val="000000"/>
              </a:solidFill>
              <a:effectLst/>
              <a:uFillTx/>
              <a:latin typeface="Arial"/>
            </a:endParaRPr>
          </a:p>
          <a:p>
            <a:pPr lvl="1" marL="1035000" indent="-285840">
              <a:spcBef>
                <a:spcPts val="451"/>
              </a:spcBef>
              <a:buClr>
                <a:srgbClr val="cc0000"/>
              </a:buClr>
              <a:buFont typeface="Wingdings" charset="2"/>
              <a:buChar char=""/>
              <a:tabLst>
                <a:tab algn="l" pos="120636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Evaluating energy projects and  associated real options</a:t>
            </a:r>
            <a:endParaRPr b="1" lang="en-US" sz="1800" strike="noStrike" u="none">
              <a:solidFill>
                <a:srgbClr val="000000"/>
              </a:solidFill>
              <a:effectLst/>
              <a:uFillTx/>
              <a:latin typeface="Arial"/>
            </a:endParaRPr>
          </a:p>
          <a:p>
            <a:pPr lvl="1" marL="1035000" indent="-285840">
              <a:spcBef>
                <a:spcPts val="451"/>
              </a:spcBef>
              <a:buClr>
                <a:srgbClr val="cc0000"/>
              </a:buClr>
              <a:buFont typeface="Wingdings" charset="2"/>
              <a:buChar char=""/>
              <a:tabLst>
                <a:tab algn="l" pos="120636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Efficiently maintaining assets and delivering services</a:t>
            </a:r>
            <a:endParaRPr b="1" lang="en-US" sz="1800" strike="noStrike" u="none">
              <a:solidFill>
                <a:srgbClr val="000000"/>
              </a:solidFill>
              <a:effectLst/>
              <a:uFillTx/>
              <a:latin typeface="Arial"/>
            </a:endParaRPr>
          </a:p>
          <a:p>
            <a:pPr marL="635040" indent="0">
              <a:spcBef>
                <a:spcPts val="451"/>
              </a:spcBef>
              <a:buNone/>
              <a:tabLst>
                <a:tab algn="l" pos="120636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marL="635040" indent="-635040">
              <a:spcBef>
                <a:spcPts val="451"/>
              </a:spcBef>
              <a:buClr>
                <a:srgbClr val="cc0000"/>
              </a:buClr>
              <a:buFont typeface="Wingdings" charset="2"/>
              <a:buChar char=""/>
              <a:tabLst>
                <a:tab algn="l" pos="120636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63de8"/>
                </a:solidFill>
                <a:effectLst/>
                <a:uFillTx/>
                <a:latin typeface="Arial"/>
              </a:rPr>
              <a:t>EPG: </a:t>
            </a:r>
            <a:r>
              <a:rPr b="1" lang="en-US" sz="1800" strike="noStrike" u="none">
                <a:solidFill>
                  <a:srgbClr val="000000"/>
                </a:solidFill>
                <a:effectLst/>
                <a:uFillTx/>
                <a:latin typeface="Arial"/>
              </a:rPr>
              <a:t>Develop optimization and revenue management tools for increasing pipeline revenues and providing a sustainable advantage in an increasingly competitive and deregulating market</a:t>
            </a:r>
            <a:endParaRPr b="1" lang="en-US" sz="1800" strike="noStrike" u="none">
              <a:solidFill>
                <a:srgbClr val="000000"/>
              </a:solidFill>
              <a:effectLst/>
              <a:uFillTx/>
              <a:latin typeface="Arial"/>
            </a:endParaRPr>
          </a:p>
          <a:p>
            <a:pPr marL="635040" indent="-635040">
              <a:spcBef>
                <a:spcPts val="451"/>
              </a:spcBef>
              <a:buNone/>
              <a:tabLst>
                <a:tab algn="l" pos="0"/>
                <a:tab algn="l" pos="120636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 name="PlaceHolder 1"/>
          <p:cNvSpPr>
            <a:spLocks noGrp="1"/>
          </p:cNvSpPr>
          <p:nvPr>
            <p:ph type="title"/>
          </p:nvPr>
        </p:nvSpPr>
        <p:spPr>
          <a:xfrm>
            <a:off x="328320" y="555120"/>
            <a:ext cx="8489880" cy="876600"/>
          </a:xfrm>
          <a:prstGeom prst="rect">
            <a:avLst/>
          </a:prstGeom>
          <a:noFill/>
          <a:ln w="0">
            <a:noFill/>
          </a:ln>
        </p:spPr>
        <p:txBody>
          <a:bodyPr lIns="90360" rIns="90360" tIns="44280" bIns="4428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Team Members</a:t>
            </a:r>
            <a:endParaRPr b="0" lang="en-US" sz="3000" strike="noStrike" u="none">
              <a:solidFill>
                <a:srgbClr val="000000"/>
              </a:solidFill>
              <a:effectLst/>
              <a:uFillTx/>
              <a:latin typeface="Arial Black"/>
            </a:endParaRPr>
          </a:p>
        </p:txBody>
      </p:sp>
      <p:sp>
        <p:nvSpPr>
          <p:cNvPr id="23" name="PlaceHolder 2"/>
          <p:cNvSpPr>
            <a:spLocks noGrp="1"/>
          </p:cNvSpPr>
          <p:nvPr>
            <p:ph/>
          </p:nvPr>
        </p:nvSpPr>
        <p:spPr>
          <a:xfrm>
            <a:off x="1419120" y="1471320"/>
            <a:ext cx="7191360" cy="4578120"/>
          </a:xfrm>
          <a:prstGeom prst="rect">
            <a:avLst/>
          </a:prstGeom>
          <a:noFill/>
          <a:ln w="0">
            <a:noFill/>
          </a:ln>
        </p:spPr>
        <p:txBody>
          <a:bodyPr lIns="90360" rIns="90360" tIns="44280" bIns="44280" anchor="t">
            <a:normAutofit/>
          </a:bodyPr>
          <a:p>
            <a:pPr marL="343080" indent="-343080">
              <a:spcBef>
                <a:spcPts val="451"/>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Krishnarao Pinnamaneni</a:t>
            </a:r>
            <a:endParaRPr b="1" lang="en-US" sz="1800" strike="noStrike" u="none">
              <a:solidFill>
                <a:srgbClr val="000000"/>
              </a:solidFill>
              <a:effectLst/>
              <a:uFillTx/>
              <a:latin typeface="Arial"/>
            </a:endParaRPr>
          </a:p>
          <a:p>
            <a:pPr lvl="1" marL="743040" indent="-28584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MBA, Rice</a:t>
            </a:r>
            <a:endParaRPr b="1" lang="en-US" sz="1600" strike="noStrike" u="none">
              <a:solidFill>
                <a:srgbClr val="000000"/>
              </a:solidFill>
              <a:effectLst/>
              <a:uFillTx/>
              <a:latin typeface="Arial"/>
            </a:endParaRPr>
          </a:p>
          <a:p>
            <a:pPr lvl="1" marL="743040" indent="-28584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PhD, Operations Research &amp; Computer Science, Stanford</a:t>
            </a:r>
            <a:endParaRPr b="1" lang="en-US" sz="1600" strike="noStrike" u="none">
              <a:solidFill>
                <a:srgbClr val="000000"/>
              </a:solidFill>
              <a:effectLst/>
              <a:uFillTx/>
              <a:latin typeface="Arial"/>
            </a:endParaRPr>
          </a:p>
          <a:p>
            <a:pPr lvl="1" marL="743040" indent="0">
              <a:spcBef>
                <a:spcPts val="2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800" strike="noStrike" u="none">
              <a:solidFill>
                <a:srgbClr val="000000"/>
              </a:solidFill>
              <a:effectLst/>
              <a:uFillTx/>
              <a:latin typeface="Arial"/>
            </a:endParaRPr>
          </a:p>
          <a:p>
            <a:pPr marL="343080" indent="-343080">
              <a:spcBef>
                <a:spcPts val="451"/>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Osman Sezgen</a:t>
            </a:r>
            <a:endParaRPr b="1" lang="en-US" sz="1800" strike="noStrike" u="none">
              <a:solidFill>
                <a:srgbClr val="000000"/>
              </a:solidFill>
              <a:effectLst/>
              <a:uFillTx/>
              <a:latin typeface="Arial"/>
            </a:endParaRPr>
          </a:p>
          <a:p>
            <a:pPr lvl="1" marL="743040" indent="-28584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MS, Industrial Engineering/Operations Research</a:t>
            </a:r>
            <a:endParaRPr b="1" lang="en-US" sz="1600" strike="noStrike" u="none">
              <a:solidFill>
                <a:srgbClr val="000000"/>
              </a:solidFill>
              <a:effectLst/>
              <a:uFillTx/>
              <a:latin typeface="Arial"/>
            </a:endParaRPr>
          </a:p>
          <a:p>
            <a:pPr lvl="1" marL="743040" indent="-28584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MS, Power Systems</a:t>
            </a:r>
            <a:endParaRPr b="1" lang="en-US" sz="1600" strike="noStrike" u="none">
              <a:solidFill>
                <a:srgbClr val="000000"/>
              </a:solidFill>
              <a:effectLst/>
              <a:uFillTx/>
              <a:latin typeface="Arial"/>
            </a:endParaRPr>
          </a:p>
          <a:p>
            <a:pPr lvl="1" marL="743040" indent="-28584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Prior experience: Lawrence Berkeley Labs, Schlumberger</a:t>
            </a:r>
            <a:endParaRPr b="1" lang="en-US" sz="1600" strike="noStrike" u="none">
              <a:solidFill>
                <a:srgbClr val="000000"/>
              </a:solidFill>
              <a:effectLst/>
              <a:uFillTx/>
              <a:latin typeface="Arial"/>
            </a:endParaRPr>
          </a:p>
          <a:p>
            <a:pPr lvl="1" marL="743040" indent="0" algn="ctr">
              <a:spcBef>
                <a:spcPts val="2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800" strike="noStrike" u="none">
              <a:solidFill>
                <a:srgbClr val="000000"/>
              </a:solidFill>
              <a:effectLst/>
              <a:uFillTx/>
              <a:latin typeface="Arial"/>
            </a:endParaRPr>
          </a:p>
          <a:p>
            <a:pPr marL="343080" indent="-343080">
              <a:spcBef>
                <a:spcPts val="451"/>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Shane Green</a:t>
            </a:r>
            <a:endParaRPr b="1" lang="en-US" sz="1800" strike="noStrike" u="none">
              <a:solidFill>
                <a:srgbClr val="000000"/>
              </a:solidFill>
              <a:effectLst/>
              <a:uFillTx/>
              <a:latin typeface="Arial"/>
            </a:endParaRPr>
          </a:p>
          <a:p>
            <a:pPr lvl="1" marL="743040" indent="-28584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MS, Finance</a:t>
            </a:r>
            <a:endParaRPr b="1" lang="en-US" sz="1600" strike="noStrike" u="none">
              <a:solidFill>
                <a:srgbClr val="000000"/>
              </a:solidFill>
              <a:effectLst/>
              <a:uFillTx/>
              <a:latin typeface="Arial"/>
            </a:endParaRPr>
          </a:p>
          <a:p>
            <a:pPr lvl="1" marL="743040" indent="-28584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BS, Economics</a:t>
            </a:r>
            <a:endParaRPr b="1" lang="en-US" sz="1600" strike="noStrike" u="none">
              <a:solidFill>
                <a:srgbClr val="000000"/>
              </a:solidFill>
              <a:effectLst/>
              <a:uFillTx/>
              <a:latin typeface="Arial"/>
            </a:endParaRPr>
          </a:p>
          <a:p>
            <a:pPr lvl="1" marL="743040" indent="0">
              <a:spcBef>
                <a:spcPts val="2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800" strike="noStrike" u="none">
              <a:solidFill>
                <a:srgbClr val="000000"/>
              </a:solidFill>
              <a:effectLst/>
              <a:uFillTx/>
              <a:latin typeface="Arial"/>
            </a:endParaRPr>
          </a:p>
          <a:p>
            <a:pPr marL="343080" indent="-343080">
              <a:spcBef>
                <a:spcPts val="451"/>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Praveen Mellacheruvu</a:t>
            </a:r>
            <a:endParaRPr b="1" lang="en-US" sz="1800" strike="noStrike" u="none">
              <a:solidFill>
                <a:srgbClr val="000000"/>
              </a:solidFill>
              <a:effectLst/>
              <a:uFillTx/>
              <a:latin typeface="Arial"/>
            </a:endParaRPr>
          </a:p>
          <a:p>
            <a:pPr lvl="1" marL="743040" indent="-28584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MS, Industrial Engineering/Operations Research </a:t>
            </a:r>
            <a:endParaRPr b="1" lang="en-US" sz="1600" strike="noStrike" u="none">
              <a:solidFill>
                <a:srgbClr val="000000"/>
              </a:solidFill>
              <a:effectLst/>
              <a:uFillTx/>
              <a:latin typeface="Arial"/>
            </a:endParaRPr>
          </a:p>
          <a:p>
            <a:pPr lvl="1" marL="743040" indent="-28584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BS, Mechanical Engineering</a:t>
            </a:r>
            <a:endParaRPr b="1" lang="en-US" sz="1600" strike="noStrike" u="none">
              <a:solidFill>
                <a:srgbClr val="000000"/>
              </a:solidFill>
              <a:effectLst/>
              <a:uFillTx/>
              <a:latin typeface="Arial"/>
            </a:endParaRPr>
          </a:p>
          <a:p>
            <a:pPr lvl="1" marL="743040" indent="-28584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328320" y="555120"/>
            <a:ext cx="8489880" cy="876600"/>
          </a:xfrm>
          <a:prstGeom prst="rect">
            <a:avLst/>
          </a:prstGeom>
          <a:noFill/>
          <a:ln w="0">
            <a:noFill/>
          </a:ln>
        </p:spPr>
        <p:txBody>
          <a:bodyPr lIns="90360" rIns="90360" tIns="44280" bIns="4428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Team Members</a:t>
            </a:r>
            <a:endParaRPr b="0" lang="en-US" sz="3000" strike="noStrike" u="none">
              <a:solidFill>
                <a:srgbClr val="000000"/>
              </a:solidFill>
              <a:effectLst/>
              <a:uFillTx/>
              <a:latin typeface="Arial Black"/>
            </a:endParaRPr>
          </a:p>
        </p:txBody>
      </p:sp>
      <p:sp>
        <p:nvSpPr>
          <p:cNvPr id="25" name="PlaceHolder 2"/>
          <p:cNvSpPr>
            <a:spLocks noGrp="1"/>
          </p:cNvSpPr>
          <p:nvPr>
            <p:ph/>
          </p:nvPr>
        </p:nvSpPr>
        <p:spPr>
          <a:xfrm>
            <a:off x="1390680" y="1657080"/>
            <a:ext cx="7191360" cy="4578120"/>
          </a:xfrm>
          <a:prstGeom prst="rect">
            <a:avLst/>
          </a:prstGeom>
          <a:noFill/>
          <a:ln w="0">
            <a:noFill/>
          </a:ln>
        </p:spPr>
        <p:txBody>
          <a:bodyPr lIns="90360" rIns="90360" tIns="44280" bIns="44280" anchor="t">
            <a:normAutofit/>
          </a:bodyPr>
          <a:p>
            <a:pPr marL="343080" indent="-343080">
              <a:spcBef>
                <a:spcPts val="451"/>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Seksan Kiatsupaibul</a:t>
            </a:r>
            <a:endParaRPr b="1" lang="en-US" sz="1800" strike="noStrike" u="none">
              <a:solidFill>
                <a:srgbClr val="000000"/>
              </a:solidFill>
              <a:effectLst/>
              <a:uFillTx/>
              <a:latin typeface="Arial"/>
            </a:endParaRPr>
          </a:p>
          <a:p>
            <a:pPr lvl="1" marL="743040" indent="-28584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PhD &amp; MS, Industrial and Operations Engineering</a:t>
            </a:r>
            <a:endParaRPr b="1" lang="en-US" sz="1600" strike="noStrike" u="none">
              <a:solidFill>
                <a:srgbClr val="000000"/>
              </a:solidFill>
              <a:effectLst/>
              <a:uFillTx/>
              <a:latin typeface="Arial"/>
            </a:endParaRPr>
          </a:p>
          <a:p>
            <a:pPr lvl="1" marL="743040" indent="-28584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BS, Control Engineering</a:t>
            </a:r>
            <a:endParaRPr b="1" lang="en-US" sz="1600" strike="noStrike" u="none">
              <a:solidFill>
                <a:srgbClr val="000000"/>
              </a:solidFill>
              <a:effectLst/>
              <a:uFillTx/>
              <a:latin typeface="Arial"/>
            </a:endParaRPr>
          </a:p>
          <a:p>
            <a:pPr lvl="1" marL="743040" indent="0">
              <a:spcBef>
                <a:spcPts val="2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800" strike="noStrike" u="none">
              <a:solidFill>
                <a:srgbClr val="000000"/>
              </a:solidFill>
              <a:effectLst/>
              <a:uFillTx/>
              <a:latin typeface="Arial"/>
            </a:endParaRPr>
          </a:p>
          <a:p>
            <a:pPr marL="343080" indent="-343080">
              <a:spcBef>
                <a:spcPts val="451"/>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Wichai Narongwanich</a:t>
            </a:r>
            <a:endParaRPr b="1" lang="en-US" sz="1800" strike="noStrike" u="none">
              <a:solidFill>
                <a:srgbClr val="000000"/>
              </a:solidFill>
              <a:effectLst/>
              <a:uFillTx/>
              <a:latin typeface="Arial"/>
            </a:endParaRPr>
          </a:p>
          <a:p>
            <a:pPr lvl="1" marL="743040" indent="-28584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PhD, Operations Research</a:t>
            </a:r>
            <a:endParaRPr b="1" lang="en-US" sz="1600" strike="noStrike" u="none">
              <a:solidFill>
                <a:srgbClr val="000000"/>
              </a:solidFill>
              <a:effectLst/>
              <a:uFillTx/>
              <a:latin typeface="Arial"/>
            </a:endParaRPr>
          </a:p>
          <a:p>
            <a:pPr lvl="1" marL="743040" indent="-28584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BS, Electrical Engineering</a:t>
            </a:r>
            <a:endParaRPr b="1" lang="en-US" sz="1600" strike="noStrike" u="none">
              <a:solidFill>
                <a:srgbClr val="000000"/>
              </a:solidFill>
              <a:effectLst/>
              <a:uFillTx/>
              <a:latin typeface="Arial"/>
            </a:endParaRPr>
          </a:p>
          <a:p>
            <a:pPr lvl="1" marL="743040" indent="0">
              <a:spcBef>
                <a:spcPts val="2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800" strike="noStrike" u="none">
              <a:solidFill>
                <a:srgbClr val="000000"/>
              </a:solidFill>
              <a:effectLst/>
              <a:uFillTx/>
              <a:latin typeface="Arial"/>
            </a:endParaRPr>
          </a:p>
          <a:p>
            <a:pPr marL="343080" indent="-343080">
              <a:spcBef>
                <a:spcPts val="451"/>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Roman Zadorozhny</a:t>
            </a:r>
            <a:endParaRPr b="1" lang="en-US" sz="1800" strike="noStrike" u="none">
              <a:solidFill>
                <a:srgbClr val="000000"/>
              </a:solidFill>
              <a:effectLst/>
              <a:uFillTx/>
              <a:latin typeface="Arial"/>
            </a:endParaRPr>
          </a:p>
          <a:p>
            <a:pPr lvl="1" marL="743040" indent="-28584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BS, Economics</a:t>
            </a:r>
            <a:endParaRPr b="1" lang="en-US" sz="1600" strike="noStrike" u="none">
              <a:solidFill>
                <a:srgbClr val="000000"/>
              </a:solidFill>
              <a:effectLst/>
              <a:uFillTx/>
              <a:latin typeface="Arial"/>
            </a:endParaRPr>
          </a:p>
          <a:p>
            <a:pPr marL="343080" indent="0" algn="ctr">
              <a:spcBef>
                <a:spcPts val="2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800" strike="noStrike" u="none">
              <a:solidFill>
                <a:srgbClr val="000000"/>
              </a:solidFill>
              <a:effectLst/>
              <a:uFillTx/>
              <a:latin typeface="Arial"/>
            </a:endParaRPr>
          </a:p>
          <a:p>
            <a:pPr marL="343080" indent="-343080">
              <a:spcBef>
                <a:spcPts val="451"/>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Youyi Feng</a:t>
            </a:r>
            <a:endParaRPr b="1" lang="en-US" sz="1800" strike="noStrike" u="none">
              <a:solidFill>
                <a:srgbClr val="000000"/>
              </a:solidFill>
              <a:effectLst/>
              <a:uFillTx/>
              <a:latin typeface="Arial"/>
            </a:endParaRPr>
          </a:p>
          <a:p>
            <a:pPr lvl="1" marL="743040" indent="-28584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PhD, Operations Research</a:t>
            </a:r>
            <a:endParaRPr b="1" lang="en-US" sz="1600" strike="noStrike" u="none">
              <a:solidFill>
                <a:srgbClr val="000000"/>
              </a:solidFill>
              <a:effectLst/>
              <a:uFillTx/>
              <a:latin typeface="Arial"/>
            </a:endParaRPr>
          </a:p>
          <a:p>
            <a:pPr lvl="1" marL="743040" indent="-28584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BS &amp; MS, Mathematics </a:t>
            </a:r>
            <a:endParaRPr b="1" lang="en-US" sz="1600" strike="noStrike" u="none">
              <a:solidFill>
                <a:srgbClr val="000000"/>
              </a:solidFill>
              <a:effectLst/>
              <a:uFillTx/>
              <a:latin typeface="Arial"/>
            </a:endParaRPr>
          </a:p>
          <a:p>
            <a:pPr lvl="1" marL="743040" indent="-28584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Prior experience: National Singapore University</a:t>
            </a:r>
            <a:endParaRPr b="1"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328320" y="555120"/>
            <a:ext cx="8489880" cy="876600"/>
          </a:xfrm>
          <a:prstGeom prst="rect">
            <a:avLst/>
          </a:prstGeom>
          <a:noFill/>
          <a:ln w="0">
            <a:noFill/>
          </a:ln>
        </p:spPr>
        <p:txBody>
          <a:bodyPr lIns="90360" rIns="90360" tIns="44280" bIns="4428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Pipeline Projects</a:t>
            </a:r>
            <a:endParaRPr b="0" lang="en-US" sz="3000" strike="noStrike" u="none">
              <a:solidFill>
                <a:srgbClr val="000000"/>
              </a:solidFill>
              <a:effectLst/>
              <a:uFillTx/>
              <a:latin typeface="Arial Black"/>
            </a:endParaRPr>
          </a:p>
        </p:txBody>
      </p:sp>
      <p:sp>
        <p:nvSpPr>
          <p:cNvPr id="27" name="PlaceHolder 2"/>
          <p:cNvSpPr>
            <a:spLocks noGrp="1"/>
          </p:cNvSpPr>
          <p:nvPr>
            <p:ph/>
          </p:nvPr>
        </p:nvSpPr>
        <p:spPr>
          <a:xfrm>
            <a:off x="1339920" y="1606680"/>
            <a:ext cx="6951600" cy="4937040"/>
          </a:xfrm>
          <a:prstGeom prst="rect">
            <a:avLst/>
          </a:prstGeom>
          <a:noFill/>
          <a:ln w="0">
            <a:noFill/>
          </a:ln>
        </p:spPr>
        <p:txBody>
          <a:bodyPr lIns="90360" rIns="90360" tIns="44280" bIns="44280" anchor="t">
            <a:normAutofit/>
          </a:bodyPr>
          <a:p>
            <a:pPr marL="343080" indent="-343080">
              <a:spcBef>
                <a:spcPts val="451"/>
              </a:spcBef>
              <a:buClr>
                <a:srgbClr val="cc0000"/>
              </a:buClr>
              <a:buFont typeface="Wingdings" charset="2"/>
              <a:buChar char=""/>
              <a:tabLst>
                <a:tab algn="l" pos="4618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Revenue Management model for Pipelines</a:t>
            </a:r>
            <a:endParaRPr b="1" lang="en-US" sz="1800" strike="noStrike" u="none">
              <a:solidFill>
                <a:srgbClr val="000000"/>
              </a:solidFill>
              <a:effectLst/>
              <a:uFillTx/>
              <a:latin typeface="Arial"/>
            </a:endParaRPr>
          </a:p>
          <a:p>
            <a:pPr lvl="1" marL="743040" indent="-285840">
              <a:spcBef>
                <a:spcPts val="400"/>
              </a:spcBef>
              <a:buClr>
                <a:srgbClr val="cc0000"/>
              </a:buClr>
              <a:buFont typeface="Wingdings" charset="2"/>
              <a:buChar char=""/>
              <a:tabLst>
                <a:tab algn="l" pos="4618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Segmenting demand</a:t>
            </a:r>
            <a:endParaRPr b="1" lang="en-US" sz="1600" strike="noStrike" u="none">
              <a:solidFill>
                <a:srgbClr val="000000"/>
              </a:solidFill>
              <a:effectLst/>
              <a:uFillTx/>
              <a:latin typeface="Arial"/>
            </a:endParaRPr>
          </a:p>
          <a:p>
            <a:pPr lvl="1" marL="743040" indent="-285840">
              <a:spcBef>
                <a:spcPts val="400"/>
              </a:spcBef>
              <a:buClr>
                <a:srgbClr val="cc0000"/>
              </a:buClr>
              <a:buFont typeface="Wingdings" charset="2"/>
              <a:buChar char=""/>
              <a:tabLst>
                <a:tab algn="l" pos="4618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Forecasting demand by segment</a:t>
            </a:r>
            <a:endParaRPr b="1" lang="en-US" sz="1600" strike="noStrike" u="none">
              <a:solidFill>
                <a:srgbClr val="000000"/>
              </a:solidFill>
              <a:effectLst/>
              <a:uFillTx/>
              <a:latin typeface="Arial"/>
            </a:endParaRPr>
          </a:p>
          <a:p>
            <a:pPr lvl="1" marL="743040" indent="-285840">
              <a:spcBef>
                <a:spcPts val="400"/>
              </a:spcBef>
              <a:buClr>
                <a:srgbClr val="cc0000"/>
              </a:buClr>
              <a:buFont typeface="Wingdings" charset="2"/>
              <a:buChar char=""/>
              <a:tabLst>
                <a:tab algn="l" pos="4618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Valuing future pipeline capacity as the maximum expected profit for the given demand distribution and physical constraints</a:t>
            </a:r>
            <a:endParaRPr b="1" lang="en-US" sz="1600" strike="noStrike" u="none">
              <a:solidFill>
                <a:srgbClr val="000000"/>
              </a:solidFill>
              <a:effectLst/>
              <a:uFillTx/>
              <a:latin typeface="Arial"/>
            </a:endParaRPr>
          </a:p>
          <a:p>
            <a:pPr marL="343080" indent="-343080">
              <a:spcBef>
                <a:spcPts val="451"/>
              </a:spcBef>
              <a:buClr>
                <a:srgbClr val="cc0000"/>
              </a:buClr>
              <a:buFont typeface="Wingdings" charset="2"/>
              <a:buChar char=""/>
              <a:tabLst>
                <a:tab algn="l" pos="4618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Optimal capacity utilization based on customer behavior</a:t>
            </a:r>
            <a:endParaRPr b="1" lang="en-US" sz="1800" strike="noStrike" u="none">
              <a:solidFill>
                <a:srgbClr val="000000"/>
              </a:solidFill>
              <a:effectLst/>
              <a:uFillTx/>
              <a:latin typeface="Arial"/>
            </a:endParaRPr>
          </a:p>
          <a:p>
            <a:pPr marL="343080" indent="-343080">
              <a:spcBef>
                <a:spcPts val="451"/>
              </a:spcBef>
              <a:buClr>
                <a:srgbClr val="cc0000"/>
              </a:buClr>
              <a:buFont typeface="Wingdings" charset="2"/>
              <a:buChar char=""/>
              <a:tabLst>
                <a:tab algn="l" pos="4618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Optimal path allocation on pipelines for contracts with multiple receipt and delivery flexibilities</a:t>
            </a:r>
            <a:endParaRPr b="1" lang="en-US" sz="1800" strike="noStrike" u="none">
              <a:solidFill>
                <a:srgbClr val="000000"/>
              </a:solidFill>
              <a:effectLst/>
              <a:uFillTx/>
              <a:latin typeface="Arial"/>
            </a:endParaRPr>
          </a:p>
          <a:p>
            <a:pPr marL="343080" indent="-343080">
              <a:spcBef>
                <a:spcPts val="451"/>
              </a:spcBef>
              <a:buClr>
                <a:srgbClr val="cc0000"/>
              </a:buClr>
              <a:buFont typeface="Wingdings" charset="2"/>
              <a:buChar char=""/>
              <a:tabLst>
                <a:tab algn="l" pos="4618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Option models for pipelines</a:t>
            </a:r>
            <a:endParaRPr b="1"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328320" y="555120"/>
            <a:ext cx="8489880" cy="876600"/>
          </a:xfrm>
          <a:prstGeom prst="rect">
            <a:avLst/>
          </a:prstGeom>
          <a:noFill/>
          <a:ln w="0">
            <a:noFill/>
          </a:ln>
        </p:spPr>
        <p:txBody>
          <a:bodyPr lIns="90360" rIns="90360" tIns="44280" bIns="4428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Recent Retail Projects</a:t>
            </a:r>
            <a:endParaRPr b="0" lang="en-US" sz="3000" strike="noStrike" u="none">
              <a:solidFill>
                <a:srgbClr val="000000"/>
              </a:solidFill>
              <a:effectLst/>
              <a:uFillTx/>
              <a:latin typeface="Arial Black"/>
            </a:endParaRPr>
          </a:p>
        </p:txBody>
      </p:sp>
      <p:sp>
        <p:nvSpPr>
          <p:cNvPr id="29" name="PlaceHolder 2"/>
          <p:cNvSpPr>
            <a:spLocks noGrp="1"/>
          </p:cNvSpPr>
          <p:nvPr>
            <p:ph/>
          </p:nvPr>
        </p:nvSpPr>
        <p:spPr>
          <a:xfrm>
            <a:off x="1339920" y="1434600"/>
            <a:ext cx="6951600" cy="4937400"/>
          </a:xfrm>
          <a:prstGeom prst="rect">
            <a:avLst/>
          </a:prstGeom>
          <a:noFill/>
          <a:ln w="0">
            <a:noFill/>
          </a:ln>
        </p:spPr>
        <p:txBody>
          <a:bodyPr lIns="90360" rIns="90360" tIns="44280" bIns="44280" anchor="t">
            <a:normAutofit/>
          </a:bodyPr>
          <a:p>
            <a:pPr marL="343080" indent="-34308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63de8"/>
                </a:solidFill>
                <a:effectLst/>
                <a:uFillTx/>
                <a:latin typeface="Arial"/>
              </a:rPr>
              <a:t>COMMODITY RISK MANAGEMENT:</a:t>
            </a:r>
            <a:endParaRPr b="1" lang="en-US" sz="1600" strike="noStrike" u="none">
              <a:solidFill>
                <a:srgbClr val="000000"/>
              </a:solidFill>
              <a:effectLst/>
              <a:uFillTx/>
              <a:latin typeface="Arial"/>
            </a:endParaRPr>
          </a:p>
          <a:p>
            <a:pPr marL="343080" indent="-34308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Basket spread options model for Quaker Oats deal, Owens, IL deal</a:t>
            </a:r>
            <a:r>
              <a:rPr b="1" lang="en-US" sz="1600" strike="noStrike" u="none">
                <a:solidFill>
                  <a:srgbClr val="000000"/>
                </a:solidFill>
                <a:effectLst/>
                <a:uFillTx/>
                <a:latin typeface="Arial"/>
              </a:rPr>
              <a:t>	</a:t>
            </a:r>
            <a:endParaRPr b="1" lang="en-US" sz="1600" strike="noStrike" u="none">
              <a:solidFill>
                <a:srgbClr val="000000"/>
              </a:solidFill>
              <a:effectLst/>
              <a:uFillTx/>
              <a:latin typeface="Arial"/>
            </a:endParaRPr>
          </a:p>
          <a:p>
            <a:pPr marL="343080" indent="-34308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Options on swaps in Beth Israel Hospitals</a:t>
            </a:r>
            <a:r>
              <a:rPr b="1" lang="en-US" sz="1600" strike="noStrike" u="none">
                <a:solidFill>
                  <a:srgbClr val="000000"/>
                </a:solidFill>
                <a:effectLst/>
                <a:uFillTx/>
                <a:latin typeface="Arial"/>
              </a:rPr>
              <a:t>	</a:t>
            </a:r>
            <a:endParaRPr b="1" lang="en-US" sz="1600" strike="noStrike" u="none">
              <a:solidFill>
                <a:srgbClr val="000000"/>
              </a:solidFill>
              <a:effectLst/>
              <a:uFillTx/>
              <a:latin typeface="Arial"/>
            </a:endParaRPr>
          </a:p>
          <a:p>
            <a:pPr marL="343080" indent="-34308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Spread lag options for Starwood deal</a:t>
            </a:r>
            <a:r>
              <a:rPr b="1" lang="en-US" sz="1600" strike="noStrike" u="none">
                <a:solidFill>
                  <a:srgbClr val="000000"/>
                </a:solidFill>
                <a:effectLst/>
                <a:uFillTx/>
                <a:latin typeface="Arial"/>
              </a:rPr>
              <a:t>	</a:t>
            </a:r>
            <a:endParaRPr b="1" lang="en-US" sz="1600" strike="noStrike" u="none">
              <a:solidFill>
                <a:srgbClr val="000000"/>
              </a:solidFill>
              <a:effectLst/>
              <a:uFillTx/>
              <a:latin typeface="Arial"/>
            </a:endParaRPr>
          </a:p>
          <a:p>
            <a:pPr marL="343080" indent="-34308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Asian options in power structuring model</a:t>
            </a:r>
            <a:r>
              <a:rPr b="1" lang="en-US" sz="1600" strike="noStrike" u="none">
                <a:solidFill>
                  <a:srgbClr val="000000"/>
                </a:solidFill>
                <a:effectLst/>
                <a:uFillTx/>
                <a:latin typeface="Arial"/>
              </a:rPr>
              <a:t>	</a:t>
            </a:r>
            <a:endParaRPr b="1" lang="en-US" sz="1600" strike="noStrike" u="none">
              <a:solidFill>
                <a:srgbClr val="000000"/>
              </a:solidFill>
              <a:effectLst/>
              <a:uFillTx/>
              <a:latin typeface="Arial"/>
            </a:endParaRPr>
          </a:p>
          <a:p>
            <a:pPr marL="343080" indent="-34308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Utility switching options</a:t>
            </a:r>
            <a:endParaRPr b="1" lang="en-US" sz="1600" strike="noStrike" u="none">
              <a:solidFill>
                <a:srgbClr val="000000"/>
              </a:solidFill>
              <a:effectLst/>
              <a:uFillTx/>
              <a:latin typeface="Arial"/>
            </a:endParaRPr>
          </a:p>
          <a:p>
            <a:pPr marL="343080" indent="-34308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Structuring models</a:t>
            </a:r>
            <a:endParaRPr b="1" lang="en-US" sz="1600" strike="noStrike" u="none">
              <a:solidFill>
                <a:srgbClr val="000000"/>
              </a:solidFill>
              <a:effectLst/>
              <a:uFillTx/>
              <a:latin typeface="Arial"/>
            </a:endParaRPr>
          </a:p>
          <a:p>
            <a:pPr marL="343080" indent="-34308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Value-at-risk &amp; hedging for Utility Risk Management Desk</a:t>
            </a:r>
            <a:endParaRPr b="1" lang="en-US" sz="1600" strike="noStrike" u="none">
              <a:solidFill>
                <a:srgbClr val="000000"/>
              </a:solidFill>
              <a:effectLst/>
              <a:uFillTx/>
              <a:latin typeface="Arial"/>
            </a:endParaRPr>
          </a:p>
          <a:p>
            <a:pPr marL="343080" indent="-34308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Credit reserve model support for EES deals</a:t>
            </a:r>
            <a:endParaRPr b="1" lang="en-US" sz="1600" strike="noStrike" u="none">
              <a:solidFill>
                <a:srgbClr val="000000"/>
              </a:solidFill>
              <a:effectLst/>
              <a:uFillTx/>
              <a:latin typeface="Arial"/>
            </a:endParaRPr>
          </a:p>
          <a:p>
            <a:pPr marL="343080" indent="0">
              <a:spcBef>
                <a:spcPts val="2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000" strike="noStrike" u="none">
              <a:solidFill>
                <a:srgbClr val="000000"/>
              </a:solidFill>
              <a:effectLst/>
              <a:uFillTx/>
              <a:latin typeface="Arial"/>
            </a:endParaRPr>
          </a:p>
          <a:p>
            <a:pPr marL="343080" indent="-34308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63de8"/>
                </a:solidFill>
                <a:effectLst/>
                <a:uFillTx/>
                <a:latin typeface="Arial"/>
              </a:rPr>
              <a:t>REAL OPTIONS:</a:t>
            </a:r>
            <a:endParaRPr b="1" lang="en-US" sz="1600" strike="noStrike" u="none">
              <a:solidFill>
                <a:srgbClr val="000000"/>
              </a:solidFill>
              <a:effectLst/>
              <a:uFillTx/>
              <a:latin typeface="Arial"/>
            </a:endParaRPr>
          </a:p>
          <a:p>
            <a:pPr marL="343080" indent="-34308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Valuing optionality in demand side management (DSM) projects</a:t>
            </a:r>
            <a:endParaRPr b="1" lang="en-US" sz="1600" strike="noStrike" u="none">
              <a:solidFill>
                <a:srgbClr val="000000"/>
              </a:solidFill>
              <a:effectLst/>
              <a:uFillTx/>
              <a:latin typeface="Arial"/>
            </a:endParaRPr>
          </a:p>
          <a:p>
            <a:pPr marL="343080" indent="-34308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Cogeneration power plant valuation</a:t>
            </a:r>
            <a:endParaRPr b="1" lang="en-US" sz="1600" strike="noStrike" u="none">
              <a:solidFill>
                <a:srgbClr val="000000"/>
              </a:solidFill>
              <a:effectLst/>
              <a:uFillTx/>
              <a:latin typeface="Arial"/>
            </a:endParaRPr>
          </a:p>
          <a:p>
            <a:pPr marL="343080" indent="-34308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Sizing of on-site generation combined with gas chiller</a:t>
            </a:r>
            <a:endParaRPr b="1" lang="en-US" sz="1600" strike="noStrike" u="none">
              <a:solidFill>
                <a:srgbClr val="000000"/>
              </a:solidFill>
              <a:effectLst/>
              <a:uFillTx/>
              <a:latin typeface="Arial"/>
            </a:endParaRPr>
          </a:p>
          <a:p>
            <a:pPr marL="343080" indent="-34308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Valuing distributed generation</a:t>
            </a:r>
            <a:endParaRPr b="1"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328320" y="555120"/>
            <a:ext cx="8489880" cy="876600"/>
          </a:xfrm>
          <a:prstGeom prst="rect">
            <a:avLst/>
          </a:prstGeom>
          <a:noFill/>
          <a:ln w="0">
            <a:noFill/>
          </a:ln>
        </p:spPr>
        <p:txBody>
          <a:bodyPr lIns="90360" rIns="90360" tIns="44280" bIns="4428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Recent Retail Projects</a:t>
            </a:r>
            <a:br>
              <a:rPr sz="3000"/>
            </a:br>
            <a:r>
              <a:rPr b="0" lang="en-US" sz="1600" strike="noStrike" u="none">
                <a:solidFill>
                  <a:srgbClr val="000000"/>
                </a:solidFill>
                <a:effectLst/>
                <a:uFillTx/>
                <a:latin typeface="Arial Black"/>
              </a:rPr>
              <a:t>(Continued)</a:t>
            </a:r>
            <a:endParaRPr b="0" lang="en-US" sz="1600" strike="noStrike" u="none">
              <a:solidFill>
                <a:srgbClr val="000000"/>
              </a:solidFill>
              <a:effectLst/>
              <a:uFillTx/>
              <a:latin typeface="Arial Black"/>
            </a:endParaRPr>
          </a:p>
        </p:txBody>
      </p:sp>
      <p:sp>
        <p:nvSpPr>
          <p:cNvPr id="31" name="PlaceHolder 2"/>
          <p:cNvSpPr>
            <a:spLocks noGrp="1"/>
          </p:cNvSpPr>
          <p:nvPr>
            <p:ph/>
          </p:nvPr>
        </p:nvSpPr>
        <p:spPr>
          <a:xfrm>
            <a:off x="1325520" y="1420560"/>
            <a:ext cx="6951600" cy="4591080"/>
          </a:xfrm>
          <a:prstGeom prst="rect">
            <a:avLst/>
          </a:prstGeom>
          <a:noFill/>
          <a:ln w="0">
            <a:noFill/>
          </a:ln>
        </p:spPr>
        <p:txBody>
          <a:bodyPr lIns="90360" rIns="90360" tIns="44280" bIns="44280" anchor="t">
            <a:normAutofit fontScale="92500" lnSpcReduction="9999"/>
          </a:bodyPr>
          <a:p>
            <a:pPr marL="343080" indent="-34308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63de8"/>
                </a:solidFill>
                <a:effectLst/>
                <a:uFillTx/>
                <a:latin typeface="Arial"/>
              </a:rPr>
              <a:t>CHARACTERIZATION OF ENERGY DEMAND AND </a:t>
            </a:r>
            <a:endParaRPr b="1" lang="en-US" sz="1600" strike="noStrike" u="none">
              <a:solidFill>
                <a:srgbClr val="000000"/>
              </a:solidFill>
              <a:effectLst/>
              <a:uFillTx/>
              <a:latin typeface="Arial"/>
            </a:endParaRPr>
          </a:p>
          <a:p>
            <a:pPr marL="343080" indent="-34308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63de8"/>
                </a:solidFill>
                <a:effectLst/>
                <a:uFillTx/>
                <a:latin typeface="Arial"/>
              </a:rPr>
              <a:t>PRICING OF SERVICES OFFERINGS:</a:t>
            </a:r>
            <a:endParaRPr b="1" lang="en-US" sz="1600" strike="noStrike" u="none">
              <a:solidFill>
                <a:srgbClr val="000000"/>
              </a:solidFill>
              <a:effectLst/>
              <a:uFillTx/>
              <a:latin typeface="Arial"/>
            </a:endParaRPr>
          </a:p>
          <a:p>
            <a:pPr marL="343080" indent="-34308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Energy end-use modeling </a:t>
            </a:r>
            <a:endParaRPr b="1" lang="en-US" sz="1600" strike="noStrike" u="none">
              <a:solidFill>
                <a:srgbClr val="000000"/>
              </a:solidFill>
              <a:effectLst/>
              <a:uFillTx/>
              <a:latin typeface="Arial"/>
            </a:endParaRPr>
          </a:p>
          <a:p>
            <a:pPr marL="343080" indent="-34308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End-use disaggregation</a:t>
            </a:r>
            <a:endParaRPr b="1" lang="en-US" sz="1600" strike="noStrike" u="none">
              <a:solidFill>
                <a:srgbClr val="000000"/>
              </a:solidFill>
              <a:effectLst/>
              <a:uFillTx/>
              <a:latin typeface="Arial"/>
            </a:endParaRPr>
          </a:p>
          <a:p>
            <a:pPr marL="343080" indent="-34308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Development of load shapes for facilities</a:t>
            </a:r>
            <a:endParaRPr b="1" lang="en-US" sz="1600" strike="noStrike" u="none">
              <a:solidFill>
                <a:srgbClr val="000000"/>
              </a:solidFill>
              <a:effectLst/>
              <a:uFillTx/>
              <a:latin typeface="Arial"/>
            </a:endParaRPr>
          </a:p>
          <a:p>
            <a:pPr marL="343080" indent="-34308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Sampling and extrapolation</a:t>
            </a:r>
            <a:endParaRPr b="1" lang="en-US" sz="1600" strike="noStrike" u="none">
              <a:solidFill>
                <a:srgbClr val="000000"/>
              </a:solidFill>
              <a:effectLst/>
              <a:uFillTx/>
              <a:latin typeface="Arial"/>
            </a:endParaRPr>
          </a:p>
          <a:p>
            <a:pPr marL="343080" indent="-34308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Utilization of public/private sources of data (DOE-EIA surveys, etc.)</a:t>
            </a:r>
            <a:endParaRPr b="1" lang="en-US" sz="1600" strike="noStrike" u="none">
              <a:solidFill>
                <a:srgbClr val="000000"/>
              </a:solidFill>
              <a:effectLst/>
              <a:uFillTx/>
              <a:latin typeface="Arial"/>
            </a:endParaRPr>
          </a:p>
          <a:p>
            <a:pPr marL="343080" indent="-34308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Characterization of energy efficiency and distributed generation opportunities</a:t>
            </a:r>
            <a:endParaRPr b="1" lang="en-US" sz="1600" strike="noStrike" u="none">
              <a:solidFill>
                <a:srgbClr val="000000"/>
              </a:solidFill>
              <a:effectLst/>
              <a:uFillTx/>
              <a:latin typeface="Arial"/>
            </a:endParaRPr>
          </a:p>
          <a:p>
            <a:pPr marL="343080" indent="-34308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Quantification/hedging of consumption risk (weather related, etc.)</a:t>
            </a:r>
            <a:endParaRPr b="1" lang="en-US" sz="1600" strike="noStrike" u="none">
              <a:solidFill>
                <a:srgbClr val="000000"/>
              </a:solidFill>
              <a:effectLst/>
              <a:uFillTx/>
              <a:latin typeface="Arial"/>
            </a:endParaRPr>
          </a:p>
          <a:p>
            <a:pPr marL="343080" indent="-34308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Supporting pricing related to services</a:t>
            </a:r>
            <a:endParaRPr b="1" lang="en-US" sz="1600" strike="noStrike" u="none">
              <a:solidFill>
                <a:srgbClr val="000000"/>
              </a:solidFill>
              <a:effectLst/>
              <a:uFillTx/>
              <a:latin typeface="Arial"/>
            </a:endParaRPr>
          </a:p>
          <a:p>
            <a:pPr marL="343080" indent="-34308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Technology assessment</a:t>
            </a:r>
            <a:endParaRPr b="1" lang="en-US" sz="1600" strike="noStrike" u="none">
              <a:solidFill>
                <a:srgbClr val="000000"/>
              </a:solidFill>
              <a:effectLst/>
              <a:uFillTx/>
              <a:latin typeface="Arial"/>
            </a:endParaRPr>
          </a:p>
          <a:p>
            <a:pPr marL="343080" indent="-34308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Quantification/hedging of labor price risk in facilities maintenance</a:t>
            </a:r>
            <a:endParaRPr b="1" lang="en-US" sz="1600" strike="noStrike" u="none">
              <a:solidFill>
                <a:srgbClr val="000000"/>
              </a:solidFill>
              <a:effectLst/>
              <a:uFillTx/>
              <a:latin typeface="Arial"/>
            </a:endParaRPr>
          </a:p>
          <a:p>
            <a:pPr marL="343080" indent="-34308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63de8"/>
                </a:solidFill>
                <a:effectLst/>
                <a:uFillTx/>
                <a:latin typeface="Arial"/>
              </a:rPr>
              <a:t>NEW BUSINESSES:</a:t>
            </a:r>
            <a:endParaRPr b="1" lang="en-US" sz="1600" strike="noStrike" u="none">
              <a:solidFill>
                <a:srgbClr val="000000"/>
              </a:solidFill>
              <a:effectLst/>
              <a:uFillTx/>
              <a:latin typeface="Arial"/>
            </a:endParaRPr>
          </a:p>
          <a:p>
            <a:pPr marL="343080" indent="-34308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LeaseCo </a:t>
            </a:r>
            <a:endParaRPr b="1" lang="en-US" sz="1600" strike="noStrike" u="none">
              <a:solidFill>
                <a:srgbClr val="000000"/>
              </a:solidFill>
              <a:effectLst/>
              <a:uFillTx/>
              <a:latin typeface="Arial"/>
            </a:endParaRPr>
          </a:p>
          <a:p>
            <a:pPr marL="343080" indent="-343080">
              <a:spcBef>
                <a:spcPts val="400"/>
              </a:spcBef>
              <a:buClr>
                <a:srgbClr val="cc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Premium Power</a:t>
            </a:r>
            <a:endParaRPr b="1" lang="en-US" sz="1600" strike="noStrike" u="none">
              <a:solidFill>
                <a:srgbClr val="000000"/>
              </a:solidFill>
              <a:effectLst/>
              <a:uFillTx/>
              <a:latin typeface="Arial"/>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5692</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Graphic Services</dc:creator>
  <dc:description/>
  <dc:language>en-US</dc:language>
  <cp:lastModifiedBy>vkamins</cp:lastModifiedBy>
  <cp:lastPrinted>2001-02-27T14:39:07Z</cp:lastPrinted>
  <dcterms:modified xsi:type="dcterms:W3CDTF">2001-02-27T20:42:46Z</dcterms:modified>
  <cp:revision>517</cp:revision>
  <dc:subject/>
  <dc:title>No Slide Title</dc:title>
</cp:coreProperties>
</file>