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81CDB7-63D6-4537-B018-D1607022C1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D57601-453F-43C4-ADB4-2A5DE2A05DF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92DDD5-55A4-4029-A041-7EC5573507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E84830-B8AF-4294-9970-82A3F448B7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9EA064-B1C4-4850-AF0B-EE25655569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2C14C3-4922-47BE-B578-A989AB4950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ED1F93-81B6-4BA1-8194-5A848F9B9F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2514600" y="3809880"/>
          <a:ext cx="4572000" cy="30481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3809880"/>
                    <a:ext cx="457200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400" y="83808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Transwestern Station 1 </a:t>
            </a:r>
            <a:br>
              <a:rPr sz="4400"/>
            </a:b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Heat Recovery Project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523880" y="2666520"/>
            <a:ext cx="6400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Proposal to Mohave Electric Cooperative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30,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Pricing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for constant unfired output of 7 MW @ $40/MW (approx $2.4MM/yr)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option for additional 7 MW @ $11 per kW*month (approx $0.92MM/yr)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price for additional output above 7MW unfired and 14MW fired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228600" y="1295280"/>
            <a:ext cx="8753400" cy="472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7201080" y="1752480"/>
            <a:ext cx="19080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87320" y="3206880"/>
            <a:ext cx="76320" cy="75960"/>
          </a:xfrm>
          <a:prstGeom prst="rect">
            <a:avLst/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30360" y="3244680"/>
            <a:ext cx="79200" cy="79560"/>
          </a:xfrm>
          <a:prstGeom prst="rect">
            <a:avLst/>
          </a:prstGeom>
          <a:solidFill>
            <a:srgbClr val="00ffff"/>
          </a:solidFill>
          <a:ln w="936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946240" y="3162240"/>
            <a:ext cx="79560" cy="79560"/>
          </a:xfrm>
          <a:prstGeom prst="rect">
            <a:avLst/>
          </a:prstGeom>
          <a:solidFill>
            <a:srgbClr val="00ffff"/>
          </a:solidFill>
          <a:ln w="936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95360" y="3048120"/>
            <a:ext cx="53640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0840" y="3098880"/>
            <a:ext cx="271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STA.1A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22360" y="3060720"/>
            <a:ext cx="536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7840" y="3111480"/>
            <a:ext cx="271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STA.2A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98920" y="2990880"/>
            <a:ext cx="53640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04040" y="3041640"/>
            <a:ext cx="271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STA.4A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362400" y="3191040"/>
            <a:ext cx="95040" cy="95040"/>
          </a:xfrm>
          <a:custGeom>
            <a:avLst/>
            <a:gdLst/>
            <a:ahLst/>
            <a:rect l="l" t="t" r="r" b="b"/>
            <a:pathLst>
              <a:path w="60" h="60">
                <a:moveTo>
                  <a:pt x="0" y="16"/>
                </a:moveTo>
                <a:lnTo>
                  <a:pt x="16" y="60"/>
                </a:lnTo>
                <a:lnTo>
                  <a:pt x="60" y="44"/>
                </a:lnTo>
                <a:lnTo>
                  <a:pt x="44" y="0"/>
                </a:lnTo>
                <a:lnTo>
                  <a:pt x="0" y="16"/>
                </a:lnTo>
                <a:close/>
              </a:path>
            </a:pathLst>
          </a:custGeom>
          <a:solidFill>
            <a:srgbClr val="993366"/>
          </a:solidFill>
          <a:ln w="9360">
            <a:solidFill>
              <a:srgbClr val="9933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87320" y="3282840"/>
            <a:ext cx="79560" cy="79560"/>
          </a:xfrm>
          <a:prstGeom prst="rect">
            <a:avLst/>
          </a:prstGeom>
          <a:solidFill>
            <a:srgbClr val="993366"/>
          </a:solidFill>
          <a:ln w="936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70120" y="3267000"/>
            <a:ext cx="155520" cy="57240"/>
          </a:xfrm>
          <a:custGeom>
            <a:avLst/>
            <a:gdLst/>
            <a:ahLst/>
            <a:rect l="l" t="t" r="r" b="b"/>
            <a:pathLst>
              <a:path w="98" h="36">
                <a:moveTo>
                  <a:pt x="2" y="0"/>
                </a:moveTo>
                <a:lnTo>
                  <a:pt x="0" y="12"/>
                </a:lnTo>
                <a:lnTo>
                  <a:pt x="96" y="36"/>
                </a:lnTo>
                <a:lnTo>
                  <a:pt x="98" y="24"/>
                </a:lnTo>
                <a:lnTo>
                  <a:pt x="2" y="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00240" y="3247920"/>
            <a:ext cx="155520" cy="63720"/>
          </a:xfrm>
          <a:custGeom>
            <a:avLst/>
            <a:gdLst/>
            <a:ahLst/>
            <a:rect l="l" t="t" r="r" b="b"/>
            <a:pathLst>
              <a:path w="98" h="40">
                <a:moveTo>
                  <a:pt x="0" y="28"/>
                </a:moveTo>
                <a:lnTo>
                  <a:pt x="2" y="40"/>
                </a:lnTo>
                <a:lnTo>
                  <a:pt x="98" y="12"/>
                </a:lnTo>
                <a:lnTo>
                  <a:pt x="96" y="0"/>
                </a:lnTo>
                <a:lnTo>
                  <a:pt x="0" y="28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97040" y="3305160"/>
            <a:ext cx="155520" cy="50760"/>
          </a:xfrm>
          <a:custGeom>
            <a:avLst/>
            <a:gdLst/>
            <a:ahLst/>
            <a:rect l="l" t="t" r="r" b="b"/>
            <a:pathLst>
              <a:path w="98" h="32">
                <a:moveTo>
                  <a:pt x="0" y="20"/>
                </a:moveTo>
                <a:lnTo>
                  <a:pt x="2" y="32"/>
                </a:lnTo>
                <a:lnTo>
                  <a:pt x="98" y="12"/>
                </a:lnTo>
                <a:lnTo>
                  <a:pt x="96" y="0"/>
                </a:lnTo>
                <a:lnTo>
                  <a:pt x="0" y="2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25800" y="3216240"/>
            <a:ext cx="139680" cy="76320"/>
          </a:xfrm>
          <a:custGeom>
            <a:avLst/>
            <a:gdLst/>
            <a:ahLst/>
            <a:rect l="l" t="t" r="r" b="b"/>
            <a:pathLst>
              <a:path w="88" h="48">
                <a:moveTo>
                  <a:pt x="4" y="0"/>
                </a:moveTo>
                <a:lnTo>
                  <a:pt x="0" y="12"/>
                </a:lnTo>
                <a:lnTo>
                  <a:pt x="84" y="48"/>
                </a:lnTo>
                <a:lnTo>
                  <a:pt x="88" y="36"/>
                </a:lnTo>
                <a:lnTo>
                  <a:pt x="4" y="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87600" y="3317760"/>
            <a:ext cx="152280" cy="190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41720" y="3238560"/>
            <a:ext cx="79200" cy="79200"/>
          </a:xfrm>
          <a:prstGeom prst="rect">
            <a:avLst/>
          </a:prstGeom>
          <a:solidFill>
            <a:srgbClr val="993366"/>
          </a:solidFill>
          <a:ln w="936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70000" y="3098880"/>
            <a:ext cx="536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75480" y="3149640"/>
            <a:ext cx="271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993366"/>
                </a:solidFill>
                <a:effectLst/>
                <a:uFillTx/>
                <a:latin typeface="Arial"/>
              </a:rPr>
              <a:t>STA.3A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448080" y="3178080"/>
            <a:ext cx="152280" cy="190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79720" y="3238560"/>
            <a:ext cx="88920" cy="66600"/>
          </a:xfrm>
          <a:custGeom>
            <a:avLst/>
            <a:gdLst/>
            <a:ahLst/>
            <a:rect l="l" t="t" r="r" b="b"/>
            <a:pathLst>
              <a:path w="56" h="42">
                <a:moveTo>
                  <a:pt x="8" y="0"/>
                </a:moveTo>
                <a:lnTo>
                  <a:pt x="0" y="10"/>
                </a:lnTo>
                <a:lnTo>
                  <a:pt x="48" y="42"/>
                </a:lnTo>
                <a:lnTo>
                  <a:pt x="56" y="32"/>
                </a:lnTo>
                <a:lnTo>
                  <a:pt x="8" y="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356000" y="3632040"/>
            <a:ext cx="101880" cy="101880"/>
          </a:xfrm>
          <a:custGeom>
            <a:avLst/>
            <a:gdLst/>
            <a:ahLst/>
            <a:rect l="l" t="t" r="r" b="b"/>
            <a:pathLst>
              <a:path w="64" h="64">
                <a:moveTo>
                  <a:pt x="20" y="0"/>
                </a:moveTo>
                <a:lnTo>
                  <a:pt x="0" y="44"/>
                </a:lnTo>
                <a:lnTo>
                  <a:pt x="44" y="64"/>
                </a:lnTo>
                <a:lnTo>
                  <a:pt x="64" y="20"/>
                </a:lnTo>
                <a:lnTo>
                  <a:pt x="20" y="0"/>
                </a:lnTo>
                <a:close/>
              </a:path>
            </a:pathLst>
          </a:custGeom>
          <a:solidFill>
            <a:srgbClr val="ffcc00"/>
          </a:solidFill>
          <a:ln w="936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959360" y="4121280"/>
            <a:ext cx="101520" cy="101520"/>
          </a:xfrm>
          <a:custGeom>
            <a:avLst/>
            <a:gdLst/>
            <a:ahLst/>
            <a:rect l="l" t="t" r="r" b="b"/>
            <a:pathLst>
              <a:path w="64" h="64">
                <a:moveTo>
                  <a:pt x="20" y="0"/>
                </a:moveTo>
                <a:lnTo>
                  <a:pt x="0" y="44"/>
                </a:lnTo>
                <a:lnTo>
                  <a:pt x="44" y="64"/>
                </a:lnTo>
                <a:lnTo>
                  <a:pt x="64" y="20"/>
                </a:lnTo>
                <a:lnTo>
                  <a:pt x="20" y="0"/>
                </a:lnTo>
                <a:close/>
              </a:path>
            </a:pathLst>
          </a:custGeom>
          <a:solidFill>
            <a:srgbClr val="ffcc00"/>
          </a:solidFill>
          <a:ln w="936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06720" y="457200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261280" y="330192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217000" y="348624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512200" y="531504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45400" y="5276880"/>
            <a:ext cx="765000" cy="33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137360" y="532764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715080" y="487044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Transwestern Pipeline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Red Rock Expansion Project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Repowering stations 1, 2, and 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Retiring existing reciprocating engines and compressors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Installing new compressor and gas combustion turbine model GE LM 2500+PR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Adding 100MMcfd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In-service date June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Heat Recovery Proposal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 waste heat from LM 2500 turbine to make steam and generate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special purpose, non-regulated company to own power plant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 counter party for a 15 year PPA, lease, or tolling agreement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28600" y="533160"/>
            <a:ext cx="4952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Proposed Plant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62520" y="2362320"/>
            <a:ext cx="3276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Once-Through Steam 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43400" y="5334120"/>
            <a:ext cx="2743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Steam Turbine/Generator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219320" y="541008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Condenser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838080" y="1676160"/>
            <a:ext cx="1523520" cy="686160"/>
            <a:chOff x="838080" y="1676160"/>
            <a:chExt cx="1523520" cy="686160"/>
          </a:xfrm>
        </p:grpSpPr>
        <p:sp>
          <p:nvSpPr>
            <p:cNvPr id="61" name=""/>
            <p:cNvSpPr/>
            <p:nvPr/>
          </p:nvSpPr>
          <p:spPr>
            <a:xfrm rot="16200000">
              <a:off x="761760" y="1752120"/>
              <a:ext cx="685800" cy="533520"/>
            </a:xfrm>
            <a:custGeom>
              <a:avLst/>
              <a:gdLst>
                <a:gd name="textAreaLeft" fmla="*/ 150840 w 685800"/>
                <a:gd name="textAreaRight" fmla="*/ 534960 w 685800"/>
                <a:gd name="textAreaTop" fmla="*/ 117360 h 533520"/>
                <a:gd name="textAreaBottom" fmla="*/ 416160 h 53352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339933">
                <a:alpha val="50000"/>
              </a:srgbClr>
            </a:solidFill>
            <a:ln cap="rnd" w="9360">
              <a:solidFill>
                <a:srgbClr val="00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5400000">
              <a:off x="1752120" y="1752840"/>
              <a:ext cx="685800" cy="533160"/>
            </a:xfrm>
            <a:custGeom>
              <a:avLst/>
              <a:gdLst>
                <a:gd name="textAreaLeft" fmla="*/ 150840 w 685800"/>
                <a:gd name="textAreaRight" fmla="*/ 534960 w 685800"/>
                <a:gd name="textAreaTop" fmla="*/ 117000 h 533160"/>
                <a:gd name="textAreaBottom" fmla="*/ 416160 h 5331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339933">
                <a:alpha val="50000"/>
              </a:srgbClr>
            </a:solidFill>
            <a:ln cap="rnd" w="9360">
              <a:solidFill>
                <a:srgbClr val="00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371600" y="1828800"/>
              <a:ext cx="457200" cy="380880"/>
            </a:xfrm>
            <a:prstGeom prst="rect">
              <a:avLst/>
            </a:prstGeom>
            <a:solidFill>
              <a:srgbClr val="339933">
                <a:alpha val="50000"/>
              </a:srgbClr>
            </a:solidFill>
            <a:ln cap="rnd" w="9360">
              <a:solidFill>
                <a:srgbClr val="00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914400" y="2362320"/>
            <a:ext cx="1371600" cy="79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LM2500 Gas Turbine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(existing)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90920" y="1905120"/>
            <a:ext cx="1828800" cy="228600"/>
          </a:xfrm>
          <a:prstGeom prst="rightArrow">
            <a:avLst>
              <a:gd name="adj1" fmla="val 50000"/>
              <a:gd name="adj2" fmla="val 200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4343040" y="533520"/>
            <a:ext cx="2438280" cy="1752480"/>
            <a:chOff x="4343040" y="533520"/>
            <a:chExt cx="2438280" cy="1752480"/>
          </a:xfrm>
        </p:grpSpPr>
        <p:sp>
          <p:nvSpPr>
            <p:cNvPr id="67" name=""/>
            <p:cNvSpPr/>
            <p:nvPr/>
          </p:nvSpPr>
          <p:spPr>
            <a:xfrm rot="10800000">
              <a:off x="4343040" y="1524240"/>
              <a:ext cx="2438280" cy="761760"/>
            </a:xfrm>
            <a:custGeom>
              <a:avLst/>
              <a:gdLst>
                <a:gd name="textAreaLeft" fmla="*/ 536040 w 2438280"/>
                <a:gd name="textAreaRight" fmla="*/ 1902240 w 2438280"/>
                <a:gd name="textAreaTop" fmla="*/ 167400 h 761760"/>
                <a:gd name="textAreaBottom" fmla="*/ 594360 h 7617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333760" y="533520"/>
              <a:ext cx="381240" cy="9907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5028840" y="4191120"/>
            <a:ext cx="1981440" cy="1143000"/>
            <a:chOff x="5028840" y="4191120"/>
            <a:chExt cx="1981440" cy="1143000"/>
          </a:xfrm>
        </p:grpSpPr>
        <p:sp>
          <p:nvSpPr>
            <p:cNvPr id="70" name=""/>
            <p:cNvSpPr/>
            <p:nvPr/>
          </p:nvSpPr>
          <p:spPr>
            <a:xfrm rot="5400000">
              <a:off x="4952520" y="4267440"/>
              <a:ext cx="1143000" cy="990360"/>
            </a:xfrm>
            <a:custGeom>
              <a:avLst/>
              <a:gdLst>
                <a:gd name="textAreaLeft" fmla="*/ 251280 w 1143000"/>
                <a:gd name="textAreaRight" fmla="*/ 891720 w 1143000"/>
                <a:gd name="textAreaTop" fmla="*/ 217800 h 990360"/>
                <a:gd name="textAreaBottom" fmla="*/ 772560 h 9903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476760" y="4495680"/>
              <a:ext cx="533520" cy="533520"/>
            </a:xfrm>
            <a:prstGeom prst="ellipse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72" name=""/>
            <p:cNvCxnSpPr>
              <a:stCxn id="70" idx="3"/>
              <a:endCxn id="71" idx="2"/>
            </p:cNvCxnSpPr>
            <p:nvPr/>
          </p:nvCxnSpPr>
          <p:spPr>
            <a:xfrm>
              <a:off x="6018120" y="4761000"/>
              <a:ext cx="459360" cy="2160"/>
            </a:xfrm>
            <a:prstGeom prst="straightConnector1">
              <a:avLst/>
            </a:prstGeom>
            <a:ln w="25560">
              <a:solidFill>
                <a:srgbClr val="000000"/>
              </a:solidFill>
              <a:miter/>
            </a:ln>
          </p:spPr>
        </p:cxnSp>
      </p:grpSp>
      <p:sp>
        <p:nvSpPr>
          <p:cNvPr id="73" name=""/>
          <p:cNvSpPr/>
          <p:nvPr/>
        </p:nvSpPr>
        <p:spPr>
          <a:xfrm>
            <a:off x="7162920" y="4648320"/>
            <a:ext cx="685800" cy="152280"/>
          </a:xfrm>
          <a:prstGeom prst="rightArrow">
            <a:avLst>
              <a:gd name="adj1" fmla="val 50000"/>
              <a:gd name="adj2" fmla="val 112589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5400000">
            <a:off x="5028840" y="3429000"/>
            <a:ext cx="1219320" cy="152280"/>
          </a:xfrm>
          <a:prstGeom prst="rightArrow">
            <a:avLst>
              <a:gd name="adj1" fmla="val 50000"/>
              <a:gd name="adj2" fmla="val 200177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666880" y="16765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exhaust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791320" y="327672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superheated steam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924680" y="4343400"/>
            <a:ext cx="838440" cy="914400"/>
          </a:xfrm>
          <a:prstGeom prst="lightningBol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086600" y="48769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42160" y="5451480"/>
            <a:ext cx="2149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315200" y="533412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Grid Connection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90720" y="4191120"/>
            <a:ext cx="1981080" cy="1143000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0800000">
            <a:off x="2895480" y="4724280"/>
            <a:ext cx="1828800" cy="152640"/>
          </a:xfrm>
          <a:prstGeom prst="rightArrow">
            <a:avLst>
              <a:gd name="adj1" fmla="val 50000"/>
              <a:gd name="adj2" fmla="val 299528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4190760" y="2895120"/>
            <a:ext cx="685800" cy="190800"/>
          </a:xfrm>
          <a:prstGeom prst="rightArrow">
            <a:avLst>
              <a:gd name="adj1" fmla="val 50000"/>
              <a:gd name="adj2" fmla="val 89858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81280" y="5029200"/>
            <a:ext cx="68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spent steam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200400" y="3124080"/>
            <a:ext cx="914400" cy="838440"/>
          </a:xfrm>
          <a:prstGeom prst="can">
            <a:avLst>
              <a:gd name="adj" fmla="val 25000"/>
            </a:avLst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09880" y="3657600"/>
            <a:ext cx="12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Water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19720" y="312408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3520" y="6019920"/>
            <a:ext cx="8076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technology to generate low-cost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38280" y="2590920"/>
            <a:ext cx="609840" cy="152280"/>
          </a:xfrm>
          <a:custGeom>
            <a:avLst/>
            <a:gdLst>
              <a:gd name="textAreaLeft" fmla="*/ 203400 w 609840"/>
              <a:gd name="textAreaRight" fmla="*/ 522360 w 609840"/>
              <a:gd name="textAreaTop" fmla="*/ 87840 h 152280"/>
              <a:gd name="textAreaBottom" fmla="*/ 130680 h 152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15540"/>
                </a:moveTo>
                <a:lnTo>
                  <a:pt x="12440" y="15540"/>
                </a:lnTo>
                <a:lnTo>
                  <a:pt x="12440" y="7200"/>
                </a:lnTo>
                <a:lnTo>
                  <a:pt x="9340" y="7200"/>
                </a:lnTo>
                <a:lnTo>
                  <a:pt x="15470" y="0"/>
                </a:lnTo>
                <a:lnTo>
                  <a:pt x="21600" y="7200"/>
                </a:lnTo>
                <a:lnTo>
                  <a:pt x="18500" y="7200"/>
                </a:lnTo>
                <a:lnTo>
                  <a:pt x="185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3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960" bIns="-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bd05867_" descr=""/>
          <p:cNvPicPr/>
          <p:nvPr/>
        </p:nvPicPr>
        <p:blipFill>
          <a:blip r:embed="rId1"/>
          <a:stretch/>
        </p:blipFill>
        <p:spPr>
          <a:xfrm>
            <a:off x="2666880" y="2133720"/>
            <a:ext cx="382680" cy="43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"/>
          <p:cNvSpPr/>
          <p:nvPr/>
        </p:nvSpPr>
        <p:spPr>
          <a:xfrm>
            <a:off x="2286000" y="281952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971800" y="22860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duct burner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2666880" y="4190760"/>
            <a:ext cx="685800" cy="190440"/>
          </a:xfrm>
          <a:prstGeom prst="rightArrow">
            <a:avLst>
              <a:gd name="adj1" fmla="val 50000"/>
              <a:gd name="adj2" fmla="val 90028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362320" y="38862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Plant Output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" name=""/>
          <p:cNvGrpSpPr/>
          <p:nvPr/>
        </p:nvGrpSpPr>
        <p:grpSpPr>
          <a:xfrm>
            <a:off x="380880" y="1371600"/>
            <a:ext cx="8428320" cy="4038480"/>
            <a:chOff x="380880" y="1371600"/>
            <a:chExt cx="8428320" cy="4038480"/>
          </a:xfrm>
        </p:grpSpPr>
        <p:graphicFrame>
          <p:nvGraphicFramePr>
            <p:cNvPr id="97" name=""/>
            <p:cNvGraphicFramePr/>
            <p:nvPr/>
          </p:nvGraphicFramePr>
          <p:xfrm>
            <a:off x="380880" y="1371600"/>
            <a:ext cx="4267440" cy="403848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9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80880" y="1371600"/>
                      <a:ext cx="4267440" cy="4038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99" name=""/>
            <p:cNvGraphicFramePr/>
            <p:nvPr/>
          </p:nvGraphicFramePr>
          <p:xfrm>
            <a:off x="4724280" y="1371600"/>
            <a:ext cx="4084920" cy="4038480"/>
          </p:xfrm>
          <a:graphic>
            <a:graphicData uri="http://schemas.openxmlformats.org/presentationml/2006/ole">
              <p:oleObj progId="Excel.Sheet.12" r:id="rId3" spid="">
                <p:embed/>
                <p:pic>
                  <p:nvPicPr>
                    <p:cNvPr id="100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724280" y="1371600"/>
                      <a:ext cx="4084920" cy="4038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01" name=""/>
          <p:cNvSpPr/>
          <p:nvPr/>
        </p:nvSpPr>
        <p:spPr>
          <a:xfrm>
            <a:off x="380880" y="5638680"/>
            <a:ext cx="8458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 varies with ambient temperature, but site conditions allow for efficient operation most of the year.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 2500 will be operated at full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 2500 will be available 98% of the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unusual permits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Plenty of electric grid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Contracts/Agreements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057400"/>
                <a:gridCol w="1447920"/>
                <a:gridCol w="2324160"/>
                <a:gridCol w="1942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Agreement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Buyer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Seller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Purpose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PPA/Tolling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Utility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Plant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Power sales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Gas Supply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Utility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Gas Supplier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Gas supply for duct burner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Gas Transp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Utility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Transwestern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Gas transp for duct burner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Waste Heat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Plant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Transwestern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Exhaust supply for OTSG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Land Use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Plant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Transwestern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Property lease for plant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O&amp;M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Plant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Transwestern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Field operations for plant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Plant Schedule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 equipment 10/1/01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delivered 12/01/02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erected 1/1/03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I&amp;E, mechanical complete 3/1/03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Pre-commissioning complete 4/1/03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Tie-in and final commissioning 4/03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Start-up 5/1/03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2001-08-17T11:54:17Z</dcterms:created>
  <dc:creator>jmillar3</dc:creator>
  <dc:description/>
  <dc:language>en-US</dc:language>
  <cp:lastModifiedBy>jmillar3</cp:lastModifiedBy>
  <dcterms:modified xsi:type="dcterms:W3CDTF">2001-08-21T12:59:52Z</dcterms:modified>
  <cp:revision>34</cp:revision>
  <dc:subject/>
  <dc:title>TW Station 1 Heat Recovery</dc:title>
</cp:coreProperties>
</file>