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3.png" ContentType="image/png"/>
  <Override PartName="/ppt/media/image9.wmf" ContentType="image/x-wmf"/>
  <Override PartName="/ppt/media/image12.png" ContentType="image/png"/>
  <Override PartName="/ppt/media/image8.png" ContentType="image/png"/>
  <Override PartName="/ppt/media/image17.png" ContentType="image/png"/>
  <Override PartName="/ppt/media/image18.png" ContentType="image/png"/>
  <Override PartName="/ppt/media/image16.wmf" ContentType="image/x-wmf"/>
  <Override PartName="/ppt/media/image14.png" ContentType="image/png"/>
  <Override PartName="/ppt/media/image2.wmf" ContentType="image/x-wmf"/>
  <Override PartName="/ppt/media/image3.wmf" ContentType="image/x-wmf"/>
  <Override PartName="/ppt/media/image4.wmf" ContentType="image/x-wmf"/>
  <Override PartName="/ppt/media/image5.wmf" ContentType="image/x-wmf"/>
  <Override PartName="/ppt/media/image1.png" ContentType="image/png"/>
  <Override PartName="/ppt/media/image10.png" ContentType="image/png"/>
  <Override PartName="/ppt/media/image6.png" ContentType="image/png"/>
  <Override PartName="/ppt/media/image15.png" ContentType="image/png"/>
  <Override PartName="/ppt/media/image7.png" ContentType="image/png"/>
  <Override PartName="/ppt/media/image11.png" ContentType="image/png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_rels/slide27.xml.rels" ContentType="application/vnd.openxmlformats-package.relationships+xml"/>
  <Override PartName="/ppt/slides/_rels/slide11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5.xml.rels" ContentType="application/vnd.openxmlformats-package.relationships+xml"/>
  <Override PartName="/ppt/slides/_rels/slide22.xml.rels" ContentType="application/vnd.openxmlformats-package.relationships+xml"/>
  <Override PartName="/ppt/slides/_rels/slide19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_rels/slide1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1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14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24.xml" ContentType="application/vnd.openxmlformats-officedocument.presentationml.slide+xml"/>
  <Override PartName="/ppt/slides/slide5.xml" ContentType="application/vnd.openxmlformats-officedocument.presentationml.slide+xml"/>
  <Override PartName="/ppt/slides/slide13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ppt/slides/slide14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77F837A-FB76-4484-B020-24654D3B143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78CEE93-269D-4CB3-9E82-25274AFBD5B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8754AE53-78B6-4846-AE57-AD0CA07B98B7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FCD0A2C-66E2-43A3-8EA1-5B3C865CEAE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en-US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609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98108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lnSpcReduction="9999"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7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 idx="1"/>
          </p:nvPr>
        </p:nvSpPr>
        <p:spPr>
          <a:xfrm>
            <a:off x="68580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 idx="2"/>
          </p:nvPr>
        </p:nvSpPr>
        <p:spPr>
          <a:xfrm>
            <a:off x="3124080" y="6248520"/>
            <a:ext cx="289584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 idx="3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4E2BA76-B0E4-4D3F-B1BA-EAED7E0E2D27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" name="ENE_COLORblue" descr=""/>
          <p:cNvPicPr/>
          <p:nvPr/>
        </p:nvPicPr>
        <p:blipFill>
          <a:blip r:embed="rId2"/>
          <a:stretch/>
        </p:blipFill>
        <p:spPr>
          <a:xfrm>
            <a:off x="8381880" y="6172200"/>
            <a:ext cx="586080" cy="587520"/>
          </a:xfrm>
          <a:prstGeom prst="rect">
            <a:avLst/>
          </a:prstGeom>
          <a:noFill/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.wmf"/><Relationship Id="rId3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png"/><Relationship Id="rId3" Type="http://schemas.openxmlformats.org/officeDocument/2006/relationships/hyperlink" Target="D:\Enron.exe" TargetMode="External"/><Relationship Id="rId4" Type="http://schemas.openxmlformats.org/officeDocument/2006/relationships/image" Target="../media/image1.png"/><Relationship Id="rId5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4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4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9.wmf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4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15.png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6.wmf"/><Relationship Id="rId3" Type="http://schemas.openxmlformats.org/officeDocument/2006/relationships/image" Target="../media/image9.wmf"/><Relationship Id="rId4" Type="http://schemas.openxmlformats.org/officeDocument/2006/relationships/slideLayout" Target="../slideLayouts/slideLayout4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7.png"/><Relationship Id="rId3" Type="http://schemas.openxmlformats.org/officeDocument/2006/relationships/oleObject" Target="../embeddings/oleObject2.bin"/><Relationship Id="rId4" Type="http://schemas.openxmlformats.org/officeDocument/2006/relationships/image" Target="../media/image18.png"/><Relationship Id="rId5" Type="http://schemas.openxmlformats.org/officeDocument/2006/relationships/image" Target="../media/image9.wmf"/><Relationship Id="rId6" Type="http://schemas.openxmlformats.org/officeDocument/2006/relationships/slideLayout" Target="../slideLayouts/slideLayout4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"/>
          <p:cNvSpPr/>
          <p:nvPr/>
        </p:nvSpPr>
        <p:spPr>
          <a:xfrm>
            <a:off x="1219320" y="3127320"/>
            <a:ext cx="6694200" cy="606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E-Commerce:  An Enron View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"/>
          <p:cNvSpPr/>
          <p:nvPr/>
        </p:nvSpPr>
        <p:spPr>
          <a:xfrm>
            <a:off x="1752480" y="4268880"/>
            <a:ext cx="571500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Mike S. McConnell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Chief Operating Officer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"/>
          <p:cNvSpPr/>
          <p:nvPr/>
        </p:nvSpPr>
        <p:spPr>
          <a:xfrm>
            <a:off x="1719360" y="5521320"/>
            <a:ext cx="5715000" cy="9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Key Ex Conference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Scottsdale, Arizona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April 27,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4" name=""/>
          <p:cNvGrpSpPr/>
          <p:nvPr/>
        </p:nvGrpSpPr>
        <p:grpSpPr>
          <a:xfrm>
            <a:off x="3289320" y="304920"/>
            <a:ext cx="2590200" cy="2580840"/>
            <a:chOff x="3289320" y="304920"/>
            <a:chExt cx="2590200" cy="2580840"/>
          </a:xfrm>
        </p:grpSpPr>
        <p:sp>
          <p:nvSpPr>
            <p:cNvPr id="15" name=""/>
            <p:cNvSpPr/>
            <p:nvPr/>
          </p:nvSpPr>
          <p:spPr>
            <a:xfrm>
              <a:off x="4368600" y="1249200"/>
              <a:ext cx="1510920" cy="163656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6" name=""/>
            <p:cNvSpPr/>
            <p:nvPr/>
          </p:nvSpPr>
          <p:spPr>
            <a:xfrm>
              <a:off x="3538080" y="1513440"/>
              <a:ext cx="568440" cy="5572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7" name=""/>
            <p:cNvSpPr/>
            <p:nvPr/>
          </p:nvSpPr>
          <p:spPr>
            <a:xfrm>
              <a:off x="3828960" y="1797840"/>
              <a:ext cx="494280" cy="56196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8" name=""/>
            <p:cNvSpPr/>
            <p:nvPr/>
          </p:nvSpPr>
          <p:spPr>
            <a:xfrm>
              <a:off x="4372920" y="779040"/>
              <a:ext cx="1032120" cy="129852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9" name=""/>
            <p:cNvSpPr/>
            <p:nvPr/>
          </p:nvSpPr>
          <p:spPr>
            <a:xfrm>
              <a:off x="3614040" y="304920"/>
              <a:ext cx="1325160" cy="130248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" name=""/>
            <p:cNvSpPr/>
            <p:nvPr/>
          </p:nvSpPr>
          <p:spPr>
            <a:xfrm>
              <a:off x="3289320" y="1267200"/>
              <a:ext cx="525960" cy="52776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" name=""/>
            <p:cNvSpPr/>
            <p:nvPr/>
          </p:nvSpPr>
          <p:spPr>
            <a:xfrm>
              <a:off x="4135680" y="2108880"/>
              <a:ext cx="449640" cy="44496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609480" y="-15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51436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Transaction Costs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4" name=""/>
          <p:cNvGraphicFramePr/>
          <p:nvPr/>
        </p:nvGraphicFramePr>
        <p:xfrm>
          <a:off x="228600" y="895320"/>
          <a:ext cx="10223640" cy="522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28600" y="895320"/>
                    <a:ext cx="10223640" cy="522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6" name=""/>
          <p:cNvSpPr/>
          <p:nvPr/>
        </p:nvSpPr>
        <p:spPr>
          <a:xfrm>
            <a:off x="1523880" y="47052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7" name=""/>
          <p:cNvSpPr/>
          <p:nvPr/>
        </p:nvSpPr>
        <p:spPr>
          <a:xfrm>
            <a:off x="1523880" y="47052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8" name=""/>
          <p:cNvSpPr/>
          <p:nvPr/>
        </p:nvSpPr>
        <p:spPr>
          <a:xfrm>
            <a:off x="152280" y="6400800"/>
            <a:ext cx="6608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Downes, Larry and Chunka Hui,</a:t>
            </a: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Unleashing the Killer App., 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Boston:  Harvard Business School Press, 1998, pp.44-45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9" name=""/>
          <p:cNvSpPr/>
          <p:nvPr/>
        </p:nvSpPr>
        <p:spPr>
          <a:xfrm>
            <a:off x="1677960" y="5538960"/>
            <a:ext cx="968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Branch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0" name=""/>
          <p:cNvSpPr/>
          <p:nvPr/>
        </p:nvSpPr>
        <p:spPr>
          <a:xfrm>
            <a:off x="2973600" y="5538960"/>
            <a:ext cx="1323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Telephone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1" name=""/>
          <p:cNvSpPr/>
          <p:nvPr/>
        </p:nvSpPr>
        <p:spPr>
          <a:xfrm>
            <a:off x="4878720" y="5538960"/>
            <a:ext cx="6757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ATM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6325920" y="5538960"/>
            <a:ext cx="10191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3810240" y="1068480"/>
            <a:ext cx="378864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…and Radically Lowered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 Costs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4" name=""/>
          <p:cNvSpPr/>
          <p:nvPr/>
        </p:nvSpPr>
        <p:spPr>
          <a:xfrm>
            <a:off x="4849200" y="2617920"/>
            <a:ext cx="380160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Average Cost per Transaction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Retail Banking by Channel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-7668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E-Business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36" name=""/>
          <p:cNvGraphicFramePr/>
          <p:nvPr/>
        </p:nvGraphicFramePr>
        <p:xfrm>
          <a:off x="1905120" y="1447920"/>
          <a:ext cx="5410080" cy="4618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905120" y="1447920"/>
                    <a:ext cx="5410080" cy="4618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8" name=""/>
          <p:cNvSpPr/>
          <p:nvPr/>
        </p:nvSpPr>
        <p:spPr>
          <a:xfrm>
            <a:off x="3050280" y="5956200"/>
            <a:ext cx="35341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ff00"/>
                </a:solidFill>
                <a:effectLst/>
                <a:uFillTx/>
                <a:latin typeface="Arial"/>
              </a:rPr>
              <a:t>Business-to-Business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Business-to-Consumer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9" name=""/>
          <p:cNvSpPr/>
          <p:nvPr/>
        </p:nvSpPr>
        <p:spPr>
          <a:xfrm>
            <a:off x="2751120" y="1295280"/>
            <a:ext cx="4502160" cy="947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Effects of Increasing 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	</a:t>
            </a: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Internetworking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0" name=""/>
          <p:cNvSpPr/>
          <p:nvPr/>
        </p:nvSpPr>
        <p:spPr>
          <a:xfrm>
            <a:off x="76680" y="6583320"/>
            <a:ext cx="239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Forrester Research, Inc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eBusiness Trends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914040" y="1447920"/>
            <a:ext cx="80010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is a Disintermediary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Cannibalizes Existing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347760" indent="-233280">
              <a:lnSpc>
                <a:spcPct val="100000"/>
              </a:lnSpc>
              <a:spcBef>
                <a:spcPts val="451"/>
              </a:spcBef>
              <a:buClr>
                <a:srgbClr val="ffffff"/>
              </a:buClr>
              <a:buSzPct val="110000"/>
              <a:buFont typeface="Symbol" charset="2"/>
              <a:buChar char="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Law of Diminishing Returns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Internet Allows for Mass Customization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75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Barriers to Enter Markets are Dramatically Changing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3" name=""/>
          <p:cNvSpPr/>
          <p:nvPr/>
        </p:nvSpPr>
        <p:spPr>
          <a:xfrm>
            <a:off x="741240" y="152388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4" name=""/>
          <p:cNvSpPr/>
          <p:nvPr/>
        </p:nvSpPr>
        <p:spPr>
          <a:xfrm>
            <a:off x="741240" y="22860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5" name=""/>
          <p:cNvSpPr/>
          <p:nvPr/>
        </p:nvSpPr>
        <p:spPr>
          <a:xfrm>
            <a:off x="741240" y="335268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6" name=""/>
          <p:cNvSpPr/>
          <p:nvPr/>
        </p:nvSpPr>
        <p:spPr>
          <a:xfrm>
            <a:off x="741240" y="403848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Philosophies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990720" y="1600200"/>
            <a:ext cx="81532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Run Technology as a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75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and Implement Enron’s Global E-Business Strategy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75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Spending Focused on Achieving Competitive Advantage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Highly Robust and Flexible Infrastructure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65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Develop Several Proprietary Applications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49" name=""/>
          <p:cNvSpPr/>
          <p:nvPr/>
        </p:nvSpPr>
        <p:spPr>
          <a:xfrm>
            <a:off x="817560" y="173196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0" name=""/>
          <p:cNvSpPr/>
          <p:nvPr/>
        </p:nvSpPr>
        <p:spPr>
          <a:xfrm>
            <a:off x="817560" y="234144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817560" y="302724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817560" y="371304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817560" y="432288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Enron Philosophies Continued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914040" y="1600200"/>
            <a:ext cx="792468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75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Expansion and Extension of our Existing Business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75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Enabler of Unparalleled Information Dissemination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Incubator of New Ideas and Business Models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Challenge Existing Ideas and Beliefs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741240" y="165564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741240" y="22860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741240" y="302724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741240" y="373392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/>
          </p:nvPr>
        </p:nvSpPr>
        <p:spPr>
          <a:xfrm>
            <a:off x="0" y="115560"/>
            <a:ext cx="9144000" cy="1941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7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eCommerce is Becoming Core to the Global Energy Business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1523880" y="1143000"/>
            <a:ext cx="6096240" cy="4572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62" name="" descr=""/>
          <p:cNvPicPr/>
          <p:nvPr/>
        </p:nvPicPr>
        <p:blipFill>
          <a:blip r:embed="rId1"/>
          <a:srcRect l="24220" t="25004" r="32031" b="34375"/>
          <a:stretch/>
        </p:blipFill>
        <p:spPr>
          <a:xfrm>
            <a:off x="1238400" y="1863720"/>
            <a:ext cx="6541920" cy="4610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63" name=""/>
          <p:cNvSpPr/>
          <p:nvPr/>
        </p:nvSpPr>
        <p:spPr>
          <a:xfrm>
            <a:off x="1328760" y="5033880"/>
            <a:ext cx="10450440" cy="58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010102374621985712398571928509129759812659821598601010237462198571239857192850912975981265982159860101023746216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010102374621985712398571928509129759812659821598601010237462198571239857192850912975981265982159860101023746298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529640" y="2344680"/>
            <a:ext cx="461520" cy="2770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01010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01382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83710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91817 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" strike="noStrike" u="none">
                <a:solidFill>
                  <a:srgbClr val="808080"/>
                </a:solidFill>
                <a:effectLst/>
                <a:uFillTx/>
                <a:latin typeface="Times New Roman"/>
              </a:rPr>
              <a:t>91919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1978200" y="5880240"/>
            <a:ext cx="2013840" cy="383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900" strike="noStrike" u="none">
                <a:solidFill>
                  <a:srgbClr val="0486fc"/>
                </a:solidFill>
                <a:effectLst/>
                <a:uFillTx/>
                <a:latin typeface="AvantGarde"/>
              </a:rPr>
              <a:t>global networks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6" name=""/>
          <p:cNvGraphicFramePr/>
          <p:nvPr/>
        </p:nvGraphicFramePr>
        <p:xfrm>
          <a:off x="0" y="0"/>
          <a:ext cx="9259920" cy="6970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6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259920" cy="6970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837720" y="2971440"/>
            <a:ext cx="7883640" cy="685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3700"/>
            </a:br>
            <a:r>
              <a:rPr b="1" lang="en-US" sz="24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Putting the Energy into e-commerce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6948360" y="3225960"/>
            <a:ext cx="519120" cy="35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0000"/>
                </a:solidFill>
                <a:effectLst/>
                <a:uFillTx/>
                <a:latin typeface="Arial"/>
              </a:rPr>
              <a:t>TM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609480" y="2193840"/>
            <a:ext cx="7828200" cy="131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50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8000" strike="noStrike" u="none">
                <a:solidFill>
                  <a:srgbClr val="666666"/>
                </a:solidFill>
                <a:effectLst/>
                <a:uFillTx/>
                <a:latin typeface="Arial Black"/>
              </a:rPr>
              <a:t>Enron</a:t>
            </a:r>
            <a:r>
              <a:rPr b="1" lang="en-US" sz="8000" strike="noStrike" u="none">
                <a:solidFill>
                  <a:srgbClr val="d7d7d7"/>
                </a:solidFill>
                <a:effectLst/>
                <a:uFillTx/>
                <a:latin typeface="Arial Black"/>
              </a:rPr>
              <a:t>Online</a:t>
            </a:r>
            <a:endParaRPr b="0" lang="en-US" sz="8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6862680" y="2286000"/>
            <a:ext cx="681120" cy="43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666666"/>
                </a:solidFill>
                <a:effectLst/>
                <a:uFillTx/>
                <a:latin typeface="Frutiger 45 Light"/>
              </a:rPr>
              <a:t>TM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2" name=""/>
          <p:cNvSpPr/>
          <p:nvPr/>
        </p:nvSpPr>
        <p:spPr>
          <a:xfrm>
            <a:off x="3494160" y="165240"/>
            <a:ext cx="4770360" cy="623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3" name="">
            <a:hlinkClick r:id="rId3"/>
          </p:cNvPr>
          <p:cNvSpPr/>
          <p:nvPr/>
        </p:nvSpPr>
        <p:spPr>
          <a:xfrm>
            <a:off x="4465800" y="533520"/>
            <a:ext cx="4678200" cy="543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4" name="ENE_COLORblue" descr=""/>
          <p:cNvPicPr/>
          <p:nvPr/>
        </p:nvPicPr>
        <p:blipFill>
          <a:blip r:embed="rId4"/>
          <a:stretch/>
        </p:blipFill>
        <p:spPr>
          <a:xfrm>
            <a:off x="8305920" y="5965920"/>
            <a:ext cx="585720" cy="587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"/>
          <p:cNvSpPr/>
          <p:nvPr/>
        </p:nvSpPr>
        <p:spPr>
          <a:xfrm>
            <a:off x="-2362320" y="2286000"/>
            <a:ext cx="7772400" cy="129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-152280" y="952560"/>
            <a:ext cx="9144000" cy="49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3080" indent="-343080" algn="ctr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</a:t>
            </a:r>
            <a:r>
              <a:rPr b="1" lang="en-GB" sz="28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r>
              <a:rPr b="0" lang="en-GB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Free, Internet-based, Global</a:t>
            </a:r>
            <a:r>
              <a:rPr b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Transaction System</a:t>
            </a:r>
            <a:r>
              <a:rPr b="0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Which</a:t>
            </a:r>
            <a:r>
              <a:rPr b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Allows Counterparties to View</a:t>
            </a: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 Time Prices</a:t>
            </a: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From Enron’s</a:t>
            </a: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Traders and </a:t>
            </a:r>
            <a:r>
              <a:rPr b="0" lang="en-GB" sz="2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Transact Instantly</a:t>
            </a:r>
            <a:r>
              <a:rPr b="1" lang="en-GB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GB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Online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 algn="ctr">
              <a:lnSpc>
                <a:spcPct val="100000"/>
              </a:lnSpc>
              <a:spcBef>
                <a:spcPts val="7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700"/>
              </a:spcBef>
              <a:buClr>
                <a:srgbClr val="ff6600"/>
              </a:buClr>
              <a:buFont typeface="Wingdings" charset="2"/>
              <a:buChar char="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>
            <a:off x="2286000" y="2895480"/>
            <a:ext cx="4952880" cy="3505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78" name="" descr=""/>
          <p:cNvPicPr/>
          <p:nvPr/>
        </p:nvPicPr>
        <p:blipFill>
          <a:blip r:embed="rId1"/>
          <a:srcRect l="31950" t="36309" r="37584" b="28799"/>
          <a:stretch/>
        </p:blipFill>
        <p:spPr>
          <a:xfrm>
            <a:off x="2209680" y="2666880"/>
            <a:ext cx="5340600" cy="3527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79" name=""/>
          <p:cNvSpPr/>
          <p:nvPr/>
        </p:nvSpPr>
        <p:spPr>
          <a:xfrm>
            <a:off x="2034000" y="5448240"/>
            <a:ext cx="2518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66ff"/>
                </a:solidFill>
                <a:effectLst/>
                <a:uFillTx/>
                <a:latin typeface="Arial"/>
              </a:rPr>
              <a:t> click &amp; transact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0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1" name=""/>
          <p:cNvSpPr/>
          <p:nvPr/>
        </p:nvSpPr>
        <p:spPr>
          <a:xfrm>
            <a:off x="2377080" y="136440"/>
            <a:ext cx="41738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What is EnronOnline?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/>
          </p:nvPr>
        </p:nvSpPr>
        <p:spPr>
          <a:xfrm>
            <a:off x="639360" y="1320840"/>
            <a:ext cx="90378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 of charge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Real-Time Pricing Information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Access to complementary markets</a:t>
            </a:r>
            <a:r>
              <a:rPr b="0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and product information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Simple access via the Internet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Easy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 use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76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Fast and Secure </a:t>
            </a:r>
            <a:r>
              <a:rPr b="0" lang="en-US" sz="19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Execution</a:t>
            </a:r>
            <a:endParaRPr b="0" lang="en-US" sz="19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624"/>
              </a:spcBef>
              <a:buClr>
                <a:srgbClr val="ff00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5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Enron’s Best Prices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2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624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4" name=""/>
          <p:cNvSpPr/>
          <p:nvPr/>
        </p:nvSpPr>
        <p:spPr>
          <a:xfrm>
            <a:off x="2440440" y="136440"/>
            <a:ext cx="45835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Benefits of EnronOnline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"/>
          <p:cNvSpPr/>
          <p:nvPr/>
        </p:nvSpPr>
        <p:spPr>
          <a:xfrm>
            <a:off x="1066680" y="520560"/>
            <a:ext cx="8077320" cy="6108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spcBef>
                <a:spcPts val="799"/>
              </a:spcBef>
              <a:buClr>
                <a:srgbClr val="000000"/>
              </a:buClr>
              <a:buFont typeface="Comic Sans MS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November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Canadian Natural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December 1999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Coal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Nordic Power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Plastics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Pulp &amp; Paper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US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January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Continental European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Emissions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LPG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Oil &amp; Refined Products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Petrochemicals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Gas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UK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Weather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February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EnBank Virtual Storage Auction (UK)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March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Credit Derivatives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Enron Emissions Auctions (US)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Australian Power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Summer 2000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Bandwidth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228600">
              <a:lnSpc>
                <a:spcPct val="60000"/>
              </a:lnSpc>
              <a:spcBef>
                <a:spcPts val="4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European Coal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	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8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87" name=""/>
          <p:cNvSpPr/>
          <p:nvPr/>
        </p:nvSpPr>
        <p:spPr>
          <a:xfrm>
            <a:off x="0" y="152280"/>
            <a:ext cx="9144000" cy="762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Enron’s global wholesale transaction business </a:t>
            </a:r>
            <a:br>
              <a:rPr sz="3000"/>
            </a:b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	</a:t>
            </a: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      ….……..moves online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 rot="18733800">
            <a:off x="-281160" y="3893400"/>
            <a:ext cx="27241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99ff"/>
                </a:solidFill>
                <a:effectLst/>
                <a:uFillTx/>
                <a:latin typeface="Frutiger 45 Light"/>
              </a:rPr>
              <a:t>Clicks &amp; Mortar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"/>
          <p:cNvSpPr/>
          <p:nvPr/>
        </p:nvSpPr>
        <p:spPr>
          <a:xfrm>
            <a:off x="363600" y="304920"/>
            <a:ext cx="8423280" cy="54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Presentation Summary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"/>
          <p:cNvSpPr/>
          <p:nvPr/>
        </p:nvSpPr>
        <p:spPr>
          <a:xfrm>
            <a:off x="1650960" y="2151000"/>
            <a:ext cx="1634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" name=""/>
          <p:cNvSpPr/>
          <p:nvPr/>
        </p:nvSpPr>
        <p:spPr>
          <a:xfrm>
            <a:off x="1860480" y="2054160"/>
            <a:ext cx="6127920" cy="283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360" rIns="90360" tIns="44280" bIns="4428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eBusiness Trends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Philosophies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Conclusions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"/>
          <p:cNvSpPr/>
          <p:nvPr/>
        </p:nvSpPr>
        <p:spPr>
          <a:xfrm>
            <a:off x="1650960" y="2778120"/>
            <a:ext cx="1634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1650960" y="3390840"/>
            <a:ext cx="1634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1650960" y="3989520"/>
            <a:ext cx="163440" cy="16344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5280" bIns="3528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"/>
          <p:cNvSpPr/>
          <p:nvPr/>
        </p:nvSpPr>
        <p:spPr>
          <a:xfrm>
            <a:off x="5943600" y="1139760"/>
            <a:ext cx="3200400" cy="28386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Consultants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McKinsey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AT Kearney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Price Waterhouse Coopers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Arthur Andersen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Research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CERA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Columbia University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Harvard Business School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Meta Group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Misc.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Turner Entertainment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US Senate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Army &amp; Navy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Brokers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All of them………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231480" y="1120680"/>
            <a:ext cx="2805480" cy="4972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Producers &amp; Marketers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Aquila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Bank of Montreal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Bord Gais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Chevron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Dynegy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Entergy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Goldman Sachs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Koch Industries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Louis Dreyfus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Morgan Stanley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Phibro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Shell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Texaco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Toronto Dominion Bank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Williams 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End Users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Dow Chemicals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International Paper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Lafarge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Pepsico Inc.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Terra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3051000" y="1119240"/>
            <a:ext cx="3132720" cy="548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Utilities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British 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Detroit Edison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Duke 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Electricite de France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Electrobras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Florida Power &amp; Light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PG&amp;E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Reliant 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SNAM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Competitors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Altra 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Bloomberg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IPE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Nymex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Technologists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Microsoft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UUNet Technologies, Inc.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Compaq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Lucent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IBM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6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CISCO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2822760" y="6388200"/>
            <a:ext cx="36324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From over 30 countries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3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4" name=""/>
          <p:cNvSpPr/>
          <p:nvPr/>
        </p:nvSpPr>
        <p:spPr>
          <a:xfrm>
            <a:off x="2666160" y="136440"/>
            <a:ext cx="35816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Web-Site Visitors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" descr=""/>
          <p:cNvPicPr/>
          <p:nvPr/>
        </p:nvPicPr>
        <p:blipFill>
          <a:blip r:embed="rId1"/>
          <a:srcRect l="0" t="17252" r="23157" b="21376"/>
          <a:stretch/>
        </p:blipFill>
        <p:spPr>
          <a:xfrm>
            <a:off x="0" y="792000"/>
            <a:ext cx="9144000" cy="5392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6" name=""/>
          <p:cNvSpPr/>
          <p:nvPr/>
        </p:nvSpPr>
        <p:spPr>
          <a:xfrm>
            <a:off x="4282560" y="2599920"/>
            <a:ext cx="11044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New</a:t>
            </a: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</a:t>
            </a:r>
            <a:r>
              <a:rPr b="1" lang="en-US" sz="1600" strike="noStrike" u="none">
                <a:solidFill>
                  <a:srgbClr val="000066"/>
                </a:solidFill>
                <a:effectLst/>
                <a:uFillTx/>
                <a:latin typeface="Arial"/>
              </a:rPr>
              <a:t>User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7" name=""/>
          <p:cNvSpPr/>
          <p:nvPr/>
        </p:nvSpPr>
        <p:spPr>
          <a:xfrm>
            <a:off x="4308120" y="3078000"/>
            <a:ext cx="10108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6600"/>
                </a:solidFill>
                <a:effectLst/>
                <a:uFillTx/>
                <a:latin typeface="Arial"/>
              </a:rPr>
              <a:t>*******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98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199" name=""/>
          <p:cNvSpPr/>
          <p:nvPr/>
        </p:nvSpPr>
        <p:spPr>
          <a:xfrm>
            <a:off x="2516040" y="152280"/>
            <a:ext cx="41324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www.EnronOnline.com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" descr=""/>
          <p:cNvPicPr/>
          <p:nvPr/>
        </p:nvPicPr>
        <p:blipFill>
          <a:blip r:embed="rId1"/>
          <a:srcRect l="0" t="16838" r="22788" b="22395"/>
          <a:stretch/>
        </p:blipFill>
        <p:spPr>
          <a:xfrm>
            <a:off x="388800" y="749160"/>
            <a:ext cx="8755200" cy="5321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01" name=""/>
          <p:cNvSpPr/>
          <p:nvPr/>
        </p:nvSpPr>
        <p:spPr>
          <a:xfrm>
            <a:off x="476280" y="26100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500"/>
            </a:b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2" name=""/>
          <p:cNvGrpSpPr/>
          <p:nvPr/>
        </p:nvGrpSpPr>
        <p:grpSpPr>
          <a:xfrm>
            <a:off x="4390920" y="6040440"/>
            <a:ext cx="1390320" cy="817560"/>
            <a:chOff x="4390920" y="6040440"/>
            <a:chExt cx="1390320" cy="817560"/>
          </a:xfrm>
        </p:grpSpPr>
        <p:sp>
          <p:nvSpPr>
            <p:cNvPr id="203" name=""/>
            <p:cNvSpPr/>
            <p:nvPr/>
          </p:nvSpPr>
          <p:spPr>
            <a:xfrm>
              <a:off x="4492800" y="6064200"/>
              <a:ext cx="174600" cy="92160"/>
            </a:xfrm>
            <a:custGeom>
              <a:avLst/>
              <a:gdLst/>
              <a:ahLst/>
              <a:rect l="l" t="t" r="r" b="b"/>
              <a:pathLst>
                <a:path w="221" h="175">
                  <a:moveTo>
                    <a:pt x="35" y="121"/>
                  </a:moveTo>
                  <a:lnTo>
                    <a:pt x="146" y="171"/>
                  </a:lnTo>
                  <a:lnTo>
                    <a:pt x="146" y="171"/>
                  </a:lnTo>
                  <a:lnTo>
                    <a:pt x="157" y="175"/>
                  </a:lnTo>
                  <a:lnTo>
                    <a:pt x="168" y="175"/>
                  </a:lnTo>
                  <a:lnTo>
                    <a:pt x="178" y="173"/>
                  </a:lnTo>
                  <a:lnTo>
                    <a:pt x="188" y="168"/>
                  </a:lnTo>
                  <a:lnTo>
                    <a:pt x="197" y="163"/>
                  </a:lnTo>
                  <a:lnTo>
                    <a:pt x="205" y="154"/>
                  </a:lnTo>
                  <a:lnTo>
                    <a:pt x="211" y="144"/>
                  </a:lnTo>
                  <a:lnTo>
                    <a:pt x="217" y="133"/>
                  </a:lnTo>
                  <a:lnTo>
                    <a:pt x="220" y="122"/>
                  </a:lnTo>
                  <a:lnTo>
                    <a:pt x="221" y="109"/>
                  </a:lnTo>
                  <a:lnTo>
                    <a:pt x="220" y="98"/>
                  </a:lnTo>
                  <a:lnTo>
                    <a:pt x="217" y="87"/>
                  </a:lnTo>
                  <a:lnTo>
                    <a:pt x="211" y="75"/>
                  </a:lnTo>
                  <a:lnTo>
                    <a:pt x="205" y="66"/>
                  </a:lnTo>
                  <a:lnTo>
                    <a:pt x="196" y="59"/>
                  </a:lnTo>
                  <a:lnTo>
                    <a:pt x="186" y="53"/>
                  </a:lnTo>
                  <a:lnTo>
                    <a:pt x="186" y="53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63" y="1"/>
                  </a:lnTo>
                  <a:lnTo>
                    <a:pt x="53" y="0"/>
                  </a:lnTo>
                  <a:lnTo>
                    <a:pt x="42" y="1"/>
                  </a:lnTo>
                  <a:lnTo>
                    <a:pt x="32" y="5"/>
                  </a:lnTo>
                  <a:lnTo>
                    <a:pt x="24" y="11"/>
                  </a:lnTo>
                  <a:lnTo>
                    <a:pt x="15" y="19"/>
                  </a:lnTo>
                  <a:lnTo>
                    <a:pt x="8" y="29"/>
                  </a:lnTo>
                  <a:lnTo>
                    <a:pt x="4" y="40"/>
                  </a:lnTo>
                  <a:lnTo>
                    <a:pt x="0" y="53"/>
                  </a:lnTo>
                  <a:lnTo>
                    <a:pt x="0" y="65"/>
                  </a:lnTo>
                  <a:lnTo>
                    <a:pt x="2" y="77"/>
                  </a:lnTo>
                  <a:lnTo>
                    <a:pt x="5" y="88"/>
                  </a:lnTo>
                  <a:lnTo>
                    <a:pt x="9" y="98"/>
                  </a:lnTo>
                  <a:lnTo>
                    <a:pt x="16" y="107"/>
                  </a:lnTo>
                  <a:lnTo>
                    <a:pt x="25" y="114"/>
                  </a:lnTo>
                  <a:lnTo>
                    <a:pt x="35" y="121"/>
                  </a:lnTo>
                  <a:lnTo>
                    <a:pt x="35" y="121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360" bIns="4536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4" name=""/>
            <p:cNvSpPr/>
            <p:nvPr/>
          </p:nvSpPr>
          <p:spPr>
            <a:xfrm>
              <a:off x="4390920" y="6040440"/>
              <a:ext cx="1390320" cy="817560"/>
            </a:xfrm>
            <a:custGeom>
              <a:avLst/>
              <a:gdLst/>
              <a:ahLst/>
              <a:rect l="l" t="t" r="r" b="b"/>
              <a:pathLst>
                <a:path w="1749" h="1543">
                  <a:moveTo>
                    <a:pt x="1749" y="862"/>
                  </a:moveTo>
                  <a:lnTo>
                    <a:pt x="1749" y="870"/>
                  </a:lnTo>
                  <a:lnTo>
                    <a:pt x="1749" y="890"/>
                  </a:lnTo>
                  <a:lnTo>
                    <a:pt x="1747" y="921"/>
                  </a:lnTo>
                  <a:lnTo>
                    <a:pt x="1744" y="960"/>
                  </a:lnTo>
                  <a:lnTo>
                    <a:pt x="1739" y="1003"/>
                  </a:lnTo>
                  <a:lnTo>
                    <a:pt x="1730" y="1048"/>
                  </a:lnTo>
                  <a:lnTo>
                    <a:pt x="1718" y="1092"/>
                  </a:lnTo>
                  <a:lnTo>
                    <a:pt x="1702" y="1134"/>
                  </a:lnTo>
                  <a:lnTo>
                    <a:pt x="1701" y="1137"/>
                  </a:lnTo>
                  <a:lnTo>
                    <a:pt x="1698" y="1147"/>
                  </a:lnTo>
                  <a:lnTo>
                    <a:pt x="1693" y="1162"/>
                  </a:lnTo>
                  <a:lnTo>
                    <a:pt x="1683" y="1183"/>
                  </a:lnTo>
                  <a:lnTo>
                    <a:pt x="1670" y="1208"/>
                  </a:lnTo>
                  <a:lnTo>
                    <a:pt x="1655" y="1235"/>
                  </a:lnTo>
                  <a:lnTo>
                    <a:pt x="1634" y="1266"/>
                  </a:lnTo>
                  <a:lnTo>
                    <a:pt x="1610" y="1298"/>
                  </a:lnTo>
                  <a:lnTo>
                    <a:pt x="1581" y="1331"/>
                  </a:lnTo>
                  <a:lnTo>
                    <a:pt x="1547" y="1365"/>
                  </a:lnTo>
                  <a:lnTo>
                    <a:pt x="1507" y="1396"/>
                  </a:lnTo>
                  <a:lnTo>
                    <a:pt x="1461" y="1428"/>
                  </a:lnTo>
                  <a:lnTo>
                    <a:pt x="1410" y="1456"/>
                  </a:lnTo>
                  <a:lnTo>
                    <a:pt x="1352" y="1483"/>
                  </a:lnTo>
                  <a:lnTo>
                    <a:pt x="1287" y="1504"/>
                  </a:lnTo>
                  <a:lnTo>
                    <a:pt x="1215" y="1522"/>
                  </a:lnTo>
                  <a:lnTo>
                    <a:pt x="1213" y="1523"/>
                  </a:lnTo>
                  <a:lnTo>
                    <a:pt x="1204" y="1524"/>
                  </a:lnTo>
                  <a:lnTo>
                    <a:pt x="1192" y="1528"/>
                  </a:lnTo>
                  <a:lnTo>
                    <a:pt x="1175" y="1532"/>
                  </a:lnTo>
                  <a:lnTo>
                    <a:pt x="1154" y="1536"/>
                  </a:lnTo>
                  <a:lnTo>
                    <a:pt x="1130" y="1539"/>
                  </a:lnTo>
                  <a:lnTo>
                    <a:pt x="1103" y="1542"/>
                  </a:lnTo>
                  <a:lnTo>
                    <a:pt x="1073" y="1543"/>
                  </a:lnTo>
                  <a:lnTo>
                    <a:pt x="1041" y="1543"/>
                  </a:lnTo>
                  <a:lnTo>
                    <a:pt x="1008" y="1541"/>
                  </a:lnTo>
                  <a:lnTo>
                    <a:pt x="972" y="1537"/>
                  </a:lnTo>
                  <a:lnTo>
                    <a:pt x="937" y="1528"/>
                  </a:lnTo>
                  <a:lnTo>
                    <a:pt x="901" y="1518"/>
                  </a:lnTo>
                  <a:lnTo>
                    <a:pt x="865" y="1503"/>
                  </a:lnTo>
                  <a:lnTo>
                    <a:pt x="829" y="1483"/>
                  </a:lnTo>
                  <a:lnTo>
                    <a:pt x="795" y="1459"/>
                  </a:lnTo>
                  <a:lnTo>
                    <a:pt x="26" y="527"/>
                  </a:lnTo>
                  <a:lnTo>
                    <a:pt x="24" y="525"/>
                  </a:lnTo>
                  <a:lnTo>
                    <a:pt x="19" y="520"/>
                  </a:lnTo>
                  <a:lnTo>
                    <a:pt x="14" y="513"/>
                  </a:lnTo>
                  <a:lnTo>
                    <a:pt x="8" y="502"/>
                  </a:lnTo>
                  <a:lnTo>
                    <a:pt x="3" y="489"/>
                  </a:lnTo>
                  <a:lnTo>
                    <a:pt x="0" y="473"/>
                  </a:lnTo>
                  <a:lnTo>
                    <a:pt x="1" y="454"/>
                  </a:lnTo>
                  <a:lnTo>
                    <a:pt x="6" y="432"/>
                  </a:lnTo>
                  <a:lnTo>
                    <a:pt x="37" y="283"/>
                  </a:lnTo>
                  <a:lnTo>
                    <a:pt x="38" y="280"/>
                  </a:lnTo>
                  <a:lnTo>
                    <a:pt x="40" y="274"/>
                  </a:lnTo>
                  <a:lnTo>
                    <a:pt x="46" y="264"/>
                  </a:lnTo>
                  <a:lnTo>
                    <a:pt x="53" y="253"/>
                  </a:lnTo>
                  <a:lnTo>
                    <a:pt x="61" y="240"/>
                  </a:lnTo>
                  <a:lnTo>
                    <a:pt x="72" y="229"/>
                  </a:lnTo>
                  <a:lnTo>
                    <a:pt x="86" y="220"/>
                  </a:lnTo>
                  <a:lnTo>
                    <a:pt x="101" y="214"/>
                  </a:lnTo>
                  <a:lnTo>
                    <a:pt x="467" y="14"/>
                  </a:lnTo>
                  <a:lnTo>
                    <a:pt x="469" y="13"/>
                  </a:lnTo>
                  <a:lnTo>
                    <a:pt x="475" y="10"/>
                  </a:lnTo>
                  <a:lnTo>
                    <a:pt x="485" y="6"/>
                  </a:lnTo>
                  <a:lnTo>
                    <a:pt x="498" y="4"/>
                  </a:lnTo>
                  <a:lnTo>
                    <a:pt x="515" y="1"/>
                  </a:lnTo>
                  <a:lnTo>
                    <a:pt x="533" y="0"/>
                  </a:lnTo>
                  <a:lnTo>
                    <a:pt x="554" y="3"/>
                  </a:lnTo>
                  <a:lnTo>
                    <a:pt x="579" y="8"/>
                  </a:lnTo>
                  <a:lnTo>
                    <a:pt x="973" y="93"/>
                  </a:lnTo>
                  <a:lnTo>
                    <a:pt x="1626" y="534"/>
                  </a:lnTo>
                  <a:lnTo>
                    <a:pt x="1632" y="538"/>
                  </a:lnTo>
                  <a:lnTo>
                    <a:pt x="1645" y="549"/>
                  </a:lnTo>
                  <a:lnTo>
                    <a:pt x="1665" y="571"/>
                  </a:lnTo>
                  <a:lnTo>
                    <a:pt x="1687" y="602"/>
                  </a:lnTo>
                  <a:lnTo>
                    <a:pt x="1709" y="645"/>
                  </a:lnTo>
                  <a:lnTo>
                    <a:pt x="1729" y="703"/>
                  </a:lnTo>
                  <a:lnTo>
                    <a:pt x="1743" y="774"/>
                  </a:lnTo>
                  <a:lnTo>
                    <a:pt x="1749" y="862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5" name=""/>
            <p:cNvSpPr/>
            <p:nvPr/>
          </p:nvSpPr>
          <p:spPr>
            <a:xfrm>
              <a:off x="4519800" y="6077160"/>
              <a:ext cx="1163160" cy="541080"/>
            </a:xfrm>
            <a:custGeom>
              <a:avLst/>
              <a:gdLst/>
              <a:ahLst/>
              <a:rect l="l" t="t" r="r" b="b"/>
              <a:pathLst>
                <a:path w="1462" h="1021">
                  <a:moveTo>
                    <a:pt x="969" y="1017"/>
                  </a:moveTo>
                  <a:lnTo>
                    <a:pt x="950" y="1021"/>
                  </a:lnTo>
                  <a:lnTo>
                    <a:pt x="933" y="1021"/>
                  </a:lnTo>
                  <a:lnTo>
                    <a:pt x="914" y="1019"/>
                  </a:lnTo>
                  <a:lnTo>
                    <a:pt x="895" y="1016"/>
                  </a:lnTo>
                  <a:lnTo>
                    <a:pt x="878" y="1009"/>
                  </a:lnTo>
                  <a:lnTo>
                    <a:pt x="861" y="1003"/>
                  </a:lnTo>
                  <a:lnTo>
                    <a:pt x="845" y="995"/>
                  </a:lnTo>
                  <a:lnTo>
                    <a:pt x="829" y="987"/>
                  </a:lnTo>
                  <a:lnTo>
                    <a:pt x="814" y="978"/>
                  </a:lnTo>
                  <a:lnTo>
                    <a:pt x="802" y="969"/>
                  </a:lnTo>
                  <a:lnTo>
                    <a:pt x="789" y="962"/>
                  </a:lnTo>
                  <a:lnTo>
                    <a:pt x="779" y="954"/>
                  </a:lnTo>
                  <a:lnTo>
                    <a:pt x="772" y="948"/>
                  </a:lnTo>
                  <a:lnTo>
                    <a:pt x="766" y="943"/>
                  </a:lnTo>
                  <a:lnTo>
                    <a:pt x="762" y="939"/>
                  </a:lnTo>
                  <a:lnTo>
                    <a:pt x="761" y="938"/>
                  </a:lnTo>
                  <a:lnTo>
                    <a:pt x="336" y="434"/>
                  </a:lnTo>
                  <a:lnTo>
                    <a:pt x="10" y="213"/>
                  </a:lnTo>
                  <a:lnTo>
                    <a:pt x="1" y="201"/>
                  </a:lnTo>
                  <a:lnTo>
                    <a:pt x="0" y="191"/>
                  </a:lnTo>
                  <a:lnTo>
                    <a:pt x="3" y="182"/>
                  </a:lnTo>
                  <a:lnTo>
                    <a:pt x="10" y="175"/>
                  </a:lnTo>
                  <a:lnTo>
                    <a:pt x="19" y="170"/>
                  </a:lnTo>
                  <a:lnTo>
                    <a:pt x="26" y="165"/>
                  </a:lnTo>
                  <a:lnTo>
                    <a:pt x="33" y="162"/>
                  </a:lnTo>
                  <a:lnTo>
                    <a:pt x="35" y="161"/>
                  </a:lnTo>
                  <a:lnTo>
                    <a:pt x="284" y="24"/>
                  </a:lnTo>
                  <a:lnTo>
                    <a:pt x="307" y="13"/>
                  </a:lnTo>
                  <a:lnTo>
                    <a:pt x="332" y="5"/>
                  </a:lnTo>
                  <a:lnTo>
                    <a:pt x="356" y="2"/>
                  </a:lnTo>
                  <a:lnTo>
                    <a:pt x="380" y="0"/>
                  </a:lnTo>
                  <a:lnTo>
                    <a:pt x="400" y="0"/>
                  </a:lnTo>
                  <a:lnTo>
                    <a:pt x="417" y="2"/>
                  </a:lnTo>
                  <a:lnTo>
                    <a:pt x="428" y="3"/>
                  </a:lnTo>
                  <a:lnTo>
                    <a:pt x="432" y="4"/>
                  </a:lnTo>
                  <a:lnTo>
                    <a:pt x="788" y="88"/>
                  </a:lnTo>
                  <a:lnTo>
                    <a:pt x="1408" y="533"/>
                  </a:lnTo>
                  <a:lnTo>
                    <a:pt x="1440" y="569"/>
                  </a:lnTo>
                  <a:lnTo>
                    <a:pt x="1457" y="608"/>
                  </a:lnTo>
                  <a:lnTo>
                    <a:pt x="1462" y="646"/>
                  </a:lnTo>
                  <a:lnTo>
                    <a:pt x="1460" y="680"/>
                  </a:lnTo>
                  <a:lnTo>
                    <a:pt x="1452" y="711"/>
                  </a:lnTo>
                  <a:lnTo>
                    <a:pt x="1442" y="735"/>
                  </a:lnTo>
                  <a:lnTo>
                    <a:pt x="1433" y="750"/>
                  </a:lnTo>
                  <a:lnTo>
                    <a:pt x="1430" y="757"/>
                  </a:lnTo>
                  <a:lnTo>
                    <a:pt x="1428" y="759"/>
                  </a:lnTo>
                  <a:lnTo>
                    <a:pt x="1422" y="768"/>
                  </a:lnTo>
                  <a:lnTo>
                    <a:pt x="1414" y="781"/>
                  </a:lnTo>
                  <a:lnTo>
                    <a:pt x="1402" y="796"/>
                  </a:lnTo>
                  <a:lnTo>
                    <a:pt x="1385" y="816"/>
                  </a:lnTo>
                  <a:lnTo>
                    <a:pt x="1365" y="837"/>
                  </a:lnTo>
                  <a:lnTo>
                    <a:pt x="1342" y="860"/>
                  </a:lnTo>
                  <a:lnTo>
                    <a:pt x="1315" y="884"/>
                  </a:lnTo>
                  <a:lnTo>
                    <a:pt x="1285" y="907"/>
                  </a:lnTo>
                  <a:lnTo>
                    <a:pt x="1250" y="931"/>
                  </a:lnTo>
                  <a:lnTo>
                    <a:pt x="1213" y="953"/>
                  </a:lnTo>
                  <a:lnTo>
                    <a:pt x="1171" y="973"/>
                  </a:lnTo>
                  <a:lnTo>
                    <a:pt x="1126" y="990"/>
                  </a:lnTo>
                  <a:lnTo>
                    <a:pt x="1077" y="1003"/>
                  </a:lnTo>
                  <a:lnTo>
                    <a:pt x="1025" y="1013"/>
                  </a:lnTo>
                  <a:lnTo>
                    <a:pt x="969" y="1017"/>
                  </a:lnTo>
                  <a:close/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6" name=""/>
            <p:cNvSpPr/>
            <p:nvPr/>
          </p:nvSpPr>
          <p:spPr>
            <a:xfrm>
              <a:off x="4516560" y="6077160"/>
              <a:ext cx="614520" cy="230040"/>
            </a:xfrm>
            <a:custGeom>
              <a:avLst/>
              <a:gdLst/>
              <a:ahLst/>
              <a:rect l="l" t="t" r="r" b="b"/>
              <a:pathLst>
                <a:path w="775" h="434">
                  <a:moveTo>
                    <a:pt x="341" y="434"/>
                  </a:moveTo>
                  <a:lnTo>
                    <a:pt x="11" y="214"/>
                  </a:lnTo>
                  <a:lnTo>
                    <a:pt x="3" y="203"/>
                  </a:lnTo>
                  <a:lnTo>
                    <a:pt x="0" y="193"/>
                  </a:lnTo>
                  <a:lnTo>
                    <a:pt x="4" y="184"/>
                  </a:lnTo>
                  <a:lnTo>
                    <a:pt x="10" y="176"/>
                  </a:lnTo>
                  <a:lnTo>
                    <a:pt x="19" y="171"/>
                  </a:lnTo>
                  <a:lnTo>
                    <a:pt x="27" y="166"/>
                  </a:lnTo>
                  <a:lnTo>
                    <a:pt x="33" y="164"/>
                  </a:lnTo>
                  <a:lnTo>
                    <a:pt x="36" y="162"/>
                  </a:lnTo>
                  <a:lnTo>
                    <a:pt x="284" y="25"/>
                  </a:lnTo>
                  <a:lnTo>
                    <a:pt x="308" y="13"/>
                  </a:lnTo>
                  <a:lnTo>
                    <a:pt x="333" y="5"/>
                  </a:lnTo>
                  <a:lnTo>
                    <a:pt x="359" y="2"/>
                  </a:lnTo>
                  <a:lnTo>
                    <a:pt x="382" y="0"/>
                  </a:lnTo>
                  <a:lnTo>
                    <a:pt x="403" y="0"/>
                  </a:lnTo>
                  <a:lnTo>
                    <a:pt x="419" y="2"/>
                  </a:lnTo>
                  <a:lnTo>
                    <a:pt x="429" y="3"/>
                  </a:lnTo>
                  <a:lnTo>
                    <a:pt x="434" y="4"/>
                  </a:lnTo>
                  <a:lnTo>
                    <a:pt x="775" y="82"/>
                  </a:lnTo>
                  <a:lnTo>
                    <a:pt x="341" y="434"/>
                  </a:lnTo>
                  <a:close/>
                </a:path>
              </a:pathLst>
            </a:custGeom>
            <a:solidFill>
              <a:srgbClr val="b2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7" name=""/>
            <p:cNvSpPr/>
            <p:nvPr/>
          </p:nvSpPr>
          <p:spPr>
            <a:xfrm>
              <a:off x="4471920" y="6226200"/>
              <a:ext cx="633960" cy="517680"/>
            </a:xfrm>
            <a:custGeom>
              <a:avLst/>
              <a:gdLst/>
              <a:ahLst/>
              <a:rect l="l" t="t" r="r" b="b"/>
              <a:pathLst>
                <a:path w="797" h="977">
                  <a:moveTo>
                    <a:pt x="716" y="925"/>
                  </a:moveTo>
                  <a:lnTo>
                    <a:pt x="737" y="948"/>
                  </a:lnTo>
                  <a:lnTo>
                    <a:pt x="753" y="964"/>
                  </a:lnTo>
                  <a:lnTo>
                    <a:pt x="768" y="972"/>
                  </a:lnTo>
                  <a:lnTo>
                    <a:pt x="779" y="976"/>
                  </a:lnTo>
                  <a:lnTo>
                    <a:pt x="788" y="977"/>
                  </a:lnTo>
                  <a:lnTo>
                    <a:pt x="793" y="975"/>
                  </a:lnTo>
                  <a:lnTo>
                    <a:pt x="796" y="974"/>
                  </a:lnTo>
                  <a:lnTo>
                    <a:pt x="797" y="972"/>
                  </a:lnTo>
                  <a:lnTo>
                    <a:pt x="792" y="756"/>
                  </a:lnTo>
                  <a:lnTo>
                    <a:pt x="360" y="205"/>
                  </a:lnTo>
                  <a:lnTo>
                    <a:pt x="24" y="0"/>
                  </a:lnTo>
                  <a:lnTo>
                    <a:pt x="0" y="93"/>
                  </a:lnTo>
                  <a:lnTo>
                    <a:pt x="2" y="105"/>
                  </a:lnTo>
                  <a:lnTo>
                    <a:pt x="6" y="118"/>
                  </a:lnTo>
                  <a:lnTo>
                    <a:pt x="12" y="133"/>
                  </a:lnTo>
                  <a:lnTo>
                    <a:pt x="20" y="147"/>
                  </a:lnTo>
                  <a:lnTo>
                    <a:pt x="27" y="159"/>
                  </a:lnTo>
                  <a:lnTo>
                    <a:pt x="33" y="169"/>
                  </a:lnTo>
                  <a:lnTo>
                    <a:pt x="36" y="177"/>
                  </a:lnTo>
                  <a:lnTo>
                    <a:pt x="39" y="179"/>
                  </a:lnTo>
                  <a:lnTo>
                    <a:pt x="216" y="298"/>
                  </a:lnTo>
                  <a:lnTo>
                    <a:pt x="220" y="299"/>
                  </a:lnTo>
                  <a:lnTo>
                    <a:pt x="230" y="304"/>
                  </a:lnTo>
                  <a:lnTo>
                    <a:pt x="245" y="313"/>
                  </a:lnTo>
                  <a:lnTo>
                    <a:pt x="264" y="324"/>
                  </a:lnTo>
                  <a:lnTo>
                    <a:pt x="286" y="342"/>
                  </a:lnTo>
                  <a:lnTo>
                    <a:pt x="309" y="363"/>
                  </a:lnTo>
                  <a:lnTo>
                    <a:pt x="332" y="389"/>
                  </a:lnTo>
                  <a:lnTo>
                    <a:pt x="354" y="422"/>
                  </a:lnTo>
                  <a:lnTo>
                    <a:pt x="716" y="925"/>
                  </a:lnTo>
                  <a:close/>
                </a:path>
              </a:pathLst>
            </a:custGeom>
            <a:solidFill>
              <a:srgbClr val="3f3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8" name=""/>
            <p:cNvSpPr/>
            <p:nvPr/>
          </p:nvSpPr>
          <p:spPr>
            <a:xfrm>
              <a:off x="4457880" y="6235920"/>
              <a:ext cx="682920" cy="465120"/>
            </a:xfrm>
            <a:custGeom>
              <a:avLst/>
              <a:gdLst/>
              <a:ahLst/>
              <a:rect l="l" t="t" r="r" b="b"/>
              <a:pathLst>
                <a:path w="862" h="880">
                  <a:moveTo>
                    <a:pt x="862" y="867"/>
                  </a:moveTo>
                  <a:lnTo>
                    <a:pt x="355" y="235"/>
                  </a:lnTo>
                  <a:lnTo>
                    <a:pt x="354" y="231"/>
                  </a:lnTo>
                  <a:lnTo>
                    <a:pt x="354" y="231"/>
                  </a:lnTo>
                  <a:lnTo>
                    <a:pt x="9" y="0"/>
                  </a:lnTo>
                  <a:lnTo>
                    <a:pt x="0" y="18"/>
                  </a:lnTo>
                  <a:lnTo>
                    <a:pt x="344" y="250"/>
                  </a:lnTo>
                  <a:lnTo>
                    <a:pt x="341" y="248"/>
                  </a:lnTo>
                  <a:lnTo>
                    <a:pt x="848" y="880"/>
                  </a:lnTo>
                  <a:lnTo>
                    <a:pt x="862" y="867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09" name=""/>
            <p:cNvSpPr/>
            <p:nvPr/>
          </p:nvSpPr>
          <p:spPr>
            <a:xfrm>
              <a:off x="4759560" y="6112080"/>
              <a:ext cx="400680" cy="210960"/>
            </a:xfrm>
            <a:custGeom>
              <a:avLst/>
              <a:gdLst/>
              <a:ahLst/>
              <a:rect l="l" t="t" r="r" b="b"/>
              <a:pathLst>
                <a:path w="503" h="400">
                  <a:moveTo>
                    <a:pt x="494" y="0"/>
                  </a:moveTo>
                  <a:lnTo>
                    <a:pt x="0" y="385"/>
                  </a:lnTo>
                  <a:lnTo>
                    <a:pt x="10" y="400"/>
                  </a:lnTo>
                  <a:lnTo>
                    <a:pt x="503" y="15"/>
                  </a:lnTo>
                  <a:lnTo>
                    <a:pt x="494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0" name=""/>
            <p:cNvSpPr/>
            <p:nvPr/>
          </p:nvSpPr>
          <p:spPr>
            <a:xfrm>
              <a:off x="4726080" y="6078600"/>
              <a:ext cx="325440" cy="95400"/>
            </a:xfrm>
            <a:custGeom>
              <a:avLst/>
              <a:gdLst/>
              <a:ahLst/>
              <a:rect l="l" t="t" r="r" b="b"/>
              <a:pathLst>
                <a:path w="409" h="178">
                  <a:moveTo>
                    <a:pt x="409" y="159"/>
                  </a:moveTo>
                  <a:lnTo>
                    <a:pt x="5" y="0"/>
                  </a:lnTo>
                  <a:lnTo>
                    <a:pt x="0" y="19"/>
                  </a:lnTo>
                  <a:lnTo>
                    <a:pt x="404" y="178"/>
                  </a:lnTo>
                  <a:lnTo>
                    <a:pt x="409" y="15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1" name=""/>
            <p:cNvSpPr/>
            <p:nvPr/>
          </p:nvSpPr>
          <p:spPr>
            <a:xfrm>
              <a:off x="4595760" y="6126120"/>
              <a:ext cx="312840" cy="122400"/>
            </a:xfrm>
            <a:custGeom>
              <a:avLst/>
              <a:gdLst/>
              <a:ahLst/>
              <a:rect l="l" t="t" r="r" b="b"/>
              <a:pathLst>
                <a:path w="393" h="232">
                  <a:moveTo>
                    <a:pt x="393" y="216"/>
                  </a:moveTo>
                  <a:lnTo>
                    <a:pt x="7" y="0"/>
                  </a:lnTo>
                  <a:lnTo>
                    <a:pt x="0" y="18"/>
                  </a:lnTo>
                  <a:lnTo>
                    <a:pt x="386" y="232"/>
                  </a:lnTo>
                  <a:lnTo>
                    <a:pt x="393" y="216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2" name=""/>
            <p:cNvSpPr/>
            <p:nvPr/>
          </p:nvSpPr>
          <p:spPr>
            <a:xfrm>
              <a:off x="5184000" y="6505560"/>
              <a:ext cx="535320" cy="268560"/>
            </a:xfrm>
            <a:custGeom>
              <a:avLst/>
              <a:gdLst/>
              <a:ahLst/>
              <a:rect l="l" t="t" r="r" b="b"/>
              <a:pathLst>
                <a:path w="672" h="507">
                  <a:moveTo>
                    <a:pt x="672" y="0"/>
                  </a:moveTo>
                  <a:lnTo>
                    <a:pt x="669" y="4"/>
                  </a:lnTo>
                  <a:lnTo>
                    <a:pt x="660" y="17"/>
                  </a:lnTo>
                  <a:lnTo>
                    <a:pt x="647" y="36"/>
                  </a:lnTo>
                  <a:lnTo>
                    <a:pt x="627" y="60"/>
                  </a:lnTo>
                  <a:lnTo>
                    <a:pt x="602" y="87"/>
                  </a:lnTo>
                  <a:lnTo>
                    <a:pt x="571" y="117"/>
                  </a:lnTo>
                  <a:lnTo>
                    <a:pt x="536" y="150"/>
                  </a:lnTo>
                  <a:lnTo>
                    <a:pt x="495" y="181"/>
                  </a:lnTo>
                  <a:lnTo>
                    <a:pt x="449" y="213"/>
                  </a:lnTo>
                  <a:lnTo>
                    <a:pt x="398" y="242"/>
                  </a:lnTo>
                  <a:lnTo>
                    <a:pt x="343" y="267"/>
                  </a:lnTo>
                  <a:lnTo>
                    <a:pt x="283" y="287"/>
                  </a:lnTo>
                  <a:lnTo>
                    <a:pt x="219" y="302"/>
                  </a:lnTo>
                  <a:lnTo>
                    <a:pt x="150" y="308"/>
                  </a:lnTo>
                  <a:lnTo>
                    <a:pt x="77" y="306"/>
                  </a:lnTo>
                  <a:lnTo>
                    <a:pt x="0" y="295"/>
                  </a:lnTo>
                  <a:lnTo>
                    <a:pt x="0" y="297"/>
                  </a:lnTo>
                  <a:lnTo>
                    <a:pt x="0" y="305"/>
                  </a:lnTo>
                  <a:lnTo>
                    <a:pt x="1" y="316"/>
                  </a:lnTo>
                  <a:lnTo>
                    <a:pt x="2" y="331"/>
                  </a:lnTo>
                  <a:lnTo>
                    <a:pt x="5" y="349"/>
                  </a:lnTo>
                  <a:lnTo>
                    <a:pt x="10" y="367"/>
                  </a:lnTo>
                  <a:lnTo>
                    <a:pt x="16" y="388"/>
                  </a:lnTo>
                  <a:lnTo>
                    <a:pt x="24" y="409"/>
                  </a:lnTo>
                  <a:lnTo>
                    <a:pt x="35" y="429"/>
                  </a:lnTo>
                  <a:lnTo>
                    <a:pt x="49" y="449"/>
                  </a:lnTo>
                  <a:lnTo>
                    <a:pt x="66" y="467"/>
                  </a:lnTo>
                  <a:lnTo>
                    <a:pt x="87" y="482"/>
                  </a:lnTo>
                  <a:lnTo>
                    <a:pt x="111" y="494"/>
                  </a:lnTo>
                  <a:lnTo>
                    <a:pt x="140" y="503"/>
                  </a:lnTo>
                  <a:lnTo>
                    <a:pt x="173" y="507"/>
                  </a:lnTo>
                  <a:lnTo>
                    <a:pt x="210" y="506"/>
                  </a:lnTo>
                  <a:lnTo>
                    <a:pt x="215" y="504"/>
                  </a:lnTo>
                  <a:lnTo>
                    <a:pt x="228" y="502"/>
                  </a:lnTo>
                  <a:lnTo>
                    <a:pt x="249" y="497"/>
                  </a:lnTo>
                  <a:lnTo>
                    <a:pt x="275" y="489"/>
                  </a:lnTo>
                  <a:lnTo>
                    <a:pt x="307" y="478"/>
                  </a:lnTo>
                  <a:lnTo>
                    <a:pt x="343" y="463"/>
                  </a:lnTo>
                  <a:lnTo>
                    <a:pt x="382" y="444"/>
                  </a:lnTo>
                  <a:lnTo>
                    <a:pt x="422" y="419"/>
                  </a:lnTo>
                  <a:lnTo>
                    <a:pt x="463" y="390"/>
                  </a:lnTo>
                  <a:lnTo>
                    <a:pt x="504" y="355"/>
                  </a:lnTo>
                  <a:lnTo>
                    <a:pt x="542" y="315"/>
                  </a:lnTo>
                  <a:lnTo>
                    <a:pt x="579" y="267"/>
                  </a:lnTo>
                  <a:lnTo>
                    <a:pt x="611" y="212"/>
                  </a:lnTo>
                  <a:lnTo>
                    <a:pt x="638" y="150"/>
                  </a:lnTo>
                  <a:lnTo>
                    <a:pt x="659" y="80"/>
                  </a:lnTo>
                  <a:lnTo>
                    <a:pt x="672" y="0"/>
                  </a:lnTo>
                  <a:close/>
                </a:path>
              </a:pathLst>
            </a:custGeom>
            <a:solidFill>
              <a:srgbClr val="9e9e9e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3" name=""/>
            <p:cNvSpPr/>
            <p:nvPr/>
          </p:nvSpPr>
          <p:spPr>
            <a:xfrm>
              <a:off x="5147280" y="6527880"/>
              <a:ext cx="599040" cy="189000"/>
            </a:xfrm>
            <a:custGeom>
              <a:avLst/>
              <a:gdLst/>
              <a:ahLst/>
              <a:rect l="l" t="t" r="r" b="b"/>
              <a:pathLst>
                <a:path w="755" h="357">
                  <a:moveTo>
                    <a:pt x="740" y="0"/>
                  </a:moveTo>
                  <a:lnTo>
                    <a:pt x="740" y="0"/>
                  </a:lnTo>
                  <a:lnTo>
                    <a:pt x="739" y="1"/>
                  </a:lnTo>
                  <a:lnTo>
                    <a:pt x="736" y="6"/>
                  </a:lnTo>
                  <a:lnTo>
                    <a:pt x="731" y="13"/>
                  </a:lnTo>
                  <a:lnTo>
                    <a:pt x="724" y="22"/>
                  </a:lnTo>
                  <a:lnTo>
                    <a:pt x="715" y="32"/>
                  </a:lnTo>
                  <a:lnTo>
                    <a:pt x="705" y="44"/>
                  </a:lnTo>
                  <a:lnTo>
                    <a:pt x="693" y="57"/>
                  </a:lnTo>
                  <a:lnTo>
                    <a:pt x="679" y="72"/>
                  </a:lnTo>
                  <a:lnTo>
                    <a:pt x="663" y="88"/>
                  </a:lnTo>
                  <a:lnTo>
                    <a:pt x="647" y="105"/>
                  </a:lnTo>
                  <a:lnTo>
                    <a:pt x="629" y="122"/>
                  </a:lnTo>
                  <a:lnTo>
                    <a:pt x="609" y="140"/>
                  </a:lnTo>
                  <a:lnTo>
                    <a:pt x="588" y="159"/>
                  </a:lnTo>
                  <a:lnTo>
                    <a:pt x="565" y="177"/>
                  </a:lnTo>
                  <a:lnTo>
                    <a:pt x="542" y="195"/>
                  </a:lnTo>
                  <a:lnTo>
                    <a:pt x="518" y="213"/>
                  </a:lnTo>
                  <a:lnTo>
                    <a:pt x="491" y="230"/>
                  </a:lnTo>
                  <a:lnTo>
                    <a:pt x="465" y="248"/>
                  </a:lnTo>
                  <a:lnTo>
                    <a:pt x="436" y="264"/>
                  </a:lnTo>
                  <a:lnTo>
                    <a:pt x="407" y="278"/>
                  </a:lnTo>
                  <a:lnTo>
                    <a:pt x="378" y="292"/>
                  </a:lnTo>
                  <a:lnTo>
                    <a:pt x="347" y="304"/>
                  </a:lnTo>
                  <a:lnTo>
                    <a:pt x="316" y="314"/>
                  </a:lnTo>
                  <a:lnTo>
                    <a:pt x="284" y="323"/>
                  </a:lnTo>
                  <a:lnTo>
                    <a:pt x="251" y="329"/>
                  </a:lnTo>
                  <a:lnTo>
                    <a:pt x="218" y="334"/>
                  </a:lnTo>
                  <a:lnTo>
                    <a:pt x="183" y="336"/>
                  </a:lnTo>
                  <a:lnTo>
                    <a:pt x="149" y="336"/>
                  </a:lnTo>
                  <a:lnTo>
                    <a:pt x="114" y="332"/>
                  </a:lnTo>
                  <a:lnTo>
                    <a:pt x="79" y="324"/>
                  </a:lnTo>
                  <a:lnTo>
                    <a:pt x="43" y="316"/>
                  </a:lnTo>
                  <a:lnTo>
                    <a:pt x="7" y="302"/>
                  </a:lnTo>
                  <a:lnTo>
                    <a:pt x="0" y="322"/>
                  </a:lnTo>
                  <a:lnTo>
                    <a:pt x="38" y="336"/>
                  </a:lnTo>
                  <a:lnTo>
                    <a:pt x="74" y="346"/>
                  </a:lnTo>
                  <a:lnTo>
                    <a:pt x="111" y="353"/>
                  </a:lnTo>
                  <a:lnTo>
                    <a:pt x="147" y="357"/>
                  </a:lnTo>
                  <a:lnTo>
                    <a:pt x="182" y="357"/>
                  </a:lnTo>
                  <a:lnTo>
                    <a:pt x="218" y="356"/>
                  </a:lnTo>
                  <a:lnTo>
                    <a:pt x="252" y="351"/>
                  </a:lnTo>
                  <a:lnTo>
                    <a:pt x="286" y="345"/>
                  </a:lnTo>
                  <a:lnTo>
                    <a:pt x="319" y="336"/>
                  </a:lnTo>
                  <a:lnTo>
                    <a:pt x="351" y="326"/>
                  </a:lnTo>
                  <a:lnTo>
                    <a:pt x="383" y="313"/>
                  </a:lnTo>
                  <a:lnTo>
                    <a:pt x="413" y="299"/>
                  </a:lnTo>
                  <a:lnTo>
                    <a:pt x="443" y="284"/>
                  </a:lnTo>
                  <a:lnTo>
                    <a:pt x="471" y="268"/>
                  </a:lnTo>
                  <a:lnTo>
                    <a:pt x="499" y="250"/>
                  </a:lnTo>
                  <a:lnTo>
                    <a:pt x="525" y="233"/>
                  </a:lnTo>
                  <a:lnTo>
                    <a:pt x="551" y="214"/>
                  </a:lnTo>
                  <a:lnTo>
                    <a:pt x="575" y="195"/>
                  </a:lnTo>
                  <a:lnTo>
                    <a:pt x="598" y="176"/>
                  </a:lnTo>
                  <a:lnTo>
                    <a:pt x="619" y="157"/>
                  </a:lnTo>
                  <a:lnTo>
                    <a:pt x="640" y="140"/>
                  </a:lnTo>
                  <a:lnTo>
                    <a:pt x="659" y="122"/>
                  </a:lnTo>
                  <a:lnTo>
                    <a:pt x="675" y="105"/>
                  </a:lnTo>
                  <a:lnTo>
                    <a:pt x="692" y="88"/>
                  </a:lnTo>
                  <a:lnTo>
                    <a:pt x="705" y="73"/>
                  </a:lnTo>
                  <a:lnTo>
                    <a:pt x="718" y="59"/>
                  </a:lnTo>
                  <a:lnTo>
                    <a:pt x="728" y="47"/>
                  </a:lnTo>
                  <a:lnTo>
                    <a:pt x="738" y="37"/>
                  </a:lnTo>
                  <a:lnTo>
                    <a:pt x="745" y="28"/>
                  </a:lnTo>
                  <a:lnTo>
                    <a:pt x="750" y="22"/>
                  </a:lnTo>
                  <a:lnTo>
                    <a:pt x="754" y="17"/>
                  </a:lnTo>
                  <a:lnTo>
                    <a:pt x="755" y="15"/>
                  </a:lnTo>
                  <a:lnTo>
                    <a:pt x="74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4" name=""/>
            <p:cNvSpPr/>
            <p:nvPr/>
          </p:nvSpPr>
          <p:spPr>
            <a:xfrm>
              <a:off x="4468680" y="6351840"/>
              <a:ext cx="554400" cy="461880"/>
            </a:xfrm>
            <a:custGeom>
              <a:avLst/>
              <a:gdLst/>
              <a:ahLst/>
              <a:rect l="l" t="t" r="r" b="b"/>
              <a:pathLst>
                <a:path w="698" h="873">
                  <a:moveTo>
                    <a:pt x="29" y="0"/>
                  </a:moveTo>
                  <a:lnTo>
                    <a:pt x="1" y="117"/>
                  </a:lnTo>
                  <a:lnTo>
                    <a:pt x="1" y="119"/>
                  </a:lnTo>
                  <a:lnTo>
                    <a:pt x="0" y="124"/>
                  </a:lnTo>
                  <a:lnTo>
                    <a:pt x="0" y="133"/>
                  </a:lnTo>
                  <a:lnTo>
                    <a:pt x="1" y="145"/>
                  </a:lnTo>
                  <a:lnTo>
                    <a:pt x="4" y="159"/>
                  </a:lnTo>
                  <a:lnTo>
                    <a:pt x="10" y="176"/>
                  </a:lnTo>
                  <a:lnTo>
                    <a:pt x="21" y="193"/>
                  </a:lnTo>
                  <a:lnTo>
                    <a:pt x="35" y="211"/>
                  </a:lnTo>
                  <a:lnTo>
                    <a:pt x="698" y="873"/>
                  </a:lnTo>
                  <a:lnTo>
                    <a:pt x="289" y="217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5" name=""/>
            <p:cNvSpPr/>
            <p:nvPr/>
          </p:nvSpPr>
          <p:spPr>
            <a:xfrm>
              <a:off x="4502160" y="6380280"/>
              <a:ext cx="394200" cy="309600"/>
            </a:xfrm>
            <a:custGeom>
              <a:avLst/>
              <a:gdLst/>
              <a:ahLst/>
              <a:rect l="l" t="t" r="r" b="b"/>
              <a:pathLst>
                <a:path w="496" h="585">
                  <a:moveTo>
                    <a:pt x="1" y="13"/>
                  </a:moveTo>
                  <a:lnTo>
                    <a:pt x="484" y="583"/>
                  </a:lnTo>
                  <a:lnTo>
                    <a:pt x="484" y="583"/>
                  </a:lnTo>
                  <a:lnTo>
                    <a:pt x="486" y="585"/>
                  </a:lnTo>
                  <a:lnTo>
                    <a:pt x="489" y="585"/>
                  </a:lnTo>
                  <a:lnTo>
                    <a:pt x="492" y="585"/>
                  </a:lnTo>
                  <a:lnTo>
                    <a:pt x="494" y="583"/>
                  </a:lnTo>
                  <a:lnTo>
                    <a:pt x="496" y="581"/>
                  </a:lnTo>
                  <a:lnTo>
                    <a:pt x="496" y="577"/>
                  </a:lnTo>
                  <a:lnTo>
                    <a:pt x="496" y="574"/>
                  </a:lnTo>
                  <a:lnTo>
                    <a:pt x="494" y="572"/>
                  </a:lnTo>
                  <a:lnTo>
                    <a:pt x="494" y="572"/>
                  </a:lnTo>
                  <a:lnTo>
                    <a:pt x="11" y="3"/>
                  </a:lnTo>
                  <a:lnTo>
                    <a:pt x="11" y="3"/>
                  </a:lnTo>
                  <a:lnTo>
                    <a:pt x="9" y="2"/>
                  </a:lnTo>
                  <a:lnTo>
                    <a:pt x="6" y="0"/>
                  </a:lnTo>
                  <a:lnTo>
                    <a:pt x="4" y="2"/>
                  </a:lnTo>
                  <a:lnTo>
                    <a:pt x="1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0" y="10"/>
                  </a:ln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0063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6" name=""/>
            <p:cNvSpPr/>
            <p:nvPr/>
          </p:nvSpPr>
          <p:spPr>
            <a:xfrm>
              <a:off x="4530600" y="6086520"/>
              <a:ext cx="73080" cy="31680"/>
            </a:xfrm>
            <a:custGeom>
              <a:avLst/>
              <a:gdLst/>
              <a:ahLst/>
              <a:rect l="l" t="t" r="r" b="b"/>
              <a:pathLst>
                <a:path w="93" h="59">
                  <a:moveTo>
                    <a:pt x="7" y="24"/>
                  </a:moveTo>
                  <a:lnTo>
                    <a:pt x="78" y="58"/>
                  </a:lnTo>
                  <a:lnTo>
                    <a:pt x="78" y="58"/>
                  </a:lnTo>
                  <a:lnTo>
                    <a:pt x="83" y="59"/>
                  </a:lnTo>
                  <a:lnTo>
                    <a:pt x="87" y="58"/>
                  </a:lnTo>
                  <a:lnTo>
                    <a:pt x="89" y="55"/>
                  </a:lnTo>
                  <a:lnTo>
                    <a:pt x="92" y="51"/>
                  </a:lnTo>
                  <a:lnTo>
                    <a:pt x="93" y="48"/>
                  </a:lnTo>
                  <a:lnTo>
                    <a:pt x="92" y="43"/>
                  </a:lnTo>
                  <a:lnTo>
                    <a:pt x="89" y="39"/>
                  </a:lnTo>
                  <a:lnTo>
                    <a:pt x="86" y="36"/>
                  </a:lnTo>
                  <a:lnTo>
                    <a:pt x="86" y="36"/>
                  </a:lnTo>
                  <a:lnTo>
                    <a:pt x="14" y="2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7" y="1"/>
                  </a:lnTo>
                  <a:lnTo>
                    <a:pt x="3" y="4"/>
                  </a:lnTo>
                  <a:lnTo>
                    <a:pt x="1" y="7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3" y="20"/>
                  </a:lnTo>
                  <a:lnTo>
                    <a:pt x="7" y="24"/>
                  </a:lnTo>
                  <a:lnTo>
                    <a:pt x="7" y="24"/>
                  </a:lnTo>
                  <a:close/>
                </a:path>
              </a:pathLst>
            </a:custGeom>
            <a:solidFill>
              <a:srgbClr val="7f7f7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15120" bIns="-1512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7" name=""/>
            <p:cNvSpPr/>
            <p:nvPr/>
          </p:nvSpPr>
          <p:spPr>
            <a:xfrm>
              <a:off x="4619520" y="6129360"/>
              <a:ext cx="279720" cy="106560"/>
            </a:xfrm>
            <a:custGeom>
              <a:avLst/>
              <a:gdLst/>
              <a:ahLst/>
              <a:rect l="l" t="t" r="r" b="b"/>
              <a:pathLst>
                <a:path w="351" h="200">
                  <a:moveTo>
                    <a:pt x="346" y="182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8" y="0"/>
                  </a:lnTo>
                  <a:lnTo>
                    <a:pt x="6" y="0"/>
                  </a:lnTo>
                  <a:lnTo>
                    <a:pt x="3" y="3"/>
                  </a:lnTo>
                  <a:lnTo>
                    <a:pt x="0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3" y="17"/>
                  </a:lnTo>
                  <a:lnTo>
                    <a:pt x="5" y="18"/>
                  </a:lnTo>
                  <a:lnTo>
                    <a:pt x="5" y="18"/>
                  </a:lnTo>
                  <a:lnTo>
                    <a:pt x="340" y="200"/>
                  </a:lnTo>
                  <a:lnTo>
                    <a:pt x="340" y="200"/>
                  </a:lnTo>
                  <a:lnTo>
                    <a:pt x="342" y="200"/>
                  </a:lnTo>
                  <a:lnTo>
                    <a:pt x="346" y="200"/>
                  </a:lnTo>
                  <a:lnTo>
                    <a:pt x="348" y="198"/>
                  </a:lnTo>
                  <a:lnTo>
                    <a:pt x="350" y="195"/>
                  </a:lnTo>
                  <a:lnTo>
                    <a:pt x="351" y="191"/>
                  </a:lnTo>
                  <a:lnTo>
                    <a:pt x="350" y="189"/>
                  </a:lnTo>
                  <a:lnTo>
                    <a:pt x="349" y="185"/>
                  </a:lnTo>
                  <a:lnTo>
                    <a:pt x="346" y="182"/>
                  </a:lnTo>
                  <a:lnTo>
                    <a:pt x="346" y="182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18" name=""/>
            <p:cNvSpPr/>
            <p:nvPr/>
          </p:nvSpPr>
          <p:spPr>
            <a:xfrm>
              <a:off x="4756680" y="6078600"/>
              <a:ext cx="284040" cy="82440"/>
            </a:xfrm>
            <a:custGeom>
              <a:avLst/>
              <a:gdLst/>
              <a:ahLst/>
              <a:rect l="l" t="t" r="r" b="b"/>
              <a:pathLst>
                <a:path w="358" h="154">
                  <a:moveTo>
                    <a:pt x="352" y="135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6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9"/>
                  </a:lnTo>
                  <a:lnTo>
                    <a:pt x="0" y="12"/>
                  </a:lnTo>
                  <a:lnTo>
                    <a:pt x="2" y="16"/>
                  </a:lnTo>
                  <a:lnTo>
                    <a:pt x="4" y="19"/>
                  </a:lnTo>
                  <a:lnTo>
                    <a:pt x="4" y="19"/>
                  </a:lnTo>
                  <a:lnTo>
                    <a:pt x="348" y="153"/>
                  </a:lnTo>
                  <a:lnTo>
                    <a:pt x="348" y="153"/>
                  </a:lnTo>
                  <a:lnTo>
                    <a:pt x="351" y="154"/>
                  </a:lnTo>
                  <a:lnTo>
                    <a:pt x="354" y="153"/>
                  </a:lnTo>
                  <a:lnTo>
                    <a:pt x="357" y="151"/>
                  </a:lnTo>
                  <a:lnTo>
                    <a:pt x="358" y="147"/>
                  </a:lnTo>
                  <a:lnTo>
                    <a:pt x="358" y="144"/>
                  </a:lnTo>
                  <a:lnTo>
                    <a:pt x="358" y="141"/>
                  </a:lnTo>
                  <a:lnTo>
                    <a:pt x="356" y="138"/>
                  </a:lnTo>
                  <a:lnTo>
                    <a:pt x="352" y="135"/>
                  </a:lnTo>
                  <a:lnTo>
                    <a:pt x="352" y="135"/>
                  </a:lnTo>
                  <a:close/>
                </a:path>
              </a:pathLst>
            </a:custGeom>
            <a:solidFill>
              <a:srgbClr val="33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35640" bIns="3564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19" name=""/>
          <p:cNvSpPr/>
          <p:nvPr/>
        </p:nvSpPr>
        <p:spPr>
          <a:xfrm>
            <a:off x="7280280" y="3594240"/>
            <a:ext cx="503280" cy="15228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0" name=""/>
          <p:cNvSpPr/>
          <p:nvPr/>
        </p:nvSpPr>
        <p:spPr>
          <a:xfrm>
            <a:off x="7819920" y="2616120"/>
            <a:ext cx="503280" cy="152640"/>
          </a:xfrm>
          <a:prstGeom prst="rect">
            <a:avLst/>
          </a:prstGeom>
          <a:solidFill>
            <a:srgbClr val="33cc33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1" name=""/>
          <p:cNvSpPr/>
          <p:nvPr/>
        </p:nvSpPr>
        <p:spPr>
          <a:xfrm>
            <a:off x="7796160" y="3429000"/>
            <a:ext cx="50328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2" name=""/>
          <p:cNvSpPr/>
          <p:nvPr/>
        </p:nvSpPr>
        <p:spPr>
          <a:xfrm>
            <a:off x="7807320" y="4381560"/>
            <a:ext cx="50472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>
            <a:off x="7280280" y="3098880"/>
            <a:ext cx="503280" cy="152280"/>
          </a:xfrm>
          <a:prstGeom prst="rect">
            <a:avLst/>
          </a:prstGeom>
          <a:solidFill>
            <a:srgbClr val="ff0000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4" name=""/>
          <p:cNvSpPr/>
          <p:nvPr/>
        </p:nvSpPr>
        <p:spPr>
          <a:xfrm>
            <a:off x="3498840" y="1855800"/>
            <a:ext cx="4479840" cy="4265640"/>
          </a:xfrm>
          <a:custGeom>
            <a:avLst/>
            <a:gdLst/>
            <a:ahLst/>
            <a:rect l="l" t="t" r="r" b="b"/>
            <a:pathLst>
              <a:path w="3057" h="2687">
                <a:moveTo>
                  <a:pt x="732" y="2687"/>
                </a:moveTo>
                <a:cubicBezTo>
                  <a:pt x="366" y="2379"/>
                  <a:pt x="0" y="2072"/>
                  <a:pt x="324" y="1663"/>
                </a:cubicBezTo>
                <a:cubicBezTo>
                  <a:pt x="648" y="1254"/>
                  <a:pt x="2295" y="462"/>
                  <a:pt x="2676" y="231"/>
                </a:cubicBezTo>
                <a:cubicBezTo>
                  <a:pt x="3057" y="0"/>
                  <a:pt x="2624" y="272"/>
                  <a:pt x="2612" y="279"/>
                </a:cubicBezTo>
              </a:path>
            </a:pathLst>
          </a:custGeom>
          <a:noFill/>
          <a:ln w="82440">
            <a:solidFill>
              <a:srgbClr val="0000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5" name=""/>
          <p:cNvSpPr/>
          <p:nvPr/>
        </p:nvSpPr>
        <p:spPr>
          <a:xfrm rot="3333600">
            <a:off x="7271280" y="1962720"/>
            <a:ext cx="495000" cy="401400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26" name="" descr=""/>
          <p:cNvPicPr/>
          <p:nvPr/>
        </p:nvPicPr>
        <p:blipFill>
          <a:blip r:embed="rId2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27" name=""/>
          <p:cNvSpPr/>
          <p:nvPr/>
        </p:nvSpPr>
        <p:spPr>
          <a:xfrm>
            <a:off x="2209680" y="136440"/>
            <a:ext cx="51980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Click on Bid or Offer Price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"/>
          <p:cNvSpPr/>
          <p:nvPr/>
        </p:nvSpPr>
        <p:spPr>
          <a:xfrm>
            <a:off x="476280" y="26100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1500"/>
            </a:br>
            <a:endParaRPr b="0" lang="en-US" sz="1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9" name=""/>
          <p:cNvSpPr/>
          <p:nvPr/>
        </p:nvSpPr>
        <p:spPr>
          <a:xfrm>
            <a:off x="114480" y="260028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30" name=""/>
          <p:cNvGraphicFramePr/>
          <p:nvPr/>
        </p:nvGraphicFramePr>
        <p:xfrm>
          <a:off x="304920" y="685800"/>
          <a:ext cx="8610480" cy="54100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685800"/>
                    <a:ext cx="8610480" cy="54100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pic>
        <p:nvPicPr>
          <p:cNvPr id="232" name="" descr=""/>
          <p:cNvPicPr/>
          <p:nvPr/>
        </p:nvPicPr>
        <p:blipFill>
          <a:blip r:embed="rId3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3" name=""/>
          <p:cNvSpPr/>
          <p:nvPr/>
        </p:nvSpPr>
        <p:spPr>
          <a:xfrm>
            <a:off x="2819520" y="136440"/>
            <a:ext cx="358308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Submission Screen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"/>
          <p:cNvSpPr/>
          <p:nvPr/>
        </p:nvSpPr>
        <p:spPr>
          <a:xfrm>
            <a:off x="971640" y="2219400"/>
            <a:ext cx="77724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GB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35" name="" descr=""/>
          <p:cNvPicPr/>
          <p:nvPr/>
        </p:nvPicPr>
        <p:blipFill>
          <a:blip r:embed="rId1"/>
          <a:srcRect l="0" t="18551" r="0" b="-6"/>
          <a:stretch/>
        </p:blipFill>
        <p:spPr>
          <a:xfrm>
            <a:off x="304920" y="812880"/>
            <a:ext cx="8143920" cy="5511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6" name="" descr=""/>
          <p:cNvPicPr/>
          <p:nvPr/>
        </p:nvPicPr>
        <p:blipFill>
          <a:blip r:embed="rId2"/>
          <a:stretch/>
        </p:blipFill>
        <p:spPr>
          <a:xfrm>
            <a:off x="1371600" y="1676520"/>
            <a:ext cx="6781680" cy="32940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37" name="" descr=""/>
          <p:cNvPicPr/>
          <p:nvPr/>
        </p:nvPicPr>
        <p:blipFill>
          <a:blip r:embed="rId3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38" name=""/>
          <p:cNvSpPr/>
          <p:nvPr/>
        </p:nvSpPr>
        <p:spPr>
          <a:xfrm>
            <a:off x="2824920" y="76320"/>
            <a:ext cx="35751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Failed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"/>
          <p:cNvSpPr/>
          <p:nvPr/>
        </p:nvSpPr>
        <p:spPr>
          <a:xfrm>
            <a:off x="-2057400" y="1371600"/>
            <a:ext cx="8381880" cy="60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0" name="" descr=""/>
          <p:cNvPicPr/>
          <p:nvPr/>
        </p:nvPicPr>
        <p:blipFill>
          <a:blip r:embed="rId1"/>
          <a:srcRect l="576" t="27328" r="2879" b="3607"/>
          <a:stretch/>
        </p:blipFill>
        <p:spPr>
          <a:xfrm>
            <a:off x="257040" y="1041480"/>
            <a:ext cx="8450280" cy="510516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41" name="" descr=""/>
          <p:cNvPicPr/>
          <p:nvPr/>
        </p:nvPicPr>
        <p:blipFill>
          <a:blip r:embed="rId2"/>
          <a:stretch/>
        </p:blipFill>
        <p:spPr>
          <a:xfrm>
            <a:off x="2290680" y="4978440"/>
            <a:ext cx="6303960" cy="4968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2" name=""/>
          <p:cNvSpPr/>
          <p:nvPr/>
        </p:nvSpPr>
        <p:spPr>
          <a:xfrm flipH="1">
            <a:off x="6447960" y="4280040"/>
            <a:ext cx="2468520" cy="736560"/>
          </a:xfrm>
          <a:prstGeom prst="line">
            <a:avLst/>
          </a:prstGeom>
          <a:ln w="76320">
            <a:solidFill>
              <a:srgbClr val="0066ff"/>
            </a:solidFill>
            <a:miter/>
            <a:tailEnd len="med" type="stealth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3" name="" descr=""/>
          <p:cNvPicPr/>
          <p:nvPr/>
        </p:nvPicPr>
        <p:blipFill>
          <a:blip r:embed="rId3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4" name=""/>
          <p:cNvSpPr/>
          <p:nvPr/>
        </p:nvSpPr>
        <p:spPr>
          <a:xfrm>
            <a:off x="2134440" y="152280"/>
            <a:ext cx="441792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Successful Transaction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PlaceHolder 1"/>
          <p:cNvSpPr>
            <a:spLocks noGrp="1"/>
          </p:cNvSpPr>
          <p:nvPr>
            <p:ph/>
          </p:nvPr>
        </p:nvSpPr>
        <p:spPr>
          <a:xfrm>
            <a:off x="837720" y="1206000"/>
            <a:ext cx="8504280" cy="56516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Total Life to Date Transactions &gt; 65,000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 35 % of Enron’s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Average Daily Transactions &gt; 1,000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Life to Date</a:t>
            </a:r>
            <a:r>
              <a:rPr b="0" lang="en-US" sz="18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Notional Value of Transactions &gt; $25 billion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Daily Notional Value Approximately $400 Million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24% of Enron’s Notional Volume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Number of Products Offered - Approximately 650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Development Time Approximately 7 Months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Announcement Date October 26,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20000"/>
              </a:lnSpc>
              <a:spcBef>
                <a:spcPts val="499"/>
              </a:spcBef>
              <a:buClr>
                <a:srgbClr val="ff3300"/>
              </a:buClr>
              <a:buFont typeface="Monotype Sorts" charset="2"/>
              <a:buChar char="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Launch Date November 29, 1999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2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0">
              <a:lnSpc>
                <a:spcPct val="100000"/>
              </a:lnSpc>
              <a:spcBef>
                <a:spcPts val="40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46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47" name=""/>
          <p:cNvSpPr/>
          <p:nvPr/>
        </p:nvSpPr>
        <p:spPr>
          <a:xfrm>
            <a:off x="2568600" y="136440"/>
            <a:ext cx="42879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EnronOnline Statistics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" name=""/>
          <p:cNvGraphicFramePr/>
          <p:nvPr/>
        </p:nvGraphicFramePr>
        <p:xfrm>
          <a:off x="176040" y="843120"/>
          <a:ext cx="8967960" cy="6014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76040" y="843120"/>
                    <a:ext cx="8967960" cy="6014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0" name=""/>
          <p:cNvSpPr/>
          <p:nvPr/>
        </p:nvSpPr>
        <p:spPr>
          <a:xfrm>
            <a:off x="0" y="247680"/>
            <a:ext cx="9144000" cy="1066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1" name="" descr=""/>
          <p:cNvPicPr/>
          <p:nvPr/>
        </p:nvPicPr>
        <p:blipFill>
          <a:blip r:embed="rId3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2" name=""/>
          <p:cNvSpPr/>
          <p:nvPr/>
        </p:nvSpPr>
        <p:spPr>
          <a:xfrm>
            <a:off x="2055960" y="104760"/>
            <a:ext cx="5486040" cy="134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Transactions via EnronOnline</a:t>
            </a:r>
            <a:br>
              <a:rPr sz="3000"/>
            </a:br>
            <a:r>
              <a:rPr b="1" lang="en-GB" sz="26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(Weekly Cumulative)</a:t>
            </a:r>
            <a:br>
              <a:rPr sz="2600"/>
            </a:b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3" name=""/>
          <p:cNvGraphicFramePr/>
          <p:nvPr/>
        </p:nvGraphicFramePr>
        <p:xfrm>
          <a:off x="212760" y="2206800"/>
          <a:ext cx="3954600" cy="3651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5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12760" y="2206800"/>
                    <a:ext cx="3954600" cy="3651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55" name=""/>
          <p:cNvGraphicFramePr/>
          <p:nvPr/>
        </p:nvGraphicFramePr>
        <p:xfrm>
          <a:off x="4800600" y="2209680"/>
          <a:ext cx="3954600" cy="3651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56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4800600" y="2209680"/>
                    <a:ext cx="3954600" cy="365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57" name=""/>
          <p:cNvSpPr/>
          <p:nvPr/>
        </p:nvSpPr>
        <p:spPr>
          <a:xfrm>
            <a:off x="1228680" y="1479600"/>
            <a:ext cx="191448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Volume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8" name=""/>
          <p:cNvSpPr/>
          <p:nvPr/>
        </p:nvSpPr>
        <p:spPr>
          <a:xfrm>
            <a:off x="6019920" y="1514520"/>
            <a:ext cx="2257200" cy="390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Transactions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9" name=""/>
          <p:cNvSpPr/>
          <p:nvPr/>
        </p:nvSpPr>
        <p:spPr>
          <a:xfrm>
            <a:off x="-76320" y="2066760"/>
            <a:ext cx="232416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24%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0" name=""/>
          <p:cNvSpPr/>
          <p:nvPr/>
        </p:nvSpPr>
        <p:spPr>
          <a:xfrm>
            <a:off x="4495680" y="2133720"/>
            <a:ext cx="232416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37%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1" name=""/>
          <p:cNvSpPr/>
          <p:nvPr/>
        </p:nvSpPr>
        <p:spPr>
          <a:xfrm>
            <a:off x="655560" y="4734000"/>
            <a:ext cx="232416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76%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2" name=""/>
          <p:cNvSpPr/>
          <p:nvPr/>
        </p:nvSpPr>
        <p:spPr>
          <a:xfrm>
            <a:off x="6629400" y="4734000"/>
            <a:ext cx="232416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63%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3" name=""/>
          <p:cNvSpPr/>
          <p:nvPr/>
        </p:nvSpPr>
        <p:spPr>
          <a:xfrm>
            <a:off x="3505320" y="5383080"/>
            <a:ext cx="232416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EnronOnline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4" name=""/>
          <p:cNvSpPr/>
          <p:nvPr/>
        </p:nvSpPr>
        <p:spPr>
          <a:xfrm>
            <a:off x="4457880" y="4836960"/>
            <a:ext cx="2323800" cy="447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3397320" y="6043680"/>
            <a:ext cx="190440" cy="181080"/>
          </a:xfrm>
          <a:prstGeom prst="rect">
            <a:avLst/>
          </a:prstGeom>
          <a:solidFill>
            <a:srgbClr val="ff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6" name=""/>
          <p:cNvSpPr/>
          <p:nvPr/>
        </p:nvSpPr>
        <p:spPr>
          <a:xfrm>
            <a:off x="3398760" y="5486400"/>
            <a:ext cx="190440" cy="181080"/>
          </a:xfrm>
          <a:prstGeom prst="rect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7" name=""/>
          <p:cNvSpPr/>
          <p:nvPr/>
        </p:nvSpPr>
        <p:spPr>
          <a:xfrm>
            <a:off x="3529080" y="5954760"/>
            <a:ext cx="3238560" cy="447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2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Traditional Channels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8" name="" descr=""/>
          <p:cNvPicPr/>
          <p:nvPr/>
        </p:nvPicPr>
        <p:blipFill>
          <a:blip r:embed="rId5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"/>
          <p:cNvSpPr/>
          <p:nvPr/>
        </p:nvSpPr>
        <p:spPr>
          <a:xfrm>
            <a:off x="992520" y="136440"/>
            <a:ext cx="7773120" cy="100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GB" sz="3000" strike="noStrike" u="none">
                <a:solidFill>
                  <a:srgbClr val="ff0000"/>
                </a:solidFill>
                <a:effectLst/>
                <a:uFillTx/>
                <a:latin typeface="Comic Sans MS"/>
              </a:rPr>
              <a:t>EnronOnline Versus Traditional Channels </a:t>
            </a:r>
            <a:br>
              <a:rPr sz="3000"/>
            </a:b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"/>
          <p:cNvSpPr/>
          <p:nvPr/>
        </p:nvSpPr>
        <p:spPr>
          <a:xfrm>
            <a:off x="-1143000" y="1371600"/>
            <a:ext cx="6343560" cy="68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1" name=""/>
          <p:cNvSpPr/>
          <p:nvPr/>
        </p:nvSpPr>
        <p:spPr>
          <a:xfrm>
            <a:off x="3429000" y="2576520"/>
            <a:ext cx="1699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2" name=""/>
          <p:cNvSpPr/>
          <p:nvPr/>
        </p:nvSpPr>
        <p:spPr>
          <a:xfrm>
            <a:off x="1754280" y="5440320"/>
            <a:ext cx="198756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EnronOnline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3" name=""/>
          <p:cNvSpPr/>
          <p:nvPr/>
        </p:nvSpPr>
        <p:spPr>
          <a:xfrm>
            <a:off x="1754280" y="3419640"/>
            <a:ext cx="396396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Business (B2B)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4" name=""/>
          <p:cNvSpPr/>
          <p:nvPr/>
        </p:nvSpPr>
        <p:spPr>
          <a:xfrm>
            <a:off x="0" y="0"/>
            <a:ext cx="9144000" cy="11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5" name=""/>
          <p:cNvSpPr/>
          <p:nvPr/>
        </p:nvSpPr>
        <p:spPr>
          <a:xfrm>
            <a:off x="5945760" y="1193760"/>
            <a:ext cx="1944000" cy="54900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sng">
                <a:solidFill>
                  <a:srgbClr val="ffff00"/>
                </a:solidFill>
                <a:effectLst/>
                <a:uFillTx/>
                <a:latin typeface="Comic Sans MS"/>
              </a:rPr>
              <a:t>Value of Goods</a:t>
            </a: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(Millions)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6" name=""/>
          <p:cNvSpPr/>
          <p:nvPr/>
        </p:nvSpPr>
        <p:spPr>
          <a:xfrm>
            <a:off x="7454880" y="15652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7" name=""/>
          <p:cNvSpPr/>
          <p:nvPr/>
        </p:nvSpPr>
        <p:spPr>
          <a:xfrm>
            <a:off x="2159280" y="1973160"/>
            <a:ext cx="150264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eBay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Amazon.com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Dell.com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8" name=""/>
          <p:cNvSpPr/>
          <p:nvPr/>
        </p:nvSpPr>
        <p:spPr>
          <a:xfrm>
            <a:off x="6008400" y="1973160"/>
            <a:ext cx="1240200" cy="1524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2,805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1,640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10,435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9" name=""/>
          <p:cNvSpPr/>
          <p:nvPr/>
        </p:nvSpPr>
        <p:spPr>
          <a:xfrm>
            <a:off x="6705000" y="19731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0" name=""/>
          <p:cNvSpPr/>
          <p:nvPr/>
        </p:nvSpPr>
        <p:spPr>
          <a:xfrm>
            <a:off x="6426360" y="251136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2162160" y="3924360"/>
            <a:ext cx="3095640" cy="213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FreeMarkets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Cisco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Intel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Altrade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2" name=""/>
          <p:cNvSpPr/>
          <p:nvPr/>
        </p:nvSpPr>
        <p:spPr>
          <a:xfrm>
            <a:off x="6308640" y="3924360"/>
            <a:ext cx="930240" cy="64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$  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2,700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9,500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10,500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12,000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3" name=""/>
          <p:cNvSpPr/>
          <p:nvPr/>
        </p:nvSpPr>
        <p:spPr>
          <a:xfrm>
            <a:off x="6596280" y="46450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4" name=""/>
          <p:cNvSpPr/>
          <p:nvPr/>
        </p:nvSpPr>
        <p:spPr>
          <a:xfrm>
            <a:off x="6340680" y="5573880"/>
            <a:ext cx="111240" cy="30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5" name=""/>
          <p:cNvSpPr/>
          <p:nvPr/>
        </p:nvSpPr>
        <p:spPr>
          <a:xfrm>
            <a:off x="5791320" y="5502240"/>
            <a:ext cx="2936880" cy="128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&gt;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 $</a:t>
            </a: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Comic Sans MS"/>
              </a:rPr>
              <a:t> </a:t>
            </a:r>
            <a:r>
              <a:rPr b="1" lang="en-US" sz="2000" strike="noStrike" u="none">
                <a:solidFill>
                  <a:srgbClr val="ffff00"/>
                </a:solidFill>
                <a:effectLst/>
                <a:uFillTx/>
                <a:latin typeface="Comic Sans MS"/>
              </a:rPr>
              <a:t>40,000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6" name=""/>
          <p:cNvSpPr/>
          <p:nvPr/>
        </p:nvSpPr>
        <p:spPr>
          <a:xfrm>
            <a:off x="977760" y="5437080"/>
            <a:ext cx="200844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7" name=""/>
          <p:cNvSpPr/>
          <p:nvPr/>
        </p:nvSpPr>
        <p:spPr>
          <a:xfrm>
            <a:off x="1755720" y="1471680"/>
            <a:ext cx="3973680" cy="39888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Business To Consumer (B2C)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8" name=""/>
          <p:cNvSpPr/>
          <p:nvPr/>
        </p:nvSpPr>
        <p:spPr>
          <a:xfrm>
            <a:off x="141120" y="2962800"/>
            <a:ext cx="96228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1999 Data*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9" name=""/>
          <p:cNvSpPr/>
          <p:nvPr/>
        </p:nvSpPr>
        <p:spPr>
          <a:xfrm>
            <a:off x="141120" y="5242320"/>
            <a:ext cx="1000440" cy="703800"/>
          </a:xfrm>
          <a:prstGeom prst="rect">
            <a:avLst/>
          </a:prstGeom>
          <a:solidFill>
            <a:srgbClr val="ff4603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Comic Sans MS"/>
              </a:rPr>
              <a:t>2000 Est.**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0" name=""/>
          <p:cNvSpPr/>
          <p:nvPr/>
        </p:nvSpPr>
        <p:spPr>
          <a:xfrm flipH="1">
            <a:off x="1289160" y="1650960"/>
            <a:ext cx="45720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1" name=""/>
          <p:cNvSpPr/>
          <p:nvPr/>
        </p:nvSpPr>
        <p:spPr>
          <a:xfrm flipH="1">
            <a:off x="1288800" y="5130720"/>
            <a:ext cx="49212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2" name=""/>
          <p:cNvSpPr/>
          <p:nvPr/>
        </p:nvSpPr>
        <p:spPr>
          <a:xfrm>
            <a:off x="1278000" y="1650960"/>
            <a:ext cx="0" cy="347976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3" name=""/>
          <p:cNvSpPr/>
          <p:nvPr/>
        </p:nvSpPr>
        <p:spPr>
          <a:xfrm>
            <a:off x="1125360" y="3314880"/>
            <a:ext cx="152640" cy="0"/>
          </a:xfrm>
          <a:prstGeom prst="line">
            <a:avLst/>
          </a:prstGeom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4" name=""/>
          <p:cNvSpPr/>
          <p:nvPr/>
        </p:nvSpPr>
        <p:spPr>
          <a:xfrm>
            <a:off x="196920" y="6019920"/>
            <a:ext cx="6127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  Actual 1999 Results:  eBay, Amazon.com, Dell.com, FreeMarkets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Est. 1999 Annual Results:  Cisco, Intel, Altrade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230040"/>
                <a:tab algn="l" pos="460440"/>
                <a:tab algn="l" pos="690480"/>
                <a:tab algn="l" pos="920880"/>
                <a:tab algn="l" pos="1150920"/>
                <a:tab algn="l" pos="1380960"/>
                <a:tab algn="l" pos="1611360"/>
                <a:tab algn="l" pos="1841400"/>
                <a:tab algn="l" pos="2071800"/>
                <a:tab algn="l" pos="2301840"/>
                <a:tab algn="l" pos="2532240"/>
                <a:tab algn="l" pos="2762280"/>
                <a:tab algn="l" pos="2992320"/>
                <a:tab algn="l" pos="3222720"/>
                <a:tab algn="l" pos="3452760"/>
                <a:tab algn="l" pos="3683160"/>
                <a:tab algn="l" pos="3913200"/>
                <a:tab algn="l" pos="4143240"/>
                <a:tab algn="l" pos="4373640"/>
                <a:tab algn="l" pos="4603680"/>
              </a:tabLst>
            </a:pP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** Annualized Based on Results to Date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95" name="" descr=""/>
          <p:cNvPicPr/>
          <p:nvPr/>
        </p:nvPicPr>
        <p:blipFill>
          <a:blip r:embed="rId1"/>
          <a:stretch/>
        </p:blipFill>
        <p:spPr>
          <a:xfrm>
            <a:off x="0" y="0"/>
            <a:ext cx="9144000" cy="8460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96" name=""/>
          <p:cNvSpPr/>
          <p:nvPr/>
        </p:nvSpPr>
        <p:spPr>
          <a:xfrm>
            <a:off x="1369800" y="136440"/>
            <a:ext cx="609336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4603"/>
                </a:solidFill>
                <a:effectLst/>
                <a:uFillTx/>
                <a:latin typeface="Comic Sans MS"/>
              </a:rPr>
              <a:t>eCommerce Business Comparison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"/>
          <p:cNvSpPr/>
          <p:nvPr/>
        </p:nvSpPr>
        <p:spPr>
          <a:xfrm>
            <a:off x="1295280" y="1600200"/>
            <a:ext cx="6510600" cy="3753000"/>
          </a:xfrm>
          <a:prstGeom prst="bevel">
            <a:avLst>
              <a:gd name="adj" fmla="val 8333"/>
            </a:avLst>
          </a:prstGeom>
          <a:gradFill rotWithShape="0">
            <a:gsLst>
              <a:gs pos="0">
                <a:srgbClr val="3333cc"/>
              </a:gs>
              <a:gs pos="100000">
                <a:srgbClr val="26269b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" name=""/>
          <p:cNvSpPr/>
          <p:nvPr/>
        </p:nvSpPr>
        <p:spPr>
          <a:xfrm>
            <a:off x="1143000" y="1981080"/>
            <a:ext cx="628812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>
              <a:lnSpc>
                <a:spcPct val="100000"/>
              </a:lnSpc>
              <a:spcBef>
                <a:spcPts val="601"/>
              </a:spcBef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“It Is Not the Strongest of the Species That Survives, Not the Most Intelligent, but the Most Responsive to Change.</a:t>
            </a: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”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" name=""/>
          <p:cNvSpPr/>
          <p:nvPr/>
        </p:nvSpPr>
        <p:spPr>
          <a:xfrm>
            <a:off x="1981080" y="4191120"/>
            <a:ext cx="554364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Charles Darwin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914400" algn="r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Origin of the Species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0" y="15192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Conclusions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/>
          </p:nvPr>
        </p:nvSpPr>
        <p:spPr>
          <a:xfrm>
            <a:off x="762120" y="1447920"/>
            <a:ext cx="83232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is More than Just Support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Move Quickly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Must Change the Culture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lnSpc>
                <a:spcPct val="100000"/>
              </a:lnSpc>
              <a:spcBef>
                <a:spcPts val="4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It is a Matter of Survival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99" name=""/>
          <p:cNvSpPr/>
          <p:nvPr/>
        </p:nvSpPr>
        <p:spPr>
          <a:xfrm>
            <a:off x="609480" y="157968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588960" y="22860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1" name=""/>
          <p:cNvSpPr/>
          <p:nvPr/>
        </p:nvSpPr>
        <p:spPr>
          <a:xfrm>
            <a:off x="588960" y="302724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2" name=""/>
          <p:cNvSpPr/>
          <p:nvPr/>
        </p:nvSpPr>
        <p:spPr>
          <a:xfrm>
            <a:off x="588960" y="373392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"/>
          <p:cNvSpPr/>
          <p:nvPr/>
        </p:nvSpPr>
        <p:spPr>
          <a:xfrm>
            <a:off x="2705040" y="252360"/>
            <a:ext cx="169920" cy="549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304" name=""/>
          <p:cNvGrpSpPr/>
          <p:nvPr/>
        </p:nvGrpSpPr>
        <p:grpSpPr>
          <a:xfrm>
            <a:off x="3124080" y="1994040"/>
            <a:ext cx="3200040" cy="3188520"/>
            <a:chOff x="3124080" y="1994040"/>
            <a:chExt cx="3200040" cy="3188520"/>
          </a:xfrm>
        </p:grpSpPr>
        <p:sp>
          <p:nvSpPr>
            <p:cNvPr id="305" name=""/>
            <p:cNvSpPr/>
            <p:nvPr/>
          </p:nvSpPr>
          <p:spPr>
            <a:xfrm>
              <a:off x="4457520" y="3160440"/>
              <a:ext cx="1866600" cy="2022120"/>
            </a:xfrm>
            <a:custGeom>
              <a:avLst/>
              <a:gdLst/>
              <a:ahLst/>
              <a:rect l="l" t="t" r="r" b="b"/>
              <a:pathLst>
                <a:path w="1213" h="1313">
                  <a:moveTo>
                    <a:pt x="389" y="555"/>
                  </a:moveTo>
                  <a:lnTo>
                    <a:pt x="935" y="0"/>
                  </a:lnTo>
                  <a:lnTo>
                    <a:pt x="1212" y="277"/>
                  </a:lnTo>
                  <a:lnTo>
                    <a:pt x="175" y="1312"/>
                  </a:lnTo>
                  <a:lnTo>
                    <a:pt x="110" y="1248"/>
                  </a:lnTo>
                  <a:lnTo>
                    <a:pt x="190" y="1055"/>
                  </a:lnTo>
                  <a:lnTo>
                    <a:pt x="58" y="1198"/>
                  </a:lnTo>
                  <a:lnTo>
                    <a:pt x="0" y="1137"/>
                  </a:lnTo>
                  <a:lnTo>
                    <a:pt x="268" y="865"/>
                  </a:lnTo>
                  <a:lnTo>
                    <a:pt x="336" y="931"/>
                  </a:lnTo>
                  <a:lnTo>
                    <a:pt x="256" y="1102"/>
                  </a:lnTo>
                  <a:lnTo>
                    <a:pt x="1091" y="274"/>
                  </a:lnTo>
                  <a:lnTo>
                    <a:pt x="941" y="125"/>
                  </a:lnTo>
                  <a:lnTo>
                    <a:pt x="444" y="618"/>
                  </a:lnTo>
                  <a:lnTo>
                    <a:pt x="389" y="555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6" name=""/>
            <p:cNvSpPr/>
            <p:nvPr/>
          </p:nvSpPr>
          <p:spPr>
            <a:xfrm>
              <a:off x="3431160" y="3487320"/>
              <a:ext cx="702360" cy="688680"/>
            </a:xfrm>
            <a:custGeom>
              <a:avLst/>
              <a:gdLst/>
              <a:ahLst/>
              <a:rect l="l" t="t" r="r" b="b"/>
              <a:pathLst>
                <a:path w="456" h="446">
                  <a:moveTo>
                    <a:pt x="455" y="174"/>
                  </a:moveTo>
                  <a:lnTo>
                    <a:pt x="180" y="445"/>
                  </a:lnTo>
                  <a:lnTo>
                    <a:pt x="119" y="387"/>
                  </a:lnTo>
                  <a:lnTo>
                    <a:pt x="202" y="196"/>
                  </a:lnTo>
                  <a:lnTo>
                    <a:pt x="63" y="341"/>
                  </a:lnTo>
                  <a:lnTo>
                    <a:pt x="0" y="276"/>
                  </a:lnTo>
                  <a:lnTo>
                    <a:pt x="280" y="0"/>
                  </a:lnTo>
                  <a:lnTo>
                    <a:pt x="341" y="63"/>
                  </a:lnTo>
                  <a:lnTo>
                    <a:pt x="258" y="258"/>
                  </a:lnTo>
                  <a:lnTo>
                    <a:pt x="390" y="111"/>
                  </a:lnTo>
                  <a:lnTo>
                    <a:pt x="455" y="174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7" name=""/>
            <p:cNvSpPr/>
            <p:nvPr/>
          </p:nvSpPr>
          <p:spPr>
            <a:xfrm>
              <a:off x="3790800" y="3838680"/>
              <a:ext cx="610920" cy="694080"/>
            </a:xfrm>
            <a:custGeom>
              <a:avLst/>
              <a:gdLst/>
              <a:ahLst/>
              <a:rect l="l" t="t" r="r" b="b"/>
              <a:pathLst>
                <a:path w="398" h="451">
                  <a:moveTo>
                    <a:pt x="0" y="268"/>
                  </a:moveTo>
                  <a:lnTo>
                    <a:pt x="269" y="0"/>
                  </a:lnTo>
                  <a:lnTo>
                    <a:pt x="364" y="95"/>
                  </a:lnTo>
                  <a:lnTo>
                    <a:pt x="386" y="125"/>
                  </a:lnTo>
                  <a:lnTo>
                    <a:pt x="393" y="145"/>
                  </a:lnTo>
                  <a:lnTo>
                    <a:pt x="397" y="158"/>
                  </a:lnTo>
                  <a:lnTo>
                    <a:pt x="397" y="175"/>
                  </a:lnTo>
                  <a:lnTo>
                    <a:pt x="395" y="195"/>
                  </a:lnTo>
                  <a:lnTo>
                    <a:pt x="385" y="213"/>
                  </a:lnTo>
                  <a:lnTo>
                    <a:pt x="373" y="226"/>
                  </a:lnTo>
                  <a:lnTo>
                    <a:pt x="359" y="240"/>
                  </a:lnTo>
                  <a:lnTo>
                    <a:pt x="342" y="256"/>
                  </a:lnTo>
                  <a:lnTo>
                    <a:pt x="331" y="263"/>
                  </a:lnTo>
                  <a:lnTo>
                    <a:pt x="318" y="268"/>
                  </a:lnTo>
                  <a:lnTo>
                    <a:pt x="307" y="269"/>
                  </a:lnTo>
                  <a:lnTo>
                    <a:pt x="294" y="267"/>
                  </a:lnTo>
                  <a:lnTo>
                    <a:pt x="276" y="264"/>
                  </a:lnTo>
                  <a:lnTo>
                    <a:pt x="280" y="283"/>
                  </a:lnTo>
                  <a:lnTo>
                    <a:pt x="277" y="298"/>
                  </a:lnTo>
                  <a:lnTo>
                    <a:pt x="271" y="317"/>
                  </a:lnTo>
                  <a:lnTo>
                    <a:pt x="260" y="331"/>
                  </a:lnTo>
                  <a:lnTo>
                    <a:pt x="204" y="389"/>
                  </a:lnTo>
                  <a:lnTo>
                    <a:pt x="189" y="414"/>
                  </a:lnTo>
                  <a:lnTo>
                    <a:pt x="182" y="435"/>
                  </a:lnTo>
                  <a:lnTo>
                    <a:pt x="182" y="450"/>
                  </a:lnTo>
                  <a:lnTo>
                    <a:pt x="167" y="435"/>
                  </a:lnTo>
                  <a:lnTo>
                    <a:pt x="111" y="383"/>
                  </a:lnTo>
                  <a:lnTo>
                    <a:pt x="109" y="375"/>
                  </a:lnTo>
                  <a:lnTo>
                    <a:pt x="113" y="366"/>
                  </a:lnTo>
                  <a:lnTo>
                    <a:pt x="117" y="359"/>
                  </a:lnTo>
                  <a:lnTo>
                    <a:pt x="141" y="331"/>
                  </a:lnTo>
                  <a:lnTo>
                    <a:pt x="180" y="292"/>
                  </a:lnTo>
                  <a:lnTo>
                    <a:pt x="189" y="283"/>
                  </a:lnTo>
                  <a:lnTo>
                    <a:pt x="197" y="272"/>
                  </a:lnTo>
                  <a:lnTo>
                    <a:pt x="199" y="260"/>
                  </a:lnTo>
                  <a:lnTo>
                    <a:pt x="195" y="243"/>
                  </a:lnTo>
                  <a:lnTo>
                    <a:pt x="189" y="232"/>
                  </a:lnTo>
                  <a:lnTo>
                    <a:pt x="180" y="225"/>
                  </a:lnTo>
                  <a:lnTo>
                    <a:pt x="169" y="213"/>
                  </a:lnTo>
                  <a:lnTo>
                    <a:pt x="215" y="165"/>
                  </a:lnTo>
                  <a:lnTo>
                    <a:pt x="237" y="184"/>
                  </a:lnTo>
                  <a:lnTo>
                    <a:pt x="251" y="193"/>
                  </a:lnTo>
                  <a:lnTo>
                    <a:pt x="270" y="195"/>
                  </a:lnTo>
                  <a:lnTo>
                    <a:pt x="291" y="184"/>
                  </a:lnTo>
                  <a:lnTo>
                    <a:pt x="300" y="175"/>
                  </a:lnTo>
                  <a:lnTo>
                    <a:pt x="306" y="169"/>
                  </a:lnTo>
                  <a:lnTo>
                    <a:pt x="311" y="161"/>
                  </a:lnTo>
                  <a:lnTo>
                    <a:pt x="311" y="149"/>
                  </a:lnTo>
                  <a:lnTo>
                    <a:pt x="310" y="135"/>
                  </a:lnTo>
                  <a:lnTo>
                    <a:pt x="301" y="120"/>
                  </a:lnTo>
                  <a:lnTo>
                    <a:pt x="282" y="102"/>
                  </a:lnTo>
                  <a:lnTo>
                    <a:pt x="55" y="325"/>
                  </a:lnTo>
                  <a:lnTo>
                    <a:pt x="0" y="268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8" name=""/>
            <p:cNvSpPr/>
            <p:nvPr/>
          </p:nvSpPr>
          <p:spPr>
            <a:xfrm>
              <a:off x="4462560" y="2579760"/>
              <a:ext cx="1275120" cy="1604520"/>
            </a:xfrm>
            <a:custGeom>
              <a:avLst/>
              <a:gdLst/>
              <a:ahLst/>
              <a:rect l="l" t="t" r="r" b="b"/>
              <a:pathLst>
                <a:path w="828" h="1043">
                  <a:moveTo>
                    <a:pt x="0" y="553"/>
                  </a:moveTo>
                  <a:lnTo>
                    <a:pt x="551" y="0"/>
                  </a:lnTo>
                  <a:lnTo>
                    <a:pt x="827" y="277"/>
                  </a:lnTo>
                  <a:lnTo>
                    <a:pt x="283" y="821"/>
                  </a:lnTo>
                  <a:lnTo>
                    <a:pt x="447" y="986"/>
                  </a:lnTo>
                  <a:lnTo>
                    <a:pt x="391" y="1042"/>
                  </a:lnTo>
                  <a:lnTo>
                    <a:pt x="162" y="813"/>
                  </a:lnTo>
                  <a:lnTo>
                    <a:pt x="702" y="274"/>
                  </a:lnTo>
                  <a:lnTo>
                    <a:pt x="553" y="124"/>
                  </a:lnTo>
                  <a:lnTo>
                    <a:pt x="61" y="616"/>
                  </a:lnTo>
                  <a:lnTo>
                    <a:pt x="0" y="5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09" name=""/>
            <p:cNvSpPr/>
            <p:nvPr/>
          </p:nvSpPr>
          <p:spPr>
            <a:xfrm>
              <a:off x="3525480" y="1994040"/>
              <a:ext cx="1636920" cy="1609200"/>
            </a:xfrm>
            <a:custGeom>
              <a:avLst/>
              <a:gdLst/>
              <a:ahLst/>
              <a:rect l="l" t="t" r="r" b="b"/>
              <a:pathLst>
                <a:path w="1063" h="1045">
                  <a:moveTo>
                    <a:pt x="0" y="781"/>
                  </a:moveTo>
                  <a:lnTo>
                    <a:pt x="780" y="0"/>
                  </a:lnTo>
                  <a:lnTo>
                    <a:pt x="1062" y="284"/>
                  </a:lnTo>
                  <a:lnTo>
                    <a:pt x="517" y="834"/>
                  </a:lnTo>
                  <a:lnTo>
                    <a:pt x="672" y="990"/>
                  </a:lnTo>
                  <a:lnTo>
                    <a:pt x="621" y="1044"/>
                  </a:lnTo>
                  <a:lnTo>
                    <a:pt x="392" y="817"/>
                  </a:lnTo>
                  <a:lnTo>
                    <a:pt x="937" y="279"/>
                  </a:lnTo>
                  <a:lnTo>
                    <a:pt x="780" y="125"/>
                  </a:lnTo>
                  <a:lnTo>
                    <a:pt x="63" y="841"/>
                  </a:lnTo>
                  <a:lnTo>
                    <a:pt x="0" y="781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0" name=""/>
            <p:cNvSpPr/>
            <p:nvPr/>
          </p:nvSpPr>
          <p:spPr>
            <a:xfrm>
              <a:off x="3124080" y="3183120"/>
              <a:ext cx="649800" cy="652320"/>
            </a:xfrm>
            <a:custGeom>
              <a:avLst/>
              <a:gdLst/>
              <a:ahLst/>
              <a:rect l="l" t="t" r="r" b="b"/>
              <a:pathLst>
                <a:path w="422" h="423">
                  <a:moveTo>
                    <a:pt x="421" y="153"/>
                  </a:moveTo>
                  <a:lnTo>
                    <a:pt x="267" y="0"/>
                  </a:lnTo>
                  <a:lnTo>
                    <a:pt x="0" y="268"/>
                  </a:lnTo>
                  <a:lnTo>
                    <a:pt x="155" y="422"/>
                  </a:lnTo>
                  <a:lnTo>
                    <a:pt x="209" y="368"/>
                  </a:lnTo>
                  <a:lnTo>
                    <a:pt x="122" y="277"/>
                  </a:lnTo>
                  <a:lnTo>
                    <a:pt x="179" y="219"/>
                  </a:lnTo>
                  <a:lnTo>
                    <a:pt x="264" y="303"/>
                  </a:lnTo>
                  <a:lnTo>
                    <a:pt x="317" y="249"/>
                  </a:lnTo>
                  <a:lnTo>
                    <a:pt x="233" y="164"/>
                  </a:lnTo>
                  <a:lnTo>
                    <a:pt x="283" y="114"/>
                  </a:lnTo>
                  <a:lnTo>
                    <a:pt x="370" y="202"/>
                  </a:lnTo>
                  <a:lnTo>
                    <a:pt x="421" y="153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1" name=""/>
            <p:cNvSpPr/>
            <p:nvPr/>
          </p:nvSpPr>
          <p:spPr>
            <a:xfrm>
              <a:off x="4169520" y="4223160"/>
              <a:ext cx="555480" cy="550080"/>
            </a:xfrm>
            <a:custGeom>
              <a:avLst/>
              <a:gdLst/>
              <a:ahLst/>
              <a:rect l="l" t="t" r="r" b="b"/>
              <a:pathLst>
                <a:path w="360" h="357">
                  <a:moveTo>
                    <a:pt x="170" y="227"/>
                  </a:moveTo>
                  <a:lnTo>
                    <a:pt x="268" y="130"/>
                  </a:lnTo>
                  <a:lnTo>
                    <a:pt x="276" y="121"/>
                  </a:lnTo>
                  <a:lnTo>
                    <a:pt x="279" y="112"/>
                  </a:lnTo>
                  <a:lnTo>
                    <a:pt x="279" y="103"/>
                  </a:lnTo>
                  <a:lnTo>
                    <a:pt x="277" y="96"/>
                  </a:lnTo>
                  <a:lnTo>
                    <a:pt x="272" y="89"/>
                  </a:lnTo>
                  <a:lnTo>
                    <a:pt x="264" y="84"/>
                  </a:lnTo>
                  <a:lnTo>
                    <a:pt x="257" y="81"/>
                  </a:lnTo>
                  <a:lnTo>
                    <a:pt x="248" y="81"/>
                  </a:lnTo>
                  <a:lnTo>
                    <a:pt x="240" y="83"/>
                  </a:lnTo>
                  <a:lnTo>
                    <a:pt x="232" y="87"/>
                  </a:lnTo>
                  <a:lnTo>
                    <a:pt x="223" y="94"/>
                  </a:lnTo>
                  <a:lnTo>
                    <a:pt x="94" y="223"/>
                  </a:lnTo>
                  <a:lnTo>
                    <a:pt x="87" y="230"/>
                  </a:lnTo>
                  <a:lnTo>
                    <a:pt x="83" y="236"/>
                  </a:lnTo>
                  <a:lnTo>
                    <a:pt x="78" y="244"/>
                  </a:lnTo>
                  <a:lnTo>
                    <a:pt x="78" y="255"/>
                  </a:lnTo>
                  <a:lnTo>
                    <a:pt x="86" y="270"/>
                  </a:lnTo>
                  <a:lnTo>
                    <a:pt x="97" y="277"/>
                  </a:lnTo>
                  <a:lnTo>
                    <a:pt x="108" y="279"/>
                  </a:lnTo>
                  <a:lnTo>
                    <a:pt x="117" y="278"/>
                  </a:lnTo>
                  <a:lnTo>
                    <a:pt x="126" y="273"/>
                  </a:lnTo>
                  <a:lnTo>
                    <a:pt x="130" y="267"/>
                  </a:lnTo>
                  <a:lnTo>
                    <a:pt x="136" y="263"/>
                  </a:lnTo>
                  <a:lnTo>
                    <a:pt x="170" y="227"/>
                  </a:lnTo>
                  <a:lnTo>
                    <a:pt x="232" y="286"/>
                  </a:lnTo>
                  <a:lnTo>
                    <a:pt x="211" y="309"/>
                  </a:lnTo>
                  <a:lnTo>
                    <a:pt x="185" y="333"/>
                  </a:lnTo>
                  <a:lnTo>
                    <a:pt x="162" y="347"/>
                  </a:lnTo>
                  <a:lnTo>
                    <a:pt x="138" y="354"/>
                  </a:lnTo>
                  <a:lnTo>
                    <a:pt x="117" y="356"/>
                  </a:lnTo>
                  <a:lnTo>
                    <a:pt x="86" y="350"/>
                  </a:lnTo>
                  <a:lnTo>
                    <a:pt x="67" y="343"/>
                  </a:lnTo>
                  <a:lnTo>
                    <a:pt x="55" y="332"/>
                  </a:lnTo>
                  <a:lnTo>
                    <a:pt x="39" y="319"/>
                  </a:lnTo>
                  <a:lnTo>
                    <a:pt x="22" y="298"/>
                  </a:lnTo>
                  <a:lnTo>
                    <a:pt x="11" y="282"/>
                  </a:lnTo>
                  <a:lnTo>
                    <a:pt x="5" y="263"/>
                  </a:lnTo>
                  <a:lnTo>
                    <a:pt x="0" y="245"/>
                  </a:lnTo>
                  <a:lnTo>
                    <a:pt x="0" y="228"/>
                  </a:lnTo>
                  <a:lnTo>
                    <a:pt x="4" y="210"/>
                  </a:lnTo>
                  <a:lnTo>
                    <a:pt x="9" y="193"/>
                  </a:lnTo>
                  <a:lnTo>
                    <a:pt x="26" y="169"/>
                  </a:lnTo>
                  <a:lnTo>
                    <a:pt x="174" y="22"/>
                  </a:lnTo>
                  <a:lnTo>
                    <a:pt x="194" y="9"/>
                  </a:lnTo>
                  <a:lnTo>
                    <a:pt x="212" y="4"/>
                  </a:lnTo>
                  <a:lnTo>
                    <a:pt x="231" y="0"/>
                  </a:lnTo>
                  <a:lnTo>
                    <a:pt x="248" y="0"/>
                  </a:lnTo>
                  <a:lnTo>
                    <a:pt x="263" y="3"/>
                  </a:lnTo>
                  <a:lnTo>
                    <a:pt x="283" y="9"/>
                  </a:lnTo>
                  <a:lnTo>
                    <a:pt x="302" y="22"/>
                  </a:lnTo>
                  <a:lnTo>
                    <a:pt x="314" y="35"/>
                  </a:lnTo>
                  <a:lnTo>
                    <a:pt x="324" y="45"/>
                  </a:lnTo>
                  <a:lnTo>
                    <a:pt x="336" y="56"/>
                  </a:lnTo>
                  <a:lnTo>
                    <a:pt x="344" y="67"/>
                  </a:lnTo>
                  <a:lnTo>
                    <a:pt x="352" y="81"/>
                  </a:lnTo>
                  <a:lnTo>
                    <a:pt x="358" y="97"/>
                  </a:lnTo>
                  <a:lnTo>
                    <a:pt x="359" y="115"/>
                  </a:lnTo>
                  <a:lnTo>
                    <a:pt x="359" y="134"/>
                  </a:lnTo>
                  <a:lnTo>
                    <a:pt x="355" y="151"/>
                  </a:lnTo>
                  <a:lnTo>
                    <a:pt x="347" y="167"/>
                  </a:lnTo>
                  <a:lnTo>
                    <a:pt x="332" y="187"/>
                  </a:lnTo>
                  <a:lnTo>
                    <a:pt x="232" y="286"/>
                  </a:lnTo>
                  <a:lnTo>
                    <a:pt x="170" y="227"/>
                  </a:lnTo>
                </a:path>
              </a:pathLst>
            </a:custGeom>
            <a:solidFill>
              <a:srgbClr val="eaeaea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"/>
          <p:cNvSpPr/>
          <p:nvPr/>
        </p:nvSpPr>
        <p:spPr>
          <a:xfrm>
            <a:off x="2362320" y="387360"/>
            <a:ext cx="4330440" cy="55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Today’s New Economy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2" name=""/>
          <p:cNvSpPr/>
          <p:nvPr/>
        </p:nvSpPr>
        <p:spPr>
          <a:xfrm>
            <a:off x="1104840" y="1528920"/>
            <a:ext cx="7628040" cy="430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25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Economy Business Model is Fundamentally Different than Old Economy Model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9160" indent="-291960">
              <a:lnSpc>
                <a:spcPct val="125000"/>
              </a:lnSpc>
              <a:spcBef>
                <a:spcPts val="337"/>
              </a:spcBef>
              <a:spcAft>
                <a:spcPts val="337"/>
              </a:spcAft>
              <a:buClr>
                <a:srgbClr val="ffffff"/>
              </a:buClr>
              <a:buFont typeface="Arial"/>
              <a:buChar char="–"/>
              <a:tabLst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Successful Companies are Increasingly Knowledge-Based Businesses (with Increasing Incremental Returns)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9160" indent="-291960">
              <a:lnSpc>
                <a:spcPct val="125000"/>
              </a:lnSpc>
              <a:spcBef>
                <a:spcPts val="337"/>
              </a:spcBef>
              <a:spcAft>
                <a:spcPts val="337"/>
              </a:spcAft>
              <a:buClr>
                <a:srgbClr val="ffffff"/>
              </a:buClr>
              <a:buFont typeface="Arial"/>
              <a:buChar char="–"/>
              <a:tabLst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8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Network-Based Businesses Lead to Market Share Gains and Continued Scale Advantages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Technology, Innovation, and Intellectual Capital are Critical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Metcalfe’s Law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“Winner-Take-All” Outcomes are More Frequent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25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65880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Internet is Changing Everything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3" name=""/>
          <p:cNvSpPr/>
          <p:nvPr/>
        </p:nvSpPr>
        <p:spPr>
          <a:xfrm>
            <a:off x="914400" y="167652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914400" y="409428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914400" y="455148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914400" y="5486400"/>
            <a:ext cx="17316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914400" y="5008680"/>
            <a:ext cx="17316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4595760" y="820800"/>
            <a:ext cx="4289400" cy="51260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9" name=""/>
          <p:cNvSpPr/>
          <p:nvPr/>
        </p:nvSpPr>
        <p:spPr>
          <a:xfrm>
            <a:off x="7682040" y="3875040"/>
            <a:ext cx="884160" cy="1263600"/>
          </a:xfrm>
          <a:custGeom>
            <a:avLst/>
            <a:gdLst/>
            <a:ahLst/>
            <a:rect l="l" t="t" r="r" b="b"/>
            <a:pathLst>
              <a:path w="626" h="796">
                <a:moveTo>
                  <a:pt x="0" y="796"/>
                </a:moveTo>
                <a:lnTo>
                  <a:pt x="0" y="522"/>
                </a:lnTo>
                <a:lnTo>
                  <a:pt x="14" y="522"/>
                </a:lnTo>
                <a:lnTo>
                  <a:pt x="30" y="502"/>
                </a:lnTo>
                <a:lnTo>
                  <a:pt x="52" y="428"/>
                </a:lnTo>
                <a:lnTo>
                  <a:pt x="86" y="218"/>
                </a:lnTo>
                <a:lnTo>
                  <a:pt x="110" y="120"/>
                </a:lnTo>
                <a:lnTo>
                  <a:pt x="130" y="58"/>
                </a:lnTo>
                <a:lnTo>
                  <a:pt x="140" y="12"/>
                </a:lnTo>
                <a:lnTo>
                  <a:pt x="148" y="0"/>
                </a:lnTo>
                <a:lnTo>
                  <a:pt x="160" y="8"/>
                </a:lnTo>
                <a:lnTo>
                  <a:pt x="174" y="14"/>
                </a:lnTo>
                <a:lnTo>
                  <a:pt x="182" y="32"/>
                </a:lnTo>
                <a:lnTo>
                  <a:pt x="182" y="52"/>
                </a:lnTo>
                <a:lnTo>
                  <a:pt x="216" y="246"/>
                </a:lnTo>
                <a:lnTo>
                  <a:pt x="268" y="558"/>
                </a:lnTo>
                <a:lnTo>
                  <a:pt x="274" y="622"/>
                </a:lnTo>
                <a:lnTo>
                  <a:pt x="292" y="688"/>
                </a:lnTo>
                <a:lnTo>
                  <a:pt x="322" y="732"/>
                </a:lnTo>
                <a:lnTo>
                  <a:pt x="364" y="758"/>
                </a:lnTo>
                <a:lnTo>
                  <a:pt x="432" y="772"/>
                </a:lnTo>
                <a:lnTo>
                  <a:pt x="514" y="776"/>
                </a:lnTo>
                <a:lnTo>
                  <a:pt x="626" y="780"/>
                </a:lnTo>
                <a:lnTo>
                  <a:pt x="626" y="796"/>
                </a:lnTo>
                <a:lnTo>
                  <a:pt x="0" y="796"/>
                </a:lnTo>
                <a:close/>
              </a:path>
            </a:pathLst>
          </a:custGeom>
          <a:solidFill>
            <a:srgbClr val="ffe80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0" name=""/>
          <p:cNvSpPr/>
          <p:nvPr/>
        </p:nvSpPr>
        <p:spPr>
          <a:xfrm>
            <a:off x="228600" y="820800"/>
            <a:ext cx="4206960" cy="5140440"/>
          </a:xfrm>
          <a:prstGeom prst="rect">
            <a:avLst/>
          </a:prstGeom>
          <a:solidFill>
            <a:srgbClr val="ffffff"/>
          </a:solidFill>
          <a:ln w="1908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1" name=""/>
          <p:cNvSpPr/>
          <p:nvPr/>
        </p:nvSpPr>
        <p:spPr>
          <a:xfrm>
            <a:off x="417600" y="960480"/>
            <a:ext cx="3798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1966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100480" y="960480"/>
            <a:ext cx="3384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1998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281160" y="5641920"/>
            <a:ext cx="3798720" cy="33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 Financial Strategy, William E. Fruhan, Jr. 1979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Based on 1,448 Compustat Companies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4680000" y="5707080"/>
            <a:ext cx="3798720" cy="215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Source: CFSB estimate. Based on S&amp;P Industrial Avg.</a:t>
            </a: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749160" y="1839960"/>
            <a:ext cx="3351240" cy="3236760"/>
          </a:xfrm>
          <a:custGeom>
            <a:avLst/>
            <a:gdLst/>
            <a:ahLst/>
            <a:rect l="l" t="t" r="r" b="b"/>
            <a:pathLst>
              <a:path w="2375" h="1588">
                <a:moveTo>
                  <a:pt x="0" y="1581"/>
                </a:moveTo>
                <a:lnTo>
                  <a:pt x="347" y="1580"/>
                </a:lnTo>
                <a:lnTo>
                  <a:pt x="379" y="1556"/>
                </a:lnTo>
                <a:lnTo>
                  <a:pt x="415" y="1564"/>
                </a:lnTo>
                <a:lnTo>
                  <a:pt x="431" y="1588"/>
                </a:lnTo>
                <a:lnTo>
                  <a:pt x="491" y="1580"/>
                </a:lnTo>
                <a:lnTo>
                  <a:pt x="555" y="1584"/>
                </a:lnTo>
                <a:lnTo>
                  <a:pt x="571" y="1564"/>
                </a:lnTo>
                <a:lnTo>
                  <a:pt x="599" y="1544"/>
                </a:lnTo>
                <a:lnTo>
                  <a:pt x="635" y="1544"/>
                </a:lnTo>
                <a:lnTo>
                  <a:pt x="675" y="1536"/>
                </a:lnTo>
                <a:lnTo>
                  <a:pt x="695" y="1552"/>
                </a:lnTo>
                <a:lnTo>
                  <a:pt x="715" y="1584"/>
                </a:lnTo>
                <a:lnTo>
                  <a:pt x="743" y="1552"/>
                </a:lnTo>
                <a:lnTo>
                  <a:pt x="755" y="1516"/>
                </a:lnTo>
                <a:lnTo>
                  <a:pt x="775" y="1488"/>
                </a:lnTo>
                <a:lnTo>
                  <a:pt x="811" y="1460"/>
                </a:lnTo>
                <a:lnTo>
                  <a:pt x="835" y="1440"/>
                </a:lnTo>
                <a:lnTo>
                  <a:pt x="859" y="1408"/>
                </a:lnTo>
                <a:lnTo>
                  <a:pt x="879" y="1392"/>
                </a:lnTo>
                <a:lnTo>
                  <a:pt x="903" y="1376"/>
                </a:lnTo>
                <a:lnTo>
                  <a:pt x="907" y="1340"/>
                </a:lnTo>
                <a:lnTo>
                  <a:pt x="915" y="1264"/>
                </a:lnTo>
                <a:lnTo>
                  <a:pt x="931" y="1188"/>
                </a:lnTo>
                <a:lnTo>
                  <a:pt x="931" y="1164"/>
                </a:lnTo>
                <a:lnTo>
                  <a:pt x="951" y="1112"/>
                </a:lnTo>
                <a:lnTo>
                  <a:pt x="971" y="1064"/>
                </a:lnTo>
                <a:lnTo>
                  <a:pt x="975" y="1020"/>
                </a:lnTo>
                <a:lnTo>
                  <a:pt x="995" y="952"/>
                </a:lnTo>
                <a:lnTo>
                  <a:pt x="1011" y="912"/>
                </a:lnTo>
                <a:lnTo>
                  <a:pt x="1011" y="880"/>
                </a:lnTo>
                <a:lnTo>
                  <a:pt x="1027" y="852"/>
                </a:lnTo>
                <a:lnTo>
                  <a:pt x="1051" y="832"/>
                </a:lnTo>
                <a:lnTo>
                  <a:pt x="1055" y="792"/>
                </a:lnTo>
                <a:lnTo>
                  <a:pt x="1075" y="652"/>
                </a:lnTo>
                <a:lnTo>
                  <a:pt x="1091" y="580"/>
                </a:lnTo>
                <a:lnTo>
                  <a:pt x="1107" y="484"/>
                </a:lnTo>
                <a:lnTo>
                  <a:pt x="1107" y="396"/>
                </a:lnTo>
                <a:lnTo>
                  <a:pt x="1127" y="328"/>
                </a:lnTo>
                <a:lnTo>
                  <a:pt x="1135" y="292"/>
                </a:lnTo>
                <a:lnTo>
                  <a:pt x="1135" y="252"/>
                </a:lnTo>
                <a:lnTo>
                  <a:pt x="1147" y="216"/>
                </a:lnTo>
                <a:lnTo>
                  <a:pt x="1179" y="160"/>
                </a:lnTo>
                <a:lnTo>
                  <a:pt x="1179" y="132"/>
                </a:lnTo>
                <a:lnTo>
                  <a:pt x="1207" y="60"/>
                </a:lnTo>
                <a:lnTo>
                  <a:pt x="1227" y="28"/>
                </a:lnTo>
                <a:lnTo>
                  <a:pt x="1251" y="0"/>
                </a:lnTo>
                <a:lnTo>
                  <a:pt x="1267" y="20"/>
                </a:lnTo>
                <a:lnTo>
                  <a:pt x="1267" y="56"/>
                </a:lnTo>
                <a:lnTo>
                  <a:pt x="1267" y="112"/>
                </a:lnTo>
                <a:lnTo>
                  <a:pt x="1283" y="164"/>
                </a:lnTo>
                <a:lnTo>
                  <a:pt x="1271" y="200"/>
                </a:lnTo>
                <a:lnTo>
                  <a:pt x="1279" y="240"/>
                </a:lnTo>
                <a:lnTo>
                  <a:pt x="1295" y="272"/>
                </a:lnTo>
                <a:lnTo>
                  <a:pt x="1295" y="316"/>
                </a:lnTo>
                <a:lnTo>
                  <a:pt x="1299" y="360"/>
                </a:lnTo>
                <a:lnTo>
                  <a:pt x="1323" y="272"/>
                </a:lnTo>
                <a:lnTo>
                  <a:pt x="1323" y="196"/>
                </a:lnTo>
                <a:lnTo>
                  <a:pt x="1327" y="136"/>
                </a:lnTo>
                <a:lnTo>
                  <a:pt x="1343" y="92"/>
                </a:lnTo>
                <a:lnTo>
                  <a:pt x="1343" y="48"/>
                </a:lnTo>
                <a:lnTo>
                  <a:pt x="1371" y="116"/>
                </a:lnTo>
                <a:lnTo>
                  <a:pt x="1359" y="156"/>
                </a:lnTo>
                <a:lnTo>
                  <a:pt x="1363" y="212"/>
                </a:lnTo>
                <a:lnTo>
                  <a:pt x="1379" y="244"/>
                </a:lnTo>
                <a:lnTo>
                  <a:pt x="1379" y="292"/>
                </a:lnTo>
                <a:lnTo>
                  <a:pt x="1395" y="360"/>
                </a:lnTo>
                <a:lnTo>
                  <a:pt x="1419" y="420"/>
                </a:lnTo>
                <a:lnTo>
                  <a:pt x="1431" y="492"/>
                </a:lnTo>
                <a:lnTo>
                  <a:pt x="1443" y="576"/>
                </a:lnTo>
                <a:lnTo>
                  <a:pt x="1455" y="648"/>
                </a:lnTo>
                <a:lnTo>
                  <a:pt x="1471" y="676"/>
                </a:lnTo>
                <a:lnTo>
                  <a:pt x="1499" y="680"/>
                </a:lnTo>
                <a:lnTo>
                  <a:pt x="1515" y="644"/>
                </a:lnTo>
                <a:lnTo>
                  <a:pt x="1523" y="604"/>
                </a:lnTo>
                <a:lnTo>
                  <a:pt x="1535" y="580"/>
                </a:lnTo>
                <a:lnTo>
                  <a:pt x="1555" y="644"/>
                </a:lnTo>
                <a:lnTo>
                  <a:pt x="1567" y="728"/>
                </a:lnTo>
                <a:lnTo>
                  <a:pt x="1559" y="796"/>
                </a:lnTo>
                <a:lnTo>
                  <a:pt x="1575" y="860"/>
                </a:lnTo>
                <a:lnTo>
                  <a:pt x="1579" y="932"/>
                </a:lnTo>
                <a:lnTo>
                  <a:pt x="1587" y="988"/>
                </a:lnTo>
                <a:lnTo>
                  <a:pt x="1615" y="952"/>
                </a:lnTo>
                <a:lnTo>
                  <a:pt x="1643" y="944"/>
                </a:lnTo>
                <a:lnTo>
                  <a:pt x="1643" y="1000"/>
                </a:lnTo>
                <a:lnTo>
                  <a:pt x="1663" y="1064"/>
                </a:lnTo>
                <a:lnTo>
                  <a:pt x="1679" y="1132"/>
                </a:lnTo>
                <a:lnTo>
                  <a:pt x="1695" y="1184"/>
                </a:lnTo>
                <a:lnTo>
                  <a:pt x="1727" y="1212"/>
                </a:lnTo>
                <a:lnTo>
                  <a:pt x="1779" y="1240"/>
                </a:lnTo>
                <a:lnTo>
                  <a:pt x="1807" y="1320"/>
                </a:lnTo>
                <a:lnTo>
                  <a:pt x="1815" y="1376"/>
                </a:lnTo>
                <a:lnTo>
                  <a:pt x="1839" y="1436"/>
                </a:lnTo>
                <a:lnTo>
                  <a:pt x="1875" y="1436"/>
                </a:lnTo>
                <a:lnTo>
                  <a:pt x="1899" y="1472"/>
                </a:lnTo>
                <a:lnTo>
                  <a:pt x="1923" y="1520"/>
                </a:lnTo>
                <a:lnTo>
                  <a:pt x="1967" y="1500"/>
                </a:lnTo>
                <a:lnTo>
                  <a:pt x="1991" y="1484"/>
                </a:lnTo>
                <a:lnTo>
                  <a:pt x="2015" y="1504"/>
                </a:lnTo>
                <a:lnTo>
                  <a:pt x="2039" y="1532"/>
                </a:lnTo>
                <a:lnTo>
                  <a:pt x="2075" y="1532"/>
                </a:lnTo>
                <a:lnTo>
                  <a:pt x="2119" y="1544"/>
                </a:lnTo>
                <a:lnTo>
                  <a:pt x="2143" y="1568"/>
                </a:lnTo>
                <a:lnTo>
                  <a:pt x="2187" y="1576"/>
                </a:lnTo>
                <a:lnTo>
                  <a:pt x="2215" y="1568"/>
                </a:lnTo>
                <a:lnTo>
                  <a:pt x="2227" y="1544"/>
                </a:lnTo>
                <a:lnTo>
                  <a:pt x="2255" y="1528"/>
                </a:lnTo>
                <a:lnTo>
                  <a:pt x="2279" y="1520"/>
                </a:lnTo>
                <a:lnTo>
                  <a:pt x="2303" y="1540"/>
                </a:lnTo>
                <a:lnTo>
                  <a:pt x="2315" y="1568"/>
                </a:lnTo>
                <a:lnTo>
                  <a:pt x="2347" y="1548"/>
                </a:lnTo>
                <a:lnTo>
                  <a:pt x="2375" y="1508"/>
                </a:ln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307080" y="1671120"/>
            <a:ext cx="434880" cy="362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47" name=""/>
          <p:cNvGrpSpPr/>
          <p:nvPr/>
        </p:nvGrpSpPr>
        <p:grpSpPr>
          <a:xfrm>
            <a:off x="716040" y="1814400"/>
            <a:ext cx="3468600" cy="3325680"/>
            <a:chOff x="716040" y="1814400"/>
            <a:chExt cx="3468600" cy="3325680"/>
          </a:xfrm>
        </p:grpSpPr>
        <p:sp>
          <p:nvSpPr>
            <p:cNvPr id="48" name=""/>
            <p:cNvSpPr/>
            <p:nvPr/>
          </p:nvSpPr>
          <p:spPr>
            <a:xfrm>
              <a:off x="721440" y="1814400"/>
              <a:ext cx="0" cy="332568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9" name=""/>
            <p:cNvSpPr/>
            <p:nvPr/>
          </p:nvSpPr>
          <p:spPr>
            <a:xfrm>
              <a:off x="716040" y="5140080"/>
              <a:ext cx="3468600" cy="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50" name=""/>
          <p:cNvSpPr/>
          <p:nvPr/>
        </p:nvSpPr>
        <p:spPr>
          <a:xfrm>
            <a:off x="513720" y="5209200"/>
            <a:ext cx="401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-26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1" name=""/>
          <p:cNvSpPr/>
          <p:nvPr/>
        </p:nvSpPr>
        <p:spPr>
          <a:xfrm>
            <a:off x="1081080" y="5209200"/>
            <a:ext cx="3160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2" name=""/>
          <p:cNvSpPr/>
          <p:nvPr/>
        </p:nvSpPr>
        <p:spPr>
          <a:xfrm>
            <a:off x="160812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3" name=""/>
          <p:cNvSpPr/>
          <p:nvPr/>
        </p:nvSpPr>
        <p:spPr>
          <a:xfrm>
            <a:off x="213660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4" name=""/>
          <p:cNvSpPr/>
          <p:nvPr/>
        </p:nvSpPr>
        <p:spPr>
          <a:xfrm>
            <a:off x="262188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5" name=""/>
          <p:cNvSpPr/>
          <p:nvPr/>
        </p:nvSpPr>
        <p:spPr>
          <a:xfrm>
            <a:off x="317448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369828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5295960" y="2270160"/>
            <a:ext cx="3271680" cy="2849400"/>
          </a:xfrm>
          <a:custGeom>
            <a:avLst/>
            <a:gdLst/>
            <a:ahLst/>
            <a:rect l="l" t="t" r="r" b="b"/>
            <a:pathLst>
              <a:path w="2367" h="1795">
                <a:moveTo>
                  <a:pt x="0" y="1753"/>
                </a:moveTo>
                <a:cubicBezTo>
                  <a:pt x="29" y="1756"/>
                  <a:pt x="122" y="1795"/>
                  <a:pt x="177" y="1774"/>
                </a:cubicBezTo>
                <a:cubicBezTo>
                  <a:pt x="232" y="1753"/>
                  <a:pt x="284" y="1661"/>
                  <a:pt x="332" y="1624"/>
                </a:cubicBezTo>
                <a:cubicBezTo>
                  <a:pt x="380" y="1587"/>
                  <a:pt x="419" y="1584"/>
                  <a:pt x="463" y="1552"/>
                </a:cubicBezTo>
                <a:cubicBezTo>
                  <a:pt x="506" y="1521"/>
                  <a:pt x="557" y="1499"/>
                  <a:pt x="593" y="1432"/>
                </a:cubicBezTo>
                <a:cubicBezTo>
                  <a:pt x="629" y="1366"/>
                  <a:pt x="656" y="1234"/>
                  <a:pt x="680" y="1154"/>
                </a:cubicBezTo>
                <a:cubicBezTo>
                  <a:pt x="704" y="1072"/>
                  <a:pt x="715" y="1005"/>
                  <a:pt x="736" y="946"/>
                </a:cubicBezTo>
                <a:cubicBezTo>
                  <a:pt x="757" y="887"/>
                  <a:pt x="781" y="846"/>
                  <a:pt x="804" y="803"/>
                </a:cubicBezTo>
                <a:cubicBezTo>
                  <a:pt x="827" y="758"/>
                  <a:pt x="849" y="759"/>
                  <a:pt x="873" y="683"/>
                </a:cubicBezTo>
                <a:cubicBezTo>
                  <a:pt x="896" y="605"/>
                  <a:pt x="929" y="430"/>
                  <a:pt x="947" y="339"/>
                </a:cubicBezTo>
                <a:cubicBezTo>
                  <a:pt x="966" y="249"/>
                  <a:pt x="970" y="195"/>
                  <a:pt x="984" y="139"/>
                </a:cubicBezTo>
                <a:cubicBezTo>
                  <a:pt x="999" y="83"/>
                  <a:pt x="1018" y="8"/>
                  <a:pt x="1034" y="4"/>
                </a:cubicBezTo>
                <a:cubicBezTo>
                  <a:pt x="1051" y="0"/>
                  <a:pt x="1064" y="64"/>
                  <a:pt x="1084" y="116"/>
                </a:cubicBezTo>
                <a:cubicBezTo>
                  <a:pt x="1104" y="168"/>
                  <a:pt x="1137" y="265"/>
                  <a:pt x="1152" y="315"/>
                </a:cubicBezTo>
                <a:cubicBezTo>
                  <a:pt x="1168" y="366"/>
                  <a:pt x="1159" y="381"/>
                  <a:pt x="1177" y="419"/>
                </a:cubicBezTo>
                <a:cubicBezTo>
                  <a:pt x="1195" y="457"/>
                  <a:pt x="1233" y="503"/>
                  <a:pt x="1258" y="546"/>
                </a:cubicBezTo>
                <a:cubicBezTo>
                  <a:pt x="1283" y="591"/>
                  <a:pt x="1304" y="624"/>
                  <a:pt x="1326" y="683"/>
                </a:cubicBezTo>
                <a:cubicBezTo>
                  <a:pt x="1348" y="741"/>
                  <a:pt x="1372" y="830"/>
                  <a:pt x="1388" y="898"/>
                </a:cubicBezTo>
                <a:cubicBezTo>
                  <a:pt x="1405" y="965"/>
                  <a:pt x="1414" y="1035"/>
                  <a:pt x="1426" y="1089"/>
                </a:cubicBezTo>
                <a:cubicBezTo>
                  <a:pt x="1437" y="1144"/>
                  <a:pt x="1439" y="1190"/>
                  <a:pt x="1457" y="1225"/>
                </a:cubicBezTo>
                <a:cubicBezTo>
                  <a:pt x="1474" y="1260"/>
                  <a:pt x="1505" y="1277"/>
                  <a:pt x="1531" y="1297"/>
                </a:cubicBezTo>
                <a:cubicBezTo>
                  <a:pt x="1557" y="1317"/>
                  <a:pt x="1590" y="1317"/>
                  <a:pt x="1612" y="1345"/>
                </a:cubicBezTo>
                <a:cubicBezTo>
                  <a:pt x="1634" y="1373"/>
                  <a:pt x="1641" y="1432"/>
                  <a:pt x="1662" y="1465"/>
                </a:cubicBezTo>
                <a:cubicBezTo>
                  <a:pt x="1682" y="1496"/>
                  <a:pt x="1718" y="1540"/>
                  <a:pt x="1736" y="1536"/>
                </a:cubicBezTo>
                <a:cubicBezTo>
                  <a:pt x="1755" y="1532"/>
                  <a:pt x="1761" y="1491"/>
                  <a:pt x="1774" y="1440"/>
                </a:cubicBezTo>
                <a:cubicBezTo>
                  <a:pt x="1786" y="1390"/>
                  <a:pt x="1797" y="1292"/>
                  <a:pt x="1811" y="1233"/>
                </a:cubicBezTo>
                <a:cubicBezTo>
                  <a:pt x="1824" y="1174"/>
                  <a:pt x="1844" y="1125"/>
                  <a:pt x="1854" y="1089"/>
                </a:cubicBezTo>
                <a:cubicBezTo>
                  <a:pt x="1865" y="1054"/>
                  <a:pt x="1863" y="1021"/>
                  <a:pt x="1873" y="1017"/>
                </a:cubicBezTo>
                <a:cubicBezTo>
                  <a:pt x="1883" y="1013"/>
                  <a:pt x="1903" y="1015"/>
                  <a:pt x="1917" y="1065"/>
                </a:cubicBezTo>
                <a:cubicBezTo>
                  <a:pt x="1930" y="1116"/>
                  <a:pt x="1941" y="1244"/>
                  <a:pt x="1954" y="1321"/>
                </a:cubicBezTo>
                <a:cubicBezTo>
                  <a:pt x="1966" y="1398"/>
                  <a:pt x="1979" y="1465"/>
                  <a:pt x="1991" y="1528"/>
                </a:cubicBezTo>
                <a:cubicBezTo>
                  <a:pt x="2004" y="1592"/>
                  <a:pt x="2006" y="1663"/>
                  <a:pt x="2028" y="1704"/>
                </a:cubicBezTo>
                <a:cubicBezTo>
                  <a:pt x="2051" y="1745"/>
                  <a:pt x="2072" y="1761"/>
                  <a:pt x="2128" y="1775"/>
                </a:cubicBezTo>
                <a:cubicBezTo>
                  <a:pt x="2184" y="1788"/>
                  <a:pt x="2317" y="1787"/>
                  <a:pt x="2367" y="1789"/>
                </a:cubicBezTo>
              </a:path>
            </a:pathLst>
          </a:custGeom>
          <a:noFill/>
          <a:ln w="255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8" name=""/>
          <p:cNvSpPr/>
          <p:nvPr/>
        </p:nvSpPr>
        <p:spPr>
          <a:xfrm>
            <a:off x="4907880" y="1676520"/>
            <a:ext cx="350280" cy="364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r">
              <a:lnSpc>
                <a:spcPct val="100000"/>
              </a:lnSpc>
              <a:spcBef>
                <a:spcPts val="18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59" name=""/>
          <p:cNvGrpSpPr/>
          <p:nvPr/>
        </p:nvGrpSpPr>
        <p:grpSpPr>
          <a:xfrm>
            <a:off x="5243400" y="1814400"/>
            <a:ext cx="3470400" cy="3325680"/>
            <a:chOff x="5243400" y="1814400"/>
            <a:chExt cx="3470400" cy="3325680"/>
          </a:xfrm>
        </p:grpSpPr>
        <p:sp>
          <p:nvSpPr>
            <p:cNvPr id="60" name=""/>
            <p:cNvSpPr/>
            <p:nvPr/>
          </p:nvSpPr>
          <p:spPr>
            <a:xfrm>
              <a:off x="5248800" y="1814400"/>
              <a:ext cx="0" cy="332568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1" name=""/>
            <p:cNvSpPr/>
            <p:nvPr/>
          </p:nvSpPr>
          <p:spPr>
            <a:xfrm>
              <a:off x="5243400" y="5140080"/>
              <a:ext cx="3470400" cy="0"/>
            </a:xfrm>
            <a:prstGeom prst="line">
              <a:avLst/>
            </a:prstGeom>
            <a:ln w="1584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2" name=""/>
          <p:cNvSpPr/>
          <p:nvPr/>
        </p:nvSpPr>
        <p:spPr>
          <a:xfrm>
            <a:off x="5076360" y="5209200"/>
            <a:ext cx="40104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-10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3" name=""/>
          <p:cNvSpPr/>
          <p:nvPr/>
        </p:nvSpPr>
        <p:spPr>
          <a:xfrm>
            <a:off x="560700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4" name=""/>
          <p:cNvSpPr/>
          <p:nvPr/>
        </p:nvSpPr>
        <p:spPr>
          <a:xfrm>
            <a:off x="600696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5" name=""/>
          <p:cNvSpPr/>
          <p:nvPr/>
        </p:nvSpPr>
        <p:spPr>
          <a:xfrm>
            <a:off x="6426000" y="5209200"/>
            <a:ext cx="26532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6" name=""/>
          <p:cNvSpPr/>
          <p:nvPr/>
        </p:nvSpPr>
        <p:spPr>
          <a:xfrm>
            <a:off x="676080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12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7" name=""/>
          <p:cNvSpPr/>
          <p:nvPr/>
        </p:nvSpPr>
        <p:spPr>
          <a:xfrm>
            <a:off x="719244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16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8" name=""/>
          <p:cNvSpPr/>
          <p:nvPr/>
        </p:nvSpPr>
        <p:spPr>
          <a:xfrm>
            <a:off x="7579800" y="5209200"/>
            <a:ext cx="3502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7939800" y="52092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0" name=""/>
          <p:cNvSpPr/>
          <p:nvPr/>
        </p:nvSpPr>
        <p:spPr>
          <a:xfrm rot="16200000">
            <a:off x="-114120" y="3340800"/>
            <a:ext cx="95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Frequency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 rot="16200000">
            <a:off x="4286160" y="3353400"/>
            <a:ext cx="9514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1199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Frequency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2" name=""/>
          <p:cNvSpPr/>
          <p:nvPr/>
        </p:nvSpPr>
        <p:spPr>
          <a:xfrm>
            <a:off x="666720" y="236520"/>
            <a:ext cx="7800840" cy="54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t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“Winner Takes All”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3" name=""/>
          <p:cNvSpPr/>
          <p:nvPr/>
        </p:nvSpPr>
        <p:spPr>
          <a:xfrm>
            <a:off x="1969200" y="5409000"/>
            <a:ext cx="8938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ROE (%)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4" name=""/>
          <p:cNvSpPr/>
          <p:nvPr/>
        </p:nvSpPr>
        <p:spPr>
          <a:xfrm>
            <a:off x="6324840" y="5409000"/>
            <a:ext cx="95328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88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ROIC (%)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8401680" y="5209200"/>
            <a:ext cx="43488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r">
              <a:lnSpc>
                <a:spcPct val="100000"/>
              </a:lnSpc>
              <a:spcBef>
                <a:spcPts val="74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200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7386120" y="3038040"/>
            <a:ext cx="10141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goal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7" name=""/>
          <p:cNvSpPr/>
          <p:nvPr/>
        </p:nvSpPr>
        <p:spPr>
          <a:xfrm>
            <a:off x="7773840" y="3417840"/>
            <a:ext cx="266760" cy="339840"/>
          </a:xfrm>
          <a:prstGeom prst="downArrow">
            <a:avLst>
              <a:gd name="adj1" fmla="val 50000"/>
              <a:gd name="adj2" fmla="val 31849"/>
            </a:avLst>
          </a:prstGeom>
          <a:solidFill>
            <a:srgbClr val="ff0000"/>
          </a:solidFill>
          <a:ln w="38160">
            <a:solidFill>
              <a:srgbClr val="ff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"/>
          <p:cNvSpPr/>
          <p:nvPr/>
        </p:nvSpPr>
        <p:spPr>
          <a:xfrm>
            <a:off x="743040" y="236520"/>
            <a:ext cx="7665840" cy="75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74520" rIns="74520" tIns="36360" bIns="36360" anchor="ctr">
            <a:noAutofit/>
          </a:bodyPr>
          <a:p>
            <a:pPr algn="ctr">
              <a:lnSpc>
                <a:spcPct val="100000"/>
              </a:lnSpc>
              <a:spcBef>
                <a:spcPts val="374"/>
              </a:spcBef>
              <a:spcAft>
                <a:spcPts val="374"/>
              </a:spcAft>
              <a:tabLst>
                <a:tab algn="l" pos="0"/>
                <a:tab algn="l" pos="741240"/>
                <a:tab algn="l" pos="1482840"/>
                <a:tab algn="l" pos="2224080"/>
                <a:tab algn="l" pos="2965320"/>
                <a:tab algn="l" pos="3706920"/>
                <a:tab algn="l" pos="4448160"/>
                <a:tab algn="l" pos="5189400"/>
                <a:tab algn="l" pos="5931000"/>
                <a:tab algn="l" pos="6672240"/>
                <a:tab algn="l" pos="7413480"/>
                <a:tab algn="l" pos="8155080"/>
                <a:tab algn="l" pos="8896320"/>
                <a:tab algn="l" pos="9637560"/>
                <a:tab algn="l" pos="1037916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Management Strategy:  Tight and Loose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9" name=""/>
          <p:cNvSpPr/>
          <p:nvPr/>
        </p:nvSpPr>
        <p:spPr>
          <a:xfrm>
            <a:off x="1523880" y="5334120"/>
            <a:ext cx="6166080" cy="923760"/>
          </a:xfrm>
          <a:prstGeom prst="bevel">
            <a:avLst>
              <a:gd name="adj" fmla="val 10699"/>
            </a:avLst>
          </a:prstGeom>
          <a:gradFill rotWithShape="0">
            <a:gsLst>
              <a:gs pos="0">
                <a:srgbClr val="ffff00"/>
              </a:gs>
              <a:gs pos="100000">
                <a:srgbClr val="ffff99"/>
              </a:gs>
            </a:gsLst>
            <a:lin ang="5400000"/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Performance should drive protocol,</a:t>
            </a:r>
            <a:br>
              <a:rPr sz="2000"/>
            </a:br>
            <a:r>
              <a:rPr b="1" lang="en-US" sz="2000" strike="noStrike" u="none">
                <a:solidFill>
                  <a:srgbClr val="3333cc"/>
                </a:solidFill>
                <a:effectLst/>
                <a:uFillTx/>
                <a:latin typeface="Arial"/>
              </a:rPr>
              <a:t>not vice versa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2754720" y="1270080"/>
            <a:ext cx="2262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Tight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2743920" y="3375000"/>
            <a:ext cx="24159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Loose Controls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2756880" y="1646280"/>
            <a:ext cx="401400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Financial accounting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Risk management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Performance reviews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Legal obligations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3" name=""/>
          <p:cNvSpPr/>
          <p:nvPr/>
        </p:nvSpPr>
        <p:spPr>
          <a:xfrm>
            <a:off x="2744280" y="3763800"/>
            <a:ext cx="5284080" cy="1191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Creativity/new business ideas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Dress code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66800" indent="-309600">
              <a:lnSpc>
                <a:spcPct val="100000"/>
              </a:lnSpc>
              <a:buClr>
                <a:srgbClr val="ffffff"/>
              </a:buClr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Time clock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2590920" y="3505320"/>
            <a:ext cx="172800" cy="17280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600" bIns="396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5" name=""/>
          <p:cNvSpPr/>
          <p:nvPr/>
        </p:nvSpPr>
        <p:spPr>
          <a:xfrm>
            <a:off x="2590920" y="1427040"/>
            <a:ext cx="172800" cy="173160"/>
          </a:xfrm>
          <a:prstGeom prst="diamond">
            <a:avLst/>
          </a:prstGeom>
          <a:solidFill>
            <a:srgbClr val="ffff00"/>
          </a:solidFill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39960" bIns="3996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"/>
          <p:cNvSpPr/>
          <p:nvPr/>
        </p:nvSpPr>
        <p:spPr>
          <a:xfrm>
            <a:off x="568440" y="1514520"/>
            <a:ext cx="3049560" cy="1950840"/>
          </a:xfrm>
          <a:prstGeom prst="rightArrow">
            <a:avLst>
              <a:gd name="adj1" fmla="val 50000"/>
              <a:gd name="adj2" fmla="val 3908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20th Century Energy Company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7" name=""/>
          <p:cNvSpPr/>
          <p:nvPr/>
        </p:nvSpPr>
        <p:spPr>
          <a:xfrm>
            <a:off x="568440" y="4032360"/>
            <a:ext cx="3049560" cy="1950840"/>
          </a:xfrm>
          <a:prstGeom prst="rightArrow">
            <a:avLst>
              <a:gd name="adj1" fmla="val 50000"/>
              <a:gd name="adj2" fmla="val 39080"/>
            </a:avLst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21st Century Energy Company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8" name=""/>
          <p:cNvSpPr/>
          <p:nvPr/>
        </p:nvSpPr>
        <p:spPr>
          <a:xfrm>
            <a:off x="3957480" y="1552680"/>
            <a:ext cx="4862520" cy="1915920"/>
          </a:xfrm>
          <a:prstGeom prst="ellipse">
            <a:avLst/>
          </a:prstGeom>
          <a:gradFill rotWithShape="0">
            <a:gsLst>
              <a:gs pos="0">
                <a:srgbClr val="fefdf7"/>
              </a:gs>
              <a:gs pos="100000">
                <a:srgbClr val="ffe80f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9" name=""/>
          <p:cNvSpPr/>
          <p:nvPr/>
        </p:nvSpPr>
        <p:spPr>
          <a:xfrm>
            <a:off x="3957480" y="4017960"/>
            <a:ext cx="4862520" cy="1916280"/>
          </a:xfrm>
          <a:prstGeom prst="ellipse">
            <a:avLst/>
          </a:prstGeom>
          <a:gradFill rotWithShape="0">
            <a:gsLst>
              <a:gs pos="0">
                <a:srgbClr val="fef7f7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0" name=""/>
          <p:cNvSpPr/>
          <p:nvPr/>
        </p:nvSpPr>
        <p:spPr>
          <a:xfrm>
            <a:off x="4687560" y="1709640"/>
            <a:ext cx="3852000" cy="1618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Capital-intensive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Vertically integrated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Geographically dominant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Commodity price dependent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28728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Hierarchical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1" name=""/>
          <p:cNvSpPr/>
          <p:nvPr/>
        </p:nvSpPr>
        <p:spPr>
          <a:xfrm>
            <a:off x="4684680" y="4314960"/>
            <a:ext cx="3796200" cy="131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Intellectual capital intensive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Network integrator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Differentiation dependent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5080" indent="-23508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Entrepreneurial culture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Two Energy Models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609480" y="-15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51436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Industry Trends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4" name=""/>
          <p:cNvGraphicFramePr/>
          <p:nvPr/>
        </p:nvGraphicFramePr>
        <p:xfrm>
          <a:off x="380880" y="838080"/>
          <a:ext cx="11015640" cy="550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838080"/>
                    <a:ext cx="11015640" cy="550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96" name=""/>
          <p:cNvSpPr/>
          <p:nvPr/>
        </p:nvSpPr>
        <p:spPr>
          <a:xfrm>
            <a:off x="1752480" y="45720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7" name=""/>
          <p:cNvSpPr/>
          <p:nvPr/>
        </p:nvSpPr>
        <p:spPr>
          <a:xfrm>
            <a:off x="1143000" y="5105520"/>
            <a:ext cx="5181480" cy="0"/>
          </a:xfrm>
          <a:prstGeom prst="line">
            <a:avLst/>
          </a:prstGeom>
          <a:ln w="507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8" name=""/>
          <p:cNvSpPr/>
          <p:nvPr/>
        </p:nvSpPr>
        <p:spPr>
          <a:xfrm>
            <a:off x="1752480" y="457200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9" name=""/>
          <p:cNvSpPr/>
          <p:nvPr/>
        </p:nvSpPr>
        <p:spPr>
          <a:xfrm>
            <a:off x="1524960" y="3279600"/>
            <a:ext cx="178992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Market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Share Gain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0" name=""/>
          <p:cNvSpPr/>
          <p:nvPr/>
        </p:nvSpPr>
        <p:spPr>
          <a:xfrm>
            <a:off x="3583440" y="3247920"/>
            <a:ext cx="1417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Increase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in Sales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1" name=""/>
          <p:cNvSpPr/>
          <p:nvPr/>
        </p:nvSpPr>
        <p:spPr>
          <a:xfrm>
            <a:off x="5281200" y="709560"/>
            <a:ext cx="2500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Return on Sales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2" name=""/>
          <p:cNvSpPr/>
          <p:nvPr/>
        </p:nvSpPr>
        <p:spPr>
          <a:xfrm>
            <a:off x="1578600" y="4572000"/>
            <a:ext cx="47772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- 4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3" name=""/>
          <p:cNvSpPr/>
          <p:nvPr/>
        </p:nvSpPr>
        <p:spPr>
          <a:xfrm>
            <a:off x="2210760" y="4191120"/>
            <a:ext cx="534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4.8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4" name=""/>
          <p:cNvSpPr/>
          <p:nvPr/>
        </p:nvSpPr>
        <p:spPr>
          <a:xfrm>
            <a:off x="3506760" y="4419720"/>
            <a:ext cx="32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5" name=""/>
          <p:cNvSpPr/>
          <p:nvPr/>
        </p:nvSpPr>
        <p:spPr>
          <a:xfrm>
            <a:off x="4039560" y="4022640"/>
            <a:ext cx="534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7.4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6" name=""/>
          <p:cNvSpPr/>
          <p:nvPr/>
        </p:nvSpPr>
        <p:spPr>
          <a:xfrm>
            <a:off x="5106240" y="4419720"/>
            <a:ext cx="5346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1.8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7" name=""/>
          <p:cNvSpPr/>
          <p:nvPr/>
        </p:nvSpPr>
        <p:spPr>
          <a:xfrm>
            <a:off x="5867280" y="1066680"/>
            <a:ext cx="8384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47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8" name=""/>
          <p:cNvSpPr/>
          <p:nvPr/>
        </p:nvSpPr>
        <p:spPr>
          <a:xfrm>
            <a:off x="75960" y="6583320"/>
            <a:ext cx="228960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McKinsey &amp; Company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09" name=""/>
          <p:cNvSpPr/>
          <p:nvPr/>
        </p:nvSpPr>
        <p:spPr>
          <a:xfrm>
            <a:off x="4800600" y="5454720"/>
            <a:ext cx="289548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% Difference by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Economic Measures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00cc"/>
            </a:gs>
            <a:gs pos="100000">
              <a:srgbClr val="00005e"/>
            </a:gs>
          </a:gsLst>
          <a:lin ang="135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685800" y="-1526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514368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ffff00"/>
                </a:solidFill>
                <a:effectLst/>
                <a:uFillTx/>
                <a:latin typeface="Arial"/>
              </a:rPr>
              <a:t>Industry Trends</a:t>
            </a:r>
            <a:endParaRPr b="0" lang="en-US" sz="3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11" name=""/>
          <p:cNvGraphicFramePr/>
          <p:nvPr/>
        </p:nvGraphicFramePr>
        <p:xfrm>
          <a:off x="380880" y="914400"/>
          <a:ext cx="11354040" cy="54482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1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914400"/>
                    <a:ext cx="11354040" cy="54482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13" name=""/>
          <p:cNvSpPr/>
          <p:nvPr/>
        </p:nvSpPr>
        <p:spPr>
          <a:xfrm>
            <a:off x="1676520" y="4724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4" name=""/>
          <p:cNvSpPr/>
          <p:nvPr/>
        </p:nvSpPr>
        <p:spPr>
          <a:xfrm>
            <a:off x="1676520" y="4724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5" name=""/>
          <p:cNvSpPr/>
          <p:nvPr/>
        </p:nvSpPr>
        <p:spPr>
          <a:xfrm>
            <a:off x="7848720" y="5699160"/>
            <a:ext cx="62532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‘98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6" name=""/>
          <p:cNvSpPr/>
          <p:nvPr/>
        </p:nvSpPr>
        <p:spPr>
          <a:xfrm>
            <a:off x="228600" y="6553080"/>
            <a:ext cx="24591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Source:  </a:t>
            </a:r>
            <a:r>
              <a:rPr b="0" i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New York Times</a:t>
            </a:r>
            <a:r>
              <a:rPr b="0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2/15/99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7" name=""/>
          <p:cNvSpPr/>
          <p:nvPr/>
        </p:nvSpPr>
        <p:spPr>
          <a:xfrm>
            <a:off x="2485800" y="1087560"/>
            <a:ext cx="5278680" cy="82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Technology has Slashed the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       Price of doing Global Business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8" name=""/>
          <p:cNvSpPr/>
          <p:nvPr/>
        </p:nvSpPr>
        <p:spPr>
          <a:xfrm>
            <a:off x="4645800" y="2637000"/>
            <a:ext cx="3899520" cy="703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The Cost of a 3-Minute Phone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0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Call From New York to London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9" name=""/>
          <p:cNvSpPr/>
          <p:nvPr/>
        </p:nvSpPr>
        <p:spPr>
          <a:xfrm>
            <a:off x="6936120" y="5695920"/>
            <a:ext cx="6213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‘90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0" name=""/>
          <p:cNvSpPr/>
          <p:nvPr/>
        </p:nvSpPr>
        <p:spPr>
          <a:xfrm>
            <a:off x="5167800" y="5695920"/>
            <a:ext cx="6213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‘70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1" name=""/>
          <p:cNvSpPr/>
          <p:nvPr/>
        </p:nvSpPr>
        <p:spPr>
          <a:xfrm>
            <a:off x="3413160" y="5699160"/>
            <a:ext cx="62532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‘50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2" name=""/>
          <p:cNvSpPr/>
          <p:nvPr/>
        </p:nvSpPr>
        <p:spPr>
          <a:xfrm>
            <a:off x="1586160" y="5711760"/>
            <a:ext cx="621360" cy="474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5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‘30</a:t>
            </a:r>
            <a:endParaRPr b="0" lang="en-US" sz="25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2433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2000-04-12T20:54:41Z</dcterms:created>
  <dc:creator>julie ferrara</dc:creator>
  <dc:description/>
  <dc:language>en-US</dc:language>
  <cp:lastModifiedBy>mmccon1</cp:lastModifiedBy>
  <dcterms:modified xsi:type="dcterms:W3CDTF">2000-05-03T15:46:23Z</dcterms:modified>
  <cp:revision>51</cp:revision>
  <dc:subject/>
  <dc:title>No Slide Title</dc:title>
</cp:coreProperties>
</file>