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15.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_rels/presentation.xml.rels" ContentType="application/vnd.openxmlformats-package.relationships+xml"/>
  <Override PartName="/ppt/embeddings/oleObject1.docx" ContentType="application/vnd.openxmlformats-officedocument.wordprocessingml.document"/>
  <Override PartName="/ppt/embeddings/oleObject1.bin" ContentType="application/vnd.openxmlformats-officedocument.oleObject"/>
  <Override PartName="/ppt/embeddings/oleObject2.xlsx" ContentType="application/vnd.openxmlformats-officedocument.spreadsheetml.sheet"/>
  <Override PartName="/ppt/embeddings/oleObject2.bin" ContentType="application/vnd.openxmlformats-officedocument.oleObject"/>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media/image8.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hart"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00"/>
              </a:solidFill>
              <a:effectLst/>
              <a:uFillTx/>
              <a:latin typeface="Times New Roman"/>
            </a:endParaRPr>
          </a:p>
        </p:txBody>
      </p:sp>
      <p:sp>
        <p:nvSpPr>
          <p:cNvPr id="7"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0D0B5AAE-777D-4511-BD71-13B9AC2C6E1A}"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00"/>
              </a:solidFill>
              <a:effectLst/>
              <a:uFillTx/>
              <a:latin typeface="Times New Roman"/>
            </a:endParaRPr>
          </a:p>
        </p:txBody>
      </p:sp>
      <p:sp>
        <p:nvSpPr>
          <p:cNvPr id="10"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AEBBD876-0371-4719-B6BE-FB858FFD9BD0}"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235EA91C-30AC-4934-97BA-D2099D1907AB}"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70A64E41-DB79-434F-9B3C-D046E1657DDC}"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4062793-AD0D-4D55-A322-09ACB2A14AEF}"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6"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D4FB3FC-94AD-420E-A939-F6ED3021ED2C}"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00"/>
                </a:solidFill>
                <a:effectLst/>
                <a:uFillTx/>
                <a:latin typeface="Times New Roman"/>
              </a:rPr>
              <a:t>Click to edit the outline text format</a:t>
            </a:r>
            <a:endParaRPr b="0" lang="en-US" sz="3200" strike="noStrike" u="none">
              <a:solidFill>
                <a:srgbClr val="ffff00"/>
              </a:solidFill>
              <a:effectLst/>
              <a:uFillTx/>
              <a:latin typeface="Times New Roman"/>
            </a:endParaRPr>
          </a:p>
          <a:p>
            <a:pPr lvl="1" marL="743040" indent="-285840">
              <a:spcBef>
                <a:spcPts val="799"/>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00"/>
                </a:solidFill>
                <a:effectLst/>
                <a:uFillTx/>
                <a:latin typeface="Times New Roman"/>
              </a:rPr>
              <a:t>Second Outline Level</a:t>
            </a:r>
            <a:endParaRPr b="0" lang="en-US" sz="3200" strike="noStrike" u="none">
              <a:solidFill>
                <a:srgbClr val="ffff00"/>
              </a:solidFill>
              <a:effectLst/>
              <a:uFillTx/>
              <a:latin typeface="Times New Roman"/>
            </a:endParaRPr>
          </a:p>
          <a:p>
            <a:pPr lvl="2" marL="1143000" indent="-228600">
              <a:spcBef>
                <a:spcPts val="799"/>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00"/>
                </a:solidFill>
                <a:effectLst/>
                <a:uFillTx/>
                <a:latin typeface="Times New Roman"/>
              </a:rPr>
              <a:t>Third Outline Level</a:t>
            </a:r>
            <a:endParaRPr b="0" lang="en-US" sz="3200" strike="noStrike" u="none">
              <a:solidFill>
                <a:srgbClr val="ffff00"/>
              </a:solidFill>
              <a:effectLst/>
              <a:uFillTx/>
              <a:latin typeface="Times New Roman"/>
            </a:endParaRPr>
          </a:p>
          <a:p>
            <a:pPr lvl="3" marL="1600200" indent="-228600">
              <a:spcBef>
                <a:spcPts val="799"/>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00"/>
                </a:solidFill>
                <a:effectLst/>
                <a:uFillTx/>
                <a:latin typeface="Times New Roman"/>
              </a:rPr>
              <a:t>Fourth Outline Level</a:t>
            </a:r>
            <a:endParaRPr b="0" lang="en-US" sz="3200" strike="noStrike" u="none">
              <a:solidFill>
                <a:srgbClr val="ffff00"/>
              </a:solidFill>
              <a:effectLst/>
              <a:uFillTx/>
              <a:latin typeface="Times New Roman"/>
            </a:endParaRPr>
          </a:p>
          <a:p>
            <a:pPr lvl="4" marL="2057400" indent="-228600">
              <a:spcBef>
                <a:spcPts val="799"/>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00"/>
                </a:solidFill>
                <a:effectLst/>
                <a:uFillTx/>
                <a:latin typeface="Times New Roman"/>
              </a:rPr>
              <a:t>Fifth Outline Level</a:t>
            </a:r>
            <a:endParaRPr b="0" lang="en-US" sz="3200" strike="noStrike" u="none">
              <a:solidFill>
                <a:srgbClr val="ffff00"/>
              </a:solidFill>
              <a:effectLst/>
              <a:uFillTx/>
              <a:latin typeface="Times New Roman"/>
            </a:endParaRPr>
          </a:p>
          <a:p>
            <a:pPr lvl="5" marL="2057400" indent="-228600">
              <a:spcBef>
                <a:spcPts val="799"/>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00"/>
                </a:solidFill>
                <a:effectLst/>
                <a:uFillTx/>
                <a:latin typeface="Times New Roman"/>
              </a:rPr>
              <a:t>Sixth Outline Level</a:t>
            </a:r>
            <a:endParaRPr b="0" lang="en-US" sz="3200" strike="noStrike" u="none">
              <a:solidFill>
                <a:srgbClr val="ffff00"/>
              </a:solidFill>
              <a:effectLst/>
              <a:uFillTx/>
              <a:latin typeface="Times New Roman"/>
            </a:endParaRPr>
          </a:p>
          <a:p>
            <a:pPr lvl="6" marL="2057400" indent="-228600">
              <a:spcBef>
                <a:spcPts val="799"/>
              </a:spcBef>
              <a:buClr>
                <a:srgbClr val="ffff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00"/>
                </a:solidFill>
                <a:effectLst/>
                <a:uFillTx/>
                <a:latin typeface="Times New Roman"/>
              </a:rPr>
              <a:t>Seventh Outline Level</a:t>
            </a:r>
            <a:endParaRPr b="0" lang="en-US" sz="3200" strike="noStrike" u="none">
              <a:solidFill>
                <a:srgbClr val="ffff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AF8C4BB-A4E8-472E-B8EA-D040CE55825A}" type="slidenum">
              <a:rPr b="0" lang="en-US" sz="1400" strike="noStrike" u="none">
                <a:solidFill>
                  <a:srgbClr val="ffff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package" Target="../embeddings/oleObject2.xlsx"/><Relationship Id="rId4" Type="http://schemas.openxmlformats.org/officeDocument/2006/relationships/image" Target="../media/image4.wmf"/><Relationship Id="rId5"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5.wmf"/><Relationship Id="rId3" Type="http://schemas.openxmlformats.org/officeDocument/2006/relationships/oleObject" Target="../embeddings/oleObject2.bin"/><Relationship Id="rId4" Type="http://schemas.openxmlformats.org/officeDocument/2006/relationships/image" Target="../media/image6.wmf"/><Relationship Id="rId5"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wmf"/><Relationship Id="rId3"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wmf"/><Relationship Id="rId3" Type="http://schemas.openxmlformats.org/officeDocument/2006/relationships/slideLayout" Target="../slideLayouts/slideLayout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17" name=""/>
          <p:cNvSpPr txBox="1"/>
          <p:nvPr/>
        </p:nvSpPr>
        <p:spPr>
          <a:xfrm>
            <a:off x="656280" y="1570320"/>
            <a:ext cx="7907760" cy="2269080"/>
          </a:xfrm>
          <a:prstGeom prst="rect">
            <a:avLst/>
          </a:prstGeom>
          <a:gradFill rotWithShape="0">
            <a:gsLst>
              <a:gs pos="0">
                <a:srgbClr val="6600cc"/>
              </a:gs>
              <a:gs pos="100000">
                <a:srgbClr val="430086"/>
              </a:gs>
            </a:gsLst>
            <a:path path="rect">
              <a:fillToRect l="50000" t="50000" r="50000" b="50000"/>
            </a:path>
          </a:gradFill>
          <a:ln w="0">
            <a:noFill/>
          </a:ln>
        </p:spPr>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00"/>
                </a:solidFill>
                <a:effectLst/>
                <a:uFillTx/>
                <a:latin typeface="Arial"/>
              </a:rPr>
              <a:t>Briefing for Chairman Lay for White House Visit to Discuss President Bush’s Tax Proposal</a:t>
            </a:r>
            <a:br>
              <a:rPr sz="3200"/>
            </a:br>
            <a:r>
              <a:rPr b="0" lang="en-US" sz="3200" strike="noStrike" u="none">
                <a:solidFill>
                  <a:srgbClr val="ffff00"/>
                </a:solidFill>
                <a:effectLst/>
                <a:uFillTx/>
                <a:latin typeface="Arial"/>
              </a:rPr>
              <a:t>February 6, 2001</a:t>
            </a:r>
            <a:endParaRPr b="0" lang="en-US" sz="3200" strike="noStrike" u="none">
              <a:solidFill>
                <a:srgbClr val="000000"/>
              </a:solidFill>
              <a:effectLst/>
              <a:uFillTx/>
              <a:latin typeface="Times New Roman"/>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0" y="-15264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Which States Are Most Susceptible to </a:t>
            </a:r>
            <a:br>
              <a:rPr sz="2600"/>
            </a:br>
            <a:r>
              <a:rPr b="1" lang="en-US" sz="2600" strike="noStrike" u="none">
                <a:solidFill>
                  <a:srgbClr val="ffff00"/>
                </a:solidFill>
                <a:effectLst/>
                <a:uFillTx/>
                <a:latin typeface="Arial"/>
              </a:rPr>
              <a:t>California Crisis</a:t>
            </a:r>
            <a:endParaRPr b="0" lang="en-US" sz="2600" strike="noStrike" u="none">
              <a:solidFill>
                <a:srgbClr val="000000"/>
              </a:solidFill>
              <a:effectLst/>
              <a:uFillTx/>
              <a:latin typeface="Times New Roman"/>
            </a:endParaRPr>
          </a:p>
        </p:txBody>
      </p:sp>
      <p:sp>
        <p:nvSpPr>
          <p:cNvPr id="44"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fontScale="77500" lnSpcReduction="19999"/>
          </a:bodyPr>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Washington</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Oregon</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Idaho</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Montana</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Wyoming</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Nevada</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Utah</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Arizona</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Colorado</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New Mexico</a:t>
            </a:r>
            <a:endParaRPr b="0" lang="en-US" sz="1600" strike="noStrike" u="none">
              <a:solidFill>
                <a:srgbClr val="ffff00"/>
              </a:solidFill>
              <a:effectLst/>
              <a:uFillTx/>
              <a:latin typeface="Times New Roman"/>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76320" y="152280"/>
            <a:ext cx="7789680" cy="99072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Higher Electricity Prices will also harm the New Economy</a:t>
            </a:r>
            <a:br>
              <a:rPr sz="2600"/>
            </a:br>
            <a:endParaRPr b="0" lang="en-US" sz="2600" strike="noStrike" u="none">
              <a:solidFill>
                <a:srgbClr val="000000"/>
              </a:solidFill>
              <a:effectLst/>
              <a:uFillTx/>
              <a:latin typeface="Times New Roman"/>
            </a:endParaRPr>
          </a:p>
        </p:txBody>
      </p:sp>
      <p:sp>
        <p:nvSpPr>
          <p:cNvPr id="46" name="PlaceHolder 2"/>
          <p:cNvSpPr>
            <a:spLocks noGrp="1"/>
          </p:cNvSpPr>
          <p:nvPr>
            <p:ph/>
          </p:nvPr>
        </p:nvSpPr>
        <p:spPr>
          <a:xfrm>
            <a:off x="685800" y="1600200"/>
            <a:ext cx="7788240" cy="4114800"/>
          </a:xfrm>
          <a:prstGeom prst="rect">
            <a:avLst/>
          </a:prstGeom>
          <a:noFill/>
          <a:ln w="0">
            <a:noFill/>
          </a:ln>
        </p:spPr>
        <p:txBody>
          <a:bodyPr lIns="90000" rIns="90000" tIns="46800" bIns="46800" anchor="t">
            <a:normAutofit/>
          </a:bodyPr>
          <a:p>
            <a:pPr marL="343080" indent="-343080">
              <a:lnSpc>
                <a:spcPct val="105000"/>
              </a:lnSpc>
              <a:spcBef>
                <a:spcPts val="1001"/>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The average microchip processing plant uses enough power to run 50,000 U.S. homes</a:t>
            </a:r>
            <a:endParaRPr b="0" lang="en-US" sz="1600" strike="noStrike" u="none">
              <a:solidFill>
                <a:srgbClr val="ffff00"/>
              </a:solidFill>
              <a:effectLst/>
              <a:uFillTx/>
              <a:latin typeface="Times New Roman"/>
            </a:endParaRPr>
          </a:p>
          <a:p>
            <a:pPr marL="343080" indent="-343080">
              <a:lnSpc>
                <a:spcPct val="105000"/>
              </a:lnSpc>
              <a:spcBef>
                <a:spcPts val="10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a:p>
            <a:pPr marL="343080" indent="-343080">
              <a:lnSpc>
                <a:spcPct val="105000"/>
              </a:lnSpc>
              <a:spcBef>
                <a:spcPts val="1001"/>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Silicon Valley Companies consume as much power as mini-steel mills--and their use is growing over 7% per building per year</a:t>
            </a:r>
            <a:endParaRPr b="0" lang="en-US" sz="1600" strike="noStrike" u="none">
              <a:solidFill>
                <a:srgbClr val="ffff00"/>
              </a:solidFill>
              <a:effectLst/>
              <a:uFillTx/>
              <a:latin typeface="Times New Roman"/>
            </a:endParaRPr>
          </a:p>
          <a:p>
            <a:pPr marL="343080" indent="0">
              <a:lnSpc>
                <a:spcPct val="105000"/>
              </a:lnSpc>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a:p>
            <a:pPr marL="343080" indent="-343080">
              <a:lnSpc>
                <a:spcPct val="105000"/>
              </a:lnSpc>
              <a:spcBef>
                <a:spcPts val="1001"/>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Oracle has built its own inside the fence power plant and Sun Microsystems and Microsoft are proposing to follow suit</a:t>
            </a:r>
            <a:endParaRPr b="0" lang="en-US" sz="1600" strike="noStrike" u="none">
              <a:solidFill>
                <a:srgbClr val="ffff00"/>
              </a:solidFill>
              <a:effectLst/>
              <a:uFillTx/>
              <a:latin typeface="Times New Roman"/>
            </a:endParaRPr>
          </a:p>
          <a:p>
            <a:pPr marL="343080" indent="0">
              <a:lnSpc>
                <a:spcPct val="105000"/>
              </a:lnSpc>
              <a:spcBef>
                <a:spcPts val="10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a:p>
            <a:pPr marL="343080" indent="-343080">
              <a:lnSpc>
                <a:spcPct val="105000"/>
              </a:lnSpc>
              <a:spcBef>
                <a:spcPts val="1001"/>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Power quality is key--power disturbances can cause over 17,000 different computer problems, from frozen cursors to a full crash</a:t>
            </a:r>
            <a:endParaRPr b="0" lang="en-US" sz="1600" strike="noStrike" u="none">
              <a:solidFill>
                <a:srgbClr val="ffff00"/>
              </a:solidFill>
              <a:effectLst/>
              <a:uFillTx/>
              <a:latin typeface="Times New Roman"/>
            </a:endParaRPr>
          </a:p>
        </p:txBody>
      </p:sp>
      <p:sp>
        <p:nvSpPr>
          <p:cNvPr id="47" name=""/>
          <p:cNvSpPr/>
          <p:nvPr/>
        </p:nvSpPr>
        <p:spPr>
          <a:xfrm>
            <a:off x="2160" y="6583320"/>
            <a:ext cx="1497240" cy="276840"/>
          </a:xfrm>
          <a:prstGeom prst="rect">
            <a:avLst/>
          </a:prstGeom>
          <a:noFill/>
          <a:ln w="0">
            <a:noFill/>
          </a:ln>
        </p:spPr>
        <p:style>
          <a:lnRef idx="0"/>
          <a:fillRef idx="0"/>
          <a:effectRef idx="0"/>
          <a:fontRef idx="minor"/>
        </p:style>
        <p:txBody>
          <a:bodyPr wrap="none" lIns="90000" rIns="90000" tIns="46800" bIns="46800" anchor="t" anchorCtr="1">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00"/>
                </a:solidFill>
                <a:effectLst/>
                <a:uFillTx/>
                <a:latin typeface="Times New Roman"/>
              </a:rPr>
              <a:t>Source: WST, Forbes</a:t>
            </a:r>
            <a:endParaRPr b="0" lang="en-US" sz="1200" strike="noStrike" u="none">
              <a:solidFill>
                <a:srgbClr val="ffff00"/>
              </a:solidFill>
              <a:effectLst/>
              <a:uFillTx/>
              <a:latin typeface="Times New Roman"/>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0" y="-15264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Summary: Impact of Higher Energy Prices on the US economy</a:t>
            </a:r>
            <a:endParaRPr b="0" lang="en-US" sz="2600" strike="noStrike" u="none">
              <a:solidFill>
                <a:srgbClr val="000000"/>
              </a:solidFill>
              <a:effectLst/>
              <a:uFillTx/>
              <a:latin typeface="Times New Roman"/>
            </a:endParaRPr>
          </a:p>
        </p:txBody>
      </p:sp>
      <p:sp>
        <p:nvSpPr>
          <p:cNvPr id="49" name="PlaceHolder 2"/>
          <p:cNvSpPr>
            <a:spLocks noGrp="1"/>
          </p:cNvSpPr>
          <p:nvPr>
            <p:ph/>
          </p:nvPr>
        </p:nvSpPr>
        <p:spPr>
          <a:xfrm>
            <a:off x="685800" y="1676520"/>
            <a:ext cx="7772400" cy="4572000"/>
          </a:xfrm>
          <a:prstGeom prst="rect">
            <a:avLst/>
          </a:prstGeom>
          <a:noFill/>
          <a:ln w="0">
            <a:noFill/>
          </a:ln>
        </p:spPr>
        <p:txBody>
          <a:bodyPr lIns="90000" rIns="90000" tIns="46800" bIns="46800" anchor="t">
            <a:normAutofit/>
          </a:bodyPr>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Consumers</a:t>
            </a:r>
            <a:endParaRPr b="0" lang="en-US" sz="1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Inflation feed through higher CPI and PPI</a:t>
            </a:r>
            <a:endParaRPr b="0" lang="en-US" sz="14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Reduced consumer spending and erosion of purchasing power</a:t>
            </a:r>
            <a:endParaRPr b="0" lang="en-US" sz="1400" strike="noStrike" u="none">
              <a:solidFill>
                <a:srgbClr val="ffff00"/>
              </a:solidFill>
              <a:effectLst/>
              <a:uFillTx/>
              <a:latin typeface="Times New Roman"/>
            </a:endParaRPr>
          </a:p>
          <a:p>
            <a:pPr lvl="1" marL="743040" indent="-28584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Industry</a:t>
            </a:r>
            <a:endParaRPr b="0" lang="en-US" sz="1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Higher cost of production </a:t>
            </a:r>
            <a:endParaRPr b="0" lang="en-US" sz="14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Weaker profits</a:t>
            </a:r>
            <a:endParaRPr b="0" lang="en-US" sz="14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Tighter credit</a:t>
            </a:r>
            <a:endParaRPr b="0" lang="en-US" sz="1400" strike="noStrike" u="none">
              <a:solidFill>
                <a:srgbClr val="ffff00"/>
              </a:solidFill>
              <a:effectLst/>
              <a:uFillTx/>
              <a:latin typeface="Times New Roman"/>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Key Energy Intensive Industries</a:t>
            </a:r>
            <a:endParaRPr b="0" lang="en-US" sz="1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Shutdowns</a:t>
            </a:r>
            <a:endParaRPr b="0" lang="en-US" sz="14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Layoffs</a:t>
            </a:r>
            <a:endParaRPr b="0" lang="en-US" sz="14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Losses</a:t>
            </a:r>
            <a:endParaRPr b="0" lang="en-US" sz="14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Credit tightens as a result of profit squeeze</a:t>
            </a:r>
            <a:endParaRPr b="0" lang="en-US" sz="1400" strike="noStrike" u="none">
              <a:solidFill>
                <a:srgbClr val="ffff00"/>
              </a:solidFill>
              <a:effectLst/>
              <a:uFillTx/>
              <a:latin typeface="Times New Roman"/>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0" y="-152640"/>
            <a:ext cx="778824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Impact of Higher Energy </a:t>
            </a:r>
            <a:br>
              <a:rPr sz="2600"/>
            </a:br>
            <a:r>
              <a:rPr b="1" lang="en-US" sz="2600" strike="noStrike" u="none">
                <a:solidFill>
                  <a:srgbClr val="ffff00"/>
                </a:solidFill>
                <a:effectLst/>
                <a:uFillTx/>
                <a:latin typeface="Arial"/>
              </a:rPr>
              <a:t>Prices on the Economy</a:t>
            </a:r>
            <a:endParaRPr b="0" lang="en-US" sz="2600" strike="noStrike" u="none">
              <a:solidFill>
                <a:srgbClr val="000000"/>
              </a:solidFill>
              <a:effectLst/>
              <a:uFillTx/>
              <a:latin typeface="Times New Roman"/>
            </a:endParaRPr>
          </a:p>
        </p:txBody>
      </p:sp>
      <p:sp>
        <p:nvSpPr>
          <p:cNvPr id="51" name="PlaceHolder 2"/>
          <p:cNvSpPr>
            <a:spLocks noGrp="1"/>
          </p:cNvSpPr>
          <p:nvPr>
            <p:ph/>
          </p:nvPr>
        </p:nvSpPr>
        <p:spPr>
          <a:xfrm>
            <a:off x="677520" y="1143000"/>
            <a:ext cx="3825720" cy="4114800"/>
          </a:xfrm>
          <a:prstGeom prst="rect">
            <a:avLst/>
          </a:prstGeom>
          <a:noFill/>
          <a:ln w="0">
            <a:noFill/>
          </a:ln>
        </p:spPr>
        <p:txBody>
          <a:bodyPr lIns="90000" rIns="90000" tIns="46800" bIns="46800" anchor="t">
            <a:normAutofit fontScale="77500" lnSpcReduction="19999"/>
          </a:bodyPr>
          <a:p>
            <a:pPr marL="343080" indent="-343080">
              <a:lnSpc>
                <a:spcPct val="10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ffff00"/>
                </a:solidFill>
                <a:effectLst/>
                <a:uFillTx/>
                <a:latin typeface="Arial"/>
              </a:rPr>
              <a:t>Consumers</a:t>
            </a:r>
            <a:endParaRPr b="0" lang="en-US" sz="1800" strike="noStrike" u="none">
              <a:solidFill>
                <a:srgbClr val="ffff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Erodes disposable income and personal savings</a:t>
            </a:r>
            <a:endParaRPr b="0" lang="en-US" sz="1600" strike="noStrike" u="none">
              <a:solidFill>
                <a:srgbClr val="ffff00"/>
              </a:solidFill>
              <a:effectLst/>
              <a:uFillTx/>
              <a:latin typeface="Times New Roman"/>
            </a:endParaRPr>
          </a:p>
          <a:p>
            <a:pPr lvl="1" marL="743040" indent="0">
              <a:lnSpc>
                <a:spcPct val="10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Distributes wealth away from consumers</a:t>
            </a:r>
            <a:endParaRPr b="0" lang="en-US" sz="1600" strike="noStrike" u="none">
              <a:solidFill>
                <a:srgbClr val="ffff00"/>
              </a:solidFill>
              <a:effectLst/>
              <a:uFillTx/>
              <a:latin typeface="Times New Roman"/>
            </a:endParaRPr>
          </a:p>
          <a:p>
            <a:pPr lvl="1" marL="743040" indent="0">
              <a:lnSpc>
                <a:spcPct val="10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Distributes income from consumption states to production states</a:t>
            </a:r>
            <a:endParaRPr b="0" lang="en-US" sz="1600" strike="noStrike" u="none">
              <a:solidFill>
                <a:srgbClr val="ffff00"/>
              </a:solidFill>
              <a:effectLst/>
              <a:uFillTx/>
              <a:latin typeface="Times New Roman"/>
            </a:endParaRPr>
          </a:p>
          <a:p>
            <a:pPr lvl="1" marL="743040" indent="0">
              <a:lnSpc>
                <a:spcPct val="10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Raises consumer prices</a:t>
            </a:r>
            <a:endParaRPr b="0" lang="en-US" sz="1600" strike="noStrike" u="none">
              <a:solidFill>
                <a:srgbClr val="ffff00"/>
              </a:solidFill>
              <a:effectLst/>
              <a:uFillTx/>
              <a:latin typeface="Times New Roman"/>
            </a:endParaRPr>
          </a:p>
          <a:p>
            <a:pPr lvl="1" marL="743040" indent="-28584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Decreases domestic demand</a:t>
            </a:r>
            <a:endParaRPr b="0" lang="en-US" sz="1600" strike="noStrike" u="none">
              <a:solidFill>
                <a:srgbClr val="ffff00"/>
              </a:solidFill>
              <a:effectLst/>
              <a:uFillTx/>
              <a:latin typeface="Times New Roman"/>
            </a:endParaRPr>
          </a:p>
          <a:p>
            <a:pPr marL="343080" indent="-34308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Relative importance of energy in CPI-U:</a:t>
            </a:r>
            <a:endParaRPr b="0" lang="en-US" sz="1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Energy Commodities: 3.4%</a:t>
            </a:r>
            <a:endParaRPr b="0" lang="en-US" sz="14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Energy Services: 3.5%</a:t>
            </a:r>
            <a:endParaRPr b="0" lang="en-US" sz="1400" strike="noStrike" u="none">
              <a:solidFill>
                <a:srgbClr val="ffff00"/>
              </a:solidFill>
              <a:effectLst/>
              <a:uFillTx/>
              <a:latin typeface="Times New Roman"/>
            </a:endParaRPr>
          </a:p>
          <a:p>
            <a:pPr lvl="2" marL="1143000" indent="0">
              <a:lnSpc>
                <a:spcPct val="100000"/>
              </a:lnSpc>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Causes layoffs- higher unemployment</a:t>
            </a:r>
            <a:endParaRPr b="0" lang="en-US" sz="1600" strike="noStrike" u="none">
              <a:solidFill>
                <a:srgbClr val="ffff00"/>
              </a:solidFill>
              <a:effectLst/>
              <a:uFillTx/>
              <a:latin typeface="Times New Roman"/>
            </a:endParaRPr>
          </a:p>
        </p:txBody>
      </p:sp>
      <p:sp>
        <p:nvSpPr>
          <p:cNvPr id="52" name="PlaceHolder 3"/>
          <p:cNvSpPr>
            <a:spLocks noGrp="1"/>
          </p:cNvSpPr>
          <p:nvPr>
            <p:ph/>
          </p:nvPr>
        </p:nvSpPr>
        <p:spPr>
          <a:xfrm>
            <a:off x="4503240" y="1143000"/>
            <a:ext cx="4069080" cy="4114800"/>
          </a:xfrm>
          <a:prstGeom prst="rect">
            <a:avLst/>
          </a:prstGeom>
          <a:noFill/>
          <a:ln w="0">
            <a:noFill/>
          </a:ln>
        </p:spPr>
        <p:txBody>
          <a:bodyPr lIns="90000" rIns="90000" tIns="46800" bIns="46800" anchor="t">
            <a:normAutofit/>
          </a:bodyPr>
          <a:p>
            <a:pPr lvl="2" marL="1143000" indent="-22860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ffff00"/>
                </a:solidFill>
                <a:effectLst/>
                <a:uFillTx/>
                <a:latin typeface="Arial"/>
              </a:rPr>
              <a:t>Producers</a:t>
            </a:r>
            <a:endParaRPr b="0" lang="en-US" sz="1800" strike="noStrike" u="none">
              <a:solidFill>
                <a:srgbClr val="ffff00"/>
              </a:solidFill>
              <a:effectLst/>
              <a:uFillTx/>
              <a:latin typeface="Times New Roman"/>
            </a:endParaRPr>
          </a:p>
          <a:p>
            <a:pPr lvl="2" marL="1143000" indent="-228600">
              <a:lnSpc>
                <a:spcPct val="100000"/>
              </a:lnSpc>
              <a:spcBef>
                <a:spcPts val="400"/>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a:p>
            <a:pPr lvl="2" marL="1143000" indent="-228600">
              <a:lnSpc>
                <a:spcPct val="100000"/>
              </a:lnSpc>
              <a:spcBef>
                <a:spcPts val="400"/>
              </a:spcBef>
              <a:buClr>
                <a:srgbClr val="00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Industrial production: Plant shutdowns and higher production costs</a:t>
            </a:r>
            <a:endParaRPr b="0" lang="en-US" sz="1600" strike="noStrike" u="none">
              <a:solidFill>
                <a:srgbClr val="ffff00"/>
              </a:solidFill>
              <a:effectLst/>
              <a:uFillTx/>
              <a:latin typeface="Times New Roman"/>
            </a:endParaRPr>
          </a:p>
          <a:p>
            <a:pPr lvl="3" marL="1600200" indent="0">
              <a:lnSpc>
                <a:spcPct val="100000"/>
              </a:lnSpc>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2" marL="1143000" indent="-228600">
              <a:lnSpc>
                <a:spcPct val="100000"/>
              </a:lnSpc>
              <a:spcBef>
                <a:spcPts val="400"/>
              </a:spcBef>
              <a:buClr>
                <a:srgbClr val="00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Profits squeezed from higher energy costs and a reduction in economic activity </a:t>
            </a:r>
            <a:endParaRPr b="0" lang="en-US" sz="1600" strike="noStrike" u="none">
              <a:solidFill>
                <a:srgbClr val="ffff00"/>
              </a:solidFill>
              <a:effectLst/>
              <a:uFillTx/>
              <a:latin typeface="Times New Roman"/>
            </a:endParaRPr>
          </a:p>
          <a:p>
            <a:pPr lvl="3" marL="1600200" indent="0">
              <a:lnSpc>
                <a:spcPct val="100000"/>
              </a:lnSpc>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2" marL="1143000" indent="-228600">
              <a:lnSpc>
                <a:spcPct val="100000"/>
              </a:lnSpc>
              <a:spcBef>
                <a:spcPts val="400"/>
              </a:spcBef>
              <a:buClr>
                <a:srgbClr val="00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Credit tightens as a result of profit squeeze</a:t>
            </a:r>
            <a:endParaRPr b="0" lang="en-US" sz="1600" strike="noStrike" u="none">
              <a:solidFill>
                <a:srgbClr val="ffff00"/>
              </a:solidFill>
              <a:effectLst/>
              <a:uFillTx/>
              <a:latin typeface="Times New Roman"/>
            </a:endParaRPr>
          </a:p>
          <a:p>
            <a:pPr lvl="3" marL="1600200" indent="0">
              <a:lnSpc>
                <a:spcPct val="100000"/>
              </a:lnSpc>
              <a:spcBef>
                <a:spcPts val="2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2" marL="1143000" indent="-228600">
              <a:lnSpc>
                <a:spcPct val="100000"/>
              </a:lnSpc>
              <a:spcBef>
                <a:spcPts val="400"/>
              </a:spcBef>
              <a:buClr>
                <a:srgbClr val="00ff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Contingency planning becomes very difficult</a:t>
            </a:r>
            <a:endParaRPr b="0" lang="en-US" sz="1600" strike="noStrike" u="none">
              <a:solidFill>
                <a:srgbClr val="ffff00"/>
              </a:solidFill>
              <a:effectLst/>
              <a:uFillTx/>
              <a:latin typeface="Times New Roman"/>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53" name=""/>
          <p:cNvSpPr/>
          <p:nvPr/>
        </p:nvSpPr>
        <p:spPr>
          <a:xfrm>
            <a:off x="0" y="23760"/>
            <a:ext cx="9144000" cy="885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Impact of Lower Taxes on the US Economy: </a:t>
            </a:r>
            <a:endParaRPr b="0" lang="en-US" sz="2600" strike="noStrike" u="none">
              <a:solidFill>
                <a:srgbClr val="ffff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Five Possible Channels</a:t>
            </a:r>
            <a:endParaRPr b="0" lang="en-US" sz="2600" strike="noStrike" u="none">
              <a:solidFill>
                <a:srgbClr val="ffff00"/>
              </a:solidFill>
              <a:effectLst/>
              <a:uFillTx/>
              <a:latin typeface="Times New Roman"/>
            </a:endParaRPr>
          </a:p>
        </p:txBody>
      </p:sp>
      <p:sp>
        <p:nvSpPr>
          <p:cNvPr id="54" name=""/>
          <p:cNvSpPr/>
          <p:nvPr/>
        </p:nvSpPr>
        <p:spPr>
          <a:xfrm>
            <a:off x="838080" y="1295280"/>
            <a:ext cx="7642440" cy="5291640"/>
          </a:xfrm>
          <a:prstGeom prst="rect">
            <a:avLst/>
          </a:prstGeom>
          <a:noFill/>
          <a:ln w="0">
            <a:noFill/>
          </a:ln>
        </p:spPr>
        <p:style>
          <a:lnRef idx="0"/>
          <a:fillRef idx="0"/>
          <a:effectRef idx="0"/>
          <a:fontRef idx="minor"/>
        </p:style>
        <p:txBody>
          <a:bodyPr lIns="90000" rIns="90000" tIns="46800" bIns="46800" anchor="t">
            <a:spAutoFit/>
          </a:bodyPr>
          <a:p>
            <a:pPr marL="168120" indent="-168120">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Investment Rates (or Growth in Capital Stock)</a:t>
            </a:r>
            <a:endParaRPr b="0" lang="en-US" sz="1600" strike="noStrike" u="none">
              <a:solidFill>
                <a:srgbClr val="ffff00"/>
              </a:solidFill>
              <a:effectLst/>
              <a:uFillTx/>
              <a:latin typeface="Times New Roman"/>
            </a:endParaRPr>
          </a:p>
          <a:p>
            <a:pPr lvl="1" marL="627120" indent="-169920">
              <a:lnSpc>
                <a:spcPct val="100000"/>
              </a:lnSpc>
              <a:spcAft>
                <a:spcPts val="1749"/>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Lower taxes may encourage savings and thus investment in the capital markets</a:t>
            </a:r>
            <a:endParaRPr b="0" lang="en-US" sz="1400" strike="noStrike" u="none">
              <a:solidFill>
                <a:srgbClr val="ffff00"/>
              </a:solidFill>
              <a:effectLst/>
              <a:uFillTx/>
              <a:latin typeface="Times New Roman"/>
            </a:endParaRPr>
          </a:p>
          <a:p>
            <a:pPr lvl="1" marL="627120" indent="-169920">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marL="168120" indent="-168120">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Labor Supply Growth</a:t>
            </a:r>
            <a:endParaRPr b="0" lang="en-US" sz="1600" strike="noStrike" u="none">
              <a:solidFill>
                <a:srgbClr val="ffff00"/>
              </a:solidFill>
              <a:effectLst/>
              <a:uFillTx/>
              <a:latin typeface="Times New Roman"/>
            </a:endParaRPr>
          </a:p>
          <a:p>
            <a:pPr lvl="1" marL="627120" indent="-169920">
              <a:lnSpc>
                <a:spcPct val="100000"/>
              </a:lnSpc>
              <a:spcAft>
                <a:spcPts val="1749"/>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Lower taxes can encourage participation in the labor force</a:t>
            </a:r>
            <a:endParaRPr b="0" lang="en-US" sz="1400" strike="noStrike" u="none">
              <a:solidFill>
                <a:srgbClr val="ffff00"/>
              </a:solidFill>
              <a:effectLst/>
              <a:uFillTx/>
              <a:latin typeface="Times New Roman"/>
            </a:endParaRPr>
          </a:p>
          <a:p>
            <a:pPr lvl="1" marL="627120" indent="-169920">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marL="168120" indent="-168120">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Productivity Growth</a:t>
            </a:r>
            <a:endParaRPr b="0" lang="en-US" sz="1600" strike="noStrike" u="none">
              <a:solidFill>
                <a:srgbClr val="ffff00"/>
              </a:solidFill>
              <a:effectLst/>
              <a:uFillTx/>
              <a:latin typeface="Times New Roman"/>
            </a:endParaRPr>
          </a:p>
          <a:p>
            <a:pPr lvl="1" marL="627120" indent="-169920">
              <a:lnSpc>
                <a:spcPct val="100000"/>
              </a:lnSpc>
              <a:spcAft>
                <a:spcPts val="1749"/>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Lower taxes would encourage productivity growth in labor and capital through greater research and development expenditures</a:t>
            </a:r>
            <a:endParaRPr b="0" lang="en-US" sz="1400" strike="noStrike" u="none">
              <a:solidFill>
                <a:srgbClr val="ffff00"/>
              </a:solidFill>
              <a:effectLst/>
              <a:uFillTx/>
              <a:latin typeface="Times New Roman"/>
            </a:endParaRPr>
          </a:p>
          <a:p>
            <a:pPr lvl="1" marL="627120" indent="-169920">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marL="168120" indent="-168120">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Marginal Productivity of Capital</a:t>
            </a:r>
            <a:endParaRPr b="0" lang="en-US" sz="1600" strike="noStrike" u="none">
              <a:solidFill>
                <a:srgbClr val="ffff00"/>
              </a:solidFill>
              <a:effectLst/>
              <a:uFillTx/>
              <a:latin typeface="Times New Roman"/>
            </a:endParaRPr>
          </a:p>
          <a:p>
            <a:pPr lvl="1" marL="627120" indent="-169920">
              <a:lnSpc>
                <a:spcPct val="100000"/>
              </a:lnSpc>
              <a:spcAft>
                <a:spcPts val="1749"/>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Tax cuts could shift investment from heavily-taxed to lightly-taxed sectors with lower overall productivity</a:t>
            </a:r>
            <a:endParaRPr b="0" lang="en-US" sz="1400" strike="noStrike" u="none">
              <a:solidFill>
                <a:srgbClr val="ffff00"/>
              </a:solidFill>
              <a:effectLst/>
              <a:uFillTx/>
              <a:latin typeface="Times New Roman"/>
            </a:endParaRPr>
          </a:p>
          <a:p>
            <a:pPr lvl="1" marL="627120" indent="-169920">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marL="168120" indent="-168120">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Efficient Use of Human Capital</a:t>
            </a:r>
            <a:endParaRPr b="0" lang="en-US" sz="1600" strike="noStrike" u="none">
              <a:solidFill>
                <a:srgbClr val="ffff00"/>
              </a:solidFill>
              <a:effectLst/>
              <a:uFillTx/>
              <a:latin typeface="Times New Roman"/>
            </a:endParaRPr>
          </a:p>
          <a:p>
            <a:pPr lvl="1" marL="627120" indent="-169920">
              <a:lnSpc>
                <a:spcPct val="100000"/>
              </a:lnSpc>
              <a:spcAft>
                <a:spcPts val="1749"/>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Tax cuts can encourage workers to seek employment in highly productive and lower tax burden sectors</a:t>
            </a:r>
            <a:endParaRPr b="0" lang="en-US" sz="1400" strike="noStrike" u="none">
              <a:solidFill>
                <a:srgbClr val="ffff00"/>
              </a:solidFill>
              <a:effectLst/>
              <a:uFillTx/>
              <a:latin typeface="Times New Roman"/>
            </a:endParaRPr>
          </a:p>
        </p:txBody>
      </p:sp>
      <p:sp>
        <p:nvSpPr>
          <p:cNvPr id="55" name=""/>
          <p:cNvSpPr/>
          <p:nvPr/>
        </p:nvSpPr>
        <p:spPr>
          <a:xfrm>
            <a:off x="1080" y="6589800"/>
            <a:ext cx="1488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2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Arial"/>
              </a:rPr>
              <a:t>Source: ENA Research</a:t>
            </a:r>
            <a:endParaRPr b="0" lang="en-US" sz="1000" strike="noStrike" u="none">
              <a:solidFill>
                <a:srgbClr val="ffff00"/>
              </a:solidFill>
              <a:effectLst/>
              <a:uFillTx/>
              <a:latin typeface="Times New Roman"/>
            </a:endParaRPr>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56" name=""/>
          <p:cNvSpPr/>
          <p:nvPr/>
        </p:nvSpPr>
        <p:spPr>
          <a:xfrm>
            <a:off x="1440" y="0"/>
            <a:ext cx="5621400" cy="489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Timely Passage of Tax Cuts is Key</a:t>
            </a:r>
            <a:endParaRPr b="0" lang="en-US" sz="2600" strike="noStrike" u="none">
              <a:solidFill>
                <a:srgbClr val="ffff00"/>
              </a:solidFill>
              <a:effectLst/>
              <a:uFillTx/>
              <a:latin typeface="Times New Roman"/>
            </a:endParaRPr>
          </a:p>
        </p:txBody>
      </p:sp>
      <p:sp>
        <p:nvSpPr>
          <p:cNvPr id="57" name=""/>
          <p:cNvSpPr/>
          <p:nvPr/>
        </p:nvSpPr>
        <p:spPr>
          <a:xfrm>
            <a:off x="762120" y="2209680"/>
            <a:ext cx="2286000" cy="3949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Aft>
                <a:spcPts val="10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a:lnSpc>
                <a:spcPct val="100000"/>
              </a:lnSpc>
              <a:spcAft>
                <a:spcPts val="10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Revenue Act of 1971</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Tax Reduction Act of 1975</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Tax Reform Act of 1976</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Tax Reduction and Simplification Act of 1977</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Revenue Act of 1978</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Economic Recovery Tax Act of 1981</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Tax Relief Act of 1997</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
        <p:nvSpPr>
          <p:cNvPr id="58" name=""/>
          <p:cNvSpPr/>
          <p:nvPr/>
        </p:nvSpPr>
        <p:spPr>
          <a:xfrm>
            <a:off x="3657600" y="1676520"/>
            <a:ext cx="1341360" cy="4500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Current dollars (billions)</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-4.4</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-9.8</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-15.3</a:t>
            </a:r>
            <a:endParaRPr b="0" lang="en-US" sz="1400" strike="noStrike" u="none">
              <a:solidFill>
                <a:srgbClr val="ffff00"/>
              </a:solidFill>
              <a:effectLst/>
              <a:uFillTx/>
              <a:latin typeface="Times New Roman"/>
            </a:endParaRPr>
          </a:p>
          <a:p>
            <a:pPr>
              <a:lnSpc>
                <a:spcPct val="100000"/>
              </a:lnSpc>
              <a:spcAft>
                <a:spcPts val="29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-17.8 </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-11.5</a:t>
            </a:r>
            <a:endParaRPr b="0" lang="en-US" sz="1400" strike="noStrike" u="none">
              <a:solidFill>
                <a:srgbClr val="ffff00"/>
              </a:solidFill>
              <a:effectLst/>
              <a:uFillTx/>
              <a:latin typeface="Times New Roman"/>
            </a:endParaRPr>
          </a:p>
          <a:p>
            <a:pPr>
              <a:lnSpc>
                <a:spcPct val="100000"/>
              </a:lnSpc>
              <a:spcAft>
                <a:spcPts val="29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-38.3</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-9.4</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
        <p:nvSpPr>
          <p:cNvPr id="59" name=""/>
          <p:cNvSpPr/>
          <p:nvPr/>
        </p:nvSpPr>
        <p:spPr>
          <a:xfrm>
            <a:off x="5334120" y="1893960"/>
            <a:ext cx="838080" cy="4286880"/>
          </a:xfrm>
          <a:prstGeom prst="rect">
            <a:avLst/>
          </a:prstGeom>
          <a:noFill/>
          <a:ln w="0">
            <a:noFill/>
          </a:ln>
        </p:spPr>
        <p:style>
          <a:lnRef idx="0"/>
          <a:fillRef idx="0"/>
          <a:effectRef idx="0"/>
          <a:fontRef idx="minor"/>
        </p:style>
        <p:txBody>
          <a:bodyPr lIns="90000" rIns="90000" tIns="46800" bIns="46800" anchor="t">
            <a:spAutoFit/>
          </a:bodyPr>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Percent of GDP</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-0.38</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-0.58</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-0.81</a:t>
            </a:r>
            <a:endParaRPr b="0" lang="en-US" sz="1400" strike="noStrike" u="none">
              <a:solidFill>
                <a:srgbClr val="ffff00"/>
              </a:solidFill>
              <a:effectLst/>
              <a:uFillTx/>
              <a:latin typeface="Times New Roman"/>
            </a:endParaRPr>
          </a:p>
          <a:p>
            <a:pPr>
              <a:lnSpc>
                <a:spcPct val="100000"/>
              </a:lnSpc>
              <a:spcAft>
                <a:spcPts val="29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-0.85</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-0.49</a:t>
            </a:r>
            <a:endParaRPr b="0" lang="en-US" sz="1400" strike="noStrike" u="none">
              <a:solidFill>
                <a:srgbClr val="ffff00"/>
              </a:solidFill>
              <a:effectLst/>
              <a:uFillTx/>
              <a:latin typeface="Times New Roman"/>
            </a:endParaRPr>
          </a:p>
          <a:p>
            <a:pPr>
              <a:lnSpc>
                <a:spcPct val="100000"/>
              </a:lnSpc>
              <a:spcAft>
                <a:spcPts val="29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-1.21</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-0.11</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
        <p:nvSpPr>
          <p:cNvPr id="60" name=""/>
          <p:cNvSpPr/>
          <p:nvPr/>
        </p:nvSpPr>
        <p:spPr>
          <a:xfrm>
            <a:off x="3505320" y="2417760"/>
            <a:ext cx="4495680" cy="0"/>
          </a:xfrm>
          <a:prstGeom prst="line">
            <a:avLst/>
          </a:prstGeom>
          <a:ln w="9360">
            <a:solidFill>
              <a:srgbClr val="00ffff"/>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61" name=""/>
          <p:cNvSpPr/>
          <p:nvPr/>
        </p:nvSpPr>
        <p:spPr>
          <a:xfrm>
            <a:off x="-2880" y="6583320"/>
            <a:ext cx="45255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2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Arial"/>
              </a:rPr>
              <a:t>Source: Dept. of Treasury, Office of Tax Analysis; Goldman Sachs, 1/12/2001</a:t>
            </a:r>
            <a:endParaRPr b="0" lang="en-US" sz="1000" strike="noStrike" u="none">
              <a:solidFill>
                <a:srgbClr val="ffff00"/>
              </a:solidFill>
              <a:effectLst/>
              <a:uFillTx/>
              <a:latin typeface="Times New Roman"/>
            </a:endParaRPr>
          </a:p>
        </p:txBody>
      </p:sp>
      <p:sp>
        <p:nvSpPr>
          <p:cNvPr id="62" name=""/>
          <p:cNvSpPr/>
          <p:nvPr/>
        </p:nvSpPr>
        <p:spPr>
          <a:xfrm>
            <a:off x="7066080" y="2068560"/>
            <a:ext cx="180720" cy="833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p:txBody>
      </p:sp>
      <p:sp>
        <p:nvSpPr>
          <p:cNvPr id="63" name=""/>
          <p:cNvSpPr/>
          <p:nvPr/>
        </p:nvSpPr>
        <p:spPr>
          <a:xfrm>
            <a:off x="6477120" y="1905120"/>
            <a:ext cx="1447560" cy="4500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Economic Cycle Trough</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November 1970</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March 1975</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March 1975</a:t>
            </a:r>
            <a:endParaRPr b="0" lang="en-US" sz="1400" strike="noStrike" u="none">
              <a:solidFill>
                <a:srgbClr val="ffff00"/>
              </a:solidFill>
              <a:effectLst/>
              <a:uFillTx/>
              <a:latin typeface="Times New Roman"/>
            </a:endParaRPr>
          </a:p>
          <a:p>
            <a:pPr>
              <a:lnSpc>
                <a:spcPct val="100000"/>
              </a:lnSpc>
              <a:spcAft>
                <a:spcPts val="29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March 1975</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March 1975</a:t>
            </a:r>
            <a:endParaRPr b="0" lang="en-US" sz="1400" strike="noStrike" u="none">
              <a:solidFill>
                <a:srgbClr val="ffff00"/>
              </a:solidFill>
              <a:effectLst/>
              <a:uFillTx/>
              <a:latin typeface="Times New Roman"/>
            </a:endParaRPr>
          </a:p>
          <a:p>
            <a:pPr>
              <a:lnSpc>
                <a:spcPct val="100000"/>
              </a:lnSpc>
              <a:spcAft>
                <a:spcPts val="29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July 1980</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March 1991</a:t>
            </a:r>
            <a:endParaRPr b="0" lang="en-US" sz="1400" strike="noStrike" u="none">
              <a:solidFill>
                <a:srgbClr val="ffff00"/>
              </a:solidFill>
              <a:effectLst/>
              <a:uFillTx/>
              <a:latin typeface="Times New Roman"/>
            </a:endParaRPr>
          </a:p>
          <a:p>
            <a:pPr>
              <a:lnSpc>
                <a:spcPct val="100000"/>
              </a:lnSpc>
              <a:spcAft>
                <a:spcPts val="122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
        <p:nvSpPr>
          <p:cNvPr id="64" name=""/>
          <p:cNvSpPr/>
          <p:nvPr/>
        </p:nvSpPr>
        <p:spPr>
          <a:xfrm>
            <a:off x="842760" y="1066680"/>
            <a:ext cx="7140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FIRST-YEAR REVENUE EFFECTS OF MAJOR TAX CUT BILLS 1970-1997</a:t>
            </a:r>
            <a:endParaRPr b="0" lang="en-US" sz="1600" strike="noStrike" u="none">
              <a:solidFill>
                <a:srgbClr val="ffff00"/>
              </a:solidFill>
              <a:effectLst/>
              <a:uFillTx/>
              <a:latin typeface="Times New Roman"/>
            </a:endParaRPr>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65" name=""/>
          <p:cNvSpPr/>
          <p:nvPr/>
        </p:nvSpPr>
        <p:spPr>
          <a:xfrm>
            <a:off x="0" y="0"/>
            <a:ext cx="9144000" cy="885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Recent Major Tax Cut Initiatives in the US Have Been Followed by Periods of Strong Real GDP Growth</a:t>
            </a:r>
            <a:endParaRPr b="0" lang="en-US" sz="2600" strike="noStrike" u="none">
              <a:solidFill>
                <a:srgbClr val="ffff00"/>
              </a:solidFill>
              <a:effectLst/>
              <a:uFillTx/>
              <a:latin typeface="Times New Roman"/>
            </a:endParaRPr>
          </a:p>
        </p:txBody>
      </p:sp>
      <p:sp>
        <p:nvSpPr>
          <p:cNvPr id="66" name=""/>
          <p:cNvSpPr/>
          <p:nvPr/>
        </p:nvSpPr>
        <p:spPr>
          <a:xfrm>
            <a:off x="152280" y="3200400"/>
            <a:ext cx="8251920" cy="307440"/>
          </a:xfrm>
          <a:prstGeom prst="rect">
            <a:avLst/>
          </a:prstGeom>
          <a:noFill/>
          <a:ln w="0">
            <a:noFill/>
          </a:ln>
        </p:spPr>
        <p:style>
          <a:lnRef idx="0"/>
          <a:fillRef idx="0"/>
          <a:effectRef idx="0"/>
          <a:fontRef idx="minor"/>
        </p:style>
        <p:txBody>
          <a:bodyPr lIns="90000" rIns="90000" tIns="46800" bIns="46800" anchor="t">
            <a:spAutoFit/>
          </a:bodyPr>
          <a:p>
            <a:pPr marL="168120" indent="-168120">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         1964 to 1969         Kennedy-Johnson tax cuts</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Small decline                   4.8%</a:t>
            </a:r>
            <a:endParaRPr b="0" lang="en-US" sz="1400" strike="noStrike" u="none">
              <a:solidFill>
                <a:srgbClr val="ffff00"/>
              </a:solidFill>
              <a:effectLst/>
              <a:uFillTx/>
              <a:latin typeface="Times New Roman"/>
            </a:endParaRPr>
          </a:p>
        </p:txBody>
      </p:sp>
      <p:sp>
        <p:nvSpPr>
          <p:cNvPr id="67" name=""/>
          <p:cNvSpPr/>
          <p:nvPr/>
        </p:nvSpPr>
        <p:spPr>
          <a:xfrm>
            <a:off x="-2160" y="6583320"/>
            <a:ext cx="31093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2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Arial"/>
              </a:rPr>
              <a:t>Source: NBER working paper 5826, Nov 1996, p.13</a:t>
            </a:r>
            <a:r>
              <a:rPr b="0" lang="en-US" sz="900" strike="noStrike" u="none">
                <a:solidFill>
                  <a:srgbClr val="ffff00"/>
                </a:solidFill>
                <a:effectLst/>
                <a:uFillTx/>
                <a:latin typeface="Arial"/>
              </a:rPr>
              <a:t> </a:t>
            </a:r>
            <a:endParaRPr b="0" lang="en-US" sz="900" strike="noStrike" u="none">
              <a:solidFill>
                <a:srgbClr val="ffff00"/>
              </a:solidFill>
              <a:effectLst/>
              <a:uFillTx/>
              <a:latin typeface="Times New Roman"/>
            </a:endParaRPr>
          </a:p>
        </p:txBody>
      </p:sp>
      <p:sp>
        <p:nvSpPr>
          <p:cNvPr id="68" name=""/>
          <p:cNvSpPr/>
          <p:nvPr/>
        </p:nvSpPr>
        <p:spPr>
          <a:xfrm>
            <a:off x="2133720" y="2057400"/>
            <a:ext cx="1622160" cy="337680"/>
          </a:xfrm>
          <a:prstGeom prst="rect">
            <a:avLst/>
          </a:prstGeom>
          <a:noFill/>
          <a:ln w="0">
            <a:noFill/>
          </a:ln>
        </p:spPr>
        <p:style>
          <a:lnRef idx="0"/>
          <a:fillRef idx="0"/>
          <a:effectRef idx="0"/>
          <a:fontRef idx="minor"/>
        </p:style>
        <p:txBody>
          <a:bodyPr lIns="90000" rIns="90000" tIns="46800" bIns="46800" anchor="t">
            <a:spAutoFit/>
          </a:bodyPr>
          <a:p>
            <a:pPr marL="168120" indent="-168120">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Tax initiative</a:t>
            </a:r>
            <a:endParaRPr b="0" lang="en-US" sz="1600" strike="noStrike" u="none">
              <a:solidFill>
                <a:srgbClr val="ffff00"/>
              </a:solidFill>
              <a:effectLst/>
              <a:uFillTx/>
              <a:latin typeface="Times New Roman"/>
            </a:endParaRPr>
          </a:p>
        </p:txBody>
      </p:sp>
      <p:sp>
        <p:nvSpPr>
          <p:cNvPr id="69" name=""/>
          <p:cNvSpPr/>
          <p:nvPr/>
        </p:nvSpPr>
        <p:spPr>
          <a:xfrm>
            <a:off x="4800600" y="1828800"/>
            <a:ext cx="152388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Effect on average tax rate</a:t>
            </a:r>
            <a:endParaRPr b="0" lang="en-US" sz="1600" strike="noStrike" u="none">
              <a:solidFill>
                <a:srgbClr val="ffff00"/>
              </a:solidFill>
              <a:effectLst/>
              <a:uFillTx/>
              <a:latin typeface="Times New Roman"/>
            </a:endParaRPr>
          </a:p>
        </p:txBody>
      </p:sp>
      <p:sp>
        <p:nvSpPr>
          <p:cNvPr id="70" name=""/>
          <p:cNvSpPr/>
          <p:nvPr/>
        </p:nvSpPr>
        <p:spPr>
          <a:xfrm>
            <a:off x="6781680" y="1828800"/>
            <a:ext cx="1774800" cy="825120"/>
          </a:xfrm>
          <a:prstGeom prst="rect">
            <a:avLst/>
          </a:prstGeom>
          <a:noFill/>
          <a:ln w="0">
            <a:noFill/>
          </a:ln>
        </p:spPr>
        <p:style>
          <a:lnRef idx="0"/>
          <a:fillRef idx="0"/>
          <a:effectRef idx="0"/>
          <a:fontRef idx="minor"/>
        </p:style>
        <p:txBody>
          <a:bodyPr lIns="90000" rIns="90000" tIns="46800" bIns="46800" anchor="t">
            <a:spAutoFit/>
          </a:bodyPr>
          <a:p>
            <a:pP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Real GDP growth in time period</a:t>
            </a:r>
            <a:endParaRPr b="0" lang="en-US" sz="1600" strike="noStrike" u="none">
              <a:solidFill>
                <a:srgbClr val="ffff00"/>
              </a:solidFill>
              <a:effectLst/>
              <a:uFillTx/>
              <a:latin typeface="Times New Roman"/>
            </a:endParaRPr>
          </a:p>
        </p:txBody>
      </p:sp>
      <p:sp>
        <p:nvSpPr>
          <p:cNvPr id="71" name=""/>
          <p:cNvSpPr/>
          <p:nvPr/>
        </p:nvSpPr>
        <p:spPr>
          <a:xfrm>
            <a:off x="457200" y="3824280"/>
            <a:ext cx="7924680" cy="307440"/>
          </a:xfrm>
          <a:prstGeom prst="rect">
            <a:avLst/>
          </a:prstGeom>
          <a:noFill/>
          <a:ln w="0">
            <a:noFill/>
          </a:ln>
        </p:spPr>
        <p:style>
          <a:lnRef idx="0"/>
          <a:fillRef idx="0"/>
          <a:effectRef idx="0"/>
          <a:fontRef idx="minor"/>
        </p:style>
        <p:txBody>
          <a:bodyPr lIns="90000" rIns="90000" tIns="46800" bIns="46800" anchor="t">
            <a:spAutoFit/>
          </a:bodyPr>
          <a:p>
            <a:pPr marL="168120" indent="-168120">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   1983 to 1989         Reagan tax cuts</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Decline</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3.9%</a:t>
            </a:r>
            <a:endParaRPr b="0" lang="en-US" sz="1400" strike="noStrike" u="none">
              <a:solidFill>
                <a:srgbClr val="ffff00"/>
              </a:solidFill>
              <a:effectLst/>
              <a:uFillTx/>
              <a:latin typeface="Times New Roman"/>
            </a:endParaRPr>
          </a:p>
        </p:txBody>
      </p:sp>
      <p:sp>
        <p:nvSpPr>
          <p:cNvPr id="72" name=""/>
          <p:cNvSpPr/>
          <p:nvPr/>
        </p:nvSpPr>
        <p:spPr>
          <a:xfrm>
            <a:off x="762120" y="5029200"/>
            <a:ext cx="7642080" cy="734400"/>
          </a:xfrm>
          <a:prstGeom prst="rect">
            <a:avLst/>
          </a:prstGeom>
          <a:noFill/>
          <a:ln w="0">
            <a:noFill/>
          </a:ln>
        </p:spPr>
        <p:style>
          <a:lnRef idx="0"/>
          <a:fillRef idx="0"/>
          <a:effectRef idx="0"/>
          <a:fontRef idx="minor"/>
        </p:style>
        <p:txBody>
          <a:bodyPr lIns="90000" rIns="90000" tIns="46800" bIns="46800" anchor="t">
            <a:spAutoFit/>
          </a:bodyPr>
          <a:p>
            <a:pPr>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In these instances, it is unclear the extent to which the tax cuts were solely responsible for the GDP growth in the period that followed. The Kennedy-Johnson tax cut was preceded by strong GDP growth, and the Reagan tax cut was followed by an increase in defense spending</a:t>
            </a:r>
            <a:endParaRPr b="0" lang="en-US" sz="1400" strike="noStrike" u="none">
              <a:solidFill>
                <a:srgbClr val="ffff00"/>
              </a:solidFill>
              <a:effectLst/>
              <a:uFillTx/>
              <a:latin typeface="Times New Roman"/>
            </a:endParaRPr>
          </a:p>
        </p:txBody>
      </p:sp>
      <p:sp>
        <p:nvSpPr>
          <p:cNvPr id="73" name=""/>
          <p:cNvSpPr/>
          <p:nvPr/>
        </p:nvSpPr>
        <p:spPr>
          <a:xfrm>
            <a:off x="304920" y="2666880"/>
            <a:ext cx="8381880" cy="307440"/>
          </a:xfrm>
          <a:prstGeom prst="rect">
            <a:avLst/>
          </a:prstGeom>
          <a:noFill/>
          <a:ln w="0">
            <a:noFill/>
          </a:ln>
        </p:spPr>
        <p:style>
          <a:lnRef idx="0"/>
          <a:fillRef idx="0"/>
          <a:effectRef idx="0"/>
          <a:fontRef idx="minor"/>
        </p:style>
        <p:txBody>
          <a:bodyPr lIns="90000" rIns="90000" tIns="46800" bIns="46800" anchor="t">
            <a:spAutoFit/>
          </a:bodyPr>
          <a:p>
            <a:pPr marL="168120" indent="-168120">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ffff00"/>
                </a:solidFill>
                <a:effectLst/>
                <a:uFillTx/>
                <a:latin typeface="Arial"/>
              </a:rPr>
              <a:t>      </a:t>
            </a:r>
            <a:r>
              <a:rPr b="0" lang="en-US" sz="1400" strike="noStrike" u="none">
                <a:solidFill>
                  <a:srgbClr val="ffff00"/>
                </a:solidFill>
                <a:effectLst/>
                <a:uFillTx/>
                <a:latin typeface="Arial"/>
              </a:rPr>
              <a:t>Eight years            Harding-Coolidge tax cuts              Decline                            5.0%</a:t>
            </a:r>
            <a:endParaRPr b="0" lang="en-US" sz="1400" strike="noStrike" u="none">
              <a:solidFill>
                <a:srgbClr val="ffff00"/>
              </a:solidFill>
              <a:effectLst/>
              <a:uFillTx/>
              <a:latin typeface="Times New Roman"/>
            </a:endParaRPr>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graphicFrame>
        <p:nvGraphicFramePr>
          <p:cNvPr id="74" name=""/>
          <p:cNvGraphicFramePr/>
          <p:nvPr/>
        </p:nvGraphicFramePr>
        <p:xfrm>
          <a:off x="1523880" y="1395360"/>
          <a:ext cx="6097680" cy="4068720"/>
        </p:xfrm>
        <a:graphic>
          <a:graphicData uri="http://schemas.openxmlformats.org/presentationml/2006/ole">
            <p:oleObj r:id="rId1" spid="">
              <p:embed/>
              <p:pic>
                <p:nvPicPr>
                  <p:cNvPr id="75" name="" descr=""/>
                  <p:cNvPicPr/>
                  <p:nvPr/>
                </p:nvPicPr>
                <p:blipFill>
                  <a:blip r:embed="rId2"/>
                  <a:stretch/>
                </p:blipFill>
                <p:spPr>
                  <a:xfrm>
                    <a:off x="1523880" y="1395360"/>
                    <a:ext cx="6097680" cy="4068720"/>
                  </a:xfrm>
                  <a:prstGeom prst="rect">
                    <a:avLst/>
                  </a:prstGeom>
                  <a:noFill/>
                  <a:ln w="0">
                    <a:noFill/>
                  </a:ln>
                </p:spPr>
              </p:pic>
            </p:oleObj>
          </a:graphicData>
        </a:graphic>
      </p:graphicFrame>
      <p:graphicFrame>
        <p:nvGraphicFramePr>
          <p:cNvPr id="76" name=""/>
          <p:cNvGraphicFramePr/>
          <p:nvPr/>
        </p:nvGraphicFramePr>
        <p:xfrm>
          <a:off x="304920" y="1066680"/>
          <a:ext cx="8381880" cy="5295960"/>
        </p:xfrm>
        <a:graphic>
          <a:graphicData uri="http://schemas.openxmlformats.org/presentationml/2006/ole">
            <p:oleObj progId="Excel.Sheet.12" r:id="rId3" spid="">
              <p:embed/>
              <p:pic>
                <p:nvPicPr>
                  <p:cNvPr id="77" name="" descr=""/>
                  <p:cNvPicPr/>
                  <p:nvPr/>
                </p:nvPicPr>
                <p:blipFill>
                  <a:blip r:embed="rId4"/>
                  <a:stretch/>
                </p:blipFill>
                <p:spPr>
                  <a:xfrm>
                    <a:off x="304920" y="1066680"/>
                    <a:ext cx="8381880" cy="5295960"/>
                  </a:xfrm>
                  <a:prstGeom prst="rect">
                    <a:avLst/>
                  </a:prstGeom>
                  <a:noFill/>
                  <a:ln w="0">
                    <a:noFill/>
                  </a:ln>
                </p:spPr>
              </p:pic>
            </p:oleObj>
          </a:graphicData>
        </a:graphic>
      </p:graphicFrame>
      <p:sp>
        <p:nvSpPr>
          <p:cNvPr id="78" name=""/>
          <p:cNvSpPr/>
          <p:nvPr/>
        </p:nvSpPr>
        <p:spPr>
          <a:xfrm>
            <a:off x="685800" y="1295280"/>
            <a:ext cx="228600" cy="152640"/>
          </a:xfrm>
          <a:prstGeom prst="rect">
            <a:avLst/>
          </a:prstGeom>
          <a:solidFill>
            <a:srgbClr val="00cc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
        <p:nvSpPr>
          <p:cNvPr id="79" name=""/>
          <p:cNvSpPr/>
          <p:nvPr/>
        </p:nvSpPr>
        <p:spPr>
          <a:xfrm>
            <a:off x="685800" y="990720"/>
            <a:ext cx="228600" cy="152280"/>
          </a:xfrm>
          <a:prstGeom prst="rect">
            <a:avLst/>
          </a:prstGeom>
          <a:solidFill>
            <a:srgbClr val="cc99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
        <p:nvSpPr>
          <p:cNvPr id="80" name=""/>
          <p:cNvSpPr/>
          <p:nvPr/>
        </p:nvSpPr>
        <p:spPr>
          <a:xfrm>
            <a:off x="990360" y="914400"/>
            <a:ext cx="11912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GDP Growth</a:t>
            </a:r>
            <a:endParaRPr b="0" lang="en-US" sz="1400" strike="noStrike" u="none">
              <a:solidFill>
                <a:srgbClr val="ffff00"/>
              </a:solidFill>
              <a:effectLst/>
              <a:uFillTx/>
              <a:latin typeface="Times New Roman"/>
            </a:endParaRPr>
          </a:p>
        </p:txBody>
      </p:sp>
      <p:sp>
        <p:nvSpPr>
          <p:cNvPr id="81" name=""/>
          <p:cNvSpPr/>
          <p:nvPr/>
        </p:nvSpPr>
        <p:spPr>
          <a:xfrm>
            <a:off x="911520" y="1219320"/>
            <a:ext cx="16376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Marginal Tax Rate</a:t>
            </a:r>
            <a:endParaRPr b="0" lang="en-US" sz="1400" strike="noStrike" u="none">
              <a:solidFill>
                <a:srgbClr val="ffff00"/>
              </a:solidFill>
              <a:effectLst/>
              <a:uFillTx/>
              <a:latin typeface="Times New Roman"/>
            </a:endParaRPr>
          </a:p>
        </p:txBody>
      </p:sp>
      <p:sp>
        <p:nvSpPr>
          <p:cNvPr id="82" name=""/>
          <p:cNvSpPr/>
          <p:nvPr/>
        </p:nvSpPr>
        <p:spPr>
          <a:xfrm>
            <a:off x="720" y="0"/>
            <a:ext cx="4407120" cy="489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US GDP Growth and Taxes</a:t>
            </a:r>
            <a:endParaRPr b="0" lang="en-US" sz="2600" strike="noStrike" u="none">
              <a:solidFill>
                <a:srgbClr val="ffff00"/>
              </a:solidFill>
              <a:effectLst/>
              <a:uFillTx/>
              <a:latin typeface="Times New Roman"/>
            </a:endParaRPr>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83" name=""/>
          <p:cNvSpPr/>
          <p:nvPr/>
        </p:nvSpPr>
        <p:spPr>
          <a:xfrm>
            <a:off x="-720" y="23760"/>
            <a:ext cx="6961320" cy="489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CBO vs. Blue Chip Economic Assumptions</a:t>
            </a:r>
            <a:endParaRPr b="0" lang="en-US" sz="2600" strike="noStrike" u="none">
              <a:solidFill>
                <a:srgbClr val="ffff00"/>
              </a:solidFill>
              <a:effectLst/>
              <a:uFillTx/>
              <a:latin typeface="Times New Roman"/>
            </a:endParaRPr>
          </a:p>
        </p:txBody>
      </p:sp>
      <p:sp>
        <p:nvSpPr>
          <p:cNvPr id="84" name=""/>
          <p:cNvSpPr/>
          <p:nvPr/>
        </p:nvSpPr>
        <p:spPr>
          <a:xfrm>
            <a:off x="1080" y="6583320"/>
            <a:ext cx="1488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2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Arial"/>
              </a:rPr>
              <a:t>Source: ENA Research</a:t>
            </a:r>
            <a:endParaRPr b="0" lang="en-US" sz="1000" strike="noStrike" u="none">
              <a:solidFill>
                <a:srgbClr val="ffff00"/>
              </a:solidFill>
              <a:effectLst/>
              <a:uFillTx/>
              <a:latin typeface="Times New Roman"/>
            </a:endParaRPr>
          </a:p>
        </p:txBody>
      </p:sp>
      <p:sp>
        <p:nvSpPr>
          <p:cNvPr id="85" name=""/>
          <p:cNvSpPr/>
          <p:nvPr/>
        </p:nvSpPr>
        <p:spPr>
          <a:xfrm>
            <a:off x="762120" y="1295280"/>
            <a:ext cx="3832200" cy="1327680"/>
          </a:xfrm>
          <a:prstGeom prst="rect">
            <a:avLst/>
          </a:prstGeom>
          <a:noFill/>
          <a:ln w="0">
            <a:noFill/>
          </a:ln>
        </p:spPr>
        <p:style>
          <a:lnRef idx="0"/>
          <a:fillRef idx="0"/>
          <a:effectRef idx="0"/>
          <a:fontRef idx="minor"/>
        </p:style>
        <p:txBody>
          <a:bodyPr lIns="90000" rIns="90000" tIns="46800" bIns="46800" anchor="t">
            <a:spAutoFit/>
          </a:bodyPr>
          <a:p>
            <a:pPr marL="168120" indent="-168120">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Historical growth of GDP</a:t>
            </a:r>
            <a:endParaRPr b="0" lang="en-US" sz="1600" strike="noStrike" u="none">
              <a:solidFill>
                <a:srgbClr val="ffff00"/>
              </a:solidFill>
              <a:effectLst/>
              <a:uFillTx/>
              <a:latin typeface="Times New Roman"/>
            </a:endParaRPr>
          </a:p>
          <a:p>
            <a:pPr marL="168120" indent="-168120">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1951 to present</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3.4 %</a:t>
            </a:r>
            <a:endParaRPr b="0" lang="en-US" sz="1400" strike="noStrike" u="none">
              <a:solidFill>
                <a:srgbClr val="ffff00"/>
              </a:solidFill>
              <a:effectLst/>
              <a:uFillTx/>
              <a:latin typeface="Times New Roman"/>
            </a:endParaRPr>
          </a:p>
          <a:p>
            <a:pPr marL="168120" indent="-168120">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1981 to present </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3.3 % </a:t>
            </a:r>
            <a:endParaRPr b="0" lang="en-US" sz="1400" strike="noStrike" u="none">
              <a:solidFill>
                <a:srgbClr val="ffff00"/>
              </a:solidFill>
              <a:effectLst/>
              <a:uFillTx/>
              <a:latin typeface="Times New Roman"/>
            </a:endParaRPr>
          </a:p>
          <a:p>
            <a:pPr marL="168120" indent="-168120">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1990 to present </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3.2 %</a:t>
            </a:r>
            <a:endParaRPr b="0" lang="en-US" sz="1400" strike="noStrike" u="none">
              <a:solidFill>
                <a:srgbClr val="ffff00"/>
              </a:solidFill>
              <a:effectLst/>
              <a:uFillTx/>
              <a:latin typeface="Times New Roman"/>
            </a:endParaRPr>
          </a:p>
        </p:txBody>
      </p:sp>
      <p:sp>
        <p:nvSpPr>
          <p:cNvPr id="86" name=""/>
          <p:cNvSpPr/>
          <p:nvPr/>
        </p:nvSpPr>
        <p:spPr>
          <a:xfrm>
            <a:off x="685800" y="4648320"/>
            <a:ext cx="7642080" cy="1054080"/>
          </a:xfrm>
          <a:prstGeom prst="rect">
            <a:avLst/>
          </a:prstGeom>
          <a:noFill/>
          <a:ln w="0">
            <a:noFill/>
          </a:ln>
        </p:spPr>
        <p:style>
          <a:lnRef idx="0"/>
          <a:fillRef idx="0"/>
          <a:effectRef idx="0"/>
          <a:fontRef idx="minor"/>
        </p:style>
        <p:txBody>
          <a:bodyPr lIns="90000" rIns="90000" tIns="46800" bIns="46800" anchor="t">
            <a:spAutoFit/>
          </a:bodyPr>
          <a:p>
            <a:pPr>
              <a:lnSpc>
                <a:spcPct val="15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For the period 2002 through 2011, each 0.1 percentage point in GDP by which actual real economic growth exceeds the CBO assumption will cause the estimated surplus to increase by $244 billion</a:t>
            </a:r>
            <a:endParaRPr b="0" lang="en-US" sz="1400" strike="noStrike" u="none">
              <a:solidFill>
                <a:srgbClr val="ffff00"/>
              </a:solidFill>
              <a:effectLst/>
              <a:uFillTx/>
              <a:latin typeface="Times New Roman"/>
            </a:endParaRPr>
          </a:p>
        </p:txBody>
      </p:sp>
      <p:sp>
        <p:nvSpPr>
          <p:cNvPr id="87" name=""/>
          <p:cNvSpPr/>
          <p:nvPr/>
        </p:nvSpPr>
        <p:spPr>
          <a:xfrm>
            <a:off x="762120" y="3124080"/>
            <a:ext cx="4136760" cy="1002960"/>
          </a:xfrm>
          <a:prstGeom prst="rect">
            <a:avLst/>
          </a:prstGeom>
          <a:noFill/>
          <a:ln w="0">
            <a:noFill/>
          </a:ln>
        </p:spPr>
        <p:style>
          <a:lnRef idx="0"/>
          <a:fillRef idx="0"/>
          <a:effectRef idx="0"/>
          <a:fontRef idx="minor"/>
        </p:style>
        <p:txBody>
          <a:bodyPr lIns="90000" rIns="90000" tIns="46800" bIns="46800" anchor="t">
            <a:spAutoFit/>
          </a:bodyPr>
          <a:p>
            <a:pPr marL="168120" indent="-168120">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Forecasted growth of GDP: 2002 to 2011</a:t>
            </a:r>
            <a:endParaRPr b="0" lang="en-US" sz="1600" strike="noStrike" u="none">
              <a:solidFill>
                <a:srgbClr val="ffff00"/>
              </a:solidFill>
              <a:effectLst/>
              <a:uFillTx/>
              <a:latin typeface="Times New Roman"/>
            </a:endParaRPr>
          </a:p>
          <a:p>
            <a:pPr marL="168120" indent="-168120">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CBO</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3.1 %</a:t>
            </a:r>
            <a:endParaRPr b="0" lang="en-US" sz="1400" strike="noStrike" u="none">
              <a:solidFill>
                <a:srgbClr val="ffff00"/>
              </a:solidFill>
              <a:effectLst/>
              <a:uFillTx/>
              <a:latin typeface="Times New Roman"/>
            </a:endParaRPr>
          </a:p>
          <a:p>
            <a:pPr marL="168120" indent="-168120">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Blue Chip</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	</a:t>
            </a:r>
            <a:r>
              <a:rPr b="0" lang="en-US" sz="1400" strike="noStrike" u="none">
                <a:solidFill>
                  <a:srgbClr val="ffff00"/>
                </a:solidFill>
                <a:effectLst/>
                <a:uFillTx/>
                <a:latin typeface="Arial"/>
              </a:rPr>
              <a:t>3.3 %</a:t>
            </a:r>
            <a:endParaRPr b="0" lang="en-US" sz="1400" strike="noStrike" u="none">
              <a:solidFill>
                <a:srgbClr val="ffff00"/>
              </a:solidFill>
              <a:effectLst/>
              <a:uFillTx/>
              <a:latin typeface="Times New Roman"/>
            </a:endParaRPr>
          </a:p>
        </p:txBody>
      </p:sp>
      <p:sp>
        <p:nvSpPr>
          <p:cNvPr id="88" name=""/>
          <p:cNvSpPr/>
          <p:nvPr/>
        </p:nvSpPr>
        <p:spPr>
          <a:xfrm>
            <a:off x="762120" y="1905120"/>
            <a:ext cx="3352680" cy="0"/>
          </a:xfrm>
          <a:prstGeom prst="line">
            <a:avLst/>
          </a:prstGeom>
          <a:ln w="9360">
            <a:solidFill>
              <a:srgbClr val="00ffff"/>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89" name=""/>
          <p:cNvSpPr/>
          <p:nvPr/>
        </p:nvSpPr>
        <p:spPr>
          <a:xfrm>
            <a:off x="762120" y="3505320"/>
            <a:ext cx="3962160" cy="0"/>
          </a:xfrm>
          <a:prstGeom prst="line">
            <a:avLst/>
          </a:prstGeom>
          <a:ln w="9360">
            <a:solidFill>
              <a:srgbClr val="00ffff"/>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Tree>
  </p:cSld>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90" name=""/>
          <p:cNvSpPr/>
          <p:nvPr/>
        </p:nvSpPr>
        <p:spPr>
          <a:xfrm>
            <a:off x="0" y="0"/>
            <a:ext cx="6094440" cy="885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Consensus GDP Forecasts for 2000 Through 2002</a:t>
            </a:r>
            <a:endParaRPr b="0" lang="en-US" sz="2600" strike="noStrike" u="none">
              <a:solidFill>
                <a:srgbClr val="ffff00"/>
              </a:solidFill>
              <a:effectLst/>
              <a:uFillTx/>
              <a:latin typeface="Times New Roman"/>
            </a:endParaRPr>
          </a:p>
        </p:txBody>
      </p:sp>
      <p:sp>
        <p:nvSpPr>
          <p:cNvPr id="91" name=""/>
          <p:cNvSpPr/>
          <p:nvPr/>
        </p:nvSpPr>
        <p:spPr>
          <a:xfrm>
            <a:off x="1062360" y="1752480"/>
            <a:ext cx="2450520" cy="1627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4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a:lnSpc>
                <a:spcPct val="100000"/>
              </a:lnSpc>
              <a:spcAft>
                <a:spcPts val="4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Congressional Budget Office</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JPMorgan</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Goldman Sachs</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
        <p:nvSpPr>
          <p:cNvPr id="92" name=""/>
          <p:cNvSpPr/>
          <p:nvPr/>
        </p:nvSpPr>
        <p:spPr>
          <a:xfrm>
            <a:off x="3962520" y="1717560"/>
            <a:ext cx="577440" cy="1707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2000</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5.1</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5.1</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
        <p:nvSpPr>
          <p:cNvPr id="93" name=""/>
          <p:cNvSpPr/>
          <p:nvPr/>
        </p:nvSpPr>
        <p:spPr>
          <a:xfrm>
            <a:off x="4952880" y="1717560"/>
            <a:ext cx="577440" cy="1707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2001</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2.4</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1.6 </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1.7</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
        <p:nvSpPr>
          <p:cNvPr id="94" name=""/>
          <p:cNvSpPr/>
          <p:nvPr/>
        </p:nvSpPr>
        <p:spPr>
          <a:xfrm>
            <a:off x="5943600" y="1717560"/>
            <a:ext cx="577440" cy="1707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2002</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3.4</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3.7 </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n/a</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
        <p:nvSpPr>
          <p:cNvPr id="95" name=""/>
          <p:cNvSpPr/>
          <p:nvPr/>
        </p:nvSpPr>
        <p:spPr>
          <a:xfrm>
            <a:off x="3809880" y="2133720"/>
            <a:ext cx="4876920" cy="0"/>
          </a:xfrm>
          <a:prstGeom prst="line">
            <a:avLst/>
          </a:prstGeom>
          <a:ln w="9360">
            <a:solidFill>
              <a:srgbClr val="00ffff"/>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96" name=""/>
          <p:cNvSpPr/>
          <p:nvPr/>
        </p:nvSpPr>
        <p:spPr>
          <a:xfrm>
            <a:off x="767880" y="1268280"/>
            <a:ext cx="29966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Percent GDP growth per year</a:t>
            </a:r>
            <a:endParaRPr b="0" lang="en-US" sz="1600" strike="noStrike" u="none">
              <a:solidFill>
                <a:srgbClr val="ffff00"/>
              </a:solidFill>
              <a:effectLst/>
              <a:uFillTx/>
              <a:latin typeface="Times New Roman"/>
            </a:endParaRPr>
          </a:p>
        </p:txBody>
      </p:sp>
      <p:sp>
        <p:nvSpPr>
          <p:cNvPr id="97" name=""/>
          <p:cNvSpPr/>
          <p:nvPr/>
        </p:nvSpPr>
        <p:spPr>
          <a:xfrm>
            <a:off x="-1440" y="6583320"/>
            <a:ext cx="3576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2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Arial"/>
              </a:rPr>
              <a:t>Source: Wall Street Journal, 1/2/2001; ENA Research Group</a:t>
            </a:r>
            <a:endParaRPr b="0" lang="en-US" sz="1000" strike="noStrike" u="none">
              <a:solidFill>
                <a:srgbClr val="ffff00"/>
              </a:solidFill>
              <a:effectLst/>
              <a:uFillTx/>
              <a:latin typeface="Times New Roman"/>
            </a:endParaRPr>
          </a:p>
        </p:txBody>
      </p:sp>
      <p:sp>
        <p:nvSpPr>
          <p:cNvPr id="98" name=""/>
          <p:cNvSpPr/>
          <p:nvPr/>
        </p:nvSpPr>
        <p:spPr>
          <a:xfrm>
            <a:off x="895680" y="4648320"/>
            <a:ext cx="667188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WSJ January 2001 estimate               2.0                 2.1                 2.8                 2.9</a:t>
            </a:r>
            <a:endParaRPr b="0" lang="en-US" sz="1400" strike="noStrike" u="none">
              <a:solidFill>
                <a:srgbClr val="ffff00"/>
              </a:solidFill>
              <a:effectLst/>
              <a:uFillTx/>
              <a:latin typeface="Times New Roman"/>
            </a:endParaRPr>
          </a:p>
        </p:txBody>
      </p:sp>
      <p:sp>
        <p:nvSpPr>
          <p:cNvPr id="99" name=""/>
          <p:cNvSpPr/>
          <p:nvPr/>
        </p:nvSpPr>
        <p:spPr>
          <a:xfrm>
            <a:off x="3810240" y="4191120"/>
            <a:ext cx="6170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1Q01</a:t>
            </a:r>
            <a:endParaRPr b="0" lang="en-US" sz="1400" strike="noStrike" u="none">
              <a:solidFill>
                <a:srgbClr val="ffff00"/>
              </a:solidFill>
              <a:effectLst/>
              <a:uFillTx/>
              <a:latin typeface="Times New Roman"/>
            </a:endParaRPr>
          </a:p>
        </p:txBody>
      </p:sp>
      <p:sp>
        <p:nvSpPr>
          <p:cNvPr id="100" name=""/>
          <p:cNvSpPr/>
          <p:nvPr/>
        </p:nvSpPr>
        <p:spPr>
          <a:xfrm>
            <a:off x="4876920" y="4191120"/>
            <a:ext cx="6170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2Q01</a:t>
            </a:r>
            <a:endParaRPr b="0" lang="en-US" sz="1400" strike="noStrike" u="none">
              <a:solidFill>
                <a:srgbClr val="ffff00"/>
              </a:solidFill>
              <a:effectLst/>
              <a:uFillTx/>
              <a:latin typeface="Times New Roman"/>
            </a:endParaRPr>
          </a:p>
        </p:txBody>
      </p:sp>
      <p:sp>
        <p:nvSpPr>
          <p:cNvPr id="101" name=""/>
          <p:cNvSpPr/>
          <p:nvPr/>
        </p:nvSpPr>
        <p:spPr>
          <a:xfrm>
            <a:off x="5943600" y="4191120"/>
            <a:ext cx="6170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3Q01</a:t>
            </a:r>
            <a:endParaRPr b="0" lang="en-US" sz="1400" strike="noStrike" u="none">
              <a:solidFill>
                <a:srgbClr val="ffff00"/>
              </a:solidFill>
              <a:effectLst/>
              <a:uFillTx/>
              <a:latin typeface="Times New Roman"/>
            </a:endParaRPr>
          </a:p>
        </p:txBody>
      </p:sp>
      <p:sp>
        <p:nvSpPr>
          <p:cNvPr id="102" name=""/>
          <p:cNvSpPr/>
          <p:nvPr/>
        </p:nvSpPr>
        <p:spPr>
          <a:xfrm>
            <a:off x="3809880" y="4572000"/>
            <a:ext cx="3657600" cy="0"/>
          </a:xfrm>
          <a:prstGeom prst="line">
            <a:avLst/>
          </a:prstGeom>
          <a:ln w="9360">
            <a:solidFill>
              <a:srgbClr val="00ffff"/>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03" name=""/>
          <p:cNvSpPr/>
          <p:nvPr/>
        </p:nvSpPr>
        <p:spPr>
          <a:xfrm>
            <a:off x="7010640" y="4191120"/>
            <a:ext cx="61704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876"/>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4Q01</a:t>
            </a:r>
            <a:endParaRPr b="0" lang="en-US" sz="1400" strike="noStrike" u="none">
              <a:solidFill>
                <a:srgbClr val="ffff00"/>
              </a:solidFill>
              <a:effectLst/>
              <a:uFillTx/>
              <a:latin typeface="Times New Roman"/>
            </a:endParaRPr>
          </a:p>
        </p:txBody>
      </p:sp>
      <p:sp>
        <p:nvSpPr>
          <p:cNvPr id="104" name=""/>
          <p:cNvSpPr/>
          <p:nvPr/>
        </p:nvSpPr>
        <p:spPr>
          <a:xfrm>
            <a:off x="844200" y="3630600"/>
            <a:ext cx="33199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Annualized percent GDP growth</a:t>
            </a:r>
            <a:r>
              <a:rPr b="0" lang="en-US" sz="1200" strike="noStrike" u="none">
                <a:solidFill>
                  <a:srgbClr val="ffff00"/>
                </a:solidFill>
                <a:effectLst/>
                <a:uFillTx/>
                <a:latin typeface="Arial"/>
              </a:rPr>
              <a:t> </a:t>
            </a:r>
            <a:endParaRPr b="0" lang="en-US" sz="1200" strike="noStrike" u="none">
              <a:solidFill>
                <a:srgbClr val="ffff00"/>
              </a:solidFill>
              <a:effectLst/>
              <a:uFillTx/>
              <a:latin typeface="Times New Roman"/>
            </a:endParaRPr>
          </a:p>
        </p:txBody>
      </p:sp>
      <p:sp>
        <p:nvSpPr>
          <p:cNvPr id="105" name=""/>
          <p:cNvSpPr/>
          <p:nvPr/>
        </p:nvSpPr>
        <p:spPr>
          <a:xfrm>
            <a:off x="7083000" y="1717560"/>
            <a:ext cx="1588320" cy="1707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Arial"/>
              </a:rPr>
              <a:t>Date of forecast</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January 2001</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February 5, 2001 </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February 2, 2001</a:t>
            </a:r>
            <a:endParaRPr b="0" lang="en-US" sz="1400" strike="noStrike" u="none">
              <a:solidFill>
                <a:srgbClr val="ffff00"/>
              </a:solidFill>
              <a:effectLst/>
              <a:uFillTx/>
              <a:latin typeface="Times New Roman"/>
            </a:endParaRPr>
          </a:p>
          <a:p>
            <a:pPr>
              <a:lnSpc>
                <a:spcPct val="100000"/>
              </a:lnSpc>
              <a:spcAft>
                <a:spcPts val="52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1219320" y="-30528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The Recent Economic Slowdown</a:t>
            </a:r>
            <a:endParaRPr b="0" lang="en-US" sz="2600" strike="noStrike" u="none">
              <a:solidFill>
                <a:srgbClr val="000000"/>
              </a:solidFill>
              <a:effectLst/>
              <a:uFillTx/>
              <a:latin typeface="Times New Roman"/>
            </a:endParaRPr>
          </a:p>
        </p:txBody>
      </p:sp>
      <p:sp>
        <p:nvSpPr>
          <p:cNvPr id="19"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Weakness in the Manufacturing Sector</a:t>
            </a:r>
            <a:endParaRPr b="0" lang="en-US" sz="1600" strike="noStrike" u="none">
              <a:solidFill>
                <a:srgbClr val="ffff00"/>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Higher energy costs</a:t>
            </a:r>
            <a:endParaRPr b="0" lang="en-US" sz="1400" strike="noStrike" u="none">
              <a:solidFill>
                <a:srgbClr val="ffff00"/>
              </a:solidFill>
              <a:effectLst/>
              <a:uFillTx/>
              <a:latin typeface="Times New Roman"/>
            </a:endParaRPr>
          </a:p>
          <a:p>
            <a:pPr lvl="1" marL="743040" indent="-28584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Widening credit spreads</a:t>
            </a:r>
            <a:endParaRPr b="0" lang="en-US" sz="1400" strike="noStrike" u="none">
              <a:solidFill>
                <a:srgbClr val="ffff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Tech Sector Slowdown</a:t>
            </a:r>
            <a:endParaRPr b="0" lang="en-US" sz="1600" strike="noStrike" u="none">
              <a:solidFill>
                <a:srgbClr val="ffff00"/>
              </a:solidFill>
              <a:effectLst/>
              <a:uFillTx/>
              <a:latin typeface="Times New Roman"/>
            </a:endParaRPr>
          </a:p>
          <a:p>
            <a:pPr marL="343080" indent="-343080">
              <a:spcBef>
                <a:spcPts val="224"/>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9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Fall in demand</a:t>
            </a:r>
            <a:endParaRPr b="0" lang="en-US" sz="1400" strike="noStrike" u="none">
              <a:solidFill>
                <a:srgbClr val="ffff00"/>
              </a:solidFill>
              <a:effectLst/>
              <a:uFillTx/>
              <a:latin typeface="Times New Roman"/>
            </a:endParaRPr>
          </a:p>
          <a:p>
            <a:pPr lvl="1" marL="743040" indent="-285840">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Earnings pressure</a:t>
            </a:r>
            <a:endParaRPr b="0" lang="en-US" sz="1400" strike="noStrike" u="none">
              <a:solidFill>
                <a:srgbClr val="ffff00"/>
              </a:solidFill>
              <a:effectLst/>
              <a:uFillTx/>
              <a:latin typeface="Times New Roman"/>
            </a:endParaRPr>
          </a:p>
          <a:p>
            <a:pPr lvl="1" marL="743040" indent="-28584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High energy costs</a:t>
            </a:r>
            <a:endParaRPr b="0" lang="en-US" sz="1400" strike="noStrike" u="none">
              <a:solidFill>
                <a:srgbClr val="ffff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California Crisis, recession in world’s 6th largest economy</a:t>
            </a:r>
            <a:endParaRPr b="0" lang="en-US" sz="1600" strike="noStrike" u="none">
              <a:solidFill>
                <a:srgbClr val="ffff00"/>
              </a:solidFill>
              <a:effectLst/>
              <a:uFillTx/>
              <a:latin typeface="Times New Roman"/>
            </a:endParaRPr>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106" name=""/>
          <p:cNvSpPr/>
          <p:nvPr/>
        </p:nvSpPr>
        <p:spPr>
          <a:xfrm>
            <a:off x="-360" y="0"/>
            <a:ext cx="5160240" cy="885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Business Opportunities: </a:t>
            </a:r>
            <a:endParaRPr b="0" lang="en-US" sz="2600" strike="noStrike" u="none">
              <a:solidFill>
                <a:srgbClr val="ffff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Energy Services</a:t>
            </a:r>
            <a:endParaRPr b="0" lang="en-US" sz="2600" strike="noStrike" u="none">
              <a:solidFill>
                <a:srgbClr val="ffff00"/>
              </a:solidFill>
              <a:effectLst/>
              <a:uFillTx/>
              <a:latin typeface="Times New Roman"/>
            </a:endParaRPr>
          </a:p>
        </p:txBody>
      </p:sp>
      <p:sp>
        <p:nvSpPr>
          <p:cNvPr id="107" name=""/>
          <p:cNvSpPr/>
          <p:nvPr/>
        </p:nvSpPr>
        <p:spPr>
          <a:xfrm>
            <a:off x="914400" y="1828800"/>
            <a:ext cx="3200400" cy="2590920"/>
          </a:xfrm>
          <a:prstGeom prst="rect">
            <a:avLst/>
          </a:prstGeom>
          <a:noFill/>
          <a:ln w="9360">
            <a:solidFill>
              <a:srgbClr val="00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
        <p:nvSpPr>
          <p:cNvPr id="108" name=""/>
          <p:cNvSpPr/>
          <p:nvPr/>
        </p:nvSpPr>
        <p:spPr>
          <a:xfrm>
            <a:off x="5105520" y="1828800"/>
            <a:ext cx="3276360" cy="2590920"/>
          </a:xfrm>
          <a:prstGeom prst="rect">
            <a:avLst/>
          </a:prstGeom>
          <a:noFill/>
          <a:ln w="9360">
            <a:solidFill>
              <a:srgbClr val="00fff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
        <p:nvSpPr>
          <p:cNvPr id="109" name=""/>
          <p:cNvSpPr/>
          <p:nvPr/>
        </p:nvSpPr>
        <p:spPr>
          <a:xfrm>
            <a:off x="4191120" y="3048120"/>
            <a:ext cx="838080" cy="0"/>
          </a:xfrm>
          <a:prstGeom prst="line">
            <a:avLst/>
          </a:prstGeom>
          <a:ln w="15840">
            <a:solidFill>
              <a:srgbClr val="00ffff"/>
            </a:solidFill>
            <a:miter/>
            <a:tailEnd len="lg" type="stealth" w="lg"/>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10" name=""/>
          <p:cNvSpPr/>
          <p:nvPr/>
        </p:nvSpPr>
        <p:spPr>
          <a:xfrm>
            <a:off x="1753920" y="1420920"/>
            <a:ext cx="144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CHALLENGE</a:t>
            </a:r>
            <a:endParaRPr b="0" lang="en-US" sz="1600" strike="noStrike" u="none">
              <a:solidFill>
                <a:srgbClr val="ffff00"/>
              </a:solidFill>
              <a:effectLst/>
              <a:uFillTx/>
              <a:latin typeface="Times New Roman"/>
            </a:endParaRPr>
          </a:p>
        </p:txBody>
      </p:sp>
      <p:sp>
        <p:nvSpPr>
          <p:cNvPr id="111" name=""/>
          <p:cNvSpPr/>
          <p:nvPr/>
        </p:nvSpPr>
        <p:spPr>
          <a:xfrm>
            <a:off x="5946120" y="1420920"/>
            <a:ext cx="1227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SOLUTION</a:t>
            </a:r>
            <a:endParaRPr b="0" lang="en-US" sz="1600" strike="noStrike" u="none">
              <a:solidFill>
                <a:srgbClr val="ffff00"/>
              </a:solidFill>
              <a:effectLst/>
              <a:uFillTx/>
              <a:latin typeface="Times New Roman"/>
            </a:endParaRPr>
          </a:p>
        </p:txBody>
      </p:sp>
      <p:sp>
        <p:nvSpPr>
          <p:cNvPr id="112" name=""/>
          <p:cNvSpPr/>
          <p:nvPr/>
        </p:nvSpPr>
        <p:spPr>
          <a:xfrm>
            <a:off x="990720" y="1828800"/>
            <a:ext cx="2971800" cy="2562480"/>
          </a:xfrm>
          <a:prstGeom prst="rect">
            <a:avLst/>
          </a:prstGeom>
          <a:noFill/>
          <a:ln w="0">
            <a:noFill/>
          </a:ln>
        </p:spPr>
        <p:style>
          <a:lnRef idx="0"/>
          <a:fillRef idx="0"/>
          <a:effectRef idx="0"/>
          <a:fontRef idx="minor"/>
        </p:style>
        <p:txBody>
          <a:bodyPr lIns="90000" rIns="90000" tIns="46800" bIns="46800" anchor="t">
            <a:spAutoFit/>
          </a:bodyPr>
          <a:p>
            <a:pPr marL="112680" indent="-11268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Economic downturn puts new pressures of revenues and costs</a:t>
            </a:r>
            <a:endParaRPr b="0" lang="en-US" sz="1400" strike="noStrike" u="none">
              <a:solidFill>
                <a:srgbClr val="ffff00"/>
              </a:solidFill>
              <a:effectLst/>
              <a:uFillTx/>
              <a:latin typeface="Times New Roman"/>
            </a:endParaRPr>
          </a:p>
          <a:p>
            <a:pPr marL="112680" indent="-11268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Energy price volatility exposes companies to price shocks</a:t>
            </a:r>
            <a:endParaRPr b="0" lang="en-US" sz="1400" strike="noStrike" u="none">
              <a:solidFill>
                <a:srgbClr val="ffff00"/>
              </a:solidFill>
              <a:effectLst/>
              <a:uFillTx/>
              <a:latin typeface="Times New Roman"/>
            </a:endParaRPr>
          </a:p>
          <a:p>
            <a:pPr marL="112680" indent="-11268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Across all sectors, companies want to increase efficiency and cut costs</a:t>
            </a:r>
            <a:endParaRPr b="0" lang="en-US" sz="1400" strike="noStrike" u="none">
              <a:solidFill>
                <a:srgbClr val="ffff00"/>
              </a:solidFill>
              <a:effectLst/>
              <a:uFillTx/>
              <a:latin typeface="Times New Roman"/>
            </a:endParaRPr>
          </a:p>
          <a:p>
            <a:pPr marL="112680" indent="-11268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Credit risk rises as pressures on earnings and cost containment mount</a:t>
            </a:r>
            <a:endParaRPr b="0" lang="en-US" sz="1400" strike="noStrike" u="none">
              <a:solidFill>
                <a:srgbClr val="ffff00"/>
              </a:solidFill>
              <a:effectLst/>
              <a:uFillTx/>
              <a:latin typeface="Times New Roman"/>
            </a:endParaRPr>
          </a:p>
        </p:txBody>
      </p:sp>
      <p:sp>
        <p:nvSpPr>
          <p:cNvPr id="113" name=""/>
          <p:cNvSpPr/>
          <p:nvPr/>
        </p:nvSpPr>
        <p:spPr>
          <a:xfrm>
            <a:off x="5181480" y="1828800"/>
            <a:ext cx="2971800" cy="2349000"/>
          </a:xfrm>
          <a:prstGeom prst="rect">
            <a:avLst/>
          </a:prstGeom>
          <a:noFill/>
          <a:ln w="0">
            <a:noFill/>
          </a:ln>
        </p:spPr>
        <p:style>
          <a:lnRef idx="0"/>
          <a:fillRef idx="0"/>
          <a:effectRef idx="0"/>
          <a:fontRef idx="minor"/>
        </p:style>
        <p:txBody>
          <a:bodyPr lIns="90000" rIns="90000" tIns="46800" bIns="46800" anchor="t">
            <a:spAutoFit/>
          </a:bodyPr>
          <a:p>
            <a:pPr marL="112680" indent="-11268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Market-based risk management and conservation services</a:t>
            </a:r>
            <a:endParaRPr b="0" lang="en-US" sz="1400" strike="noStrike" u="none">
              <a:solidFill>
                <a:srgbClr val="ffff00"/>
              </a:solidFill>
              <a:effectLst/>
              <a:uFillTx/>
              <a:latin typeface="Times New Roman"/>
            </a:endParaRPr>
          </a:p>
          <a:p>
            <a:pPr marL="112680" indent="-11268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Manage consumption and energy price risk</a:t>
            </a:r>
            <a:endParaRPr b="0" lang="en-US" sz="1400" strike="noStrike" u="none">
              <a:solidFill>
                <a:srgbClr val="ffff00"/>
              </a:solidFill>
              <a:effectLst/>
              <a:uFillTx/>
              <a:latin typeface="Times New Roman"/>
            </a:endParaRPr>
          </a:p>
          <a:p>
            <a:pPr marL="112680" indent="-11268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Efficiency and conservation through facilities management</a:t>
            </a:r>
            <a:endParaRPr b="0" lang="en-US" sz="1400" strike="noStrike" u="none">
              <a:solidFill>
                <a:srgbClr val="ffff00"/>
              </a:solidFill>
              <a:effectLst/>
              <a:uFillTx/>
              <a:latin typeface="Times New Roman"/>
            </a:endParaRPr>
          </a:p>
          <a:p>
            <a:pPr marL="112680" indent="-11268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Optimal solution, reacting to real-time price and efficient consumption</a:t>
            </a:r>
            <a:endParaRPr b="0" lang="en-US" sz="1400" strike="noStrike" u="none">
              <a:solidFill>
                <a:srgbClr val="ffff00"/>
              </a:solidFill>
              <a:effectLst/>
              <a:uFillTx/>
              <a:latin typeface="Times New Roman"/>
            </a:endParaRPr>
          </a:p>
        </p:txBody>
      </p:sp>
      <p:sp>
        <p:nvSpPr>
          <p:cNvPr id="114" name=""/>
          <p:cNvSpPr/>
          <p:nvPr/>
        </p:nvSpPr>
        <p:spPr>
          <a:xfrm>
            <a:off x="204840" y="4952880"/>
            <a:ext cx="8674200" cy="1327680"/>
          </a:xfrm>
          <a:prstGeom prst="rect">
            <a:avLst/>
          </a:prstGeom>
          <a:noFill/>
          <a:ln w="0">
            <a:noFill/>
          </a:ln>
        </p:spPr>
        <p:style>
          <a:lnRef idx="0"/>
          <a:fillRef idx="0"/>
          <a:effectRef idx="0"/>
          <a:fontRef idx="minor"/>
        </p:style>
        <p:txBody>
          <a:bodyPr wrap="none" lIns="90000" rIns="90000" tIns="46800" bIns="46800" anchor="t">
            <a:spAutoFit/>
          </a:bodyPr>
          <a:p>
            <a:pPr marL="168120" indent="-168120">
              <a:lnSpc>
                <a:spcPct val="100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Enron Energy Services experience</a:t>
            </a:r>
            <a:endParaRPr b="0" lang="en-US" sz="1600" strike="noStrike" u="none">
              <a:solidFill>
                <a:srgbClr val="ffff00"/>
              </a:solidFill>
              <a:effectLst/>
              <a:uFillTx/>
              <a:latin typeface="Times New Roman"/>
            </a:endParaRPr>
          </a:p>
          <a:p>
            <a:pPr marL="168120" indent="-16812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Provide choice and market-based energy and facilities management solutions</a:t>
            </a:r>
            <a:endParaRPr b="0" lang="en-US" sz="1400" strike="noStrike" u="none">
              <a:solidFill>
                <a:srgbClr val="ffff00"/>
              </a:solidFill>
              <a:effectLst/>
              <a:uFillTx/>
              <a:latin typeface="Times New Roman"/>
            </a:endParaRPr>
          </a:p>
          <a:p>
            <a:pPr marL="168120" indent="-16812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$33 Billion in contracts signed since inception</a:t>
            </a:r>
            <a:endParaRPr b="0" lang="en-US" sz="1400" strike="noStrike" u="none">
              <a:solidFill>
                <a:srgbClr val="ffff00"/>
              </a:solidFill>
              <a:effectLst/>
              <a:uFillTx/>
              <a:latin typeface="Times New Roman"/>
            </a:endParaRPr>
          </a:p>
          <a:p>
            <a:pPr marL="168120" indent="-16812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Opportunities have never been greater across energy-intensive sectors: retail, heavy industrial, hospitality</a:t>
            </a:r>
            <a:endParaRPr b="0" lang="en-US" sz="1400" strike="noStrike" u="none">
              <a:solidFill>
                <a:srgbClr val="ffff00"/>
              </a:solidFill>
              <a:effectLst/>
              <a:uFillTx/>
              <a:latin typeface="Times New Roman"/>
            </a:endParaRPr>
          </a:p>
        </p:txBody>
      </p:sp>
      <p:sp>
        <p:nvSpPr>
          <p:cNvPr id="115" name=""/>
          <p:cNvSpPr/>
          <p:nvPr/>
        </p:nvSpPr>
        <p:spPr>
          <a:xfrm>
            <a:off x="360" y="6583320"/>
            <a:ext cx="19454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2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Arial"/>
              </a:rPr>
              <a:t>Source: Enron Energy Services</a:t>
            </a:r>
            <a:endParaRPr b="0" lang="en-US" sz="1000" strike="noStrike" u="none">
              <a:solidFill>
                <a:srgbClr val="ffff00"/>
              </a:solidFill>
              <a:effectLst/>
              <a:uFillTx/>
              <a:latin typeface="Times New Roman"/>
            </a:endParaRPr>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116" name="PlaceHolder 1"/>
          <p:cNvSpPr>
            <a:spLocks noGrp="1"/>
          </p:cNvSpPr>
          <p:nvPr>
            <p:ph/>
          </p:nvPr>
        </p:nvSpPr>
        <p:spPr>
          <a:xfrm>
            <a:off x="1294920" y="1904760"/>
            <a:ext cx="3505320" cy="3733560"/>
          </a:xfrm>
          <a:prstGeom prst="rect">
            <a:avLst/>
          </a:prstGeom>
          <a:noFill/>
          <a:ln w="0">
            <a:noFill/>
          </a:ln>
        </p:spPr>
        <p:txBody>
          <a:bodyPr lIns="90000" rIns="90000" tIns="46800" bIns="46800" anchor="t">
            <a:normAutofit/>
          </a:bodyPr>
          <a:p>
            <a:pPr marL="169920" indent="-169920">
              <a:lnSpc>
                <a:spcPct val="100000"/>
              </a:lnSpc>
              <a:spcAft>
                <a:spcPts val="876"/>
              </a:spcAft>
              <a:buClr>
                <a:srgbClr val="00ffff"/>
              </a:buClr>
              <a:buSzPct val="120000"/>
              <a:buFont typeface="Arial"/>
              <a:buChar char="•"/>
              <a:tabLst>
                <a:tab algn="ctr" pos="7311960"/>
                <a:tab algn="l" pos="7315200"/>
                <a:tab algn="l" pos="8229600"/>
                <a:tab algn="l" pos="9144000"/>
                <a:tab algn="l" pos="10058400"/>
              </a:tabLst>
            </a:pPr>
            <a:r>
              <a:rPr b="0" lang="en-US" sz="1400" strike="noStrike" u="none">
                <a:solidFill>
                  <a:srgbClr val="ffff00"/>
                </a:solidFill>
                <a:effectLst/>
                <a:uFillTx/>
                <a:latin typeface="Arial"/>
              </a:rPr>
              <a:t>Number of Transactions </a:t>
            </a:r>
            <a:endParaRPr b="0" lang="en-US" sz="1400" strike="noStrike" u="none">
              <a:solidFill>
                <a:srgbClr val="ffff00"/>
              </a:solidFill>
              <a:effectLst/>
              <a:uFillTx/>
              <a:latin typeface="Times New Roman"/>
            </a:endParaRPr>
          </a:p>
          <a:p>
            <a:pPr marL="169920" indent="-169920">
              <a:lnSpc>
                <a:spcPct val="100000"/>
              </a:lnSpc>
              <a:spcAft>
                <a:spcPts val="876"/>
              </a:spcAft>
              <a:buClr>
                <a:srgbClr val="00ffff"/>
              </a:buClr>
              <a:buSzPct val="120000"/>
              <a:buFont typeface="Arial"/>
              <a:buChar char="•"/>
              <a:tabLst>
                <a:tab algn="ctr" pos="7311960"/>
                <a:tab algn="l" pos="7315200"/>
                <a:tab algn="l" pos="8229600"/>
                <a:tab algn="l" pos="9144000"/>
                <a:tab algn="l" pos="10058400"/>
              </a:tabLst>
            </a:pPr>
            <a:r>
              <a:rPr b="0" lang="en-US" sz="1400" strike="noStrike" u="none">
                <a:solidFill>
                  <a:srgbClr val="ffff00"/>
                </a:solidFill>
                <a:effectLst/>
                <a:uFillTx/>
                <a:latin typeface="Arial"/>
              </a:rPr>
              <a:t>Gross Notional Value Transacted</a:t>
            </a:r>
            <a:endParaRPr b="0" lang="en-US" sz="1400" strike="noStrike" u="none">
              <a:solidFill>
                <a:srgbClr val="ffff00"/>
              </a:solidFill>
              <a:effectLst/>
              <a:uFillTx/>
              <a:latin typeface="Times New Roman"/>
            </a:endParaRPr>
          </a:p>
          <a:p>
            <a:pPr marL="169920" indent="0">
              <a:lnSpc>
                <a:spcPct val="100000"/>
              </a:lnSpc>
              <a:spcAft>
                <a:spcPts val="876"/>
              </a:spcAft>
              <a:buNone/>
              <a:tabLst>
                <a:tab algn="ctr" pos="7311960"/>
                <a:tab algn="l" pos="7315200"/>
                <a:tab algn="l" pos="8229600"/>
                <a:tab algn="l" pos="9144000"/>
                <a:tab algn="l" pos="10058400"/>
              </a:tabLst>
            </a:pPr>
            <a:endParaRPr b="0" lang="en-US" sz="1400" strike="noStrike" u="none">
              <a:solidFill>
                <a:srgbClr val="ffff00"/>
              </a:solidFill>
              <a:effectLst/>
              <a:uFillTx/>
              <a:latin typeface="Times New Roman"/>
            </a:endParaRPr>
          </a:p>
          <a:p>
            <a:pPr marL="169920" indent="-169920">
              <a:lnSpc>
                <a:spcPct val="100000"/>
              </a:lnSpc>
              <a:spcAft>
                <a:spcPts val="876"/>
              </a:spcAft>
              <a:buClr>
                <a:srgbClr val="00ffff"/>
              </a:buClr>
              <a:buSzPct val="120000"/>
              <a:buFont typeface="Arial"/>
              <a:buChar char="•"/>
              <a:tabLst>
                <a:tab algn="ctr" pos="7311960"/>
                <a:tab algn="l" pos="7315200"/>
                <a:tab algn="l" pos="8229600"/>
                <a:tab algn="l" pos="9144000"/>
                <a:tab algn="l" pos="10058400"/>
              </a:tabLst>
            </a:pPr>
            <a:r>
              <a:rPr b="0" lang="en-US" sz="1400" strike="noStrike" u="none">
                <a:solidFill>
                  <a:srgbClr val="ffff00"/>
                </a:solidFill>
                <a:effectLst/>
                <a:uFillTx/>
                <a:latin typeface="Arial"/>
              </a:rPr>
              <a:t>Daily Transactions</a:t>
            </a:r>
            <a:r>
              <a:rPr b="0" lang="en-US" sz="1400" strike="noStrike" u="none" baseline="30000">
                <a:solidFill>
                  <a:srgbClr val="ffff00"/>
                </a:solidFill>
                <a:effectLst/>
                <a:uFillTx/>
                <a:latin typeface="Arial"/>
              </a:rPr>
              <a:t>*</a:t>
            </a:r>
            <a:endParaRPr b="0" lang="en-US" sz="1400" strike="noStrike" u="none">
              <a:solidFill>
                <a:srgbClr val="ffff00"/>
              </a:solidFill>
              <a:effectLst/>
              <a:uFillTx/>
              <a:latin typeface="Times New Roman"/>
            </a:endParaRPr>
          </a:p>
          <a:p>
            <a:pPr marL="169920" indent="-169920">
              <a:lnSpc>
                <a:spcPct val="100000"/>
              </a:lnSpc>
              <a:spcAft>
                <a:spcPts val="876"/>
              </a:spcAft>
              <a:buClr>
                <a:srgbClr val="00ffff"/>
              </a:buClr>
              <a:buSzPct val="120000"/>
              <a:buFont typeface="Arial"/>
              <a:buChar char="•"/>
              <a:tabLst>
                <a:tab algn="ctr" pos="7311960"/>
                <a:tab algn="l" pos="7315200"/>
                <a:tab algn="l" pos="8229600"/>
                <a:tab algn="l" pos="9144000"/>
                <a:tab algn="l" pos="10058400"/>
              </a:tabLst>
            </a:pPr>
            <a:r>
              <a:rPr b="0" lang="en-US" sz="1400" strike="noStrike" u="none">
                <a:solidFill>
                  <a:srgbClr val="ffff00"/>
                </a:solidFill>
                <a:effectLst/>
                <a:uFillTx/>
                <a:latin typeface="Arial"/>
              </a:rPr>
              <a:t>Daily Notional Value</a:t>
            </a:r>
            <a:r>
              <a:rPr b="0" lang="en-US" sz="1400" strike="noStrike" u="none" baseline="30000">
                <a:solidFill>
                  <a:srgbClr val="ffff00"/>
                </a:solidFill>
                <a:effectLst/>
                <a:uFillTx/>
                <a:latin typeface="Arial"/>
              </a:rPr>
              <a:t>*</a:t>
            </a:r>
            <a:endParaRPr b="0" lang="en-US" sz="1400" strike="noStrike" u="none">
              <a:solidFill>
                <a:srgbClr val="ffff00"/>
              </a:solidFill>
              <a:effectLst/>
              <a:uFillTx/>
              <a:latin typeface="Times New Roman"/>
            </a:endParaRPr>
          </a:p>
          <a:p>
            <a:pPr marL="169920" indent="0">
              <a:lnSpc>
                <a:spcPct val="100000"/>
              </a:lnSpc>
              <a:spcAft>
                <a:spcPts val="876"/>
              </a:spcAft>
              <a:buNone/>
              <a:tabLst>
                <a:tab algn="ctr" pos="7311960"/>
                <a:tab algn="l" pos="7315200"/>
                <a:tab algn="l" pos="8229600"/>
                <a:tab algn="l" pos="9144000"/>
                <a:tab algn="l" pos="10058400"/>
              </a:tabLst>
            </a:pPr>
            <a:endParaRPr b="0" lang="en-US" sz="1400" strike="noStrike" u="none">
              <a:solidFill>
                <a:srgbClr val="ffff00"/>
              </a:solidFill>
              <a:effectLst/>
              <a:uFillTx/>
              <a:latin typeface="Times New Roman"/>
            </a:endParaRPr>
          </a:p>
          <a:p>
            <a:pPr marL="169920" indent="-169920">
              <a:lnSpc>
                <a:spcPct val="100000"/>
              </a:lnSpc>
              <a:spcAft>
                <a:spcPts val="876"/>
              </a:spcAft>
              <a:buClr>
                <a:srgbClr val="00ffff"/>
              </a:buClr>
              <a:buSzPct val="120000"/>
              <a:buFont typeface="Arial"/>
              <a:buChar char="•"/>
              <a:tabLst>
                <a:tab algn="ctr" pos="7311960"/>
                <a:tab algn="l" pos="7315200"/>
                <a:tab algn="l" pos="8229600"/>
                <a:tab algn="l" pos="9144000"/>
                <a:tab algn="l" pos="10058400"/>
              </a:tabLst>
            </a:pPr>
            <a:r>
              <a:rPr b="0" lang="en-US" sz="1400" strike="noStrike" u="none">
                <a:solidFill>
                  <a:srgbClr val="ffff00"/>
                </a:solidFill>
                <a:effectLst/>
                <a:uFillTx/>
                <a:latin typeface="Arial"/>
              </a:rPr>
              <a:t>Products Offered</a:t>
            </a:r>
            <a:r>
              <a:rPr b="0" lang="en-US" sz="1400" strike="noStrike" u="none" baseline="30000">
                <a:solidFill>
                  <a:srgbClr val="ffff00"/>
                </a:solidFill>
                <a:effectLst/>
                <a:uFillTx/>
                <a:latin typeface="Arial"/>
              </a:rPr>
              <a:t>*</a:t>
            </a:r>
            <a:endParaRPr b="0" lang="en-US" sz="1400" strike="noStrike" u="none">
              <a:solidFill>
                <a:srgbClr val="ffff00"/>
              </a:solidFill>
              <a:effectLst/>
              <a:uFillTx/>
              <a:latin typeface="Times New Roman"/>
            </a:endParaRPr>
          </a:p>
          <a:p>
            <a:pPr marL="169920" indent="0">
              <a:lnSpc>
                <a:spcPct val="100000"/>
              </a:lnSpc>
              <a:spcAft>
                <a:spcPts val="876"/>
              </a:spcAft>
              <a:buNone/>
              <a:tabLst>
                <a:tab algn="ctr" pos="7311960"/>
                <a:tab algn="l" pos="7315200"/>
                <a:tab algn="l" pos="8229600"/>
                <a:tab algn="l" pos="9144000"/>
                <a:tab algn="l" pos="10058400"/>
              </a:tabLst>
            </a:pPr>
            <a:endParaRPr b="0" lang="en-US" sz="1400" strike="noStrike" u="none">
              <a:solidFill>
                <a:srgbClr val="ffff00"/>
              </a:solidFill>
              <a:effectLst/>
              <a:uFillTx/>
              <a:latin typeface="Times New Roman"/>
            </a:endParaRPr>
          </a:p>
          <a:p>
            <a:pPr marL="169920" indent="-169920">
              <a:lnSpc>
                <a:spcPct val="100000"/>
              </a:lnSpc>
              <a:spcAft>
                <a:spcPts val="876"/>
              </a:spcAft>
              <a:buClr>
                <a:srgbClr val="00ffff"/>
              </a:buClr>
              <a:buSzPct val="120000"/>
              <a:buFont typeface="Arial"/>
              <a:buChar char="•"/>
              <a:tabLst>
                <a:tab algn="ctr" pos="7311960"/>
                <a:tab algn="l" pos="7315200"/>
                <a:tab algn="l" pos="8229600"/>
                <a:tab algn="l" pos="9144000"/>
                <a:tab algn="l" pos="10058400"/>
              </a:tabLst>
            </a:pPr>
            <a:r>
              <a:rPr b="0" lang="en-US" sz="1400" strike="noStrike" u="none">
                <a:solidFill>
                  <a:srgbClr val="ffff00"/>
                </a:solidFill>
                <a:effectLst/>
                <a:uFillTx/>
                <a:latin typeface="Arial"/>
              </a:rPr>
              <a:t>Customers Logged On</a:t>
            </a:r>
            <a:r>
              <a:rPr b="0" lang="en-US" sz="1400" strike="noStrike" u="none" baseline="30000">
                <a:solidFill>
                  <a:srgbClr val="ffff00"/>
                </a:solidFill>
                <a:effectLst/>
                <a:uFillTx/>
                <a:latin typeface="Arial"/>
              </a:rPr>
              <a:t>*</a:t>
            </a:r>
            <a:endParaRPr b="0" lang="en-US" sz="1400" strike="noStrike" u="none">
              <a:solidFill>
                <a:srgbClr val="ffff00"/>
              </a:solidFill>
              <a:effectLst/>
              <a:uFillTx/>
              <a:latin typeface="Times New Roman"/>
            </a:endParaRPr>
          </a:p>
        </p:txBody>
      </p:sp>
      <p:sp>
        <p:nvSpPr>
          <p:cNvPr id="117" name=""/>
          <p:cNvSpPr/>
          <p:nvPr/>
        </p:nvSpPr>
        <p:spPr>
          <a:xfrm>
            <a:off x="0" y="6597720"/>
            <a:ext cx="126828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baseline="30000">
                <a:solidFill>
                  <a:srgbClr val="ffff00"/>
                </a:solidFill>
                <a:effectLst/>
                <a:uFillTx/>
                <a:latin typeface="Frutiger 45 Light"/>
              </a:rPr>
              <a:t>*</a:t>
            </a:r>
            <a:r>
              <a:rPr b="0" lang="en-US" sz="1600" strike="noStrike" u="none" baseline="30000">
                <a:solidFill>
                  <a:srgbClr val="ffff00"/>
                </a:solidFill>
                <a:effectLst/>
                <a:uFillTx/>
                <a:latin typeface="Frutiger 45 Light"/>
              </a:rPr>
              <a:t>4Q00 Average</a:t>
            </a:r>
            <a:endParaRPr b="0" lang="en-US" sz="1600" strike="noStrike" u="none">
              <a:solidFill>
                <a:srgbClr val="ffff00"/>
              </a:solidFill>
              <a:effectLst/>
              <a:uFillTx/>
              <a:latin typeface="Times New Roman"/>
            </a:endParaRPr>
          </a:p>
        </p:txBody>
      </p:sp>
      <p:sp>
        <p:nvSpPr>
          <p:cNvPr id="118" name=""/>
          <p:cNvSpPr/>
          <p:nvPr/>
        </p:nvSpPr>
        <p:spPr>
          <a:xfrm>
            <a:off x="-360" y="0"/>
            <a:ext cx="5068080" cy="885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Business Opportunities:</a:t>
            </a:r>
            <a:endParaRPr b="0" lang="en-US" sz="2600" strike="noStrike" u="none">
              <a:solidFill>
                <a:srgbClr val="ffff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Online</a:t>
            </a:r>
            <a:endParaRPr b="0" lang="en-US" sz="2600" strike="noStrike" u="none">
              <a:solidFill>
                <a:srgbClr val="ffff00"/>
              </a:solidFill>
              <a:effectLst/>
              <a:uFillTx/>
              <a:latin typeface="Times New Roman"/>
            </a:endParaRPr>
          </a:p>
        </p:txBody>
      </p:sp>
      <p:sp>
        <p:nvSpPr>
          <p:cNvPr id="119" name=""/>
          <p:cNvSpPr/>
          <p:nvPr/>
        </p:nvSpPr>
        <p:spPr>
          <a:xfrm>
            <a:off x="5562720" y="1905120"/>
            <a:ext cx="1311120" cy="3733560"/>
          </a:xfrm>
          <a:prstGeom prst="rect">
            <a:avLst/>
          </a:prstGeom>
          <a:noFill/>
          <a:ln w="0">
            <a:noFill/>
          </a:ln>
        </p:spPr>
        <p:style>
          <a:lnRef idx="0"/>
          <a:fillRef idx="0"/>
          <a:effectRef idx="0"/>
          <a:fontRef idx="minor"/>
        </p:style>
        <p:txBody>
          <a:bodyPr lIns="90000" rIns="90000" tIns="46800" bIns="46800" anchor="t">
            <a:normAutofit/>
          </a:bodyPr>
          <a:p>
            <a:pPr marL="169920" indent="-169920">
              <a:lnSpc>
                <a:spcPct val="100000"/>
              </a:lnSpc>
              <a:spcAft>
                <a:spcPts val="876"/>
              </a:spcAft>
              <a:tabLst>
                <a:tab algn="l" pos="0"/>
                <a:tab algn="ctr" pos="7311960"/>
                <a:tab algn="l" pos="7315200"/>
                <a:tab algn="l" pos="8229600"/>
                <a:tab algn="l" pos="9144000"/>
                <a:tab algn="l" pos="10058400"/>
              </a:tabLst>
            </a:pPr>
            <a:r>
              <a:rPr b="0" lang="en-US" sz="1400" strike="noStrike" u="none">
                <a:solidFill>
                  <a:srgbClr val="ffff00"/>
                </a:solidFill>
                <a:effectLst/>
                <a:uFillTx/>
                <a:latin typeface="Arial"/>
              </a:rPr>
              <a:t>548,000</a:t>
            </a:r>
            <a:endParaRPr b="0" lang="en-US" sz="1400" strike="noStrike" u="none">
              <a:solidFill>
                <a:srgbClr val="ffff00"/>
              </a:solidFill>
              <a:effectLst/>
              <a:uFillTx/>
              <a:latin typeface="Times New Roman"/>
            </a:endParaRPr>
          </a:p>
          <a:p>
            <a:pPr marL="169920" indent="-169920">
              <a:lnSpc>
                <a:spcPct val="100000"/>
              </a:lnSpc>
              <a:spcAft>
                <a:spcPts val="876"/>
              </a:spcAft>
              <a:tabLst>
                <a:tab algn="l" pos="0"/>
                <a:tab algn="ctr" pos="7311960"/>
                <a:tab algn="l" pos="7315200"/>
                <a:tab algn="l" pos="8229600"/>
                <a:tab algn="l" pos="9144000"/>
                <a:tab algn="l" pos="10058400"/>
              </a:tabLst>
            </a:pPr>
            <a:r>
              <a:rPr b="0" lang="en-US" sz="1400" strike="noStrike" u="none">
                <a:solidFill>
                  <a:srgbClr val="ffff00"/>
                </a:solidFill>
                <a:effectLst/>
                <a:uFillTx/>
                <a:latin typeface="Arial"/>
              </a:rPr>
              <a:t>$336 Bn</a:t>
            </a:r>
            <a:endParaRPr b="0" lang="en-US" sz="1400" strike="noStrike" u="none">
              <a:solidFill>
                <a:srgbClr val="ffff00"/>
              </a:solidFill>
              <a:effectLst/>
              <a:uFillTx/>
              <a:latin typeface="Times New Roman"/>
            </a:endParaRPr>
          </a:p>
          <a:p>
            <a:pPr marL="169920" indent="-169920">
              <a:lnSpc>
                <a:spcPct val="100000"/>
              </a:lnSpc>
              <a:spcAft>
                <a:spcPts val="876"/>
              </a:spcAft>
              <a:tabLst>
                <a:tab algn="l" pos="0"/>
                <a:tab algn="ctr" pos="7311960"/>
                <a:tab algn="l" pos="7315200"/>
                <a:tab algn="l" pos="8229600"/>
                <a:tab algn="l" pos="9144000"/>
                <a:tab algn="l" pos="10058400"/>
              </a:tabLst>
            </a:pPr>
            <a:endParaRPr b="0" lang="en-US" sz="1400" strike="noStrike" u="none">
              <a:solidFill>
                <a:srgbClr val="ffff00"/>
              </a:solidFill>
              <a:effectLst/>
              <a:uFillTx/>
              <a:latin typeface="Times New Roman"/>
            </a:endParaRPr>
          </a:p>
          <a:p>
            <a:pPr marL="169920" indent="-169920">
              <a:lnSpc>
                <a:spcPct val="100000"/>
              </a:lnSpc>
              <a:spcAft>
                <a:spcPts val="876"/>
              </a:spcAft>
              <a:tabLst>
                <a:tab algn="l" pos="0"/>
                <a:tab algn="ctr" pos="7311960"/>
                <a:tab algn="l" pos="7315200"/>
                <a:tab algn="l" pos="8229600"/>
                <a:tab algn="l" pos="9144000"/>
                <a:tab algn="l" pos="10058400"/>
              </a:tabLst>
            </a:pPr>
            <a:r>
              <a:rPr b="0" lang="en-US" sz="1400" strike="noStrike" u="none">
                <a:solidFill>
                  <a:srgbClr val="ffff00"/>
                </a:solidFill>
                <a:effectLst/>
                <a:uFillTx/>
                <a:latin typeface="Arial"/>
              </a:rPr>
              <a:t>3,900</a:t>
            </a:r>
            <a:endParaRPr b="0" lang="en-US" sz="1400" strike="noStrike" u="none">
              <a:solidFill>
                <a:srgbClr val="ffff00"/>
              </a:solidFill>
              <a:effectLst/>
              <a:uFillTx/>
              <a:latin typeface="Times New Roman"/>
            </a:endParaRPr>
          </a:p>
          <a:p>
            <a:pPr marL="169920" indent="-169920">
              <a:lnSpc>
                <a:spcPct val="100000"/>
              </a:lnSpc>
              <a:spcAft>
                <a:spcPts val="876"/>
              </a:spcAft>
              <a:tabLst>
                <a:tab algn="l" pos="0"/>
                <a:tab algn="ctr" pos="7311960"/>
                <a:tab algn="l" pos="7315200"/>
                <a:tab algn="l" pos="8229600"/>
                <a:tab algn="l" pos="9144000"/>
                <a:tab algn="l" pos="10058400"/>
              </a:tabLst>
            </a:pPr>
            <a:r>
              <a:rPr b="0" lang="en-US" sz="1400" strike="noStrike" u="none">
                <a:solidFill>
                  <a:srgbClr val="ffff00"/>
                </a:solidFill>
                <a:effectLst/>
                <a:uFillTx/>
                <a:latin typeface="Arial"/>
              </a:rPr>
              <a:t>$3.0 Bn</a:t>
            </a:r>
            <a:endParaRPr b="0" lang="en-US" sz="1400" strike="noStrike" u="none">
              <a:solidFill>
                <a:srgbClr val="ffff00"/>
              </a:solidFill>
              <a:effectLst/>
              <a:uFillTx/>
              <a:latin typeface="Times New Roman"/>
            </a:endParaRPr>
          </a:p>
          <a:p>
            <a:pPr marL="169920" indent="-169920">
              <a:lnSpc>
                <a:spcPct val="100000"/>
              </a:lnSpc>
              <a:spcAft>
                <a:spcPts val="876"/>
              </a:spcAft>
              <a:tabLst>
                <a:tab algn="l" pos="0"/>
                <a:tab algn="ctr" pos="7311960"/>
                <a:tab algn="l" pos="7315200"/>
                <a:tab algn="l" pos="8229600"/>
                <a:tab algn="l" pos="9144000"/>
                <a:tab algn="l" pos="10058400"/>
              </a:tabLst>
            </a:pPr>
            <a:endParaRPr b="0" lang="en-US" sz="1400" strike="noStrike" u="none">
              <a:solidFill>
                <a:srgbClr val="ffff00"/>
              </a:solidFill>
              <a:effectLst/>
              <a:uFillTx/>
              <a:latin typeface="Times New Roman"/>
            </a:endParaRPr>
          </a:p>
          <a:p>
            <a:pPr marL="169920" indent="-169920">
              <a:lnSpc>
                <a:spcPct val="100000"/>
              </a:lnSpc>
              <a:spcAft>
                <a:spcPts val="876"/>
              </a:spcAft>
              <a:tabLst>
                <a:tab algn="l" pos="0"/>
                <a:tab algn="ctr" pos="7311960"/>
                <a:tab algn="l" pos="7315200"/>
                <a:tab algn="l" pos="8229600"/>
                <a:tab algn="l" pos="9144000"/>
                <a:tab algn="l" pos="10058400"/>
              </a:tabLst>
            </a:pPr>
            <a:r>
              <a:rPr b="0" lang="en-US" sz="1400" strike="noStrike" u="none">
                <a:solidFill>
                  <a:srgbClr val="ffff00"/>
                </a:solidFill>
                <a:effectLst/>
                <a:uFillTx/>
                <a:latin typeface="Arial"/>
              </a:rPr>
              <a:t>1,157</a:t>
            </a:r>
            <a:endParaRPr b="0" lang="en-US" sz="1400" strike="noStrike" u="none">
              <a:solidFill>
                <a:srgbClr val="ffff00"/>
              </a:solidFill>
              <a:effectLst/>
              <a:uFillTx/>
              <a:latin typeface="Times New Roman"/>
            </a:endParaRPr>
          </a:p>
          <a:p>
            <a:pPr marL="169920" indent="-169920">
              <a:lnSpc>
                <a:spcPct val="100000"/>
              </a:lnSpc>
              <a:spcAft>
                <a:spcPts val="876"/>
              </a:spcAft>
              <a:tabLst>
                <a:tab algn="l" pos="0"/>
                <a:tab algn="ctr" pos="7311960"/>
                <a:tab algn="l" pos="7315200"/>
                <a:tab algn="l" pos="8229600"/>
                <a:tab algn="l" pos="9144000"/>
                <a:tab algn="l" pos="10058400"/>
              </a:tabLst>
            </a:pPr>
            <a:endParaRPr b="0" lang="en-US" sz="1400" strike="noStrike" u="none">
              <a:solidFill>
                <a:srgbClr val="ffff00"/>
              </a:solidFill>
              <a:effectLst/>
              <a:uFillTx/>
              <a:latin typeface="Times New Roman"/>
            </a:endParaRPr>
          </a:p>
          <a:p>
            <a:pPr marL="169920" indent="-169920">
              <a:lnSpc>
                <a:spcPct val="100000"/>
              </a:lnSpc>
              <a:spcAft>
                <a:spcPts val="876"/>
              </a:spcAft>
              <a:tabLst>
                <a:tab algn="l" pos="0"/>
                <a:tab algn="ctr" pos="7311960"/>
                <a:tab algn="l" pos="7315200"/>
                <a:tab algn="l" pos="8229600"/>
                <a:tab algn="l" pos="9144000"/>
                <a:tab algn="l" pos="10058400"/>
              </a:tabLst>
            </a:pPr>
            <a:r>
              <a:rPr b="0" lang="en-US" sz="1400" strike="noStrike" u="none">
                <a:solidFill>
                  <a:srgbClr val="ffff00"/>
                </a:solidFill>
                <a:effectLst/>
                <a:uFillTx/>
                <a:latin typeface="Arial"/>
              </a:rPr>
              <a:t>3,000</a:t>
            </a:r>
            <a:endParaRPr b="0" lang="en-US" sz="1400" strike="noStrike" u="none">
              <a:solidFill>
                <a:srgbClr val="ffff00"/>
              </a:solidFill>
              <a:effectLst/>
              <a:uFillTx/>
              <a:latin typeface="Times New Roman"/>
            </a:endParaRPr>
          </a:p>
        </p:txBody>
      </p:sp>
    </p:spTree>
  </p:cSld>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graphicFrame>
        <p:nvGraphicFramePr>
          <p:cNvPr id="120" name=""/>
          <p:cNvGraphicFramePr/>
          <p:nvPr/>
        </p:nvGraphicFramePr>
        <p:xfrm>
          <a:off x="819000" y="2441520"/>
          <a:ext cx="3348360" cy="3613320"/>
        </p:xfrm>
        <a:graphic>
          <a:graphicData uri="http://schemas.openxmlformats.org/presentationml/2006/ole">
            <p:oleObj r:id="rId1" spid="">
              <p:embed/>
              <p:pic>
                <p:nvPicPr>
                  <p:cNvPr id="121" name="" descr=""/>
                  <p:cNvPicPr/>
                  <p:nvPr/>
                </p:nvPicPr>
                <p:blipFill>
                  <a:blip r:embed="rId2"/>
                  <a:stretch/>
                </p:blipFill>
                <p:spPr>
                  <a:xfrm>
                    <a:off x="819000" y="2441520"/>
                    <a:ext cx="3348360" cy="3613320"/>
                  </a:xfrm>
                  <a:prstGeom prst="rect">
                    <a:avLst/>
                  </a:prstGeom>
                  <a:noFill/>
                  <a:ln w="0">
                    <a:noFill/>
                  </a:ln>
                </p:spPr>
              </p:pic>
            </p:oleObj>
          </a:graphicData>
        </a:graphic>
      </p:graphicFrame>
      <p:sp>
        <p:nvSpPr>
          <p:cNvPr id="122" name=""/>
          <p:cNvSpPr/>
          <p:nvPr/>
        </p:nvSpPr>
        <p:spPr>
          <a:xfrm>
            <a:off x="831960" y="1219320"/>
            <a:ext cx="3303360" cy="581400"/>
          </a:xfrm>
          <a:prstGeom prst="rect">
            <a:avLst/>
          </a:prstGeom>
          <a:noFill/>
          <a:ln w="0">
            <a:noFill/>
          </a:ln>
        </p:spPr>
        <p:style>
          <a:lnRef idx="0"/>
          <a:fillRef idx="0"/>
          <a:effectRef idx="0"/>
          <a:fontRef idx="minor"/>
        </p:style>
        <p:txBody>
          <a:bodyPr lIns="90000" rIns="90000" tIns="46800" bIns="46800" anchor="t">
            <a:spAutoFit/>
          </a:bodyPr>
          <a:p>
            <a:pPr marL="225360" indent="-2253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Daily Customers</a:t>
            </a:r>
            <a:endParaRPr b="0" lang="en-US" sz="1600" strike="noStrike" u="none">
              <a:solidFill>
                <a:srgbClr val="ffff00"/>
              </a:solidFill>
              <a:effectLst/>
              <a:uFillTx/>
              <a:latin typeface="Times New Roman"/>
            </a:endParaRPr>
          </a:p>
          <a:p>
            <a:pPr marL="225360" indent="-2253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(Average)</a:t>
            </a:r>
            <a:endParaRPr b="0" lang="en-US" sz="1600" strike="noStrike" u="none">
              <a:solidFill>
                <a:srgbClr val="ffff00"/>
              </a:solidFill>
              <a:effectLst/>
              <a:uFillTx/>
              <a:latin typeface="Times New Roman"/>
            </a:endParaRPr>
          </a:p>
        </p:txBody>
      </p:sp>
      <p:sp>
        <p:nvSpPr>
          <p:cNvPr id="123" name=""/>
          <p:cNvSpPr/>
          <p:nvPr/>
        </p:nvSpPr>
        <p:spPr>
          <a:xfrm>
            <a:off x="3200400" y="2087640"/>
            <a:ext cx="88092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3,000</a:t>
            </a:r>
            <a:endParaRPr b="0" lang="en-US" sz="1400" strike="noStrike" u="none">
              <a:solidFill>
                <a:srgbClr val="ffff00"/>
              </a:solidFill>
              <a:effectLst/>
              <a:uFillTx/>
              <a:latin typeface="Times New Roman"/>
            </a:endParaRPr>
          </a:p>
        </p:txBody>
      </p:sp>
      <p:sp>
        <p:nvSpPr>
          <p:cNvPr id="124" name=""/>
          <p:cNvSpPr/>
          <p:nvPr/>
        </p:nvSpPr>
        <p:spPr>
          <a:xfrm>
            <a:off x="2666880" y="2773440"/>
            <a:ext cx="78588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2,427</a:t>
            </a:r>
            <a:endParaRPr b="0" lang="en-US" sz="1400" strike="noStrike" u="none">
              <a:solidFill>
                <a:srgbClr val="ffff00"/>
              </a:solidFill>
              <a:effectLst/>
              <a:uFillTx/>
              <a:latin typeface="Times New Roman"/>
            </a:endParaRPr>
          </a:p>
        </p:txBody>
      </p:sp>
      <p:sp>
        <p:nvSpPr>
          <p:cNvPr id="125" name=""/>
          <p:cNvSpPr/>
          <p:nvPr/>
        </p:nvSpPr>
        <p:spPr>
          <a:xfrm>
            <a:off x="1981080" y="4221000"/>
            <a:ext cx="81468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1,227</a:t>
            </a:r>
            <a:endParaRPr b="0" lang="en-US" sz="1400" strike="noStrike" u="none">
              <a:solidFill>
                <a:srgbClr val="ffff00"/>
              </a:solidFill>
              <a:effectLst/>
              <a:uFillTx/>
              <a:latin typeface="Times New Roman"/>
            </a:endParaRPr>
          </a:p>
        </p:txBody>
      </p:sp>
      <p:sp>
        <p:nvSpPr>
          <p:cNvPr id="126" name=""/>
          <p:cNvSpPr/>
          <p:nvPr/>
        </p:nvSpPr>
        <p:spPr>
          <a:xfrm>
            <a:off x="1604880" y="5364000"/>
            <a:ext cx="6048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224</a:t>
            </a:r>
            <a:endParaRPr b="0" lang="en-US" sz="1400" strike="noStrike" u="none">
              <a:solidFill>
                <a:srgbClr val="ffff00"/>
              </a:solidFill>
              <a:effectLst/>
              <a:uFillTx/>
              <a:latin typeface="Times New Roman"/>
            </a:endParaRPr>
          </a:p>
        </p:txBody>
      </p:sp>
      <p:sp>
        <p:nvSpPr>
          <p:cNvPr id="127" name=""/>
          <p:cNvSpPr/>
          <p:nvPr/>
        </p:nvSpPr>
        <p:spPr>
          <a:xfrm>
            <a:off x="995400" y="5605560"/>
            <a:ext cx="6048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44</a:t>
            </a:r>
            <a:endParaRPr b="0" lang="en-US" sz="1400" strike="noStrike" u="none">
              <a:solidFill>
                <a:srgbClr val="ffff00"/>
              </a:solidFill>
              <a:effectLst/>
              <a:uFillTx/>
              <a:latin typeface="Times New Roman"/>
            </a:endParaRPr>
          </a:p>
        </p:txBody>
      </p:sp>
      <p:graphicFrame>
        <p:nvGraphicFramePr>
          <p:cNvPr id="128" name=""/>
          <p:cNvGraphicFramePr/>
          <p:nvPr/>
        </p:nvGraphicFramePr>
        <p:xfrm>
          <a:off x="4863960" y="1457280"/>
          <a:ext cx="3559320" cy="4575240"/>
        </p:xfrm>
        <a:graphic>
          <a:graphicData uri="http://schemas.openxmlformats.org/presentationml/2006/ole">
            <p:oleObj r:id="rId3" spid="">
              <p:embed/>
              <p:pic>
                <p:nvPicPr>
                  <p:cNvPr id="129" name="" descr=""/>
                  <p:cNvPicPr/>
                  <p:nvPr/>
                </p:nvPicPr>
                <p:blipFill>
                  <a:blip r:embed="rId4"/>
                  <a:stretch/>
                </p:blipFill>
                <p:spPr>
                  <a:xfrm>
                    <a:off x="4863960" y="1457280"/>
                    <a:ext cx="3559320" cy="4575240"/>
                  </a:xfrm>
                  <a:prstGeom prst="rect">
                    <a:avLst/>
                  </a:prstGeom>
                  <a:noFill/>
                  <a:ln w="0">
                    <a:noFill/>
                  </a:ln>
                </p:spPr>
              </p:pic>
            </p:oleObj>
          </a:graphicData>
        </a:graphic>
      </p:graphicFrame>
      <p:sp>
        <p:nvSpPr>
          <p:cNvPr id="130" name=""/>
          <p:cNvSpPr/>
          <p:nvPr/>
        </p:nvSpPr>
        <p:spPr>
          <a:xfrm>
            <a:off x="4995720" y="1219320"/>
            <a:ext cx="3303720" cy="581400"/>
          </a:xfrm>
          <a:prstGeom prst="rect">
            <a:avLst/>
          </a:prstGeom>
          <a:noFill/>
          <a:ln w="0">
            <a:noFill/>
          </a:ln>
        </p:spPr>
        <p:style>
          <a:lnRef idx="0"/>
          <a:fillRef idx="0"/>
          <a:effectRef idx="0"/>
          <a:fontRef idx="minor"/>
        </p:style>
        <p:txBody>
          <a:bodyPr lIns="90000" rIns="90000" tIns="46800" bIns="46800" anchor="t">
            <a:spAutoFit/>
          </a:bodyPr>
          <a:p>
            <a:pPr marL="225360" indent="-2253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Daily Products Offered</a:t>
            </a:r>
            <a:endParaRPr b="0" lang="en-US" sz="1600" strike="noStrike" u="none">
              <a:solidFill>
                <a:srgbClr val="ffff00"/>
              </a:solidFill>
              <a:effectLst/>
              <a:uFillTx/>
              <a:latin typeface="Times New Roman"/>
            </a:endParaRPr>
          </a:p>
          <a:p>
            <a:pPr marL="225360" indent="-22536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(Average)</a:t>
            </a:r>
            <a:endParaRPr b="0" lang="en-US" sz="1600" strike="noStrike" u="none">
              <a:solidFill>
                <a:srgbClr val="ffff00"/>
              </a:solidFill>
              <a:effectLst/>
              <a:uFillTx/>
              <a:latin typeface="Times New Roman"/>
            </a:endParaRPr>
          </a:p>
        </p:txBody>
      </p:sp>
      <p:sp>
        <p:nvSpPr>
          <p:cNvPr id="131" name=""/>
          <p:cNvSpPr/>
          <p:nvPr/>
        </p:nvSpPr>
        <p:spPr>
          <a:xfrm>
            <a:off x="5040360" y="5919840"/>
            <a:ext cx="32781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ctr" pos="1058760"/>
                <a:tab algn="ctr" pos="1773360"/>
                <a:tab algn="ctr" pos="2495520"/>
                <a:tab algn="ctr" pos="323676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Q499    Q100     Q200</a:t>
            </a:r>
            <a:r>
              <a:rPr b="1" lang="en-US" sz="1400" strike="noStrike" u="none">
                <a:solidFill>
                  <a:srgbClr val="ffff00"/>
                </a:solidFill>
                <a:effectLst/>
                <a:uFillTx/>
                <a:latin typeface="Frutiger 45 Light"/>
              </a:rPr>
              <a:t>	</a:t>
            </a:r>
            <a:r>
              <a:rPr b="1" lang="en-US" sz="1400" strike="noStrike" u="none">
                <a:solidFill>
                  <a:srgbClr val="ffff00"/>
                </a:solidFill>
                <a:effectLst/>
                <a:uFillTx/>
                <a:latin typeface="Frutiger 45 Light"/>
              </a:rPr>
              <a:t>    Q300</a:t>
            </a:r>
            <a:r>
              <a:rPr b="1" lang="en-US" sz="1400" strike="noStrike" u="none">
                <a:solidFill>
                  <a:srgbClr val="ffff00"/>
                </a:solidFill>
                <a:effectLst/>
                <a:uFillTx/>
                <a:latin typeface="Frutiger 45 Light"/>
              </a:rPr>
              <a:t>	</a:t>
            </a:r>
            <a:r>
              <a:rPr b="1" lang="en-US" sz="1400" strike="noStrike" u="none">
                <a:solidFill>
                  <a:srgbClr val="ffff00"/>
                </a:solidFill>
                <a:effectLst/>
                <a:uFillTx/>
                <a:latin typeface="Frutiger 45 Light"/>
              </a:rPr>
              <a:t>    Q400</a:t>
            </a:r>
            <a:endParaRPr b="0" lang="en-US" sz="1400" strike="noStrike" u="none">
              <a:solidFill>
                <a:srgbClr val="ffff00"/>
              </a:solidFill>
              <a:effectLst/>
              <a:uFillTx/>
              <a:latin typeface="Times New Roman"/>
            </a:endParaRPr>
          </a:p>
        </p:txBody>
      </p:sp>
      <p:sp>
        <p:nvSpPr>
          <p:cNvPr id="132" name=""/>
          <p:cNvSpPr/>
          <p:nvPr/>
        </p:nvSpPr>
        <p:spPr>
          <a:xfrm>
            <a:off x="7467480" y="1473120"/>
            <a:ext cx="80496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1,157</a:t>
            </a:r>
            <a:endParaRPr b="0" lang="en-US" sz="1400" strike="noStrike" u="none">
              <a:solidFill>
                <a:srgbClr val="ffff00"/>
              </a:solidFill>
              <a:effectLst/>
              <a:uFillTx/>
              <a:latin typeface="Times New Roman"/>
            </a:endParaRPr>
          </a:p>
        </p:txBody>
      </p:sp>
      <p:sp>
        <p:nvSpPr>
          <p:cNvPr id="133" name=""/>
          <p:cNvSpPr/>
          <p:nvPr/>
        </p:nvSpPr>
        <p:spPr>
          <a:xfrm>
            <a:off x="6939000" y="2351160"/>
            <a:ext cx="60480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909</a:t>
            </a:r>
            <a:endParaRPr b="0" lang="en-US" sz="1400" strike="noStrike" u="none">
              <a:solidFill>
                <a:srgbClr val="ffff00"/>
              </a:solidFill>
              <a:effectLst/>
              <a:uFillTx/>
              <a:latin typeface="Times New Roman"/>
            </a:endParaRPr>
          </a:p>
        </p:txBody>
      </p:sp>
      <p:sp>
        <p:nvSpPr>
          <p:cNvPr id="134" name=""/>
          <p:cNvSpPr/>
          <p:nvPr/>
        </p:nvSpPr>
        <p:spPr>
          <a:xfrm>
            <a:off x="6294600" y="3405240"/>
            <a:ext cx="606240" cy="30744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623</a:t>
            </a:r>
            <a:endParaRPr b="0" lang="en-US" sz="1400" strike="noStrike" u="none">
              <a:solidFill>
                <a:srgbClr val="ffff00"/>
              </a:solidFill>
              <a:effectLst/>
              <a:uFillTx/>
              <a:latin typeface="Times New Roman"/>
            </a:endParaRPr>
          </a:p>
        </p:txBody>
      </p:sp>
      <p:sp>
        <p:nvSpPr>
          <p:cNvPr id="135" name=""/>
          <p:cNvSpPr/>
          <p:nvPr/>
        </p:nvSpPr>
        <p:spPr>
          <a:xfrm>
            <a:off x="5727600" y="4471920"/>
            <a:ext cx="6048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323</a:t>
            </a:r>
            <a:endParaRPr b="0" lang="en-US" sz="1400" strike="noStrike" u="none">
              <a:solidFill>
                <a:srgbClr val="ffff00"/>
              </a:solidFill>
              <a:effectLst/>
              <a:uFillTx/>
              <a:latin typeface="Times New Roman"/>
            </a:endParaRPr>
          </a:p>
        </p:txBody>
      </p:sp>
      <p:sp>
        <p:nvSpPr>
          <p:cNvPr id="136" name=""/>
          <p:cNvSpPr/>
          <p:nvPr/>
        </p:nvSpPr>
        <p:spPr>
          <a:xfrm>
            <a:off x="5086440" y="5443560"/>
            <a:ext cx="60624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ctr" pos="912960"/>
                <a:tab algn="ctr" pos="1481040"/>
                <a:tab algn="ctr" pos="2063880"/>
                <a:tab algn="ctr" pos="263196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53</a:t>
            </a:r>
            <a:endParaRPr b="0" lang="en-US" sz="1400" strike="noStrike" u="none">
              <a:solidFill>
                <a:srgbClr val="ffff00"/>
              </a:solidFill>
              <a:effectLst/>
              <a:uFillTx/>
              <a:latin typeface="Times New Roman"/>
            </a:endParaRPr>
          </a:p>
        </p:txBody>
      </p:sp>
      <p:sp>
        <p:nvSpPr>
          <p:cNvPr id="137" name=""/>
          <p:cNvSpPr/>
          <p:nvPr/>
        </p:nvSpPr>
        <p:spPr>
          <a:xfrm>
            <a:off x="839880" y="5919840"/>
            <a:ext cx="32781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ctr" pos="1082520"/>
                <a:tab algn="ctr" pos="1778040"/>
                <a:tab algn="ctr" pos="2517840"/>
                <a:tab algn="ctr" pos="3254400"/>
                <a:tab algn="l" pos="3657600"/>
                <a:tab algn="l" pos="4572000"/>
                <a:tab algn="l" pos="5486400"/>
                <a:tab algn="l" pos="6400800"/>
                <a:tab algn="l" pos="7315200"/>
                <a:tab algn="l" pos="8229600"/>
                <a:tab algn="l" pos="9144000"/>
                <a:tab algn="l" pos="10058400"/>
              </a:tabLst>
            </a:pPr>
            <a:r>
              <a:rPr b="1" lang="en-US" sz="1200" strike="noStrike" u="none">
                <a:solidFill>
                  <a:srgbClr val="ffff00"/>
                </a:solidFill>
                <a:effectLst/>
                <a:uFillTx/>
                <a:latin typeface="Frutiger 45 Light"/>
              </a:rPr>
              <a:t>   </a:t>
            </a:r>
            <a:r>
              <a:rPr b="1" lang="en-US" sz="1400" strike="noStrike" u="none">
                <a:solidFill>
                  <a:srgbClr val="ffff00"/>
                </a:solidFill>
                <a:effectLst/>
                <a:uFillTx/>
                <a:latin typeface="Frutiger 45 Light"/>
              </a:rPr>
              <a:t>Q499    Q100    Q200   Q300</a:t>
            </a:r>
            <a:r>
              <a:rPr b="1" lang="en-US" sz="1400" strike="noStrike" u="none">
                <a:solidFill>
                  <a:srgbClr val="ffff00"/>
                </a:solidFill>
                <a:effectLst/>
                <a:uFillTx/>
                <a:latin typeface="Frutiger 45 Light"/>
              </a:rPr>
              <a:t>	</a:t>
            </a:r>
            <a:r>
              <a:rPr b="1" lang="en-US" sz="1400" strike="noStrike" u="none">
                <a:solidFill>
                  <a:srgbClr val="ffff00"/>
                </a:solidFill>
                <a:effectLst/>
                <a:uFillTx/>
                <a:latin typeface="Frutiger 45 Light"/>
              </a:rPr>
              <a:t>   Q400</a:t>
            </a:r>
            <a:endParaRPr b="0" lang="en-US" sz="1400" strike="noStrike" u="none">
              <a:solidFill>
                <a:srgbClr val="ffff00"/>
              </a:solidFill>
              <a:effectLst/>
              <a:uFillTx/>
              <a:latin typeface="Times New Roman"/>
            </a:endParaRPr>
          </a:p>
        </p:txBody>
      </p:sp>
      <p:sp>
        <p:nvSpPr>
          <p:cNvPr id="138" name=""/>
          <p:cNvSpPr/>
          <p:nvPr/>
        </p:nvSpPr>
        <p:spPr>
          <a:xfrm>
            <a:off x="-360" y="0"/>
            <a:ext cx="5068080" cy="885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Business Opportunities:</a:t>
            </a:r>
            <a:endParaRPr b="0" lang="en-US" sz="2600" strike="noStrike" u="none">
              <a:solidFill>
                <a:srgbClr val="ffff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Online</a:t>
            </a:r>
            <a:endParaRPr b="0" lang="en-US" sz="2600" strike="noStrike" u="none">
              <a:solidFill>
                <a:srgbClr val="ffff00"/>
              </a:solidFill>
              <a:effectLst/>
              <a:uFillTx/>
              <a:latin typeface="Times New Roman"/>
            </a:endParaRPr>
          </a:p>
        </p:txBody>
      </p:sp>
    </p:spTree>
  </p:cSld>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graphicFrame>
        <p:nvGraphicFramePr>
          <p:cNvPr id="139" name=""/>
          <p:cNvGraphicFramePr/>
          <p:nvPr/>
        </p:nvGraphicFramePr>
        <p:xfrm>
          <a:off x="546120" y="2076480"/>
          <a:ext cx="8298000" cy="4838760"/>
        </p:xfrm>
        <a:graphic>
          <a:graphicData uri="http://schemas.openxmlformats.org/presentationml/2006/ole">
            <p:oleObj r:id="rId1" spid="">
              <p:embed/>
              <p:pic>
                <p:nvPicPr>
                  <p:cNvPr id="140" name="" descr=""/>
                  <p:cNvPicPr/>
                  <p:nvPr/>
                </p:nvPicPr>
                <p:blipFill>
                  <a:blip r:embed="rId2"/>
                  <a:stretch/>
                </p:blipFill>
                <p:spPr>
                  <a:xfrm>
                    <a:off x="546120" y="2076480"/>
                    <a:ext cx="8298000" cy="4838760"/>
                  </a:xfrm>
                  <a:prstGeom prst="rect">
                    <a:avLst/>
                  </a:prstGeom>
                  <a:noFill/>
                  <a:ln w="0">
                    <a:noFill/>
                  </a:ln>
                </p:spPr>
              </p:pic>
            </p:oleObj>
          </a:graphicData>
        </a:graphic>
      </p:graphicFrame>
      <p:grpSp>
        <p:nvGrpSpPr>
          <p:cNvPr id="141" name=""/>
          <p:cNvGrpSpPr/>
          <p:nvPr/>
        </p:nvGrpSpPr>
        <p:grpSpPr>
          <a:xfrm>
            <a:off x="2406600" y="6468840"/>
            <a:ext cx="6164640" cy="91800"/>
            <a:chOff x="2406600" y="6468840"/>
            <a:chExt cx="6164640" cy="91800"/>
          </a:xfrm>
        </p:grpSpPr>
        <p:sp>
          <p:nvSpPr>
            <p:cNvPr id="142" name=""/>
            <p:cNvSpPr/>
            <p:nvPr/>
          </p:nvSpPr>
          <p:spPr>
            <a:xfrm>
              <a:off x="2406600" y="6514920"/>
              <a:ext cx="6164640" cy="0"/>
            </a:xfrm>
            <a:prstGeom prst="line">
              <a:avLst/>
            </a:prstGeom>
            <a:ln w="93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00"/>
                </a:solidFill>
                <a:effectLst/>
                <a:uFillTx/>
                <a:latin typeface="Times New Roman"/>
              </a:endParaRPr>
            </a:p>
          </p:txBody>
        </p:sp>
        <p:sp>
          <p:nvSpPr>
            <p:cNvPr id="143" name=""/>
            <p:cNvSpPr/>
            <p:nvPr/>
          </p:nvSpPr>
          <p:spPr>
            <a:xfrm flipV="1">
              <a:off x="2406600" y="6472080"/>
              <a:ext cx="0" cy="88560"/>
            </a:xfrm>
            <a:prstGeom prst="line">
              <a:avLst/>
            </a:prstGeom>
            <a:ln w="9360">
              <a:solidFill>
                <a:srgbClr val="ffff00"/>
              </a:solidFill>
              <a:miter/>
            </a:ln>
          </p:spPr>
          <p:style>
            <a:lnRef idx="0"/>
            <a:fillRef idx="0"/>
            <a:effectRef idx="0"/>
            <a:fontRef idx="minor"/>
          </p:style>
          <p:txBody>
            <a:bodyPr lIns="90000" rIns="90000" tIns="41760" bIns="41760" anchor="t">
              <a:noAutofit/>
            </a:bodyPr>
            <a:p>
              <a:endParaRPr b="0" lang="en-US" sz="2400" strike="noStrike" u="none">
                <a:solidFill>
                  <a:srgbClr val="ffff00"/>
                </a:solidFill>
                <a:effectLst/>
                <a:uFillTx/>
                <a:latin typeface="Times New Roman"/>
              </a:endParaRPr>
            </a:p>
          </p:txBody>
        </p:sp>
        <p:sp>
          <p:nvSpPr>
            <p:cNvPr id="144" name=""/>
            <p:cNvSpPr/>
            <p:nvPr/>
          </p:nvSpPr>
          <p:spPr>
            <a:xfrm flipV="1">
              <a:off x="8571240" y="6468840"/>
              <a:ext cx="0" cy="88560"/>
            </a:xfrm>
            <a:prstGeom prst="line">
              <a:avLst/>
            </a:prstGeom>
            <a:ln w="9360">
              <a:solidFill>
                <a:srgbClr val="ffff00"/>
              </a:solidFill>
              <a:miter/>
            </a:ln>
          </p:spPr>
          <p:style>
            <a:lnRef idx="0"/>
            <a:fillRef idx="0"/>
            <a:effectRef idx="0"/>
            <a:fontRef idx="minor"/>
          </p:style>
          <p:txBody>
            <a:bodyPr lIns="90000" rIns="90000" tIns="41760" bIns="41760" anchor="t">
              <a:noAutofit/>
            </a:bodyPr>
            <a:p>
              <a:endParaRPr b="0" lang="en-US" sz="2400" strike="noStrike" u="none">
                <a:solidFill>
                  <a:srgbClr val="ffff00"/>
                </a:solidFill>
                <a:effectLst/>
                <a:uFillTx/>
                <a:latin typeface="Times New Roman"/>
              </a:endParaRPr>
            </a:p>
          </p:txBody>
        </p:sp>
      </p:grpSp>
      <p:sp>
        <p:nvSpPr>
          <p:cNvPr id="145" name=""/>
          <p:cNvSpPr/>
          <p:nvPr/>
        </p:nvSpPr>
        <p:spPr>
          <a:xfrm>
            <a:off x="2514600" y="1143000"/>
            <a:ext cx="4672080" cy="8251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Online Transactions as a % of Total North American Natural Gas and Power Transactions</a:t>
            </a:r>
            <a:endParaRPr b="0" lang="en-US" sz="1600" strike="noStrike" u="none">
              <a:solidFill>
                <a:srgbClr val="ffff00"/>
              </a:solidFill>
              <a:effectLst/>
              <a:uFillTx/>
              <a:latin typeface="Times New Roman"/>
            </a:endParaRPr>
          </a:p>
        </p:txBody>
      </p:sp>
      <p:sp>
        <p:nvSpPr>
          <p:cNvPr id="146" name=""/>
          <p:cNvSpPr/>
          <p:nvPr/>
        </p:nvSpPr>
        <p:spPr>
          <a:xfrm>
            <a:off x="993600" y="3757680"/>
            <a:ext cx="1106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77%</a:t>
            </a:r>
            <a:endParaRPr b="0" lang="en-US" sz="1600" strike="noStrike" u="none">
              <a:solidFill>
                <a:srgbClr val="ffff00"/>
              </a:solidFill>
              <a:effectLst/>
              <a:uFillTx/>
              <a:latin typeface="Times New Roman"/>
            </a:endParaRPr>
          </a:p>
        </p:txBody>
      </p:sp>
      <p:sp>
        <p:nvSpPr>
          <p:cNvPr id="147" name=""/>
          <p:cNvSpPr/>
          <p:nvPr/>
        </p:nvSpPr>
        <p:spPr>
          <a:xfrm>
            <a:off x="2602080" y="3343320"/>
            <a:ext cx="1106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54%</a:t>
            </a:r>
            <a:endParaRPr b="0" lang="en-US" sz="1600" strike="noStrike" u="none">
              <a:solidFill>
                <a:srgbClr val="ffff00"/>
              </a:solidFill>
              <a:effectLst/>
              <a:uFillTx/>
              <a:latin typeface="Times New Roman"/>
            </a:endParaRPr>
          </a:p>
        </p:txBody>
      </p:sp>
      <p:sp>
        <p:nvSpPr>
          <p:cNvPr id="148" name=""/>
          <p:cNvSpPr/>
          <p:nvPr/>
        </p:nvSpPr>
        <p:spPr>
          <a:xfrm>
            <a:off x="4208400" y="2886120"/>
            <a:ext cx="1106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39%</a:t>
            </a:r>
            <a:endParaRPr b="0" lang="en-US" sz="1600" strike="noStrike" u="none">
              <a:solidFill>
                <a:srgbClr val="ffff00"/>
              </a:solidFill>
              <a:effectLst/>
              <a:uFillTx/>
              <a:latin typeface="Times New Roman"/>
            </a:endParaRPr>
          </a:p>
        </p:txBody>
      </p:sp>
      <p:sp>
        <p:nvSpPr>
          <p:cNvPr id="149" name=""/>
          <p:cNvSpPr/>
          <p:nvPr/>
        </p:nvSpPr>
        <p:spPr>
          <a:xfrm>
            <a:off x="5818320" y="2571840"/>
            <a:ext cx="1106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33%</a:t>
            </a:r>
            <a:endParaRPr b="0" lang="en-US" sz="1600" strike="noStrike" u="none">
              <a:solidFill>
                <a:srgbClr val="ffff00"/>
              </a:solidFill>
              <a:effectLst/>
              <a:uFillTx/>
              <a:latin typeface="Times New Roman"/>
            </a:endParaRPr>
          </a:p>
        </p:txBody>
      </p:sp>
      <p:sp>
        <p:nvSpPr>
          <p:cNvPr id="150" name=""/>
          <p:cNvSpPr/>
          <p:nvPr/>
        </p:nvSpPr>
        <p:spPr>
          <a:xfrm>
            <a:off x="7427880" y="2292480"/>
            <a:ext cx="1106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26%</a:t>
            </a:r>
            <a:endParaRPr b="0" lang="en-US" sz="1600" strike="noStrike" u="none">
              <a:solidFill>
                <a:srgbClr val="ffff00"/>
              </a:solidFill>
              <a:effectLst/>
              <a:uFillTx/>
              <a:latin typeface="Times New Roman"/>
            </a:endParaRPr>
          </a:p>
        </p:txBody>
      </p:sp>
      <p:sp>
        <p:nvSpPr>
          <p:cNvPr id="151" name=""/>
          <p:cNvSpPr/>
          <p:nvPr/>
        </p:nvSpPr>
        <p:spPr>
          <a:xfrm>
            <a:off x="992160" y="5292720"/>
            <a:ext cx="1106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23%</a:t>
            </a:r>
            <a:endParaRPr b="0" lang="en-US" sz="1600" strike="noStrike" u="none">
              <a:solidFill>
                <a:srgbClr val="ffff00"/>
              </a:solidFill>
              <a:effectLst/>
              <a:uFillTx/>
              <a:latin typeface="Times New Roman"/>
            </a:endParaRPr>
          </a:p>
        </p:txBody>
      </p:sp>
      <p:sp>
        <p:nvSpPr>
          <p:cNvPr id="152" name=""/>
          <p:cNvSpPr/>
          <p:nvPr/>
        </p:nvSpPr>
        <p:spPr>
          <a:xfrm>
            <a:off x="2602080" y="4410000"/>
            <a:ext cx="110628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46%</a:t>
            </a:r>
            <a:endParaRPr b="0" lang="en-US" sz="1600" strike="noStrike" u="none">
              <a:solidFill>
                <a:srgbClr val="ffff00"/>
              </a:solidFill>
              <a:effectLst/>
              <a:uFillTx/>
              <a:latin typeface="Times New Roman"/>
            </a:endParaRPr>
          </a:p>
        </p:txBody>
      </p:sp>
      <p:sp>
        <p:nvSpPr>
          <p:cNvPr id="153" name=""/>
          <p:cNvSpPr/>
          <p:nvPr/>
        </p:nvSpPr>
        <p:spPr>
          <a:xfrm>
            <a:off x="4210200" y="3908520"/>
            <a:ext cx="11048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61%</a:t>
            </a:r>
            <a:endParaRPr b="0" lang="en-US" sz="1600" strike="noStrike" u="none">
              <a:solidFill>
                <a:srgbClr val="ffff00"/>
              </a:solidFill>
              <a:effectLst/>
              <a:uFillTx/>
              <a:latin typeface="Times New Roman"/>
            </a:endParaRPr>
          </a:p>
        </p:txBody>
      </p:sp>
      <p:sp>
        <p:nvSpPr>
          <p:cNvPr id="154" name=""/>
          <p:cNvSpPr/>
          <p:nvPr/>
        </p:nvSpPr>
        <p:spPr>
          <a:xfrm>
            <a:off x="5819760" y="3568680"/>
            <a:ext cx="1106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67%</a:t>
            </a:r>
            <a:endParaRPr b="0" lang="en-US" sz="1600" strike="noStrike" u="none">
              <a:solidFill>
                <a:srgbClr val="ffff00"/>
              </a:solidFill>
              <a:effectLst/>
              <a:uFillTx/>
              <a:latin typeface="Times New Roman"/>
            </a:endParaRPr>
          </a:p>
        </p:txBody>
      </p:sp>
      <p:sp>
        <p:nvSpPr>
          <p:cNvPr id="155" name=""/>
          <p:cNvSpPr/>
          <p:nvPr/>
        </p:nvSpPr>
        <p:spPr>
          <a:xfrm>
            <a:off x="7427880" y="3201840"/>
            <a:ext cx="110664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74%</a:t>
            </a:r>
            <a:endParaRPr b="0" lang="en-US" sz="1600" strike="noStrike" u="none">
              <a:solidFill>
                <a:srgbClr val="ffff00"/>
              </a:solidFill>
              <a:effectLst/>
              <a:uFillTx/>
              <a:latin typeface="Times New Roman"/>
            </a:endParaRPr>
          </a:p>
        </p:txBody>
      </p:sp>
      <p:sp>
        <p:nvSpPr>
          <p:cNvPr id="156" name=""/>
          <p:cNvSpPr/>
          <p:nvPr/>
        </p:nvSpPr>
        <p:spPr>
          <a:xfrm>
            <a:off x="457200" y="1600200"/>
            <a:ext cx="210960" cy="149400"/>
          </a:xfrm>
          <a:prstGeom prst="rect">
            <a:avLst/>
          </a:prstGeom>
          <a:gradFill rotWithShape="0">
            <a:gsLst>
              <a:gs pos="0">
                <a:srgbClr val="00ccff"/>
              </a:gs>
              <a:gs pos="100000">
                <a:srgbClr val="00718e"/>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
        <p:nvSpPr>
          <p:cNvPr id="157" name=""/>
          <p:cNvSpPr/>
          <p:nvPr/>
        </p:nvSpPr>
        <p:spPr>
          <a:xfrm>
            <a:off x="762120" y="1295280"/>
            <a:ext cx="2787480" cy="5763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Traditional</a:t>
            </a:r>
            <a:endParaRPr b="0" lang="en-US" sz="1400" strike="noStrike" u="none">
              <a:solidFill>
                <a:srgbClr val="ffff00"/>
              </a:solidFill>
              <a:effectLst/>
              <a:uFillTx/>
              <a:latin typeface="Times New Roman"/>
            </a:endParaRPr>
          </a:p>
          <a:p>
            <a:pPr>
              <a:lnSpc>
                <a:spcPct val="100000"/>
              </a:lnSpc>
              <a:spcBef>
                <a:spcPts val="4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EnronOnline</a:t>
            </a:r>
            <a:endParaRPr b="0" lang="en-US" sz="1400" strike="noStrike" u="none">
              <a:solidFill>
                <a:srgbClr val="ffff00"/>
              </a:solidFill>
              <a:effectLst/>
              <a:uFillTx/>
              <a:latin typeface="Times New Roman"/>
            </a:endParaRPr>
          </a:p>
        </p:txBody>
      </p:sp>
      <p:sp>
        <p:nvSpPr>
          <p:cNvPr id="158" name=""/>
          <p:cNvSpPr/>
          <p:nvPr/>
        </p:nvSpPr>
        <p:spPr>
          <a:xfrm>
            <a:off x="457200" y="1371600"/>
            <a:ext cx="210960" cy="149400"/>
          </a:xfrm>
          <a:prstGeom prst="rect">
            <a:avLst/>
          </a:prstGeom>
          <a:gradFill rotWithShape="0">
            <a:gsLst>
              <a:gs pos="0">
                <a:srgbClr val="cc99ff"/>
              </a:gs>
              <a:gs pos="100000">
                <a:srgbClr val="71558e"/>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
        <p:nvSpPr>
          <p:cNvPr id="159" name=""/>
          <p:cNvSpPr/>
          <p:nvPr/>
        </p:nvSpPr>
        <p:spPr>
          <a:xfrm>
            <a:off x="5256000" y="6324480"/>
            <a:ext cx="397440" cy="213840"/>
          </a:xfrm>
          <a:prstGeom prst="rect">
            <a:avLst/>
          </a:prstGeom>
          <a:noFill/>
          <a:ln w="0">
            <a:noFill/>
          </a:ln>
        </p:spPr>
        <p:style>
          <a:lnRef idx="0"/>
          <a:fillRef idx="0"/>
          <a:effectRef idx="0"/>
          <a:fontRef idx="minor"/>
        </p:style>
        <p:txBody>
          <a:bodyPr wrap="none" lIns="0" rIns="0" tIns="0" bIns="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2000</a:t>
            </a:r>
            <a:endParaRPr b="0" lang="en-US" sz="1400" strike="noStrike" u="none">
              <a:solidFill>
                <a:srgbClr val="ffff00"/>
              </a:solidFill>
              <a:effectLst/>
              <a:uFillTx/>
              <a:latin typeface="Times New Roman"/>
            </a:endParaRPr>
          </a:p>
        </p:txBody>
      </p:sp>
      <p:grpSp>
        <p:nvGrpSpPr>
          <p:cNvPr id="160" name=""/>
          <p:cNvGrpSpPr/>
          <p:nvPr/>
        </p:nvGrpSpPr>
        <p:grpSpPr>
          <a:xfrm>
            <a:off x="808200" y="6468840"/>
            <a:ext cx="1341360" cy="91800"/>
            <a:chOff x="808200" y="6468840"/>
            <a:chExt cx="1341360" cy="91800"/>
          </a:xfrm>
        </p:grpSpPr>
        <p:sp>
          <p:nvSpPr>
            <p:cNvPr id="161" name=""/>
            <p:cNvSpPr/>
            <p:nvPr/>
          </p:nvSpPr>
          <p:spPr>
            <a:xfrm flipV="1">
              <a:off x="808200" y="6514200"/>
              <a:ext cx="1341360" cy="2520"/>
            </a:xfrm>
            <a:prstGeom prst="line">
              <a:avLst/>
            </a:prstGeom>
            <a:ln w="9360">
              <a:solidFill>
                <a:srgbClr val="ffff00"/>
              </a:solidFill>
              <a:miter/>
            </a:ln>
          </p:spPr>
          <p:style>
            <a:lnRef idx="0"/>
            <a:fillRef idx="0"/>
            <a:effectRef idx="0"/>
            <a:fontRef idx="minor"/>
          </p:style>
          <p:txBody>
            <a:bodyPr lIns="90000" rIns="90000" tIns="-44280" bIns="-44280" anchor="t">
              <a:noAutofit/>
            </a:bodyPr>
            <a:p>
              <a:endParaRPr b="0" lang="en-US" sz="2400" strike="noStrike" u="none">
                <a:solidFill>
                  <a:srgbClr val="ffff00"/>
                </a:solidFill>
                <a:effectLst/>
                <a:uFillTx/>
                <a:latin typeface="Times New Roman"/>
              </a:endParaRPr>
            </a:p>
          </p:txBody>
        </p:sp>
        <p:sp>
          <p:nvSpPr>
            <p:cNvPr id="162" name=""/>
            <p:cNvSpPr/>
            <p:nvPr/>
          </p:nvSpPr>
          <p:spPr>
            <a:xfrm flipV="1">
              <a:off x="808200" y="6468840"/>
              <a:ext cx="0" cy="91800"/>
            </a:xfrm>
            <a:prstGeom prst="line">
              <a:avLst/>
            </a:prstGeom>
            <a:ln w="9360">
              <a:solidFill>
                <a:srgbClr val="ffff00"/>
              </a:solidFill>
              <a:miter/>
            </a:ln>
          </p:spPr>
          <p:style>
            <a:lnRef idx="0"/>
            <a:fillRef idx="0"/>
            <a:effectRef idx="0"/>
            <a:fontRef idx="minor"/>
          </p:style>
          <p:txBody>
            <a:bodyPr lIns="90000" rIns="90000" tIns="45000" bIns="45000" anchor="t">
              <a:noAutofit/>
            </a:bodyPr>
            <a:p>
              <a:endParaRPr b="0" lang="en-US" sz="2400" strike="noStrike" u="none">
                <a:solidFill>
                  <a:srgbClr val="ffff00"/>
                </a:solidFill>
                <a:effectLst/>
                <a:uFillTx/>
                <a:latin typeface="Times New Roman"/>
              </a:endParaRPr>
            </a:p>
          </p:txBody>
        </p:sp>
        <p:sp>
          <p:nvSpPr>
            <p:cNvPr id="163" name=""/>
            <p:cNvSpPr/>
            <p:nvPr/>
          </p:nvSpPr>
          <p:spPr>
            <a:xfrm flipV="1">
              <a:off x="2149560" y="6468840"/>
              <a:ext cx="0" cy="91800"/>
            </a:xfrm>
            <a:prstGeom prst="line">
              <a:avLst/>
            </a:prstGeom>
            <a:ln w="9360">
              <a:solidFill>
                <a:srgbClr val="ffff00"/>
              </a:solidFill>
              <a:miter/>
            </a:ln>
          </p:spPr>
          <p:style>
            <a:lnRef idx="0"/>
            <a:fillRef idx="0"/>
            <a:effectRef idx="0"/>
            <a:fontRef idx="minor"/>
          </p:style>
          <p:txBody>
            <a:bodyPr lIns="90000" rIns="90000" tIns="45000" bIns="45000" anchor="t">
              <a:noAutofit/>
            </a:bodyPr>
            <a:p>
              <a:endParaRPr b="0" lang="en-US" sz="2400" strike="noStrike" u="none">
                <a:solidFill>
                  <a:srgbClr val="ffff00"/>
                </a:solidFill>
                <a:effectLst/>
                <a:uFillTx/>
                <a:latin typeface="Times New Roman"/>
              </a:endParaRPr>
            </a:p>
          </p:txBody>
        </p:sp>
      </p:grpSp>
      <p:sp>
        <p:nvSpPr>
          <p:cNvPr id="164" name=""/>
          <p:cNvSpPr/>
          <p:nvPr/>
        </p:nvSpPr>
        <p:spPr>
          <a:xfrm>
            <a:off x="1295280" y="6324480"/>
            <a:ext cx="435240" cy="213840"/>
          </a:xfrm>
          <a:prstGeom prst="rect">
            <a:avLst/>
          </a:prstGeom>
          <a:noFill/>
          <a:ln w="0">
            <a:noFill/>
          </a:ln>
        </p:spPr>
        <p:style>
          <a:lnRef idx="0"/>
          <a:fillRef idx="0"/>
          <a:effectRef idx="0"/>
          <a:fontRef idx="minor"/>
        </p:style>
        <p:txBody>
          <a:bodyPr lIns="0" rIns="0" tIns="0" bIns="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1999</a:t>
            </a:r>
            <a:endParaRPr b="0" lang="en-US" sz="1400" strike="noStrike" u="none">
              <a:solidFill>
                <a:srgbClr val="ffff00"/>
              </a:solidFill>
              <a:effectLst/>
              <a:uFillTx/>
              <a:latin typeface="Times New Roman"/>
            </a:endParaRPr>
          </a:p>
        </p:txBody>
      </p:sp>
      <p:sp>
        <p:nvSpPr>
          <p:cNvPr id="165" name=""/>
          <p:cNvSpPr/>
          <p:nvPr/>
        </p:nvSpPr>
        <p:spPr>
          <a:xfrm>
            <a:off x="1265400" y="6124680"/>
            <a:ext cx="7578720" cy="213840"/>
          </a:xfrm>
          <a:prstGeom prst="rect">
            <a:avLst/>
          </a:prstGeom>
          <a:noFill/>
          <a:ln w="0">
            <a:noFill/>
          </a:ln>
        </p:spPr>
        <p:style>
          <a:lnRef idx="0"/>
          <a:fillRef idx="0"/>
          <a:effectRef idx="0"/>
          <a:fontRef idx="minor"/>
        </p:style>
        <p:txBody>
          <a:bodyPr lIns="0" rIns="0" tIns="0" bIns="0" anchor="t">
            <a:spAutoFit/>
          </a:bodyPr>
          <a:p>
            <a:pPr>
              <a:lnSpc>
                <a:spcPct val="100000"/>
              </a:lnSpc>
              <a:spcBef>
                <a:spcPts val="876"/>
              </a:spcBef>
              <a:tabLst>
                <a:tab algn="l" pos="0"/>
                <a:tab algn="ctr" pos="2073240"/>
                <a:tab algn="ctr" pos="3889440"/>
                <a:tab algn="ctr" pos="5705640"/>
                <a:tab algn="ctr" pos="7531200"/>
                <a:tab algn="l" pos="8229600"/>
                <a:tab algn="l" pos="9144000"/>
                <a:tab algn="l" pos="10058400"/>
              </a:tabLst>
            </a:pPr>
            <a:r>
              <a:rPr b="1" lang="en-US" sz="1400" strike="noStrike" u="none">
                <a:solidFill>
                  <a:srgbClr val="ffff00"/>
                </a:solidFill>
                <a:effectLst/>
                <a:uFillTx/>
                <a:latin typeface="Frutiger 45 Light"/>
              </a:rPr>
              <a:t>  4Q                            1Q                            2Q</a:t>
            </a:r>
            <a:r>
              <a:rPr b="1" lang="en-US" sz="1400" strike="noStrike" u="none">
                <a:solidFill>
                  <a:srgbClr val="ffff00"/>
                </a:solidFill>
                <a:effectLst/>
                <a:uFillTx/>
                <a:latin typeface="Frutiger 45 Light"/>
              </a:rPr>
              <a:t>	</a:t>
            </a:r>
            <a:r>
              <a:rPr b="1" lang="en-US" sz="1400" strike="noStrike" u="none">
                <a:solidFill>
                  <a:srgbClr val="ffff00"/>
                </a:solidFill>
                <a:effectLst/>
                <a:uFillTx/>
                <a:latin typeface="Frutiger 45 Light"/>
              </a:rPr>
              <a:t>                             3Q</a:t>
            </a:r>
            <a:r>
              <a:rPr b="1" lang="en-US" sz="1400" strike="noStrike" u="none">
                <a:solidFill>
                  <a:srgbClr val="ffff00"/>
                </a:solidFill>
                <a:effectLst/>
                <a:uFillTx/>
                <a:latin typeface="Frutiger 45 Light"/>
              </a:rPr>
              <a:t>	</a:t>
            </a:r>
            <a:r>
              <a:rPr b="1" lang="en-US" sz="1400" strike="noStrike" u="none">
                <a:solidFill>
                  <a:srgbClr val="ffff00"/>
                </a:solidFill>
                <a:effectLst/>
                <a:uFillTx/>
                <a:latin typeface="Frutiger 45 Light"/>
              </a:rPr>
              <a:t>                            4Q</a:t>
            </a:r>
            <a:endParaRPr b="0" lang="en-US" sz="1400" strike="noStrike" u="none">
              <a:solidFill>
                <a:srgbClr val="ffff00"/>
              </a:solidFill>
              <a:effectLst/>
              <a:uFillTx/>
              <a:latin typeface="Times New Roman"/>
            </a:endParaRPr>
          </a:p>
        </p:txBody>
      </p:sp>
      <p:sp>
        <p:nvSpPr>
          <p:cNvPr id="166" name=""/>
          <p:cNvSpPr/>
          <p:nvPr/>
        </p:nvSpPr>
        <p:spPr>
          <a:xfrm>
            <a:off x="-360" y="0"/>
            <a:ext cx="5068080" cy="885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Business Opportunities:</a:t>
            </a:r>
            <a:endParaRPr b="0" lang="en-US" sz="2600" strike="noStrike" u="none">
              <a:solidFill>
                <a:srgbClr val="ffff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Online Utilization</a:t>
            </a:r>
            <a:endParaRPr b="0" lang="en-US" sz="2600" strike="noStrike" u="none">
              <a:solidFill>
                <a:srgbClr val="ffff00"/>
              </a:solidFill>
              <a:effectLst/>
              <a:uFillTx/>
              <a:latin typeface="Times New Roman"/>
            </a:endParaRPr>
          </a:p>
        </p:txBody>
      </p:sp>
    </p:spTree>
  </p:cSld>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graphicFrame>
        <p:nvGraphicFramePr>
          <p:cNvPr id="167" name=""/>
          <p:cNvGraphicFramePr/>
          <p:nvPr/>
        </p:nvGraphicFramePr>
        <p:xfrm>
          <a:off x="0" y="2057400"/>
          <a:ext cx="8991720" cy="5149800"/>
        </p:xfrm>
        <a:graphic>
          <a:graphicData uri="http://schemas.openxmlformats.org/presentationml/2006/ole">
            <p:oleObj r:id="rId1" spid="">
              <p:embed/>
              <p:pic>
                <p:nvPicPr>
                  <p:cNvPr id="168" name="" descr=""/>
                  <p:cNvPicPr/>
                  <p:nvPr/>
                </p:nvPicPr>
                <p:blipFill>
                  <a:blip r:embed="rId2"/>
                  <a:stretch/>
                </p:blipFill>
                <p:spPr>
                  <a:xfrm>
                    <a:off x="0" y="2057400"/>
                    <a:ext cx="8991720" cy="5149800"/>
                  </a:xfrm>
                  <a:prstGeom prst="rect">
                    <a:avLst/>
                  </a:prstGeom>
                  <a:noFill/>
                  <a:ln w="0">
                    <a:noFill/>
                  </a:ln>
                </p:spPr>
              </p:pic>
            </p:oleObj>
          </a:graphicData>
        </a:graphic>
      </p:graphicFrame>
      <p:sp>
        <p:nvSpPr>
          <p:cNvPr id="169" name=""/>
          <p:cNvSpPr/>
          <p:nvPr/>
        </p:nvSpPr>
        <p:spPr>
          <a:xfrm>
            <a:off x="496800" y="990720"/>
            <a:ext cx="857088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55 Roman"/>
              </a:rPr>
              <a:t>EnronOnline vs. All Major Reporting Platforms </a:t>
            </a:r>
            <a:endParaRPr b="0" lang="en-US" sz="1600" strike="noStrike" u="none">
              <a:solidFill>
                <a:srgbClr val="ffff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Frutiger 45 Light"/>
              </a:rPr>
              <a:t>(TBtue)</a:t>
            </a:r>
            <a:endParaRPr b="0" lang="en-US" sz="1600" strike="noStrike" u="none">
              <a:solidFill>
                <a:srgbClr val="ffff00"/>
              </a:solidFill>
              <a:effectLst/>
              <a:uFillTx/>
              <a:latin typeface="Times New Roman"/>
            </a:endParaRPr>
          </a:p>
        </p:txBody>
      </p:sp>
      <p:sp>
        <p:nvSpPr>
          <p:cNvPr id="170" name=""/>
          <p:cNvSpPr/>
          <p:nvPr/>
        </p:nvSpPr>
        <p:spPr>
          <a:xfrm>
            <a:off x="3657240" y="2286000"/>
            <a:ext cx="726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22,594</a:t>
            </a:r>
            <a:endParaRPr b="0" lang="en-US" sz="1400" strike="noStrike" u="none">
              <a:solidFill>
                <a:srgbClr val="ffff00"/>
              </a:solidFill>
              <a:effectLst/>
              <a:uFillTx/>
              <a:latin typeface="Times New Roman"/>
            </a:endParaRPr>
          </a:p>
        </p:txBody>
      </p:sp>
      <p:sp>
        <p:nvSpPr>
          <p:cNvPr id="171" name=""/>
          <p:cNvSpPr/>
          <p:nvPr/>
        </p:nvSpPr>
        <p:spPr>
          <a:xfrm>
            <a:off x="5867280" y="2209680"/>
            <a:ext cx="726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23,149</a:t>
            </a:r>
            <a:endParaRPr b="0" lang="en-US" sz="1400" strike="noStrike" u="none">
              <a:solidFill>
                <a:srgbClr val="ffff00"/>
              </a:solidFill>
              <a:effectLst/>
              <a:uFillTx/>
              <a:latin typeface="Times New Roman"/>
            </a:endParaRPr>
          </a:p>
        </p:txBody>
      </p:sp>
      <p:sp>
        <p:nvSpPr>
          <p:cNvPr id="172" name=""/>
          <p:cNvSpPr/>
          <p:nvPr/>
        </p:nvSpPr>
        <p:spPr>
          <a:xfrm>
            <a:off x="8000640" y="1905120"/>
            <a:ext cx="72612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31,151</a:t>
            </a:r>
            <a:endParaRPr b="0" lang="en-US" sz="1400" strike="noStrike" u="none">
              <a:solidFill>
                <a:srgbClr val="ffff00"/>
              </a:solidFill>
              <a:effectLst/>
              <a:uFillTx/>
              <a:latin typeface="Times New Roman"/>
            </a:endParaRPr>
          </a:p>
        </p:txBody>
      </p:sp>
      <p:sp>
        <p:nvSpPr>
          <p:cNvPr id="173" name=""/>
          <p:cNvSpPr/>
          <p:nvPr/>
        </p:nvSpPr>
        <p:spPr>
          <a:xfrm>
            <a:off x="1523880" y="4191120"/>
            <a:ext cx="72576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10,625</a:t>
            </a:r>
            <a:endParaRPr b="0" lang="en-US" sz="1400" strike="noStrike" u="none">
              <a:solidFill>
                <a:srgbClr val="ffff00"/>
              </a:solidFill>
              <a:effectLst/>
              <a:uFillTx/>
              <a:latin typeface="Times New Roman"/>
            </a:endParaRPr>
          </a:p>
        </p:txBody>
      </p:sp>
      <p:sp>
        <p:nvSpPr>
          <p:cNvPr id="174" name=""/>
          <p:cNvSpPr/>
          <p:nvPr/>
        </p:nvSpPr>
        <p:spPr>
          <a:xfrm>
            <a:off x="533520" y="5791320"/>
            <a:ext cx="626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1,021</a:t>
            </a:r>
            <a:endParaRPr b="0" lang="en-US" sz="1400" strike="noStrike" u="none">
              <a:solidFill>
                <a:srgbClr val="ffff00"/>
              </a:solidFill>
              <a:effectLst/>
              <a:uFillTx/>
              <a:latin typeface="Times New Roman"/>
            </a:endParaRPr>
          </a:p>
        </p:txBody>
      </p:sp>
      <p:sp>
        <p:nvSpPr>
          <p:cNvPr id="175" name=""/>
          <p:cNvSpPr/>
          <p:nvPr/>
        </p:nvSpPr>
        <p:spPr>
          <a:xfrm>
            <a:off x="2743200" y="5715000"/>
            <a:ext cx="626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1,689</a:t>
            </a:r>
            <a:endParaRPr b="0" lang="en-US" sz="1400" strike="noStrike" u="none">
              <a:solidFill>
                <a:srgbClr val="ffff00"/>
              </a:solidFill>
              <a:effectLst/>
              <a:uFillTx/>
              <a:latin typeface="Times New Roman"/>
            </a:endParaRPr>
          </a:p>
        </p:txBody>
      </p:sp>
      <p:sp>
        <p:nvSpPr>
          <p:cNvPr id="176" name=""/>
          <p:cNvSpPr/>
          <p:nvPr/>
        </p:nvSpPr>
        <p:spPr>
          <a:xfrm>
            <a:off x="4876920" y="5715000"/>
            <a:ext cx="626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1,452</a:t>
            </a:r>
            <a:endParaRPr b="0" lang="en-US" sz="1400" strike="noStrike" u="none">
              <a:solidFill>
                <a:srgbClr val="ffff00"/>
              </a:solidFill>
              <a:effectLst/>
              <a:uFillTx/>
              <a:latin typeface="Times New Roman"/>
            </a:endParaRPr>
          </a:p>
        </p:txBody>
      </p:sp>
      <p:sp>
        <p:nvSpPr>
          <p:cNvPr id="177" name=""/>
          <p:cNvSpPr/>
          <p:nvPr/>
        </p:nvSpPr>
        <p:spPr>
          <a:xfrm>
            <a:off x="7086600" y="5334120"/>
            <a:ext cx="62676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3,680</a:t>
            </a:r>
            <a:endParaRPr b="0" lang="en-US" sz="1400" strike="noStrike" u="none">
              <a:solidFill>
                <a:srgbClr val="ffff00"/>
              </a:solidFill>
              <a:effectLst/>
              <a:uFillTx/>
              <a:latin typeface="Times New Roman"/>
            </a:endParaRPr>
          </a:p>
        </p:txBody>
      </p:sp>
      <p:sp>
        <p:nvSpPr>
          <p:cNvPr id="178" name=""/>
          <p:cNvSpPr/>
          <p:nvPr/>
        </p:nvSpPr>
        <p:spPr>
          <a:xfrm>
            <a:off x="533520" y="6477120"/>
            <a:ext cx="1755720" cy="0"/>
          </a:xfrm>
          <a:prstGeom prst="line">
            <a:avLst/>
          </a:prstGeom>
          <a:ln w="93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00"/>
              </a:solidFill>
              <a:effectLst/>
              <a:uFillTx/>
              <a:latin typeface="Times New Roman"/>
            </a:endParaRPr>
          </a:p>
        </p:txBody>
      </p:sp>
      <p:sp>
        <p:nvSpPr>
          <p:cNvPr id="179" name=""/>
          <p:cNvSpPr/>
          <p:nvPr/>
        </p:nvSpPr>
        <p:spPr>
          <a:xfrm>
            <a:off x="533520" y="6400800"/>
            <a:ext cx="0" cy="144360"/>
          </a:xfrm>
          <a:prstGeom prst="line">
            <a:avLst/>
          </a:prstGeom>
          <a:ln w="93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80" name=""/>
          <p:cNvSpPr/>
          <p:nvPr/>
        </p:nvSpPr>
        <p:spPr>
          <a:xfrm>
            <a:off x="2286000" y="6400800"/>
            <a:ext cx="0" cy="144360"/>
          </a:xfrm>
          <a:prstGeom prst="line">
            <a:avLst/>
          </a:prstGeom>
          <a:ln w="93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81" name=""/>
          <p:cNvSpPr/>
          <p:nvPr/>
        </p:nvSpPr>
        <p:spPr>
          <a:xfrm>
            <a:off x="2666880" y="6477120"/>
            <a:ext cx="1755720" cy="0"/>
          </a:xfrm>
          <a:prstGeom prst="line">
            <a:avLst/>
          </a:prstGeom>
          <a:ln w="93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00"/>
              </a:solidFill>
              <a:effectLst/>
              <a:uFillTx/>
              <a:latin typeface="Times New Roman"/>
            </a:endParaRPr>
          </a:p>
        </p:txBody>
      </p:sp>
      <p:sp>
        <p:nvSpPr>
          <p:cNvPr id="182" name=""/>
          <p:cNvSpPr/>
          <p:nvPr/>
        </p:nvSpPr>
        <p:spPr>
          <a:xfrm>
            <a:off x="2666880" y="6400800"/>
            <a:ext cx="0" cy="144360"/>
          </a:xfrm>
          <a:prstGeom prst="line">
            <a:avLst/>
          </a:prstGeom>
          <a:ln w="93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83" name=""/>
          <p:cNvSpPr/>
          <p:nvPr/>
        </p:nvSpPr>
        <p:spPr>
          <a:xfrm>
            <a:off x="4419720" y="6400800"/>
            <a:ext cx="0" cy="144360"/>
          </a:xfrm>
          <a:prstGeom prst="line">
            <a:avLst/>
          </a:prstGeom>
          <a:ln w="93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84" name=""/>
          <p:cNvSpPr/>
          <p:nvPr/>
        </p:nvSpPr>
        <p:spPr>
          <a:xfrm>
            <a:off x="4800600" y="6477120"/>
            <a:ext cx="1755720" cy="0"/>
          </a:xfrm>
          <a:prstGeom prst="line">
            <a:avLst/>
          </a:prstGeom>
          <a:ln w="93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00"/>
              </a:solidFill>
              <a:effectLst/>
              <a:uFillTx/>
              <a:latin typeface="Times New Roman"/>
            </a:endParaRPr>
          </a:p>
        </p:txBody>
      </p:sp>
      <p:sp>
        <p:nvSpPr>
          <p:cNvPr id="185" name=""/>
          <p:cNvSpPr/>
          <p:nvPr/>
        </p:nvSpPr>
        <p:spPr>
          <a:xfrm>
            <a:off x="4800600" y="6400800"/>
            <a:ext cx="0" cy="144360"/>
          </a:xfrm>
          <a:prstGeom prst="line">
            <a:avLst/>
          </a:prstGeom>
          <a:ln w="93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86" name=""/>
          <p:cNvSpPr/>
          <p:nvPr/>
        </p:nvSpPr>
        <p:spPr>
          <a:xfrm>
            <a:off x="6553080" y="6400800"/>
            <a:ext cx="0" cy="144360"/>
          </a:xfrm>
          <a:prstGeom prst="line">
            <a:avLst/>
          </a:prstGeom>
          <a:ln w="93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87" name=""/>
          <p:cNvSpPr/>
          <p:nvPr/>
        </p:nvSpPr>
        <p:spPr>
          <a:xfrm>
            <a:off x="6934320" y="6477120"/>
            <a:ext cx="1755720" cy="0"/>
          </a:xfrm>
          <a:prstGeom prst="line">
            <a:avLst/>
          </a:prstGeom>
          <a:ln w="9360">
            <a:solidFill>
              <a:srgbClr val="ffff00"/>
            </a:solidFill>
            <a:miter/>
          </a:ln>
        </p:spPr>
        <p:style>
          <a:lnRef idx="0"/>
          <a:fillRef idx="0"/>
          <a:effectRef idx="0"/>
          <a:fontRef idx="minor"/>
        </p:style>
        <p:txBody>
          <a:bodyPr lIns="90000" rIns="90000" tIns="-46800" bIns="-46800" anchor="t">
            <a:noAutofit/>
          </a:bodyPr>
          <a:p>
            <a:endParaRPr b="0" lang="en-US" sz="2400" strike="noStrike" u="none">
              <a:solidFill>
                <a:srgbClr val="ffff00"/>
              </a:solidFill>
              <a:effectLst/>
              <a:uFillTx/>
              <a:latin typeface="Times New Roman"/>
            </a:endParaRPr>
          </a:p>
        </p:txBody>
      </p:sp>
      <p:sp>
        <p:nvSpPr>
          <p:cNvPr id="188" name=""/>
          <p:cNvSpPr/>
          <p:nvPr/>
        </p:nvSpPr>
        <p:spPr>
          <a:xfrm>
            <a:off x="6934320" y="6400800"/>
            <a:ext cx="0" cy="144360"/>
          </a:xfrm>
          <a:prstGeom prst="line">
            <a:avLst/>
          </a:prstGeom>
          <a:ln w="93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89" name=""/>
          <p:cNvSpPr/>
          <p:nvPr/>
        </p:nvSpPr>
        <p:spPr>
          <a:xfrm>
            <a:off x="8686800" y="6400800"/>
            <a:ext cx="0" cy="144360"/>
          </a:xfrm>
          <a:prstGeom prst="line">
            <a:avLst/>
          </a:prstGeom>
          <a:ln w="9360">
            <a:solidFill>
              <a:srgbClr val="ffff00"/>
            </a:solidFill>
            <a:miter/>
          </a:ln>
        </p:spPr>
        <p:style>
          <a:lnRef idx="0"/>
          <a:fillRef idx="0"/>
          <a:effectRef idx="0"/>
          <a:fontRef idx="minor"/>
        </p:style>
        <p:txBody>
          <a:bodyPr lIns="90000" rIns="90000" tIns="46800" bIns="46800" anchor="ctr">
            <a:noAutofit/>
          </a:bodyPr>
          <a:p>
            <a:endParaRPr b="0" lang="en-US" sz="2400" strike="noStrike" u="none">
              <a:solidFill>
                <a:srgbClr val="ffff00"/>
              </a:solidFill>
              <a:effectLst/>
              <a:uFillTx/>
              <a:latin typeface="Times New Roman"/>
            </a:endParaRPr>
          </a:p>
        </p:txBody>
      </p:sp>
      <p:sp>
        <p:nvSpPr>
          <p:cNvPr id="190" name=""/>
          <p:cNvSpPr/>
          <p:nvPr/>
        </p:nvSpPr>
        <p:spPr>
          <a:xfrm>
            <a:off x="3350880" y="6477120"/>
            <a:ext cx="437040" cy="2138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2Q00</a:t>
            </a:r>
            <a:endParaRPr b="0" lang="en-US" sz="1400" strike="noStrike" u="none">
              <a:solidFill>
                <a:srgbClr val="ffff00"/>
              </a:solidFill>
              <a:effectLst/>
              <a:uFillTx/>
              <a:latin typeface="Times New Roman"/>
            </a:endParaRPr>
          </a:p>
        </p:txBody>
      </p:sp>
      <p:sp>
        <p:nvSpPr>
          <p:cNvPr id="191" name=""/>
          <p:cNvSpPr/>
          <p:nvPr/>
        </p:nvSpPr>
        <p:spPr>
          <a:xfrm>
            <a:off x="5408280" y="6477120"/>
            <a:ext cx="437040" cy="2138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3Q00</a:t>
            </a:r>
            <a:endParaRPr b="0" lang="en-US" sz="1400" strike="noStrike" u="none">
              <a:solidFill>
                <a:srgbClr val="ffff00"/>
              </a:solidFill>
              <a:effectLst/>
              <a:uFillTx/>
              <a:latin typeface="Times New Roman"/>
            </a:endParaRPr>
          </a:p>
        </p:txBody>
      </p:sp>
      <p:sp>
        <p:nvSpPr>
          <p:cNvPr id="192" name=""/>
          <p:cNvSpPr/>
          <p:nvPr/>
        </p:nvSpPr>
        <p:spPr>
          <a:xfrm>
            <a:off x="7618320" y="6477120"/>
            <a:ext cx="437040" cy="2138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4Q00</a:t>
            </a:r>
            <a:endParaRPr b="0" lang="en-US" sz="1400" strike="noStrike" u="none">
              <a:solidFill>
                <a:srgbClr val="ffff00"/>
              </a:solidFill>
              <a:effectLst/>
              <a:uFillTx/>
              <a:latin typeface="Times New Roman"/>
            </a:endParaRPr>
          </a:p>
        </p:txBody>
      </p:sp>
      <p:sp>
        <p:nvSpPr>
          <p:cNvPr id="193" name=""/>
          <p:cNvSpPr/>
          <p:nvPr/>
        </p:nvSpPr>
        <p:spPr>
          <a:xfrm>
            <a:off x="1217520" y="6477120"/>
            <a:ext cx="437040" cy="213840"/>
          </a:xfrm>
          <a:prstGeom prst="rect">
            <a:avLst/>
          </a:prstGeom>
          <a:noFill/>
          <a:ln w="0">
            <a:noFill/>
          </a:ln>
        </p:spPr>
        <p:style>
          <a:lnRef idx="0"/>
          <a:fillRef idx="0"/>
          <a:effectRef idx="0"/>
          <a:fontRef idx="minor"/>
        </p:style>
        <p:txBody>
          <a:bodyPr wrap="none" lIns="0" rIns="0" tIns="0" bIns="0" anchor="t">
            <a:spAutoFit/>
          </a:bodyPr>
          <a:p>
            <a:pP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00"/>
                </a:solidFill>
                <a:effectLst/>
                <a:uFillTx/>
                <a:latin typeface="Frutiger 45 Light"/>
              </a:rPr>
              <a:t>1Q00</a:t>
            </a:r>
            <a:endParaRPr b="0" lang="en-US" sz="1400" strike="noStrike" u="none">
              <a:solidFill>
                <a:srgbClr val="ffff00"/>
              </a:solidFill>
              <a:effectLst/>
              <a:uFillTx/>
              <a:latin typeface="Times New Roman"/>
            </a:endParaRPr>
          </a:p>
        </p:txBody>
      </p:sp>
      <p:sp>
        <p:nvSpPr>
          <p:cNvPr id="194" name=""/>
          <p:cNvSpPr/>
          <p:nvPr/>
        </p:nvSpPr>
        <p:spPr>
          <a:xfrm>
            <a:off x="304920" y="1442880"/>
            <a:ext cx="3182760" cy="1205640"/>
          </a:xfrm>
          <a:prstGeom prst="rect">
            <a:avLst/>
          </a:prstGeom>
          <a:noFill/>
          <a:ln w="0">
            <a:noFill/>
          </a:ln>
        </p:spPr>
        <p:style>
          <a:lnRef idx="0"/>
          <a:fillRef idx="0"/>
          <a:effectRef idx="0"/>
          <a:fontRef idx="minor"/>
        </p:style>
        <p:txBody>
          <a:bodyPr lIns="90000" rIns="90000" tIns="46800" bIns="46800" anchor="ctr">
            <a:spAutoFit/>
          </a:bodyPr>
          <a:p>
            <a:pPr marL="33984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All Major Platforms Reporting Combined (Includes Altrade, DynegyDirect, Intercontinental Exchange and NGX)</a:t>
            </a:r>
            <a:endParaRPr b="0" lang="en-US" sz="1400" strike="noStrike" u="none">
              <a:solidFill>
                <a:srgbClr val="ffff00"/>
              </a:solidFill>
              <a:effectLst/>
              <a:uFillTx/>
              <a:latin typeface="Times New Roman"/>
            </a:endParaRPr>
          </a:p>
          <a:p>
            <a:pPr marL="339840">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EnronOnline</a:t>
            </a:r>
            <a:endParaRPr b="0" lang="en-US" sz="1400" strike="noStrike" u="none">
              <a:solidFill>
                <a:srgbClr val="ffff00"/>
              </a:solidFill>
              <a:effectLst/>
              <a:uFillTx/>
              <a:latin typeface="Times New Roman"/>
            </a:endParaRPr>
          </a:p>
        </p:txBody>
      </p:sp>
      <p:sp>
        <p:nvSpPr>
          <p:cNvPr id="195" name=""/>
          <p:cNvSpPr/>
          <p:nvPr/>
        </p:nvSpPr>
        <p:spPr>
          <a:xfrm>
            <a:off x="-360" y="0"/>
            <a:ext cx="5068080" cy="8859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Business Opportunities:</a:t>
            </a:r>
            <a:endParaRPr b="0" lang="en-US" sz="2600" strike="noStrike" u="none">
              <a:solidFill>
                <a:srgbClr val="ffff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Enron Online</a:t>
            </a:r>
            <a:endParaRPr b="0" lang="en-US" sz="2600" strike="noStrike" u="none">
              <a:solidFill>
                <a:srgbClr val="ffff00"/>
              </a:solidFill>
              <a:effectLst/>
              <a:uFillTx/>
              <a:latin typeface="Times New Roman"/>
            </a:endParaRPr>
          </a:p>
        </p:txBody>
      </p:sp>
      <p:sp>
        <p:nvSpPr>
          <p:cNvPr id="196" name=""/>
          <p:cNvSpPr/>
          <p:nvPr/>
        </p:nvSpPr>
        <p:spPr>
          <a:xfrm>
            <a:off x="380880" y="2438280"/>
            <a:ext cx="228600" cy="152640"/>
          </a:xfrm>
          <a:prstGeom prst="rect">
            <a:avLst/>
          </a:prstGeom>
          <a:gradFill rotWithShape="0">
            <a:gsLst>
              <a:gs pos="0">
                <a:srgbClr val="00ccff"/>
              </a:gs>
              <a:gs pos="100000">
                <a:srgbClr val="0086a8"/>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
        <p:nvSpPr>
          <p:cNvPr id="197" name=""/>
          <p:cNvSpPr/>
          <p:nvPr/>
        </p:nvSpPr>
        <p:spPr>
          <a:xfrm>
            <a:off x="380880" y="1523880"/>
            <a:ext cx="228600" cy="152640"/>
          </a:xfrm>
          <a:prstGeom prst="rect">
            <a:avLst/>
          </a:prstGeom>
          <a:gradFill rotWithShape="0">
            <a:gsLst>
              <a:gs pos="0">
                <a:srgbClr val="cc99ff"/>
              </a:gs>
              <a:gs pos="100000">
                <a:srgbClr val="8665a8"/>
              </a:gs>
            </a:gsLst>
            <a:lin ang="54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00"/>
              </a:solidFill>
              <a:effectLst/>
              <a:uFillTx/>
              <a:latin typeface="Times New Roman"/>
            </a:endParaRPr>
          </a:p>
        </p:txBody>
      </p:sp>
    </p:spTree>
  </p:cSld>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198" name="PlaceHolder 1"/>
          <p:cNvSpPr>
            <a:spLocks noGrp="1"/>
          </p:cNvSpPr>
          <p:nvPr>
            <p:ph type="title"/>
          </p:nvPr>
        </p:nvSpPr>
        <p:spPr>
          <a:xfrm>
            <a:off x="-360" y="-152280"/>
            <a:ext cx="6095880" cy="76176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Corporate Credit Risk</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199" name="PlaceHolder 2"/>
          <p:cNvSpPr>
            <a:spLocks noGrp="1"/>
          </p:cNvSpPr>
          <p:nvPr>
            <p:ph/>
          </p:nvPr>
        </p:nvSpPr>
        <p:spPr>
          <a:xfrm>
            <a:off x="685800" y="1600200"/>
            <a:ext cx="7772400" cy="379872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Corporations are facing more credit risk than ever before</a:t>
            </a:r>
            <a:endParaRPr b="0" lang="en-US" sz="1600" strike="noStrike" u="none">
              <a:solidFill>
                <a:srgbClr val="ffff00"/>
              </a:solidFill>
              <a:effectLst/>
              <a:uFillTx/>
              <a:latin typeface="Times New Roman"/>
            </a:endParaRPr>
          </a:p>
          <a:p>
            <a:pPr marL="343080" indent="-343080">
              <a:lnSpc>
                <a:spcPct val="100000"/>
              </a:lnSpc>
              <a:spcBef>
                <a:spcPts val="1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Global commoditization of products and services</a:t>
            </a:r>
            <a:endParaRPr b="0" lang="en-US" sz="1400" strike="noStrike" u="none">
              <a:solidFill>
                <a:srgbClr val="ffff00"/>
              </a:solidFill>
              <a:effectLst/>
              <a:uFillTx/>
              <a:latin typeface="Times New Roman"/>
            </a:endParaRPr>
          </a:p>
          <a:p>
            <a:pPr lvl="1" marL="743040" indent="-28584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Exponential growth of online commerce</a:t>
            </a:r>
            <a:endParaRPr b="0" lang="en-US" sz="1400" strike="noStrike" u="none">
              <a:solidFill>
                <a:srgbClr val="ffff00"/>
              </a:solidFill>
              <a:effectLst/>
              <a:uFillTx/>
              <a:latin typeface="Times New Roman"/>
            </a:endParaRPr>
          </a:p>
          <a:p>
            <a:pPr lvl="1" marL="743040" indent="-28584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Increasing speed of business transactions</a:t>
            </a:r>
            <a:endParaRPr b="0" lang="en-US" sz="1400" strike="noStrike" u="none">
              <a:solidFill>
                <a:srgbClr val="ffff00"/>
              </a:solidFill>
              <a:effectLst/>
              <a:uFillTx/>
              <a:latin typeface="Times New Roman"/>
            </a:endParaRPr>
          </a:p>
          <a:p>
            <a:pPr lvl="1" marL="743040" indent="-28584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Influx of new counterparts</a:t>
            </a:r>
            <a:endParaRPr b="0" lang="en-US" sz="1400" strike="noStrike" u="none">
              <a:solidFill>
                <a:srgbClr val="ffff00"/>
              </a:solidFill>
              <a:effectLst/>
              <a:uFillTx/>
              <a:latin typeface="Times New Roman"/>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Need more sensitive, market-driven credit information</a:t>
            </a:r>
            <a:endParaRPr b="0" lang="en-US" sz="1600" strike="noStrike" u="none">
              <a:solidFill>
                <a:srgbClr val="ffff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marL="343080" indent="-343080">
              <a:lnSpc>
                <a:spcPct val="10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Companies who effectively manage credit risk will have a competitive advantage</a:t>
            </a:r>
            <a:endParaRPr b="0" lang="en-US" sz="1600" strike="noStrike" u="none">
              <a:solidFill>
                <a:srgbClr val="ffff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20" name=""/>
          <p:cNvSpPr/>
          <p:nvPr/>
        </p:nvSpPr>
        <p:spPr>
          <a:xfrm>
            <a:off x="0" y="0"/>
            <a:ext cx="9144000" cy="885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Rising Energy Prices Are Affecting Corporate Financials and Business Decisions</a:t>
            </a:r>
            <a:endParaRPr b="0" lang="en-US" sz="2600" strike="noStrike" u="none">
              <a:solidFill>
                <a:srgbClr val="ffff00"/>
              </a:solidFill>
              <a:effectLst/>
              <a:uFillTx/>
              <a:latin typeface="Times New Roman"/>
            </a:endParaRPr>
          </a:p>
        </p:txBody>
      </p:sp>
      <p:sp>
        <p:nvSpPr>
          <p:cNvPr id="21" name=""/>
          <p:cNvSpPr/>
          <p:nvPr/>
        </p:nvSpPr>
        <p:spPr>
          <a:xfrm>
            <a:off x="762120" y="1600200"/>
            <a:ext cx="7642080" cy="4545360"/>
          </a:xfrm>
          <a:prstGeom prst="rect">
            <a:avLst/>
          </a:prstGeom>
          <a:noFill/>
          <a:ln w="0">
            <a:noFill/>
          </a:ln>
        </p:spPr>
        <p:style>
          <a:lnRef idx="0"/>
          <a:fillRef idx="0"/>
          <a:effectRef idx="0"/>
          <a:fontRef idx="minor"/>
        </p:style>
        <p:txBody>
          <a:bodyPr lIns="90000" rIns="90000" tIns="46800" bIns="46800" anchor="t">
            <a:spAutoFit/>
          </a:bodyPr>
          <a:p>
            <a:pPr marL="168120" indent="-16812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Higher energy prices, the decline of the Euro, and higher interest rates have had a dramatic impact on manufacturing. Two out of three manufacturers surveyed by National Association of Purchasing Management said they were “concerned” or “worried” about business over the coming year.</a:t>
            </a:r>
            <a:endParaRPr b="0" lang="en-US" sz="1400" strike="noStrike" u="none">
              <a:solidFill>
                <a:srgbClr val="ffff00"/>
              </a:solidFill>
              <a:effectLst/>
              <a:uFillTx/>
              <a:latin typeface="Times New Roman"/>
            </a:endParaRPr>
          </a:p>
          <a:p>
            <a:pPr marL="168120" indent="-168120" algn="r">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ffff00"/>
                </a:solidFill>
                <a:effectLst/>
                <a:uFillTx/>
                <a:latin typeface="Arial"/>
              </a:rPr>
              <a:t>USA Today, December 11, 2000</a:t>
            </a:r>
            <a:endParaRPr b="0" lang="en-US" sz="1200" strike="noStrike" u="none">
              <a:solidFill>
                <a:srgbClr val="ffff00"/>
              </a:solidFill>
              <a:effectLst/>
              <a:uFillTx/>
              <a:latin typeface="Times New Roman"/>
            </a:endParaRPr>
          </a:p>
          <a:p>
            <a:pPr marL="168120" indent="-16812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The Federal Reserve Board cited the problem of “high energy prices sapping household and business purchasing power” as a key reason for its half-point cut in interest rates on January 3.</a:t>
            </a:r>
            <a:endParaRPr b="0" lang="en-US" sz="1400" strike="noStrike" u="none">
              <a:solidFill>
                <a:srgbClr val="ffff00"/>
              </a:solidFill>
              <a:effectLst/>
              <a:uFillTx/>
              <a:latin typeface="Times New Roman"/>
            </a:endParaRPr>
          </a:p>
          <a:p>
            <a:pPr marL="168120" indent="-168120" algn="r">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ffff00"/>
                </a:solidFill>
                <a:effectLst/>
                <a:uFillTx/>
                <a:latin typeface="Arial"/>
              </a:rPr>
              <a:t>Business Week, January 22, 2001</a:t>
            </a:r>
            <a:endParaRPr b="0" lang="en-US" sz="1200" strike="noStrike" u="none">
              <a:solidFill>
                <a:srgbClr val="ffff00"/>
              </a:solidFill>
              <a:effectLst/>
              <a:uFillTx/>
              <a:latin typeface="Times New Roman"/>
            </a:endParaRPr>
          </a:p>
          <a:p>
            <a:pPr marL="168120" indent="-16812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The average corporate energy bill rose 20% in the year ended last November, according to the Bureau of Labor Statistics. “That has devastated some parts of manufacturing and slowed down capital investment in many others,” said Jerry J. Jasnikowski, president of the National Association of Manufacturers.</a:t>
            </a:r>
            <a:endParaRPr b="0" lang="en-US" sz="1400" strike="noStrike" u="none">
              <a:solidFill>
                <a:srgbClr val="ffff00"/>
              </a:solidFill>
              <a:effectLst/>
              <a:uFillTx/>
              <a:latin typeface="Times New Roman"/>
            </a:endParaRPr>
          </a:p>
          <a:p>
            <a:pPr marL="168120" indent="-168120" algn="r">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ffff00"/>
                </a:solidFill>
                <a:effectLst/>
                <a:uFillTx/>
                <a:latin typeface="Arial"/>
              </a:rPr>
              <a:t>Business Week, January 22, 2001</a:t>
            </a:r>
            <a:endParaRPr b="0" lang="en-US" sz="1200" strike="noStrike" u="none">
              <a:solidFill>
                <a:srgbClr val="ffff00"/>
              </a:solidFill>
              <a:effectLst/>
              <a:uFillTx/>
              <a:latin typeface="Times New Roman"/>
            </a:endParaRPr>
          </a:p>
          <a:p>
            <a:pPr marL="168120" indent="-168120">
              <a:lnSpc>
                <a:spcPct val="100000"/>
              </a:lnSpc>
              <a:spcAft>
                <a:spcPts val="876"/>
              </a:spcAft>
              <a:buClr>
                <a:srgbClr val="00ffff"/>
              </a:buClr>
              <a:buSzPct val="120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Operating earnings for the S&amp;P 500 stock index -- excluding energy companies -- are expected to fall 1.5% in the fourth quarter, vs. an increase of 21.3% a year ago. Energy has been a big factor in that decline.</a:t>
            </a:r>
            <a:endParaRPr b="0" lang="en-US" sz="1400" strike="noStrike" u="none">
              <a:solidFill>
                <a:srgbClr val="ffff00"/>
              </a:solidFill>
              <a:effectLst/>
              <a:uFillTx/>
              <a:latin typeface="Times New Roman"/>
            </a:endParaRPr>
          </a:p>
          <a:p>
            <a:pPr marL="168120" indent="-168120" algn="r">
              <a:lnSpc>
                <a:spcPct val="100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ffff00"/>
                </a:solidFill>
                <a:effectLst/>
                <a:uFillTx/>
                <a:latin typeface="Arial"/>
              </a:rPr>
              <a:t>First Call Director of Research, Charles Hill, January 3, 2001</a:t>
            </a:r>
            <a:endParaRPr b="0" lang="en-US" sz="1200" strike="noStrike" u="none">
              <a:solidFill>
                <a:srgbClr val="ffff00"/>
              </a:solidFill>
              <a:effectLst/>
              <a:uFillTx/>
              <a:latin typeface="Times New Roman"/>
            </a:endParaRPr>
          </a:p>
        </p:txBody>
      </p:sp>
      <p:sp>
        <p:nvSpPr>
          <p:cNvPr id="22" name=""/>
          <p:cNvSpPr/>
          <p:nvPr/>
        </p:nvSpPr>
        <p:spPr>
          <a:xfrm>
            <a:off x="0" y="6589800"/>
            <a:ext cx="12988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spcAft>
                <a:spcPts val="24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Arial"/>
              </a:rPr>
              <a:t>Source: cited above</a:t>
            </a:r>
            <a:endParaRPr b="0" lang="en-US" sz="1000" strike="noStrike" u="none">
              <a:solidFill>
                <a:srgbClr val="ffff00"/>
              </a:solidFill>
              <a:effectLst/>
              <a:uFillTx/>
              <a:latin typeface="Times New Roman"/>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0" y="-15264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Future Impact of Higher Energy Prices </a:t>
            </a:r>
            <a:br>
              <a:rPr sz="2600"/>
            </a:br>
            <a:r>
              <a:rPr b="1" lang="en-US" sz="2600" strike="noStrike" u="none">
                <a:solidFill>
                  <a:srgbClr val="ffff00"/>
                </a:solidFill>
                <a:effectLst/>
                <a:uFillTx/>
                <a:latin typeface="Arial"/>
              </a:rPr>
              <a:t>on Consumers</a:t>
            </a:r>
            <a:endParaRPr b="0" lang="en-US" sz="2600" strike="noStrike" u="none">
              <a:solidFill>
                <a:srgbClr val="000000"/>
              </a:solidFill>
              <a:effectLst/>
              <a:uFillTx/>
              <a:latin typeface="Times New Roman"/>
            </a:endParaRPr>
          </a:p>
        </p:txBody>
      </p:sp>
      <p:sp>
        <p:nvSpPr>
          <p:cNvPr id="24" name="PlaceHolder 2"/>
          <p:cNvSpPr>
            <a:spLocks noGrp="1"/>
          </p:cNvSpPr>
          <p:nvPr>
            <p:ph/>
          </p:nvPr>
        </p:nvSpPr>
        <p:spPr>
          <a:xfrm>
            <a:off x="685800" y="990720"/>
            <a:ext cx="7772400" cy="4114800"/>
          </a:xfrm>
          <a:prstGeom prst="rect">
            <a:avLst/>
          </a:prstGeom>
          <a:noFill/>
          <a:ln w="0">
            <a:noFill/>
          </a:ln>
        </p:spPr>
        <p:txBody>
          <a:bodyPr lIns="90000" rIns="90000" tIns="46800" bIns="46800" anchor="t">
            <a:normAutofit fontScale="62500" lnSpcReduction="19999"/>
          </a:bodyPr>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Reduced purchasing power</a:t>
            </a:r>
            <a:endParaRPr b="0" lang="en-US" sz="1600" strike="noStrike" u="none">
              <a:solidFill>
                <a:srgbClr val="ffff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Erosion of Income</a:t>
            </a:r>
            <a:endParaRPr b="0" lang="en-US" sz="1600" strike="noStrike" u="none">
              <a:solidFill>
                <a:srgbClr val="ffff00"/>
              </a:solidFill>
              <a:effectLst/>
              <a:uFillTx/>
              <a:latin typeface="Times New Roman"/>
            </a:endParaRPr>
          </a:p>
          <a:p>
            <a:pPr marL="343080" indent="-343080">
              <a:lnSpc>
                <a:spcPct val="100000"/>
              </a:lnSpc>
              <a:spcBef>
                <a:spcPts val="1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Higher gasoline prices at the pump</a:t>
            </a:r>
            <a:endParaRPr b="0" lang="en-US" sz="1400" strike="noStrike" u="none">
              <a:solidFill>
                <a:srgbClr val="ffff00"/>
              </a:solidFill>
              <a:effectLst/>
              <a:uFillTx/>
              <a:latin typeface="Times New Roman"/>
            </a:endParaRPr>
          </a:p>
          <a:p>
            <a:pPr lvl="1" marL="743040" indent="-28584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Higher heating bills and electricity</a:t>
            </a:r>
            <a:endParaRPr b="0" lang="en-US" sz="1400" strike="noStrike" u="none">
              <a:solidFill>
                <a:srgbClr val="ffff00"/>
              </a:solidFill>
              <a:effectLst/>
              <a:uFillTx/>
              <a:latin typeface="Times New Roman"/>
            </a:endParaRPr>
          </a:p>
          <a:p>
            <a:pPr marL="343080" indent="-3430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Surging natural gas prices</a:t>
            </a:r>
            <a:endParaRPr b="0" lang="en-US" sz="1600" strike="noStrike" u="none">
              <a:solidFill>
                <a:srgbClr val="ffff00"/>
              </a:solidFill>
              <a:effectLst/>
              <a:uFillTx/>
              <a:latin typeface="Times New Roman"/>
            </a:endParaRPr>
          </a:p>
          <a:p>
            <a:pPr marL="343080" indent="-343080">
              <a:lnSpc>
                <a:spcPct val="100000"/>
              </a:lnSpc>
              <a:spcBef>
                <a:spcPts val="1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EIA estimates consumers will pay 44% more this winter for natural gas bills</a:t>
            </a:r>
            <a:endParaRPr b="0" lang="en-US" sz="1400" strike="noStrike" u="none">
              <a:solidFill>
                <a:srgbClr val="ffff00"/>
              </a:solidFill>
              <a:effectLst/>
              <a:uFillTx/>
              <a:latin typeface="Times New Roman"/>
            </a:endParaRPr>
          </a:p>
          <a:p>
            <a:pPr lvl="1" marL="743040" indent="-285840">
              <a:lnSpc>
                <a:spcPct val="100000"/>
              </a:lnSpc>
              <a:spcBef>
                <a:spcPts val="2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53% of US households use natural gas</a:t>
            </a:r>
            <a:endParaRPr b="0" lang="en-US" sz="1400" strike="noStrike" u="none">
              <a:solidFill>
                <a:srgbClr val="ffff00"/>
              </a:solidFill>
              <a:effectLst/>
              <a:uFillTx/>
              <a:latin typeface="Times New Roman"/>
            </a:endParaRPr>
          </a:p>
          <a:p>
            <a:pPr lvl="1" marL="74304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Enron estimate of cost of natural gas to residential consumers: </a:t>
            </a:r>
            <a:endParaRPr b="0" lang="en-US" sz="1600" strike="noStrike" u="none">
              <a:solidFill>
                <a:srgbClr val="ffff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	</a:t>
            </a:r>
            <a:r>
              <a:rPr b="1" lang="en-US" sz="1600" strike="noStrike" u="none">
                <a:solidFill>
                  <a:srgbClr val="ffff00"/>
                </a:solidFill>
                <a:effectLst/>
                <a:uFillTx/>
                <a:latin typeface="Arial"/>
              </a:rPr>
              <a:t>$19 Billion</a:t>
            </a:r>
            <a:endParaRPr b="0" lang="en-US" sz="1600" strike="noStrike" u="none">
              <a:solidFill>
                <a:srgbClr val="ffff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Slower economic activity</a:t>
            </a:r>
            <a:endParaRPr b="0" lang="en-US" sz="1600" strike="noStrike" u="none">
              <a:solidFill>
                <a:srgbClr val="ffff00"/>
              </a:solidFill>
              <a:effectLst/>
              <a:uFillTx/>
              <a:latin typeface="Times New Roman"/>
            </a:endParaRPr>
          </a:p>
          <a:p>
            <a:pPr marL="343080" indent="-343080">
              <a:lnSpc>
                <a:spcPct val="100000"/>
              </a:lnSpc>
              <a:spcBef>
                <a:spcPts val="1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Layoffs-higher unemployment</a:t>
            </a:r>
            <a:endParaRPr b="0" lang="en-US" sz="1400" strike="noStrike" u="none">
              <a:solidFill>
                <a:srgbClr val="ffff00"/>
              </a:solidFill>
              <a:effectLst/>
              <a:uFillTx/>
              <a:latin typeface="Times New Roman"/>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0" y="-15264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Impact of Higher Energy Prices on the </a:t>
            </a:r>
            <a:br>
              <a:rPr sz="2600"/>
            </a:br>
            <a:r>
              <a:rPr b="1" lang="en-US" sz="2600" strike="noStrike" u="none">
                <a:solidFill>
                  <a:srgbClr val="ffff00"/>
                </a:solidFill>
                <a:effectLst/>
                <a:uFillTx/>
                <a:latin typeface="Arial"/>
              </a:rPr>
              <a:t>Industrial Sector</a:t>
            </a:r>
            <a:endParaRPr b="0" lang="en-US" sz="2600" strike="noStrike" u="none">
              <a:solidFill>
                <a:srgbClr val="000000"/>
              </a:solidFill>
              <a:effectLst/>
              <a:uFillTx/>
              <a:latin typeface="Times New Roman"/>
            </a:endParaRPr>
          </a:p>
        </p:txBody>
      </p:sp>
      <p:sp>
        <p:nvSpPr>
          <p:cNvPr id="26" name="PlaceHolder 2"/>
          <p:cNvSpPr>
            <a:spLocks noGrp="1"/>
          </p:cNvSpPr>
          <p:nvPr>
            <p:ph/>
          </p:nvPr>
        </p:nvSpPr>
        <p:spPr>
          <a:xfrm>
            <a:off x="533520" y="1447920"/>
            <a:ext cx="7772400" cy="4114800"/>
          </a:xfrm>
          <a:prstGeom prst="rect">
            <a:avLst/>
          </a:prstGeom>
          <a:noFill/>
          <a:ln w="0">
            <a:noFill/>
          </a:ln>
        </p:spPr>
        <p:txBody>
          <a:bodyPr lIns="90000" rIns="90000" tIns="46800" bIns="46800" anchor="t">
            <a:normAutofit fontScale="92500" lnSpcReduction="9999"/>
          </a:bodyPr>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Plant Shutdowns due to higher cost of production</a:t>
            </a:r>
            <a:endParaRPr b="0" lang="en-US" sz="1600" strike="noStrike" u="none">
              <a:solidFill>
                <a:srgbClr val="ffff00"/>
              </a:solidFill>
              <a:effectLst/>
              <a:uFillTx/>
              <a:latin typeface="Times New Roman"/>
            </a:endParaRPr>
          </a:p>
          <a:p>
            <a:pPr marL="343080" indent="0">
              <a:lnSpc>
                <a:spcPct val="100000"/>
              </a:lnSpc>
              <a:spcBef>
                <a:spcPts val="1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Selling natural gas or electricity contracts for greater profit margins</a:t>
            </a:r>
            <a:endParaRPr b="0" lang="en-US" sz="1400" strike="noStrike" u="none">
              <a:solidFill>
                <a:srgbClr val="ffff00"/>
              </a:solidFill>
              <a:effectLst/>
              <a:uFillTx/>
              <a:latin typeface="Times New Roman"/>
            </a:endParaRPr>
          </a:p>
          <a:p>
            <a:pPr lvl="1" marL="743040" indent="0">
              <a:lnSpc>
                <a:spcPct val="10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Interruptible service contracts</a:t>
            </a:r>
            <a:endParaRPr b="0" lang="en-US" sz="1400" strike="noStrike" u="none">
              <a:solidFill>
                <a:srgbClr val="ffff00"/>
              </a:solidFill>
              <a:effectLst/>
              <a:uFillTx/>
              <a:latin typeface="Times New Roman"/>
            </a:endParaRPr>
          </a:p>
          <a:p>
            <a:pPr lvl="1" marL="743040" indent="0">
              <a:lnSpc>
                <a:spcPct val="10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Economically unviable</a:t>
            </a:r>
            <a:endParaRPr b="0" lang="en-US" sz="1400" strike="noStrike" u="none">
              <a:solidFill>
                <a:srgbClr val="ffff00"/>
              </a:solidFill>
              <a:effectLst/>
              <a:uFillTx/>
              <a:latin typeface="Times New Roman"/>
            </a:endParaRPr>
          </a:p>
          <a:p>
            <a:pPr lvl="1" marL="743040" indent="0">
              <a:lnSpc>
                <a:spcPct val="10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Layoffs</a:t>
            </a:r>
            <a:endParaRPr b="0" lang="en-US" sz="1400" strike="noStrike" u="none">
              <a:solidFill>
                <a:srgbClr val="ffff00"/>
              </a:solidFill>
              <a:effectLst/>
              <a:uFillTx/>
              <a:latin typeface="Times New Roman"/>
            </a:endParaRPr>
          </a:p>
          <a:p>
            <a:pPr lvl="1" marL="743040" indent="-28584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a:p>
            <a:pPr lvl="1" marL="743040" indent="-285840">
              <a:lnSpc>
                <a:spcPct val="100000"/>
              </a:lnSpc>
              <a:spcBef>
                <a:spcPts val="6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Profit squeeze</a:t>
            </a:r>
            <a:endParaRPr b="0" lang="en-US" sz="1600" strike="noStrike" u="none">
              <a:solidFill>
                <a:srgbClr val="ffff00"/>
              </a:solidFill>
              <a:effectLst/>
              <a:uFillTx/>
              <a:latin typeface="Times New Roman"/>
            </a:endParaRPr>
          </a:p>
          <a:p>
            <a:pPr marL="343080" indent="0">
              <a:lnSpc>
                <a:spcPct val="100000"/>
              </a:lnSpc>
              <a:spcBef>
                <a:spcPts val="1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6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According to Alan Greenspan, “The most significant effect to date from higher energy prices appears to be on profit margins, where corporate business, constrained by competitive market forces, have not been able to raise prices to fully offset energy costs increases.” (Dec. 5, 2000)</a:t>
            </a:r>
            <a:endParaRPr b="0" lang="en-US" sz="1400" strike="noStrike" u="none">
              <a:solidFill>
                <a:srgbClr val="ffff00"/>
              </a:solidFill>
              <a:effectLst/>
              <a:uFillTx/>
              <a:latin typeface="Times New Roman"/>
            </a:endParaRPr>
          </a:p>
          <a:p>
            <a:pPr lvl="1" marL="743040" indent="0">
              <a:lnSpc>
                <a:spcPct val="100000"/>
              </a:lnSpc>
              <a:spcBef>
                <a:spcPts val="2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ffff00"/>
              </a:solidFill>
              <a:effectLst/>
              <a:uFillTx/>
              <a:latin typeface="Times New Roman"/>
            </a:endParaRPr>
          </a:p>
          <a:p>
            <a:pPr lvl="1" marL="743040" indent="-285840">
              <a:lnSpc>
                <a:spcPct val="100000"/>
              </a:lnSpc>
              <a:spcBef>
                <a:spcPts val="349"/>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00"/>
                </a:solidFill>
                <a:effectLst/>
                <a:uFillTx/>
                <a:latin typeface="Arial"/>
              </a:rPr>
              <a:t>Credit Spreads Widen</a:t>
            </a:r>
            <a:endParaRPr b="0" lang="en-US" sz="1400" strike="noStrike" u="none">
              <a:solidFill>
                <a:srgbClr val="ffff00"/>
              </a:solidFill>
              <a:effectLst/>
              <a:uFillTx/>
              <a:latin typeface="Times New Roman"/>
            </a:endParaRPr>
          </a:p>
          <a:p>
            <a:pPr lvl="1" marL="743040" indent="0">
              <a:lnSpc>
                <a:spcPct val="10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ffff00"/>
              </a:solidFill>
              <a:effectLst/>
              <a:uFillTx/>
              <a:latin typeface="Times New Roman"/>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27" name=""/>
          <p:cNvSpPr/>
          <p:nvPr/>
        </p:nvSpPr>
        <p:spPr>
          <a:xfrm>
            <a:off x="0" y="0"/>
            <a:ext cx="8915400" cy="883800"/>
          </a:xfrm>
          <a:prstGeom prst="rect">
            <a:avLst/>
          </a:prstGeom>
          <a:noFill/>
          <a:ln w="0">
            <a:noFill/>
          </a:ln>
        </p:spPr>
        <p:style>
          <a:lnRef idx="0"/>
          <a:fillRef idx="0"/>
          <a:effectRef idx="0"/>
          <a:fontRef idx="minor"/>
        </p:style>
        <p:txBody>
          <a:bodyPr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The Combined Effect of Higher Oil,  Natural Gas &amp; Electricity Prices on the Industrial Sector</a:t>
            </a:r>
            <a:endParaRPr b="0" lang="en-US" sz="2600" strike="noStrike" u="none">
              <a:solidFill>
                <a:srgbClr val="ffff00"/>
              </a:solidFill>
              <a:effectLst/>
              <a:uFillTx/>
              <a:latin typeface="Times New Roman"/>
            </a:endParaRPr>
          </a:p>
        </p:txBody>
      </p:sp>
      <p:sp>
        <p:nvSpPr>
          <p:cNvPr id="28" name=""/>
          <p:cNvSpPr/>
          <p:nvPr/>
        </p:nvSpPr>
        <p:spPr>
          <a:xfrm>
            <a:off x="685800" y="1143000"/>
            <a:ext cx="7772400" cy="447048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50000"/>
              </a:lnSpc>
              <a:spcBef>
                <a:spcPts val="29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00"/>
              </a:solidFill>
              <a:effectLst/>
              <a:uFillTx/>
              <a:latin typeface="Times New Roman"/>
            </a:endParaRPr>
          </a:p>
          <a:p>
            <a:pPr lvl="1" marL="743040" indent="-285840">
              <a:lnSpc>
                <a:spcPct val="150000"/>
              </a:lnSpc>
              <a:spcBef>
                <a:spcPts val="15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Makes planning more difficult</a:t>
            </a:r>
            <a:endParaRPr b="0" lang="en-US" sz="1600" strike="noStrike" u="none">
              <a:solidFill>
                <a:srgbClr val="ffff00"/>
              </a:solidFill>
              <a:effectLst/>
              <a:uFillTx/>
              <a:latin typeface="Times New Roman"/>
            </a:endParaRPr>
          </a:p>
          <a:p>
            <a:pPr lvl="1" marL="743040" indent="-285840">
              <a:lnSpc>
                <a:spcPct val="150000"/>
              </a:lnSpc>
              <a:spcBef>
                <a:spcPts val="15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Makes expenses more difficult to forecast</a:t>
            </a:r>
            <a:endParaRPr b="0" lang="en-US" sz="1600" strike="noStrike" u="none">
              <a:solidFill>
                <a:srgbClr val="ffff00"/>
              </a:solidFill>
              <a:effectLst/>
              <a:uFillTx/>
              <a:latin typeface="Times New Roman"/>
            </a:endParaRPr>
          </a:p>
          <a:p>
            <a:pPr lvl="1" marL="743040" indent="-285840">
              <a:lnSpc>
                <a:spcPct val="150000"/>
              </a:lnSpc>
              <a:spcBef>
                <a:spcPts val="15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Reduces earnings predictability</a:t>
            </a:r>
            <a:endParaRPr b="0" lang="en-US" sz="1600" strike="noStrike" u="none">
              <a:solidFill>
                <a:srgbClr val="ffff00"/>
              </a:solidFill>
              <a:effectLst/>
              <a:uFillTx/>
              <a:latin typeface="Times New Roman"/>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0" y="0"/>
            <a:ext cx="7772400" cy="9144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Most Energy Intensive Industries</a:t>
            </a:r>
            <a:br>
              <a:rPr sz="2600"/>
            </a:br>
            <a:endParaRPr b="0" lang="en-US" sz="2600" strike="noStrike" u="none">
              <a:solidFill>
                <a:srgbClr val="000000"/>
              </a:solidFill>
              <a:effectLst/>
              <a:uFillTx/>
              <a:latin typeface="Times New Roman"/>
            </a:endParaRPr>
          </a:p>
        </p:txBody>
      </p:sp>
      <p:graphicFrame>
        <p:nvGraphicFramePr>
          <p:cNvPr id="30" name=""/>
          <p:cNvGraphicFramePr/>
          <p:nvPr/>
        </p:nvGraphicFramePr>
        <p:xfrm>
          <a:off x="-841320" y="2054160"/>
          <a:ext cx="1695240" cy="4786200"/>
        </p:xfrm>
        <a:graphic>
          <a:graphicData uri="http://schemas.openxmlformats.org/presentationml/2006/ole">
            <p:oleObj progId="Word.Document.12" r:id="rId1" spid="">
              <p:embed/>
              <p:pic>
                <p:nvPicPr>
                  <p:cNvPr id="31" name="" descr=""/>
                  <p:cNvPicPr/>
                  <p:nvPr/>
                </p:nvPicPr>
                <p:blipFill>
                  <a:blip r:embed="rId2"/>
                  <a:stretch/>
                </p:blipFill>
                <p:spPr>
                  <a:xfrm>
                    <a:off x="-841320" y="2054160"/>
                    <a:ext cx="1695240" cy="4786200"/>
                  </a:xfrm>
                  <a:prstGeom prst="rect">
                    <a:avLst/>
                  </a:prstGeom>
                  <a:noFill/>
                  <a:ln w="0">
                    <a:noFill/>
                  </a:ln>
                </p:spPr>
              </p:pic>
            </p:oleObj>
          </a:graphicData>
        </a:graphic>
      </p:graphicFrame>
      <p:sp>
        <p:nvSpPr>
          <p:cNvPr id="32"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a:bodyPr>
          <a:p>
            <a:pPr marL="343080" indent="-343080">
              <a:lnSpc>
                <a:spcPct val="12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Aluminum</a:t>
            </a:r>
            <a:endParaRPr b="0" lang="en-US" sz="1600" strike="noStrike" u="none">
              <a:solidFill>
                <a:srgbClr val="ffff00"/>
              </a:solidFill>
              <a:effectLst/>
              <a:uFillTx/>
              <a:latin typeface="Times New Roman"/>
            </a:endParaRPr>
          </a:p>
          <a:p>
            <a:pPr marL="343080" indent="0">
              <a:lnSpc>
                <a:spcPct val="12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2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Forest Products</a:t>
            </a:r>
            <a:endParaRPr b="0" lang="en-US" sz="1600" strike="noStrike" u="none">
              <a:solidFill>
                <a:srgbClr val="ffff00"/>
              </a:solidFill>
              <a:effectLst/>
              <a:uFillTx/>
              <a:latin typeface="Times New Roman"/>
            </a:endParaRPr>
          </a:p>
          <a:p>
            <a:pPr marL="343080" indent="-343080">
              <a:lnSpc>
                <a:spcPct val="12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2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Steel</a:t>
            </a:r>
            <a:endParaRPr b="0" lang="en-US" sz="1600" strike="noStrike" u="none">
              <a:solidFill>
                <a:srgbClr val="ffff00"/>
              </a:solidFill>
              <a:effectLst/>
              <a:uFillTx/>
              <a:latin typeface="Times New Roman"/>
            </a:endParaRPr>
          </a:p>
          <a:p>
            <a:pPr marL="343080" indent="-343080">
              <a:lnSpc>
                <a:spcPct val="12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2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Glass Making</a:t>
            </a:r>
            <a:endParaRPr b="0" lang="en-US" sz="1600" strike="noStrike" u="none">
              <a:solidFill>
                <a:srgbClr val="ffff00"/>
              </a:solidFill>
              <a:effectLst/>
              <a:uFillTx/>
              <a:latin typeface="Times New Roman"/>
            </a:endParaRPr>
          </a:p>
          <a:p>
            <a:pPr marL="343080" indent="-343080">
              <a:lnSpc>
                <a:spcPct val="12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2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Metal Casting</a:t>
            </a:r>
            <a:endParaRPr b="0" lang="en-US" sz="1600" strike="noStrike" u="none">
              <a:solidFill>
                <a:srgbClr val="ffff00"/>
              </a:solidFill>
              <a:effectLst/>
              <a:uFillTx/>
              <a:latin typeface="Times New Roman"/>
            </a:endParaRPr>
          </a:p>
          <a:p>
            <a:pPr marL="343080" indent="-343080">
              <a:lnSpc>
                <a:spcPct val="12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2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Chemicals</a:t>
            </a:r>
            <a:endParaRPr b="0" lang="en-US" sz="1600" strike="noStrike" u="none">
              <a:solidFill>
                <a:srgbClr val="ffff00"/>
              </a:solidFill>
              <a:effectLst/>
              <a:uFillTx/>
              <a:latin typeface="Times New Roman"/>
            </a:endParaRPr>
          </a:p>
          <a:p>
            <a:pPr marL="343080" indent="-343080">
              <a:lnSpc>
                <a:spcPct val="12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2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Petro Chemicals</a:t>
            </a:r>
            <a:endParaRPr b="0" lang="en-US" sz="1600" strike="noStrike" u="none">
              <a:solidFill>
                <a:srgbClr val="ffff00"/>
              </a:solidFill>
              <a:effectLst/>
              <a:uFillTx/>
              <a:latin typeface="Times New Roman"/>
            </a:endParaRPr>
          </a:p>
          <a:p>
            <a:pPr marL="343080" indent="-343080">
              <a:lnSpc>
                <a:spcPct val="105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ffff00"/>
              </a:solidFill>
              <a:effectLst/>
              <a:uFillTx/>
              <a:latin typeface="Times New Roman"/>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0" y="-15264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U.S. Employment by Industry </a:t>
            </a:r>
            <a:br>
              <a:rPr sz="2600"/>
            </a:br>
            <a:r>
              <a:rPr b="1" lang="en-US" sz="2600" strike="noStrike" u="none">
                <a:solidFill>
                  <a:srgbClr val="ffff00"/>
                </a:solidFill>
                <a:effectLst/>
                <a:uFillTx/>
                <a:latin typeface="Arial"/>
              </a:rPr>
              <a:t>and State</a:t>
            </a:r>
            <a:endParaRPr b="0" lang="en-US" sz="2600" strike="noStrike" u="none">
              <a:solidFill>
                <a:srgbClr val="000000"/>
              </a:solidFill>
              <a:effectLst/>
              <a:uFillTx/>
              <a:latin typeface="Times New Roman"/>
            </a:endParaRPr>
          </a:p>
        </p:txBody>
      </p:sp>
      <p:graphicFrame>
        <p:nvGraphicFramePr>
          <p:cNvPr id="34" name=""/>
          <p:cNvGraphicFramePr/>
          <p:nvPr/>
        </p:nvGraphicFramePr>
        <p:xfrm>
          <a:off x="914400" y="1752480"/>
          <a:ext cx="7767720" cy="4065840"/>
        </p:xfrm>
        <a:graphic>
          <a:graphicData uri="http://schemas.openxmlformats.org/presentationml/2006/ole">
            <p:oleObj r:id="rId1" spid="">
              <p:embed/>
              <p:pic>
                <p:nvPicPr>
                  <p:cNvPr id="35" name="" descr=""/>
                  <p:cNvPicPr/>
                  <p:nvPr/>
                </p:nvPicPr>
                <p:blipFill>
                  <a:blip r:embed="rId2"/>
                  <a:stretch/>
                </p:blipFill>
                <p:spPr>
                  <a:xfrm>
                    <a:off x="914400" y="1752480"/>
                    <a:ext cx="7767720" cy="4065840"/>
                  </a:xfrm>
                  <a:prstGeom prst="rect">
                    <a:avLst/>
                  </a:prstGeom>
                  <a:noFill/>
                  <a:ln w="0">
                    <a:noFill/>
                  </a:ln>
                </p:spPr>
              </p:pic>
            </p:oleObj>
          </a:graphicData>
        </a:graphic>
      </p:graphicFrame>
      <p:sp>
        <p:nvSpPr>
          <p:cNvPr id="36" name=""/>
          <p:cNvSpPr/>
          <p:nvPr/>
        </p:nvSpPr>
        <p:spPr>
          <a:xfrm>
            <a:off x="50760" y="6605640"/>
            <a:ext cx="1171800" cy="246600"/>
          </a:xfrm>
          <a:prstGeom prst="rect">
            <a:avLst/>
          </a:prstGeom>
          <a:noFill/>
          <a:ln w="0">
            <a:noFill/>
          </a:ln>
        </p:spPr>
        <p:style>
          <a:lnRef idx="0"/>
          <a:fillRef idx="0"/>
          <a:effectRef idx="0"/>
          <a:fontRef idx="minor"/>
        </p:style>
        <p:txBody>
          <a:bodyPr wrap="none" lIns="90000" rIns="90000" tIns="46800" bIns="46800" anchor="t" anchorCtr="1">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00"/>
                </a:solidFill>
                <a:effectLst/>
                <a:uFillTx/>
                <a:latin typeface="Arial"/>
              </a:rPr>
              <a:t>Source:U.S. DOE</a:t>
            </a:r>
            <a:endParaRPr b="0" lang="en-US" sz="1000" strike="noStrike" u="none">
              <a:solidFill>
                <a:srgbClr val="ffff00"/>
              </a:solidFill>
              <a:effectLst/>
              <a:uFillTx/>
              <a:latin typeface="Times New Roman"/>
            </a:endParaRPr>
          </a:p>
        </p:txBody>
      </p:sp>
      <p:sp>
        <p:nvSpPr>
          <p:cNvPr id="37" name=""/>
          <p:cNvSpPr/>
          <p:nvPr/>
        </p:nvSpPr>
        <p:spPr>
          <a:xfrm>
            <a:off x="2649600" y="5237280"/>
            <a:ext cx="183960" cy="761760"/>
          </a:xfrm>
          <a:prstGeom prst="rect">
            <a:avLst/>
          </a:prstGeom>
          <a:noFill/>
          <a:ln w="0">
            <a:noFill/>
          </a:ln>
        </p:spPr>
        <p:style>
          <a:lnRef idx="0"/>
          <a:fillRef idx="0"/>
          <a:effectRef idx="0"/>
          <a:fontRef idx="minor"/>
        </p:style>
        <p:txBody>
          <a:bodyPr wrap="none" lIns="90000" rIns="90000" tIns="46800" bIns="46800" anchor="t" anchorCtr="1">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00"/>
              </a:solidFill>
              <a:effectLst/>
              <a:uFillTx/>
              <a:latin typeface="Times New Roman"/>
            </a:endParaRPr>
          </a:p>
        </p:txBody>
      </p:sp>
      <p:sp>
        <p:nvSpPr>
          <p:cNvPr id="38" name=""/>
          <p:cNvSpPr/>
          <p:nvPr/>
        </p:nvSpPr>
        <p:spPr>
          <a:xfrm>
            <a:off x="3182040" y="5867280"/>
            <a:ext cx="676440" cy="337680"/>
          </a:xfrm>
          <a:prstGeom prst="rect">
            <a:avLst/>
          </a:prstGeom>
          <a:noFill/>
          <a:ln w="0">
            <a:noFill/>
          </a:ln>
        </p:spPr>
        <p:style>
          <a:lnRef idx="0"/>
          <a:fillRef idx="0"/>
          <a:effectRef idx="0"/>
          <a:fontRef idx="minor"/>
        </p:style>
        <p:txBody>
          <a:bodyPr wrap="none" lIns="90000" rIns="90000" tIns="46800" bIns="46800" anchor="t" anchorCtr="1">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State</a:t>
            </a:r>
            <a:endParaRPr b="0" lang="en-US" sz="1600" strike="noStrike" u="none">
              <a:solidFill>
                <a:srgbClr val="ffff00"/>
              </a:solidFill>
              <a:effectLst/>
              <a:uFillTx/>
              <a:latin typeface="Times New Roman"/>
            </a:endParaRPr>
          </a:p>
        </p:txBody>
      </p:sp>
      <p:sp>
        <p:nvSpPr>
          <p:cNvPr id="39" name=""/>
          <p:cNvSpPr/>
          <p:nvPr/>
        </p:nvSpPr>
        <p:spPr>
          <a:xfrm>
            <a:off x="588960" y="1417680"/>
            <a:ext cx="184320" cy="457200"/>
          </a:xfrm>
          <a:prstGeom prst="rect">
            <a:avLst/>
          </a:prstGeom>
          <a:noFill/>
          <a:ln w="0">
            <a:noFill/>
          </a:ln>
        </p:spPr>
        <p:style>
          <a:lnRef idx="0"/>
          <a:fillRef idx="0"/>
          <a:effectRef idx="0"/>
          <a:fontRef idx="minor"/>
        </p:style>
        <p:txBody>
          <a:bodyPr wrap="none" lIns="90000" rIns="90000" tIns="46800" bIns="46800" anchor="t" anchorCtr="1">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00"/>
              </a:solidFill>
              <a:effectLst/>
              <a:uFillTx/>
              <a:latin typeface="Times New Roman"/>
            </a:endParaRPr>
          </a:p>
        </p:txBody>
      </p:sp>
      <p:sp>
        <p:nvSpPr>
          <p:cNvPr id="40" name=""/>
          <p:cNvSpPr/>
          <p:nvPr/>
        </p:nvSpPr>
        <p:spPr>
          <a:xfrm>
            <a:off x="765000" y="1531800"/>
            <a:ext cx="771840" cy="337680"/>
          </a:xfrm>
          <a:prstGeom prst="rect">
            <a:avLst/>
          </a:prstGeom>
          <a:noFill/>
          <a:ln w="0">
            <a:noFill/>
          </a:ln>
        </p:spPr>
        <p:style>
          <a:lnRef idx="0"/>
          <a:fillRef idx="0"/>
          <a:effectRef idx="0"/>
          <a:fontRef idx="minor"/>
        </p:style>
        <p:txBody>
          <a:bodyPr wrap="none" lIns="90000" rIns="90000" tIns="46800" bIns="46800" anchor="t" anchorCtr="1">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Times New Roman"/>
              </a:rPr>
              <a:t>(1,000)</a:t>
            </a:r>
            <a:endParaRPr b="0" lang="en-US" sz="1600" strike="noStrike" u="none">
              <a:solidFill>
                <a:srgbClr val="ffff00"/>
              </a:solidFill>
              <a:effectLst/>
              <a:uFillTx/>
              <a:latin typeface="Times New Roman"/>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3333ff"/>
            </a:gs>
            <a:gs pos="100000">
              <a:srgbClr val="2121a8"/>
            </a:gs>
          </a:gsLst>
          <a:lin ang="5400000"/>
        </a:gra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0" y="-152640"/>
            <a:ext cx="7772400" cy="114300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ffff00"/>
                </a:solidFill>
                <a:effectLst/>
                <a:uFillTx/>
                <a:latin typeface="Arial"/>
              </a:rPr>
              <a:t>Which Industrial States Are Most Susceptible to Higher Energy Costs?</a:t>
            </a:r>
            <a:endParaRPr b="0" lang="en-US" sz="2600" strike="noStrike" u="none">
              <a:solidFill>
                <a:srgbClr val="000000"/>
              </a:solidFill>
              <a:effectLst/>
              <a:uFillTx/>
              <a:latin typeface="Times New Roman"/>
            </a:endParaRPr>
          </a:p>
        </p:txBody>
      </p:sp>
      <p:sp>
        <p:nvSpPr>
          <p:cNvPr id="42" name="PlaceHolder 2"/>
          <p:cNvSpPr>
            <a:spLocks noGrp="1"/>
          </p:cNvSpPr>
          <p:nvPr>
            <p:ph/>
          </p:nvPr>
        </p:nvSpPr>
        <p:spPr>
          <a:xfrm>
            <a:off x="762120" y="1447920"/>
            <a:ext cx="7772400" cy="4495680"/>
          </a:xfrm>
          <a:prstGeom prst="rect">
            <a:avLst/>
          </a:prstGeom>
          <a:noFill/>
          <a:ln w="0">
            <a:noFill/>
          </a:ln>
        </p:spPr>
        <p:txBody>
          <a:bodyPr lIns="90000" rIns="90000" tIns="46800" bIns="46800" anchor="t">
            <a:normAutofit fontScale="85000" lnSpcReduction="9999"/>
          </a:bodyPr>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Pennsylvania</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Illinois</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Indiana</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Texas</a:t>
            </a:r>
            <a:endParaRPr b="0" lang="en-US" sz="1600" strike="noStrike" u="none">
              <a:solidFill>
                <a:srgbClr val="ffff00"/>
              </a:solidFill>
              <a:effectLst/>
              <a:uFillTx/>
              <a:latin typeface="Times New Roman"/>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Ohio</a:t>
            </a:r>
            <a:endParaRPr b="0" lang="en-US" sz="1600" strike="noStrike" u="none">
              <a:solidFill>
                <a:srgbClr val="ffff00"/>
              </a:solidFill>
              <a:effectLst/>
              <a:uFillTx/>
              <a:latin typeface="Times New Roman"/>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New York</a:t>
            </a:r>
            <a:endParaRPr b="0" lang="en-US" sz="1600" strike="noStrike" u="none">
              <a:solidFill>
                <a:srgbClr val="ffff00"/>
              </a:solidFill>
              <a:effectLst/>
              <a:uFillTx/>
              <a:latin typeface="Times New Roman"/>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California</a:t>
            </a:r>
            <a:endParaRPr b="0" lang="en-US" sz="1600" strike="noStrike" u="none">
              <a:solidFill>
                <a:srgbClr val="ffff00"/>
              </a:solidFill>
              <a:effectLst/>
              <a:uFillTx/>
              <a:latin typeface="Times New Roman"/>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Wisconsin</a:t>
            </a:r>
            <a:endParaRPr b="0" lang="en-US" sz="1600" strike="noStrike" u="none">
              <a:solidFill>
                <a:srgbClr val="ffff00"/>
              </a:solidFill>
              <a:effectLst/>
              <a:uFillTx/>
              <a:latin typeface="Times New Roman"/>
            </a:endParaRPr>
          </a:p>
          <a:p>
            <a:pPr marL="343080" indent="0">
              <a:lnSpc>
                <a:spcPct val="100000"/>
              </a:lnSpc>
              <a:spcBef>
                <a:spcPts val="3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Georgia</a:t>
            </a:r>
            <a:endParaRPr b="0" lang="en-US" sz="1600" strike="noStrike" u="none">
              <a:solidFill>
                <a:srgbClr val="ffff00"/>
              </a:solidFill>
              <a:effectLst/>
              <a:uFillTx/>
              <a:latin typeface="Times New Roman"/>
            </a:endParaRPr>
          </a:p>
          <a:p>
            <a:pPr marL="343080" indent="-343080">
              <a:lnSpc>
                <a:spcPct val="100000"/>
              </a:lnSpc>
              <a:spcBef>
                <a:spcPts val="3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ffff00"/>
              </a:solidFill>
              <a:effectLst/>
              <a:uFillTx/>
              <a:latin typeface="Times New Roman"/>
            </a:endParaRPr>
          </a:p>
          <a:p>
            <a:pPr marL="343080" indent="-343080">
              <a:lnSpc>
                <a:spcPct val="100000"/>
              </a:lnSpc>
              <a:spcBef>
                <a:spcPts val="400"/>
              </a:spcBef>
              <a:buClr>
                <a:srgbClr val="00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00"/>
                </a:solidFill>
                <a:effectLst/>
                <a:uFillTx/>
                <a:latin typeface="Arial"/>
              </a:rPr>
              <a:t>New Jersey</a:t>
            </a:r>
            <a:endParaRPr b="0" lang="en-US" sz="1600" strike="noStrike" u="none">
              <a:solidFill>
                <a:srgbClr val="ffff00"/>
              </a:solidFill>
              <a:effectLst/>
              <a:uFillTx/>
              <a:latin typeface="Times New Roman"/>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1513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2001-02-06T15:58:21Z</dcterms:created>
  <dc:creator>klucas</dc:creator>
  <dc:description/>
  <dc:language>en-US</dc:language>
  <cp:lastModifiedBy>lwalton2</cp:lastModifiedBy>
  <cp:lastPrinted>2001-02-06T20:16:46Z</cp:lastPrinted>
  <dcterms:modified xsi:type="dcterms:W3CDTF">2001-06-06T18:42:36Z</dcterms:modified>
  <cp:revision>18</cp:revision>
  <dc:subject/>
  <dc:title>No Slide Title</dc:title>
</cp:coreProperties>
</file>