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png" ContentType="image/png"/>
  <Override PartName="/ppt/media/image3.jpeg" ContentType="image/jpeg"/>
  <Override PartName="/ppt/media/image4.jpeg" ContentType="image/jpeg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0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11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7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3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4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24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5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55720" y="1593720"/>
            <a:ext cx="8105760" cy="4024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5"/>
          </p:nvPr>
        </p:nvSpPr>
        <p:spPr>
          <a:xfrm>
            <a:off x="8419680" y="6612120"/>
            <a:ext cx="723960" cy="246600"/>
          </a:xfrm>
          <a:prstGeom prst="rect">
            <a:avLst/>
          </a:prstGeom>
          <a:noFill/>
          <a:ln w="0">
            <a:noFill/>
          </a:ln>
        </p:spPr>
        <p:txBody>
          <a:bodyPr lIns="45720" rIns="45720" tIns="46800" bIns="46800" anchor="ctr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5/9/2001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ftr" idx="6"/>
          </p:nvPr>
        </p:nvSpPr>
        <p:spPr>
          <a:xfrm>
            <a:off x="3484440" y="623736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58840" y="500040"/>
            <a:ext cx="142920" cy="157320"/>
          </a:xfrm>
          <a:prstGeom prst="rect">
            <a:avLst/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406440" y="506520"/>
            <a:ext cx="243000" cy="239760"/>
          </a:xfrm>
          <a:custGeom>
            <a:avLst/>
            <a:gdLst/>
            <a:ahLst/>
            <a:rect l="l" t="t" r="r" b="b"/>
            <a:pathLst>
              <a:path w="153" h="151">
                <a:moveTo>
                  <a:pt x="0" y="0"/>
                </a:moveTo>
                <a:lnTo>
                  <a:pt x="0" y="98"/>
                </a:lnTo>
                <a:lnTo>
                  <a:pt x="17" y="98"/>
                </a:lnTo>
                <a:lnTo>
                  <a:pt x="36" y="102"/>
                </a:lnTo>
                <a:lnTo>
                  <a:pt x="51" y="116"/>
                </a:lnTo>
                <a:lnTo>
                  <a:pt x="58" y="133"/>
                </a:lnTo>
                <a:lnTo>
                  <a:pt x="58" y="150"/>
                </a:lnTo>
                <a:lnTo>
                  <a:pt x="152" y="149"/>
                </a:lnTo>
                <a:lnTo>
                  <a:pt x="152" y="131"/>
                </a:lnTo>
                <a:lnTo>
                  <a:pt x="150" y="114"/>
                </a:lnTo>
                <a:lnTo>
                  <a:pt x="147" y="100"/>
                </a:lnTo>
                <a:lnTo>
                  <a:pt x="143" y="88"/>
                </a:lnTo>
                <a:lnTo>
                  <a:pt x="138" y="70"/>
                </a:lnTo>
                <a:lnTo>
                  <a:pt x="133" y="57"/>
                </a:lnTo>
                <a:lnTo>
                  <a:pt x="125" y="47"/>
                </a:lnTo>
                <a:lnTo>
                  <a:pt x="116" y="35"/>
                </a:lnTo>
                <a:lnTo>
                  <a:pt x="102" y="24"/>
                </a:lnTo>
                <a:lnTo>
                  <a:pt x="88" y="15"/>
                </a:lnTo>
                <a:lnTo>
                  <a:pt x="66" y="7"/>
                </a:lnTo>
                <a:lnTo>
                  <a:pt x="39" y="1"/>
                </a:lnTo>
                <a:lnTo>
                  <a:pt x="21" y="0"/>
                </a:lnTo>
                <a:lnTo>
                  <a:pt x="0" y="0"/>
                </a:lnTo>
              </a:path>
            </a:pathLst>
          </a:cu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rot="16200000">
            <a:off x="-10800" y="456840"/>
            <a:ext cx="295200" cy="250920"/>
          </a:xfrm>
          <a:prstGeom prst="triangle">
            <a:avLst>
              <a:gd name="adj" fmla="val 49995"/>
            </a:avLst>
          </a:prstGeom>
          <a:solidFill>
            <a:srgbClr val="96969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6720" bIns="3672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9880" y="68400"/>
            <a:ext cx="289080" cy="272880"/>
          </a:xfrm>
          <a:prstGeom prst="triangle">
            <a:avLst>
              <a:gd name="adj" fmla="val 49995"/>
            </a:avLst>
          </a:prstGeom>
          <a:solidFill>
            <a:srgbClr val="ff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4280" bIns="4428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276120" y="341280"/>
            <a:ext cx="642600" cy="6516720"/>
            <a:chOff x="276120" y="341280"/>
            <a:chExt cx="642600" cy="6516720"/>
          </a:xfrm>
        </p:grpSpPr>
        <p:sp>
          <p:nvSpPr>
            <p:cNvPr id="9" name=""/>
            <p:cNvSpPr/>
            <p:nvPr/>
          </p:nvSpPr>
          <p:spPr>
            <a:xfrm>
              <a:off x="500040" y="744480"/>
              <a:ext cx="149400" cy="6113520"/>
            </a:xfrm>
            <a:prstGeom prst="rect">
              <a:avLst/>
            </a:prstGeom>
            <a:gradFill rotWithShape="0">
              <a:gsLst>
                <a:gs pos="0">
                  <a:srgbClr val="969696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1" name=""/>
            <p:cNvGrpSpPr/>
            <p:nvPr/>
          </p:nvGrpSpPr>
          <p:grpSpPr>
            <a:xfrm>
              <a:off x="276120" y="743040"/>
              <a:ext cx="642600" cy="6114960"/>
              <a:chOff x="276120" y="743040"/>
              <a:chExt cx="642600" cy="6114960"/>
            </a:xfrm>
          </p:grpSpPr>
          <p:grpSp>
            <p:nvGrpSpPr>
              <p:cNvPr id="32" name=""/>
              <p:cNvGrpSpPr/>
              <p:nvPr/>
            </p:nvGrpSpPr>
            <p:grpSpPr>
              <a:xfrm>
                <a:off x="277920" y="743040"/>
                <a:ext cx="640800" cy="307800"/>
                <a:chOff x="277920" y="743040"/>
                <a:chExt cx="640800" cy="307800"/>
              </a:xfrm>
            </p:grpSpPr>
            <p:sp>
              <p:nvSpPr>
                <p:cNvPr id="12" name=""/>
                <p:cNvSpPr/>
                <p:nvPr/>
              </p:nvSpPr>
              <p:spPr>
                <a:xfrm>
                  <a:off x="277920" y="814320"/>
                  <a:ext cx="245880" cy="236520"/>
                </a:xfrm>
                <a:custGeom>
                  <a:avLst/>
                  <a:gdLst/>
                  <a:ahLst/>
                  <a:rect l="l" t="t" r="r" b="b"/>
                  <a:pathLst>
                    <a:path w="155" h="149">
                      <a:moveTo>
                        <a:pt x="154" y="0"/>
                      </a:moveTo>
                      <a:lnTo>
                        <a:pt x="154" y="97"/>
                      </a:lnTo>
                      <a:lnTo>
                        <a:pt x="136" y="97"/>
                      </a:lnTo>
                      <a:lnTo>
                        <a:pt x="117" y="101"/>
                      </a:lnTo>
                      <a:lnTo>
                        <a:pt x="102" y="115"/>
                      </a:lnTo>
                      <a:lnTo>
                        <a:pt x="94" y="132"/>
                      </a:lnTo>
                      <a:lnTo>
                        <a:pt x="94" y="148"/>
                      </a:lnTo>
                      <a:lnTo>
                        <a:pt x="0" y="148"/>
                      </a:lnTo>
                      <a:lnTo>
                        <a:pt x="0" y="129"/>
                      </a:lnTo>
                      <a:lnTo>
                        <a:pt x="1" y="112"/>
                      </a:lnTo>
                      <a:lnTo>
                        <a:pt x="4" y="99"/>
                      </a:lnTo>
                      <a:lnTo>
                        <a:pt x="8" y="87"/>
                      </a:lnTo>
                      <a:lnTo>
                        <a:pt x="13" y="70"/>
                      </a:lnTo>
                      <a:lnTo>
                        <a:pt x="18" y="57"/>
                      </a:lnTo>
                      <a:lnTo>
                        <a:pt x="26" y="47"/>
                      </a:lnTo>
                      <a:lnTo>
                        <a:pt x="36" y="35"/>
                      </a:lnTo>
                      <a:lnTo>
                        <a:pt x="49" y="24"/>
                      </a:lnTo>
                      <a:lnTo>
                        <a:pt x="64" y="15"/>
                      </a:lnTo>
                      <a:lnTo>
                        <a:pt x="86" y="7"/>
                      </a:lnTo>
                      <a:lnTo>
                        <a:pt x="113" y="1"/>
                      </a:lnTo>
                      <a:lnTo>
                        <a:pt x="131" y="0"/>
                      </a:lnTo>
                      <a:lnTo>
                        <a:pt x="154" y="0"/>
                      </a:lnTo>
                    </a:path>
                  </a:pathLst>
                </a:cu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H="1" rot="5400000">
                  <a:off x="643680" y="763560"/>
                  <a:ext cx="295200" cy="253800"/>
                </a:xfrm>
                <a:prstGeom prst="triangle">
                  <a:avLst>
                    <a:gd name="adj" fmla="val 49995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7800" bIns="37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522360" y="814320"/>
                  <a:ext cx="142920" cy="155520"/>
                </a:xfrm>
                <a:prstGeom prst="rect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276120" y="1042920"/>
                <a:ext cx="142920" cy="581508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00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385920" y="341280"/>
              <a:ext cx="144360" cy="6516720"/>
            </a:xfrm>
            <a:prstGeom prst="rect">
              <a:avLst/>
            </a:prstGeom>
            <a:gradFill rotWithShape="0">
              <a:gsLst>
                <a:gs pos="0">
                  <a:srgbClr val="ff9900"/>
                </a:gs>
                <a:gs pos="100000">
                  <a:srgbClr val="0000ff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33" name="Ercot%20Logo" descr=""/>
          <p:cNvPicPr/>
          <p:nvPr/>
        </p:nvPicPr>
        <p:blipFill>
          <a:blip r:embed="rId2"/>
          <a:stretch/>
        </p:blipFill>
        <p:spPr>
          <a:xfrm>
            <a:off x="914400" y="380880"/>
            <a:ext cx="182880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dt" idx="7"/>
          </p:nvPr>
        </p:nvSpPr>
        <p:spPr>
          <a:xfrm>
            <a:off x="344160" y="6035760"/>
            <a:ext cx="24750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ftr" idx="8"/>
          </p:nvPr>
        </p:nvSpPr>
        <p:spPr>
          <a:xfrm>
            <a:off x="2895480" y="6035760"/>
            <a:ext cx="365760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sldNum" idx="9"/>
          </p:nvPr>
        </p:nvSpPr>
        <p:spPr>
          <a:xfrm>
            <a:off x="6629400" y="6035760"/>
            <a:ext cx="2170080" cy="4442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0" y="-6480"/>
            <a:ext cx="9142560" cy="6856560"/>
            <a:chOff x="0" y="-6480"/>
            <a:chExt cx="9142560" cy="6856560"/>
          </a:xfrm>
        </p:grpSpPr>
        <p:grpSp>
          <p:nvGrpSpPr>
            <p:cNvPr id="38" name=""/>
            <p:cNvGrpSpPr/>
            <p:nvPr/>
          </p:nvGrpSpPr>
          <p:grpSpPr>
            <a:xfrm>
              <a:off x="52560" y="-6480"/>
              <a:ext cx="520560" cy="6235920"/>
              <a:chOff x="52560" y="-6480"/>
              <a:chExt cx="520560" cy="6235920"/>
            </a:xfrm>
          </p:grpSpPr>
          <p:sp>
            <p:nvSpPr>
              <p:cNvPr id="39" name=""/>
              <p:cNvSpPr/>
              <p:nvPr/>
            </p:nvSpPr>
            <p:spPr>
              <a:xfrm>
                <a:off x="52560" y="174600"/>
                <a:ext cx="168120" cy="6054840"/>
              </a:xfrm>
              <a:prstGeom prst="rect">
                <a:avLst/>
              </a:prstGeom>
              <a:gradFill rotWithShape="0">
                <a:gsLst>
                  <a:gs pos="0">
                    <a:srgbClr val="ff0033"/>
                  </a:gs>
                  <a:gs pos="100000">
                    <a:srgbClr val="00ffff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0" name=""/>
              <p:cNvGrpSpPr/>
              <p:nvPr/>
            </p:nvGrpSpPr>
            <p:grpSpPr>
              <a:xfrm>
                <a:off x="65160" y="-6480"/>
                <a:ext cx="507960" cy="325440"/>
                <a:chOff x="65160" y="-6480"/>
                <a:chExt cx="507960" cy="325440"/>
              </a:xfrm>
            </p:grpSpPr>
            <p:sp>
              <p:nvSpPr>
                <p:cNvPr id="41" name=""/>
                <p:cNvSpPr/>
                <p:nvPr/>
              </p:nvSpPr>
              <p:spPr>
                <a:xfrm>
                  <a:off x="65160" y="76320"/>
                  <a:ext cx="179280" cy="169920"/>
                </a:xfrm>
                <a:prstGeom prst="ellipse">
                  <a:avLst/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2" name=""/>
                <p:cNvSpPr/>
                <p:nvPr/>
              </p:nvSpPr>
              <p:spPr>
                <a:xfrm>
                  <a:off x="165240" y="-6480"/>
                  <a:ext cx="407880" cy="325440"/>
                </a:xfrm>
                <a:prstGeom prst="rightArrow">
                  <a:avLst>
                    <a:gd name="adj1" fmla="val 50000"/>
                    <a:gd name="adj2" fmla="val 62671"/>
                  </a:avLst>
                </a:prstGeom>
                <a:solidFill>
                  <a:srgbClr val="ff0033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3" name=""/>
            <p:cNvGrpSpPr/>
            <p:nvPr/>
          </p:nvGrpSpPr>
          <p:grpSpPr>
            <a:xfrm>
              <a:off x="652320" y="69840"/>
              <a:ext cx="8490240" cy="511200"/>
              <a:chOff x="652320" y="69840"/>
              <a:chExt cx="8490240" cy="511200"/>
            </a:xfrm>
          </p:grpSpPr>
          <p:sp>
            <p:nvSpPr>
              <p:cNvPr id="44" name=""/>
              <p:cNvSpPr/>
              <p:nvPr/>
            </p:nvSpPr>
            <p:spPr>
              <a:xfrm>
                <a:off x="652320" y="69840"/>
                <a:ext cx="8344080" cy="16344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ff0033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5" name=""/>
              <p:cNvGrpSpPr/>
              <p:nvPr/>
            </p:nvGrpSpPr>
            <p:grpSpPr>
              <a:xfrm>
                <a:off x="8831160" y="71280"/>
                <a:ext cx="311400" cy="509760"/>
                <a:chOff x="8831160" y="71280"/>
                <a:chExt cx="311400" cy="509760"/>
              </a:xfrm>
            </p:grpSpPr>
            <p:sp>
              <p:nvSpPr>
                <p:cNvPr id="46" name=""/>
                <p:cNvSpPr/>
                <p:nvPr/>
              </p:nvSpPr>
              <p:spPr>
                <a:xfrm>
                  <a:off x="8901000" y="71280"/>
                  <a:ext cx="165240" cy="179640"/>
                </a:xfrm>
                <a:prstGeom prst="ellipse">
                  <a:avLst/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>
                  <a:off x="8831160" y="169920"/>
                  <a:ext cx="311400" cy="411120"/>
                </a:xfrm>
                <a:prstGeom prst="downArrow">
                  <a:avLst>
                    <a:gd name="adj1" fmla="val 50000"/>
                    <a:gd name="adj2" fmla="val 66018"/>
                  </a:avLst>
                </a:prstGeom>
                <a:solidFill>
                  <a:srgbClr val="ff99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48" name=""/>
            <p:cNvGrpSpPr/>
            <p:nvPr/>
          </p:nvGrpSpPr>
          <p:grpSpPr>
            <a:xfrm>
              <a:off x="0" y="6283440"/>
              <a:ext cx="8488440" cy="512640"/>
              <a:chOff x="0" y="6283440"/>
              <a:chExt cx="8488440" cy="512640"/>
            </a:xfrm>
          </p:grpSpPr>
          <p:sp>
            <p:nvSpPr>
              <p:cNvPr id="49" name=""/>
              <p:cNvSpPr/>
              <p:nvPr/>
            </p:nvSpPr>
            <p:spPr>
              <a:xfrm>
                <a:off x="149400" y="6632640"/>
                <a:ext cx="8339040" cy="163440"/>
              </a:xfrm>
              <a:prstGeom prst="rect">
                <a:avLst/>
              </a:prstGeom>
              <a:gradFill rotWithShape="0">
                <a:gsLst>
                  <a:gs pos="0">
                    <a:srgbClr val="969696"/>
                  </a:gs>
                  <a:gs pos="100000">
                    <a:srgbClr val="00ffff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0" name=""/>
              <p:cNvGrpSpPr/>
              <p:nvPr/>
            </p:nvGrpSpPr>
            <p:grpSpPr>
              <a:xfrm>
                <a:off x="0" y="6283440"/>
                <a:ext cx="309600" cy="511200"/>
                <a:chOff x="0" y="6283440"/>
                <a:chExt cx="309600" cy="511200"/>
              </a:xfrm>
            </p:grpSpPr>
            <p:sp>
              <p:nvSpPr>
                <p:cNvPr id="51" name=""/>
                <p:cNvSpPr/>
                <p:nvPr/>
              </p:nvSpPr>
              <p:spPr>
                <a:xfrm>
                  <a:off x="76320" y="6613560"/>
                  <a:ext cx="164880" cy="181080"/>
                </a:xfrm>
                <a:prstGeom prst="ellipse">
                  <a:avLst/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2" name=""/>
                <p:cNvSpPr/>
                <p:nvPr/>
              </p:nvSpPr>
              <p:spPr>
                <a:xfrm>
                  <a:off x="0" y="6283440"/>
                  <a:ext cx="309600" cy="411120"/>
                </a:xfrm>
                <a:prstGeom prst="upArrow">
                  <a:avLst>
                    <a:gd name="adj1" fmla="val 50000"/>
                    <a:gd name="adj2" fmla="val 66389"/>
                  </a:avLst>
                </a:prstGeom>
                <a:solidFill>
                  <a:srgbClr val="00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grpSp>
          <p:nvGrpSpPr>
            <p:cNvPr id="53" name=""/>
            <p:cNvGrpSpPr/>
            <p:nvPr/>
          </p:nvGrpSpPr>
          <p:grpSpPr>
            <a:xfrm>
              <a:off x="8569440" y="636480"/>
              <a:ext cx="507960" cy="6213600"/>
              <a:chOff x="8569440" y="636480"/>
              <a:chExt cx="507960" cy="6213600"/>
            </a:xfrm>
          </p:grpSpPr>
          <p:sp>
            <p:nvSpPr>
              <p:cNvPr id="54" name=""/>
              <p:cNvSpPr/>
              <p:nvPr/>
            </p:nvSpPr>
            <p:spPr>
              <a:xfrm>
                <a:off x="8908920" y="636480"/>
                <a:ext cx="168480" cy="6032520"/>
              </a:xfrm>
              <a:prstGeom prst="rect">
                <a:avLst/>
              </a:prstGeom>
              <a:gradFill rotWithShape="0">
                <a:gsLst>
                  <a:gs pos="0">
                    <a:srgbClr val="ff9900"/>
                  </a:gs>
                  <a:gs pos="100000">
                    <a:srgbClr val="969696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55" name=""/>
              <p:cNvGrpSpPr/>
              <p:nvPr/>
            </p:nvGrpSpPr>
            <p:grpSpPr>
              <a:xfrm>
                <a:off x="8569440" y="6526080"/>
                <a:ext cx="507960" cy="324000"/>
                <a:chOff x="8569440" y="6526080"/>
                <a:chExt cx="507960" cy="324000"/>
              </a:xfrm>
            </p:grpSpPr>
            <p:sp>
              <p:nvSpPr>
                <p:cNvPr id="56" name=""/>
                <p:cNvSpPr/>
                <p:nvPr/>
              </p:nvSpPr>
              <p:spPr>
                <a:xfrm>
                  <a:off x="8897760" y="6599160"/>
                  <a:ext cx="179640" cy="168480"/>
                </a:xfrm>
                <a:prstGeom prst="ellipse">
                  <a:avLst/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57" name=""/>
                <p:cNvSpPr/>
                <p:nvPr/>
              </p:nvSpPr>
              <p:spPr>
                <a:xfrm>
                  <a:off x="8569440" y="6526080"/>
                  <a:ext cx="407880" cy="324000"/>
                </a:xfrm>
                <a:prstGeom prst="leftArrow">
                  <a:avLst>
                    <a:gd name="adj1" fmla="val 50000"/>
                    <a:gd name="adj2" fmla="val 62938"/>
                  </a:avLst>
                </a:prstGeom>
                <a:solidFill>
                  <a:srgbClr val="96969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58" name="PlaceHolder 4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04920" y="457200"/>
            <a:ext cx="853416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</a:t>
            </a:r>
            <a:br>
              <a:rPr sz="4400"/>
            </a:b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DETERMINATION PROCESS</a:t>
            </a:r>
            <a:endParaRPr b="1" lang="en-US" sz="4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342720" y="2743200"/>
            <a:ext cx="8458200" cy="177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spAutoFit/>
          </a:bodyPr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KENNETH A. DONOHOO</a:t>
            </a:r>
            <a:endParaRPr b="0" lang="en-US" sz="2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MANAGER OF SYSTEM PLANNING,TECHNICAL OPERATIONS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kdonohoo@ercot.com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www.ercot.com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pic>
        <p:nvPicPr>
          <p:cNvPr id="62" name="Ercot%20Logo" descr=""/>
          <p:cNvPicPr/>
          <p:nvPr/>
        </p:nvPicPr>
        <p:blipFill>
          <a:blip r:embed="rId1"/>
          <a:stretch/>
        </p:blipFill>
        <p:spPr>
          <a:xfrm>
            <a:off x="2743200" y="4495680"/>
            <a:ext cx="3657600" cy="1968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971440" y="-360"/>
            <a:ext cx="549900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CONCERNS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808200" y="2030040"/>
            <a:ext cx="8067600" cy="3902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ZONES SHOULD HAVE GOOD MARKET BASE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MULTIPLE GENERATION ENTITIES WITHIN ZONE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CSC’S MUST CROSS ZONE BOUNDARIES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SMALL CLUSTERS NOT VALID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INTERATIVE PROCESS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BLANK%20BASE" descr=""/>
          <p:cNvPicPr/>
          <p:nvPr/>
        </p:nvPicPr>
        <p:blipFill>
          <a:blip r:embed="rId1"/>
          <a:stretch/>
        </p:blipFill>
        <p:spPr>
          <a:xfrm>
            <a:off x="949320" y="12600"/>
            <a:ext cx="7243920" cy="68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0" name=""/>
          <p:cNvSpPr/>
          <p:nvPr/>
        </p:nvSpPr>
        <p:spPr>
          <a:xfrm rot="20332200">
            <a:off x="6316560" y="2458800"/>
            <a:ext cx="152640" cy="72684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192800" y="527040"/>
            <a:ext cx="1835280" cy="494280"/>
          </a:xfrm>
          <a:prstGeom prst="wedgeRoundRectCallout">
            <a:avLst>
              <a:gd name="adj1" fmla="val -91949"/>
              <a:gd name="adj2" fmla="val 406111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LIMESTONE-WATERMILL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6445200">
            <a:off x="5403960" y="2042280"/>
            <a:ext cx="152640" cy="41724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438200" y="504720"/>
            <a:ext cx="1835280" cy="329400"/>
          </a:xfrm>
          <a:prstGeom prst="wedgeRoundRectCallout">
            <a:avLst>
              <a:gd name="adj1" fmla="val 166606"/>
              <a:gd name="adj2" fmla="val 477180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GRAHAM-PARKER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rot="3391800">
            <a:off x="6867000" y="4647960"/>
            <a:ext cx="152640" cy="380880"/>
          </a:xfrm>
          <a:prstGeom prst="ellipse">
            <a:avLst/>
          </a:prstGeom>
          <a:solidFill>
            <a:srgbClr val="ff99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7068960" y="5707080"/>
            <a:ext cx="1835280" cy="527400"/>
          </a:xfrm>
          <a:prstGeom prst="wedgeRoundRectCallout">
            <a:avLst>
              <a:gd name="adj1" fmla="val -56134"/>
              <a:gd name="adj2" fmla="val -223328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OPTION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STP-DOW 345 kV DOUBLE CIRUIT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288720" y="5334120"/>
            <a:ext cx="3929400" cy="1313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PROPOSED COMMERCIALLY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SIGNIFICANT CONSTRAINTS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As selected by CSCWG 3/05/01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258840" y="44280"/>
            <a:ext cx="7989840" cy="6742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495720" y="5237280"/>
            <a:ext cx="3091320" cy="85572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ZONES by County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Actual CSC ZONES will be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BUS by BUS and vary slightly</a:t>
            </a: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 rot="6958200">
            <a:off x="4941360" y="1407960"/>
            <a:ext cx="152640" cy="5936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6154560" y="5164200"/>
            <a:ext cx="2624400" cy="137376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2 CSC’s &amp; 3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OPTION WAS SELECTED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BY TAC MARCH 8,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SELECTED BY ERCOT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BOARD MARCH 21, 2001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 rot="20332200">
            <a:off x="5869080" y="1912680"/>
            <a:ext cx="131760" cy="83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088360" y="1905120"/>
            <a:ext cx="98568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524560" y="1066680"/>
            <a:ext cx="110448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595480" y="4191120"/>
            <a:ext cx="1094400" cy="26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SOUTH2001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515280" y="1574640"/>
            <a:ext cx="2590560" cy="394920"/>
          </a:xfrm>
          <a:prstGeom prst="wedgeRoundRectCallout">
            <a:avLst>
              <a:gd name="adj1" fmla="val -73009"/>
              <a:gd name="adj2" fmla="val 124495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LIMESTONE-WATERMILL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345 kV DOUBLE CIRCUIT 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07960" y="641520"/>
            <a:ext cx="2482920" cy="394920"/>
          </a:xfrm>
          <a:prstGeom prst="wedgeRoundRectCallout">
            <a:avLst>
              <a:gd name="adj1" fmla="val 130601"/>
              <a:gd name="adj2" fmla="val 217212"/>
              <a:gd name="adj3" fmla="val 16667"/>
            </a:avLst>
          </a:prstGeom>
          <a:solidFill>
            <a:srgbClr val="ffff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GRAHAM-PARKER 345 kV DOUBLE CIRCUIT LINE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2839680" y="228240"/>
            <a:ext cx="577044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EXPERIENCE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/>
          </p:nvPr>
        </p:nvSpPr>
        <p:spPr>
          <a:xfrm>
            <a:off x="797040" y="1550880"/>
            <a:ext cx="8153280" cy="489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COMMERCIAL MODEL DATA AGGREGATION DOES NOT SUPPORT SPLIT OF GENERATION UNITS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SYSTEM CHANGE REQUIRED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PHASE II ADDITION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DEVELOP DETAILED PROCEDURES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INCORPORATE IN PROTOCOLS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HANDLING OF POSSIBLE EXCEPTIONS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MAY CHANGE EACH YEAR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BASED GENERATION &amp; TRANSMISSION CHANGES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DEVELOP BETTER MAPPING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 FLOW TO NETWORK MODEL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GEOGRAPHIC MAPS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3352680" y="388440"/>
            <a:ext cx="4572000" cy="76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QUESTIONS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0" name="j0274796" descr=""/>
          <p:cNvPicPr/>
          <p:nvPr/>
        </p:nvPicPr>
        <p:blipFill>
          <a:blip r:embed="rId1"/>
          <a:stretch/>
        </p:blipFill>
        <p:spPr>
          <a:xfrm>
            <a:off x="685800" y="2590920"/>
            <a:ext cx="3943440" cy="4267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1" name=""/>
          <p:cNvSpPr/>
          <p:nvPr/>
        </p:nvSpPr>
        <p:spPr>
          <a:xfrm>
            <a:off x="838080" y="1433160"/>
            <a:ext cx="8305920" cy="13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FOR MORE DETAILS AND ADDITIONAL SYSTEM DATA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VISIT THE SYSTEM PLANNING TECHNICAL OPERATIONS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WEBSITE AT: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ftp://ftp.ercot.com/systemplanning/system_planning_department.htm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bluedillo" descr=""/>
          <p:cNvPicPr/>
          <p:nvPr/>
        </p:nvPicPr>
        <p:blipFill>
          <a:blip r:embed="rId2"/>
          <a:stretch/>
        </p:blipFill>
        <p:spPr>
          <a:xfrm>
            <a:off x="4572000" y="2908440"/>
            <a:ext cx="4419720" cy="3682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" descr=""/>
          <p:cNvPicPr/>
          <p:nvPr/>
        </p:nvPicPr>
        <p:blipFill>
          <a:blip r:embed="rId1"/>
          <a:stretch/>
        </p:blipFill>
        <p:spPr>
          <a:xfrm>
            <a:off x="960480" y="115920"/>
            <a:ext cx="7989840" cy="674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4" name=""/>
          <p:cNvSpPr/>
          <p:nvPr/>
        </p:nvSpPr>
        <p:spPr>
          <a:xfrm rot="6958200">
            <a:off x="5643000" y="1479240"/>
            <a:ext cx="152280" cy="5936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029600" y="4826160"/>
            <a:ext cx="3179160" cy="1618560"/>
          </a:xfrm>
          <a:prstGeom prst="rect">
            <a:avLst/>
          </a:prstGeom>
          <a:solidFill>
            <a:srgbClr val="ffffff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&amp; GENERATION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WITHIN CM/CSC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TTC BETWEEN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CM/CSC ZONES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ON PEAK SUMMER 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rot="20332200">
            <a:off x="6570720" y="1983960"/>
            <a:ext cx="131760" cy="83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rot="10800000">
            <a:off x="4795920" y="1822320"/>
            <a:ext cx="976320" cy="486000"/>
          </a:xfrm>
          <a:prstGeom prst="rightArrow">
            <a:avLst>
              <a:gd name="adj1" fmla="val 50000"/>
              <a:gd name="adj2" fmla="val 50222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720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133960" y="116064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1200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754680" y="2119320"/>
            <a:ext cx="486000" cy="976320"/>
          </a:xfrm>
          <a:prstGeom prst="upArrow">
            <a:avLst>
              <a:gd name="adj1" fmla="val 50000"/>
              <a:gd name="adj2" fmla="val 50222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3750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992920" y="2095560"/>
            <a:ext cx="485640" cy="976320"/>
          </a:xfrm>
          <a:prstGeom prst="down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2200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rot="2700000">
            <a:off x="4337280" y="308412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580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 rot="13500000">
            <a:off x="4034520" y="3502440"/>
            <a:ext cx="976320" cy="485640"/>
          </a:xfrm>
          <a:prstGeom prst="rightArrow">
            <a:avLst>
              <a:gd name="adj1" fmla="val 50000"/>
              <a:gd name="adj2" fmla="val 50259"/>
            </a:avLst>
          </a:prstGeom>
          <a:solidFill>
            <a:srgbClr val="ffffff"/>
          </a:solidFill>
          <a:ln cap="sq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310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713240" y="1868400"/>
            <a:ext cx="1441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3,700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 5,300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498360" y="638280"/>
            <a:ext cx="1540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20,700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 GEN 22,000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6184080" y="4262400"/>
            <a:ext cx="1540080" cy="695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45720" rIns="27360" tIns="27360" bIns="273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SOUTH2001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LOAD 33,000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GEN 45,200 MW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PEAK DEMAND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762120" y="1447920"/>
          <a:ext cx="8153280" cy="4565520"/>
        </p:xfrm>
        <a:graphic>
          <a:graphicData uri="http://schemas.openxmlformats.org/drawingml/2006/table">
            <a:tbl>
              <a:tblPr/>
              <a:tblGrid>
                <a:gridCol w="1037520"/>
                <a:gridCol w="4966200"/>
                <a:gridCol w="2149560"/>
              </a:tblGrid>
              <a:tr h="834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Year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ERCOT Coincident Hourly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Peak Demand MW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Annual Growth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1994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43,588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--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1995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46,668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47,683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1997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50,150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5.17%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1998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53,689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7.06%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1999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54,849*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2.16%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42912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2000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57,606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5.03%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  <a:tr h="7642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2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Average Six Year Compound Growth</a:t>
                      </a:r>
                      <a:endParaRPr b="0" lang="en-US" sz="22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8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4.85%</a:t>
                      </a:r>
                      <a:endParaRPr b="0" lang="en-US" sz="2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d006c"/>
                      </a:solidFill>
                      <a:prstDash val="solid"/>
                    </a:lnL>
                    <a:lnR w="5760">
                      <a:solidFill>
                        <a:srgbClr val="0d006c"/>
                      </a:solidFill>
                      <a:prstDash val="solid"/>
                    </a:lnR>
                    <a:lnT w="5760">
                      <a:solidFill>
                        <a:srgbClr val="0d006c"/>
                      </a:solidFill>
                      <a:prstDash val="solid"/>
                    </a:lnT>
                    <a:lnB w="5760">
                      <a:solidFill>
                        <a:srgbClr val="0d006c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5" name=""/>
          <p:cNvSpPr/>
          <p:nvPr/>
        </p:nvSpPr>
        <p:spPr>
          <a:xfrm>
            <a:off x="1098000" y="6095880"/>
            <a:ext cx="7249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*This value would have been greater if there had been no interruptible load curtailments at the time.</a:t>
            </a: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Tahoma"/>
                <a:ea typeface="Times New Roman"/>
              </a:rPr>
              <a:t>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742840" y="288720"/>
            <a:ext cx="6062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br>
              <a:rPr sz="4800"/>
            </a:b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PROJECTIONS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685800" y="1752480"/>
          <a:ext cx="8381880" cy="4227480"/>
        </p:xfrm>
        <a:graphic>
          <a:graphicData uri="http://schemas.openxmlformats.org/drawingml/2006/table">
            <a:tbl>
              <a:tblPr/>
              <a:tblGrid>
                <a:gridCol w="3505320"/>
                <a:gridCol w="4876560"/>
              </a:tblGrid>
              <a:tr h="457200"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0" rIns="0" tIns="0" bIns="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    LSE                MOR*          HISTORIC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56,759 MW  59,565 MW  60,198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6988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Interruptible Load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3,008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Firm Peak Demand (NCP)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53,751 MW  56,648 MW  57,190 MW 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Generation Capacity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69,947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Summer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13,188 MW  10,382 MW  9,749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52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Responsive Reserve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2,300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533160">
                <a:tc>
                  <a:txBody>
                    <a:bodyPr lIns="45720" rIns="45720" tIns="46800" bIns="46800" anchor="ctr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Remaining Reserve w/o IL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45720" rIns="45720" tIns="46800" bIns="468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d006c"/>
                          </a:solidFill>
                          <a:effectLst/>
                          <a:uFillTx/>
                          <a:latin typeface="Tahoma"/>
                        </a:rPr>
                        <a:t>10,888 MW  8,082 MW  7,449 MW</a:t>
                      </a:r>
                      <a:endParaRPr b="0" lang="en-US" sz="20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45720" marR="4572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8" name=""/>
          <p:cNvSpPr/>
          <p:nvPr/>
        </p:nvSpPr>
        <p:spPr>
          <a:xfrm>
            <a:off x="4234320" y="6248520"/>
            <a:ext cx="12200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  <a:ea typeface="Times New Roman"/>
              </a:rPr>
              <a:t>* Middle Of Road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BLANK%20BASE" descr=""/>
          <p:cNvPicPr/>
          <p:nvPr/>
        </p:nvPicPr>
        <p:blipFill>
          <a:blip r:embed="rId1"/>
          <a:stretch/>
        </p:blipFill>
        <p:spPr>
          <a:xfrm>
            <a:off x="990720" y="27000"/>
            <a:ext cx="7243560" cy="683100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70" name=""/>
          <p:cNvGrpSpPr/>
          <p:nvPr/>
        </p:nvGrpSpPr>
        <p:grpSpPr>
          <a:xfrm>
            <a:off x="1003320" y="219240"/>
            <a:ext cx="8083440" cy="6567120"/>
            <a:chOff x="1003320" y="219240"/>
            <a:chExt cx="8083440" cy="6567120"/>
          </a:xfrm>
        </p:grpSpPr>
        <p:sp>
          <p:nvSpPr>
            <p:cNvPr id="71" name=""/>
            <p:cNvSpPr/>
            <p:nvPr/>
          </p:nvSpPr>
          <p:spPr>
            <a:xfrm rot="18000000">
              <a:off x="6261120" y="3866760"/>
              <a:ext cx="128520" cy="5094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 rot="16800000">
              <a:off x="6166440" y="3967200"/>
              <a:ext cx="128520" cy="571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0400000">
              <a:off x="6389640" y="2485800"/>
              <a:ext cx="158760" cy="7426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rot="16200000">
              <a:off x="6834960" y="1705680"/>
              <a:ext cx="133200" cy="7412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 rot="16800000">
              <a:off x="6022080" y="6599520"/>
              <a:ext cx="144360" cy="1965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486560" y="3270240"/>
              <a:ext cx="1600200" cy="750960"/>
            </a:xfrm>
            <a:prstGeom prst="wedgeRoundRectCallout">
              <a:avLst>
                <a:gd name="adj1" fmla="val -121412"/>
                <a:gd name="adj2" fmla="val 6365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AUSTROP-LOST PINES-FPP 345 kV CIRCUIT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074000" y="4986360"/>
              <a:ext cx="1904760" cy="750960"/>
            </a:xfrm>
            <a:prstGeom prst="wedgeRoundRectCallout">
              <a:avLst>
                <a:gd name="adj1" fmla="val -90986"/>
                <a:gd name="adj2" fmla="val -14621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LYTTON-HOLMAN-FPP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715000" y="219240"/>
              <a:ext cx="2938320" cy="520200"/>
            </a:xfrm>
            <a:prstGeom prst="wedgeRoundRectCallout">
              <a:avLst>
                <a:gd name="adj1" fmla="val -10458"/>
                <a:gd name="adj2" fmla="val 30400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MONTICELLO-FARMERSVILLE 345 kV CIRCUIT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1003320" y="1146240"/>
              <a:ext cx="2565360" cy="520200"/>
            </a:xfrm>
            <a:prstGeom prst="wedgeRoundRectCallout">
              <a:avLst>
                <a:gd name="adj1" fmla="val 161125"/>
                <a:gd name="adj2" fmla="val 269916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LIMESTONE-WATERMILL 345 kV DCKT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6537240" y="5959440"/>
              <a:ext cx="2519280" cy="520200"/>
            </a:xfrm>
            <a:prstGeom prst="wedgeRoundRectCallout">
              <a:avLst>
                <a:gd name="adj1" fmla="val -66185"/>
                <a:gd name="adj2" fmla="val 90939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MILITARY HIGHWAY STATCOM +/- 150 MVAR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1061280" y="5873760"/>
              <a:ext cx="3419280" cy="642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NEW MAJOR TRANSMISSION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FOR 2001 SUMMER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"/>
          <p:cNvGrpSpPr/>
          <p:nvPr/>
        </p:nvGrpSpPr>
        <p:grpSpPr>
          <a:xfrm>
            <a:off x="152280" y="27000"/>
            <a:ext cx="8953560" cy="6831000"/>
            <a:chOff x="152280" y="27000"/>
            <a:chExt cx="8953560" cy="6831000"/>
          </a:xfrm>
        </p:grpSpPr>
        <p:pic>
          <p:nvPicPr>
            <p:cNvPr id="83" name="BLANK%20BASE" descr=""/>
            <p:cNvPicPr/>
            <p:nvPr/>
          </p:nvPicPr>
          <p:blipFill>
            <a:blip r:embed="rId1"/>
            <a:stretch/>
          </p:blipFill>
          <p:spPr>
            <a:xfrm>
              <a:off x="990720" y="27000"/>
              <a:ext cx="7243560" cy="6831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4" name=""/>
            <p:cNvSpPr/>
            <p:nvPr/>
          </p:nvSpPr>
          <p:spPr>
            <a:xfrm rot="20400000">
              <a:off x="4171680" y="2754000"/>
              <a:ext cx="133200" cy="5158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 rot="15300000">
              <a:off x="5992200" y="4852440"/>
              <a:ext cx="128520" cy="38880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rot="16800000">
              <a:off x="5585760" y="4881600"/>
              <a:ext cx="128880" cy="3952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 rot="15600000">
              <a:off x="4890960" y="2630520"/>
              <a:ext cx="133200" cy="102204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 rot="16800000">
              <a:off x="6416640" y="1940760"/>
              <a:ext cx="104760" cy="1969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445080" y="5661000"/>
              <a:ext cx="2660760" cy="981360"/>
            </a:xfrm>
            <a:prstGeom prst="wedgeRoundRectCallout">
              <a:avLst>
                <a:gd name="adj1" fmla="val -63648"/>
                <a:gd name="adj2" fmla="val -10922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COLETO CREEK–PAWNEE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DECEMBER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MARCH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84280" y="4808520"/>
              <a:ext cx="3619440" cy="750960"/>
            </a:xfrm>
            <a:prstGeom prst="wedgeRoundRectCallout">
              <a:avLst>
                <a:gd name="adj1" fmla="val 90861"/>
                <a:gd name="adj2" fmla="val -12245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SAN MIGUEL–PAWNEE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NOVEMBER 2000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MAY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167520" y="173160"/>
              <a:ext cx="2938320" cy="750960"/>
            </a:xfrm>
            <a:prstGeom prst="wedgeRoundRectCallout">
              <a:avLst>
                <a:gd name="adj1" fmla="val -40129"/>
                <a:gd name="adj2" fmla="val 195134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FARMERSVILLE-ANNA 345 kV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JANUARY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 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152280" y="1801800"/>
              <a:ext cx="3543480" cy="981360"/>
            </a:xfrm>
            <a:prstGeom prst="wedgeRoundRectCallout">
              <a:avLst>
                <a:gd name="adj1" fmla="val 64870"/>
                <a:gd name="adj2" fmla="val 7595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MORGAN CREEK–SAN ANGELO–COMANCHE SWITCH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JUNE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 rot="16200000">
              <a:off x="4342320" y="310572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165240" y="838080"/>
              <a:ext cx="3954240" cy="750960"/>
            </a:xfrm>
            <a:prstGeom prst="wedgeRoundRectCallout">
              <a:avLst>
                <a:gd name="adj1" fmla="val 85037"/>
                <a:gd name="adj2" fmla="val 12853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GRAHAM – JACKSBORO 345 kV LINE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CCN FILED BY JUNE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DEC 2002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 rot="15600000">
              <a:off x="5456880" y="2016360"/>
              <a:ext cx="128520" cy="33336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609480" y="5925960"/>
              <a:ext cx="3619800" cy="750960"/>
            </a:xfrm>
            <a:prstGeom prst="wedgeRoundRectCallout">
              <a:avLst>
                <a:gd name="adj1" fmla="val 96486"/>
                <a:gd name="adj2" fmla="val 28388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RIO GRANDE VALLEY SERIES CAPACITOR COMPENSATION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IN SERVICE SEPTEMBER 2001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 rot="16200000">
              <a:off x="5730120" y="6388920"/>
              <a:ext cx="92160" cy="14112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rot="16200000">
              <a:off x="6066360" y="6445800"/>
              <a:ext cx="92160" cy="1414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945360" y="68400"/>
              <a:ext cx="2822400" cy="64260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MAJOR TRANSMISSION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PROJECTS UNDERWAY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rot="16800000">
              <a:off x="7320600" y="3986280"/>
              <a:ext cx="104760" cy="316080"/>
            </a:xfrm>
            <a:prstGeom prst="ellipse">
              <a:avLst/>
            </a:prstGeom>
            <a:solidFill>
              <a:srgbClr val="ff6600"/>
            </a:soli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7348680" y="4853160"/>
              <a:ext cx="1616040" cy="750960"/>
            </a:xfrm>
            <a:prstGeom prst="wedgeRoundRectCallout">
              <a:avLst>
                <a:gd name="adj1" fmla="val -41962"/>
                <a:gd name="adj2" fmla="val -140462"/>
                <a:gd name="adj3" fmla="val 16667"/>
              </a:avLst>
            </a:prstGeom>
            <a:solidFill>
              <a:srgbClr val="ffffff"/>
            </a:solidFill>
            <a:ln cap="sq"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27360" rIns="27360" tIns="27360" bIns="2736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ahoma"/>
                </a:rPr>
                <a:t>HOUSTON AREA UPGRADES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3048120" y="-360"/>
            <a:ext cx="579096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STEPS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828720" y="1590840"/>
            <a:ext cx="8153280" cy="498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ON PEAK LOAD FLOW BASE CASE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PERFORM EXTENSIVE EVALUATIONS TO IDENTIFY POTENTIAL CONSTRAINTS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FORM WORKING GROUP REPRESENTING BROAD RANGE OF MARKET PARTICIPANTS (CSCWG)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EXPECTED &amp; ACTUAL ANNUAL CONGESTION COSTS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SELECT PROPOSED CSC’S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CALCULATE SHIFT FACTORS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PERFORM CLUSTER ANALYSIS OF SHIFT FACTORS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PREPARE ZONE MAPS BASED UPON CLUSTER ANALYSIS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TAC &amp; BOARD APPROVAL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550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INSTALL DATA IN NETWORK MODEL &amp; SETTLEMENTS</a:t>
            </a:r>
            <a:endParaRPr b="0" lang="en-US" sz="22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971440" y="-360"/>
            <a:ext cx="5499000" cy="9399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TOOLS</a:t>
            </a:r>
            <a:endParaRPr b="1" lang="en-US" sz="48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808200" y="1595160"/>
            <a:ext cx="8067600" cy="463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PTI PSSE &amp; MUST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 FLOW ANALYSIS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POWERWORLD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INDIVIDUAL SHIFT FACTOR CALCULATIONS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SAS STATISTICAL SOFTWARE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CLUSTER ANALYSIS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601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MS EXCEL &amp; MS ACCESS</a:t>
            </a:r>
            <a:endParaRPr b="0" lang="en-US" sz="24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AVERAGE WEIGHTED SHIFT FACTORS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99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SORTING &amp; MAPPING</a:t>
            </a:r>
            <a:endParaRPr b="0" lang="en-US" sz="2000" strike="noStrike" u="none">
              <a:solidFill>
                <a:srgbClr val="0d006c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" descr=""/>
          <p:cNvPicPr/>
          <p:nvPr/>
        </p:nvPicPr>
        <p:blipFill>
          <a:blip r:embed="rId1"/>
          <a:stretch/>
        </p:blipFill>
        <p:spPr>
          <a:xfrm>
            <a:off x="914400" y="303120"/>
            <a:ext cx="8066160" cy="6249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7" name=""/>
          <p:cNvSpPr/>
          <p:nvPr/>
        </p:nvSpPr>
        <p:spPr>
          <a:xfrm>
            <a:off x="999360" y="5486400"/>
            <a:ext cx="3432240" cy="825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CSC STUDY REGIONS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NOT CSC ZONES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BLANK%20BASE" descr=""/>
          <p:cNvPicPr/>
          <p:nvPr/>
        </p:nvPicPr>
        <p:blipFill>
          <a:blip r:embed="rId1"/>
          <a:stretch/>
        </p:blipFill>
        <p:spPr>
          <a:xfrm>
            <a:off x="949320" y="0"/>
            <a:ext cx="7243920" cy="683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"/>
          <p:cNvSpPr/>
          <p:nvPr/>
        </p:nvSpPr>
        <p:spPr>
          <a:xfrm>
            <a:off x="7142040" y="4394160"/>
            <a:ext cx="15264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3391800">
            <a:off x="6913440" y="465120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rot="1123800">
            <a:off x="5995800" y="4941360"/>
            <a:ext cx="149040" cy="5270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1996200">
            <a:off x="5657400" y="4274640"/>
            <a:ext cx="122400" cy="2001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rot="1996200">
            <a:off x="5946480" y="3919680"/>
            <a:ext cx="98280" cy="2919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 rot="1996200">
            <a:off x="5800320" y="4132080"/>
            <a:ext cx="122400" cy="1998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 rot="5400000">
            <a:off x="7265880" y="393696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1200000">
            <a:off x="6116400" y="3122640"/>
            <a:ext cx="142920" cy="2808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 rot="20949000">
            <a:off x="6116400" y="2590560"/>
            <a:ext cx="152280" cy="49212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 rot="20332200">
            <a:off x="6362280" y="2461680"/>
            <a:ext cx="152640" cy="7272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 rot="6445200">
            <a:off x="5450400" y="2045160"/>
            <a:ext cx="152280" cy="41724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3493800">
            <a:off x="4911840" y="2011320"/>
            <a:ext cx="152280" cy="73656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 rot="4064400">
            <a:off x="4488480" y="2469240"/>
            <a:ext cx="122040" cy="2890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4509000">
            <a:off x="4221360" y="2539080"/>
            <a:ext cx="122040" cy="2890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5817960" y="6327720"/>
            <a:ext cx="152280" cy="38088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177000">
            <a:off x="6086160" y="2292480"/>
            <a:ext cx="138240" cy="266400"/>
          </a:xfrm>
          <a:prstGeom prst="ellipse">
            <a:avLst/>
          </a:prstGeom>
          <a:solidFill>
            <a:srgbClr val="ff6600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22400" y="152280"/>
            <a:ext cx="44139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SIGNIFICANT CONSTRAINTS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SUMMER 2001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52280" y="5029200"/>
            <a:ext cx="4152960" cy="1709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BASED UPON THERMAL LIMITS ONLY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Will Vary Based Upon System Conditions &amp; Generation Dispatch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WEST to EAST Stability Limit about 1,100 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From SOUTH TEXAS Stability Limit about 1,250MW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To SOUTH TEXAS Voltage Stab Limit about 900 MW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d006c"/>
                </a:solidFill>
                <a:effectLst/>
                <a:uFillTx/>
                <a:latin typeface="Tahoma"/>
              </a:rPr>
              <a:t>Northeast Texas Stability Limits 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1999-09-25T19:59:49Z</dcterms:created>
  <dc:creator>Kenneth A. Donohoo</dc:creator>
  <dc:description/>
  <dc:language>en-US</dc:language>
  <cp:lastModifiedBy>kdonohoo</cp:lastModifiedBy>
  <dcterms:modified xsi:type="dcterms:W3CDTF">2001-05-17T02:59:25Z</dcterms:modified>
  <cp:revision>171</cp:revision>
  <dc:subject/>
  <dc:title>GENERATION INTERCONNECTION</dc:title>
</cp:coreProperties>
</file>