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wmf" ContentType="image/x-wmf"/>
  <Override PartName="/ppt/media/image4.jpeg" ContentType="image/jpeg"/>
  <Override PartName="/ppt/embeddings/oleObject1.xlsx" ContentType="application/vnd.openxmlformats-officedocument.spreadsheetml.sheet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0288588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33160" y="380880"/>
            <a:ext cx="5181480" cy="45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275840" y="1371240"/>
            <a:ext cx="794412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700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57160" indent="-28548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0024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457200" y="743040"/>
            <a:ext cx="9372600" cy="0"/>
          </a:xfrm>
          <a:prstGeom prst="line">
            <a:avLst/>
          </a:prstGeom>
          <a:ln w="38160">
            <a:solidFill>
              <a:srgbClr val="004be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457200" y="666720"/>
            <a:ext cx="9372600" cy="0"/>
          </a:xfrm>
          <a:prstGeom prst="line">
            <a:avLst/>
          </a:prstGeom>
          <a:ln w="38160">
            <a:solidFill>
              <a:srgbClr val="00822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" name=""/>
          <p:cNvGrpSpPr/>
          <p:nvPr/>
        </p:nvGrpSpPr>
        <p:grpSpPr>
          <a:xfrm>
            <a:off x="9448920" y="6040440"/>
            <a:ext cx="901080" cy="728640"/>
            <a:chOff x="9448920" y="6040440"/>
            <a:chExt cx="901080" cy="728640"/>
          </a:xfrm>
        </p:grpSpPr>
        <p:pic>
          <p:nvPicPr>
            <p:cNvPr id="5" name="ENE_C_WHI" descr=""/>
            <p:cNvPicPr/>
            <p:nvPr/>
          </p:nvPicPr>
          <p:blipFill>
            <a:blip r:embed="rId2"/>
            <a:stretch/>
          </p:blipFill>
          <p:spPr>
            <a:xfrm>
              <a:off x="9448920" y="6040440"/>
              <a:ext cx="806760" cy="7286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6" name=""/>
            <p:cNvSpPr/>
            <p:nvPr/>
          </p:nvSpPr>
          <p:spPr>
            <a:xfrm>
              <a:off x="10163160" y="6434280"/>
              <a:ext cx="1868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33160" y="380880"/>
            <a:ext cx="5181480" cy="45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275840" y="1371240"/>
            <a:ext cx="794412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700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57160" indent="-28548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0024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"/>
          <p:cNvSpPr/>
          <p:nvPr/>
        </p:nvSpPr>
        <p:spPr>
          <a:xfrm>
            <a:off x="457200" y="743040"/>
            <a:ext cx="9372600" cy="0"/>
          </a:xfrm>
          <a:prstGeom prst="line">
            <a:avLst/>
          </a:prstGeom>
          <a:ln w="38160">
            <a:solidFill>
              <a:srgbClr val="004be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57200" y="666720"/>
            <a:ext cx="9372600" cy="0"/>
          </a:xfrm>
          <a:prstGeom prst="line">
            <a:avLst/>
          </a:prstGeom>
          <a:ln w="38160">
            <a:solidFill>
              <a:srgbClr val="00822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" name=""/>
          <p:cNvGrpSpPr/>
          <p:nvPr/>
        </p:nvGrpSpPr>
        <p:grpSpPr>
          <a:xfrm>
            <a:off x="9448920" y="6040440"/>
            <a:ext cx="901080" cy="728640"/>
            <a:chOff x="9448920" y="6040440"/>
            <a:chExt cx="901080" cy="728640"/>
          </a:xfrm>
        </p:grpSpPr>
        <p:pic>
          <p:nvPicPr>
            <p:cNvPr id="12" name="ENE_C_WHI" descr=""/>
            <p:cNvPicPr/>
            <p:nvPr/>
          </p:nvPicPr>
          <p:blipFill>
            <a:blip r:embed="rId2"/>
            <a:stretch/>
          </p:blipFill>
          <p:spPr>
            <a:xfrm>
              <a:off x="9448920" y="6040440"/>
              <a:ext cx="806760" cy="7286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6" name=""/>
            <p:cNvSpPr/>
            <p:nvPr/>
          </p:nvSpPr>
          <p:spPr>
            <a:xfrm>
              <a:off x="10163160" y="6434280"/>
              <a:ext cx="1868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33160" y="380880"/>
            <a:ext cx="5181480" cy="45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1275840" y="1371240"/>
            <a:ext cx="794412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700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57160" indent="-28548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0024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457200" y="743040"/>
            <a:ext cx="9372600" cy="0"/>
          </a:xfrm>
          <a:prstGeom prst="line">
            <a:avLst/>
          </a:prstGeom>
          <a:ln w="38160">
            <a:solidFill>
              <a:srgbClr val="004be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57200" y="666720"/>
            <a:ext cx="9372600" cy="0"/>
          </a:xfrm>
          <a:prstGeom prst="line">
            <a:avLst/>
          </a:prstGeom>
          <a:ln w="38160">
            <a:solidFill>
              <a:srgbClr val="00822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" name=""/>
          <p:cNvGrpSpPr/>
          <p:nvPr/>
        </p:nvGrpSpPr>
        <p:grpSpPr>
          <a:xfrm>
            <a:off x="9448920" y="6040440"/>
            <a:ext cx="901080" cy="728640"/>
            <a:chOff x="9448920" y="6040440"/>
            <a:chExt cx="901080" cy="728640"/>
          </a:xfrm>
        </p:grpSpPr>
        <p:pic>
          <p:nvPicPr>
            <p:cNvPr id="18" name="ENE_C_WHI" descr=""/>
            <p:cNvPicPr/>
            <p:nvPr/>
          </p:nvPicPr>
          <p:blipFill>
            <a:blip r:embed="rId2"/>
            <a:stretch/>
          </p:blipFill>
          <p:spPr>
            <a:xfrm>
              <a:off x="9448920" y="6040440"/>
              <a:ext cx="806760" cy="7286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6" name=""/>
            <p:cNvSpPr/>
            <p:nvPr/>
          </p:nvSpPr>
          <p:spPr>
            <a:xfrm>
              <a:off x="10163160" y="6434280"/>
              <a:ext cx="1868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33160" y="380880"/>
            <a:ext cx="5181480" cy="45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1275840" y="1371240"/>
            <a:ext cx="794412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700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57160" indent="-28548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0024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457200" y="743040"/>
            <a:ext cx="9372600" cy="0"/>
          </a:xfrm>
          <a:prstGeom prst="line">
            <a:avLst/>
          </a:prstGeom>
          <a:ln w="38160">
            <a:solidFill>
              <a:srgbClr val="004be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57200" y="666720"/>
            <a:ext cx="9372600" cy="0"/>
          </a:xfrm>
          <a:prstGeom prst="line">
            <a:avLst/>
          </a:prstGeom>
          <a:ln w="38160">
            <a:solidFill>
              <a:srgbClr val="00822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3" name=""/>
          <p:cNvGrpSpPr/>
          <p:nvPr/>
        </p:nvGrpSpPr>
        <p:grpSpPr>
          <a:xfrm>
            <a:off x="9448920" y="6040440"/>
            <a:ext cx="901080" cy="728640"/>
            <a:chOff x="9448920" y="6040440"/>
            <a:chExt cx="901080" cy="728640"/>
          </a:xfrm>
        </p:grpSpPr>
        <p:pic>
          <p:nvPicPr>
            <p:cNvPr id="24" name="ENE_C_WHI" descr=""/>
            <p:cNvPicPr/>
            <p:nvPr/>
          </p:nvPicPr>
          <p:blipFill>
            <a:blip r:embed="rId2"/>
            <a:stretch/>
          </p:blipFill>
          <p:spPr>
            <a:xfrm>
              <a:off x="9448920" y="6040440"/>
              <a:ext cx="806760" cy="7286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6" name=""/>
            <p:cNvSpPr/>
            <p:nvPr/>
          </p:nvSpPr>
          <p:spPr>
            <a:xfrm>
              <a:off x="10163160" y="6434280"/>
              <a:ext cx="1868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771120" y="228564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dt" idx="1"/>
          </p:nvPr>
        </p:nvSpPr>
        <p:spPr>
          <a:xfrm>
            <a:off x="771120" y="6248520"/>
            <a:ext cx="21430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ftr" idx="2"/>
          </p:nvPr>
        </p:nvSpPr>
        <p:spPr>
          <a:xfrm>
            <a:off x="3514320" y="6248520"/>
            <a:ext cx="32576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sldNum" idx="3"/>
          </p:nvPr>
        </p:nvSpPr>
        <p:spPr>
          <a:xfrm>
            <a:off x="7372080" y="6248520"/>
            <a:ext cx="21430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364AF4E-9C37-452E-99D4-A0D4D1F74ED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" name=""/>
          <p:cNvGrpSpPr/>
          <p:nvPr/>
        </p:nvGrpSpPr>
        <p:grpSpPr>
          <a:xfrm>
            <a:off x="3809520" y="990360"/>
            <a:ext cx="2741400" cy="2741400"/>
            <a:chOff x="3809520" y="990360"/>
            <a:chExt cx="2741400" cy="2741400"/>
          </a:xfrm>
        </p:grpSpPr>
        <p:pic>
          <p:nvPicPr>
            <p:cNvPr id="30" name="Logoblk" descr=""/>
            <p:cNvPicPr/>
            <p:nvPr/>
          </p:nvPicPr>
          <p:blipFill>
            <a:blip r:embed="rId2"/>
            <a:stretch/>
          </p:blipFill>
          <p:spPr>
            <a:xfrm rot="10800000">
              <a:off x="3809520" y="990000"/>
              <a:ext cx="2711160" cy="27414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1" name=""/>
            <p:cNvSpPr/>
            <p:nvPr/>
          </p:nvSpPr>
          <p:spPr>
            <a:xfrm>
              <a:off x="6257880" y="2474640"/>
              <a:ext cx="2930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88dc"/>
                  </a:solidFill>
                  <a:effectLst/>
                  <a:uFillTx/>
                  <a:latin typeface="Arial"/>
                </a:rPr>
                <a:t>®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114480"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57240" algn="ctr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subTitle"/>
          </p:nvPr>
        </p:nvSpPr>
        <p:spPr>
          <a:xfrm>
            <a:off x="1542600" y="3886200"/>
            <a:ext cx="720108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Analyst / Associate Program Overview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October 16, 2001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482760" y="291960"/>
            <a:ext cx="8578800" cy="45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eCard announcing Campus Presentation</a:t>
            </a:r>
            <a:endParaRPr b="0" i="1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pic>
        <p:nvPicPr>
          <p:cNvPr id="145" name="NYU" descr=""/>
          <p:cNvPicPr/>
          <p:nvPr/>
        </p:nvPicPr>
        <p:blipFill>
          <a:blip r:embed="rId1"/>
          <a:stretch/>
        </p:blipFill>
        <p:spPr>
          <a:xfrm>
            <a:off x="2286000" y="1428840"/>
            <a:ext cx="5715000" cy="4000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533160" y="380880"/>
            <a:ext cx="5181480" cy="45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Fall Recruiting Process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/>
          </p:nvPr>
        </p:nvSpPr>
        <p:spPr>
          <a:xfrm>
            <a:off x="1276200" y="1371240"/>
            <a:ext cx="834552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lnSpc>
                <a:spcPct val="90000"/>
              </a:lnSpc>
              <a:spcBef>
                <a:spcPts val="601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Teams based on alumni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601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Campus Presentations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601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Resume Selection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601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Campus Interviews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601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Super Saturday / Fantastic Friday Interviews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601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 Weekend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"/>
          <p:cNvSpPr/>
          <p:nvPr/>
        </p:nvSpPr>
        <p:spPr>
          <a:xfrm>
            <a:off x="8167680" y="1752480"/>
            <a:ext cx="782640" cy="0"/>
          </a:xfrm>
          <a:prstGeom prst="line">
            <a:avLst/>
          </a:prstGeom>
          <a:ln w="38160">
            <a:solidFill>
              <a:srgbClr val="008226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7126200" y="1397160"/>
            <a:ext cx="1244520" cy="798480"/>
          </a:xfrm>
          <a:prstGeom prst="roundRect">
            <a:avLst>
              <a:gd name="adj" fmla="val 16667"/>
            </a:avLst>
          </a:prstGeom>
          <a:solidFill>
            <a:srgbClr val="004bed"/>
          </a:solidFill>
          <a:ln w="28440">
            <a:solidFill>
              <a:srgbClr val="00822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6" name=""/>
          <p:cNvGrpSpPr/>
          <p:nvPr/>
        </p:nvGrpSpPr>
        <p:grpSpPr>
          <a:xfrm>
            <a:off x="7020000" y="2209680"/>
            <a:ext cx="1558800" cy="838440"/>
            <a:chOff x="7020000" y="2209680"/>
            <a:chExt cx="1558800" cy="838440"/>
          </a:xfrm>
        </p:grpSpPr>
        <p:grpSp>
          <p:nvGrpSpPr>
            <p:cNvPr id="37" name=""/>
            <p:cNvGrpSpPr/>
            <p:nvPr/>
          </p:nvGrpSpPr>
          <p:grpSpPr>
            <a:xfrm>
              <a:off x="7020000" y="2666880"/>
              <a:ext cx="1558800" cy="381240"/>
              <a:chOff x="7020000" y="2666880"/>
              <a:chExt cx="1558800" cy="381240"/>
            </a:xfrm>
          </p:grpSpPr>
          <p:sp>
            <p:nvSpPr>
              <p:cNvPr id="38" name=""/>
              <p:cNvSpPr/>
              <p:nvPr/>
            </p:nvSpPr>
            <p:spPr>
              <a:xfrm>
                <a:off x="7023960" y="2666880"/>
                <a:ext cx="0" cy="381240"/>
              </a:xfrm>
              <a:prstGeom prst="line">
                <a:avLst/>
              </a:prstGeom>
              <a:ln w="38160">
                <a:solidFill>
                  <a:srgbClr val="008226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" name=""/>
              <p:cNvSpPr/>
              <p:nvPr/>
            </p:nvSpPr>
            <p:spPr>
              <a:xfrm>
                <a:off x="7020000" y="2666880"/>
                <a:ext cx="1558800" cy="0"/>
              </a:xfrm>
              <a:prstGeom prst="line">
                <a:avLst/>
              </a:prstGeom>
              <a:ln w="38160">
                <a:solidFill>
                  <a:srgbClr val="008226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" name=""/>
              <p:cNvSpPr/>
              <p:nvPr/>
            </p:nvSpPr>
            <p:spPr>
              <a:xfrm>
                <a:off x="8570520" y="2666880"/>
                <a:ext cx="0" cy="381240"/>
              </a:xfrm>
              <a:prstGeom prst="line">
                <a:avLst/>
              </a:prstGeom>
              <a:ln w="38160">
                <a:solidFill>
                  <a:srgbClr val="008226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41" name=""/>
            <p:cNvSpPr/>
            <p:nvPr/>
          </p:nvSpPr>
          <p:spPr>
            <a:xfrm>
              <a:off x="7768080" y="2209680"/>
              <a:ext cx="0" cy="457200"/>
            </a:xfrm>
            <a:prstGeom prst="line">
              <a:avLst/>
            </a:prstGeom>
            <a:ln w="38160">
              <a:solidFill>
                <a:srgbClr val="00822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2" name="PlaceHolder 1"/>
          <p:cNvSpPr>
            <a:spLocks noGrp="1"/>
          </p:cNvSpPr>
          <p:nvPr>
            <p:ph/>
          </p:nvPr>
        </p:nvSpPr>
        <p:spPr>
          <a:xfrm>
            <a:off x="380880" y="939600"/>
            <a:ext cx="457200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285840" indent="-285840">
              <a:lnSpc>
                <a:spcPct val="90000"/>
              </a:lnSpc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1991 – Program Started with 14 A&amp;A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1992 – 21 A&amp;A’s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1994 – 66 A&amp;A’s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085760" indent="-226800">
              <a:lnSpc>
                <a:spcPct val="9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 Promotions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828800" indent="0">
              <a:lnSpc>
                <a:spcPct val="90000"/>
              </a:lnSpc>
              <a:buNone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1996 – Rotations Outside ECT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085760" indent="-226800">
              <a:lnSpc>
                <a:spcPct val="9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International Rotations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 – 350 A&amp;A’s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085760" indent="-226800">
              <a:lnSpc>
                <a:spcPct val="9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Leading New Businesses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085760" indent="-226800">
              <a:lnSpc>
                <a:spcPct val="9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MD’s, VPs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– 800 A&amp;A’s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085760" indent="-226800">
              <a:lnSpc>
                <a:spcPct val="9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Franchise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085760" indent="-226800">
              <a:lnSpc>
                <a:spcPct val="9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Hemisphere-Based Management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085760" indent="-226800">
              <a:lnSpc>
                <a:spcPct val="9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Office of the Chairman, MD’s, VP’s, …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085760" indent="-226800">
              <a:lnSpc>
                <a:spcPct val="9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Management of the Program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title"/>
          </p:nvPr>
        </p:nvSpPr>
        <p:spPr>
          <a:xfrm>
            <a:off x="533160" y="279360"/>
            <a:ext cx="5181480" cy="45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Global Overview</a:t>
            </a:r>
            <a:endParaRPr b="0" i="1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4" name=""/>
          <p:cNvSpPr/>
          <p:nvPr/>
        </p:nvSpPr>
        <p:spPr>
          <a:xfrm>
            <a:off x="304920" y="2514600"/>
            <a:ext cx="44956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191360" y="1612800"/>
            <a:ext cx="1120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Program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8896320" y="1382760"/>
            <a:ext cx="920880" cy="8128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60">
            <a:solidFill>
              <a:srgbClr val="008226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8910720" y="1611360"/>
            <a:ext cx="904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“AAC”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453360" y="2895480"/>
            <a:ext cx="1244520" cy="798480"/>
          </a:xfrm>
          <a:prstGeom prst="roundRect">
            <a:avLst>
              <a:gd name="adj" fmla="val 16667"/>
            </a:avLst>
          </a:prstGeom>
          <a:solidFill>
            <a:srgbClr val="004bed"/>
          </a:solidFill>
          <a:ln w="28440">
            <a:solidFill>
              <a:srgbClr val="00822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444000" y="2943360"/>
            <a:ext cx="12600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(Houston)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7985160" y="2895480"/>
            <a:ext cx="1244520" cy="798480"/>
          </a:xfrm>
          <a:prstGeom prst="roundRect">
            <a:avLst>
              <a:gd name="adj" fmla="val 16667"/>
            </a:avLst>
          </a:prstGeom>
          <a:solidFill>
            <a:srgbClr val="004bed"/>
          </a:solidFill>
          <a:ln w="28440">
            <a:solidFill>
              <a:srgbClr val="00822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8017200" y="2943360"/>
            <a:ext cx="11707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East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(London)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789600" y="4016520"/>
            <a:ext cx="561960" cy="220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550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220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330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8323200" y="4016520"/>
            <a:ext cx="561960" cy="220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140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180040" y="4005360"/>
            <a:ext cx="1577880" cy="220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A/A Total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Associates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Analysts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Program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V="1">
            <a:off x="5003640" y="825480"/>
            <a:ext cx="0" cy="5943600"/>
          </a:xfrm>
          <a:prstGeom prst="line">
            <a:avLst/>
          </a:prstGeom>
          <a:ln w="38160">
            <a:solidFill>
              <a:srgbClr val="00822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014800" y="6500880"/>
            <a:ext cx="2535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 As of 9/1/01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"/>
          <p:cNvSpPr/>
          <p:nvPr/>
        </p:nvSpPr>
        <p:spPr>
          <a:xfrm>
            <a:off x="4108320" y="4245120"/>
            <a:ext cx="1149480" cy="326880"/>
          </a:xfrm>
          <a:prstGeom prst="rect">
            <a:avLst/>
          </a:prstGeom>
          <a:solidFill>
            <a:srgbClr val="00822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33520" y="990720"/>
            <a:ext cx="8762760" cy="137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001960" indent="-1887480">
              <a:lnSpc>
                <a:spcPct val="100000"/>
              </a:lnSpc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4bed"/>
                </a:solidFill>
                <a:effectLst/>
                <a:uFillTx/>
                <a:latin typeface="Arial"/>
              </a:rPr>
              <a:t>Purpose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and Launch the Careers of the Future Leaders and Innovators of Enron…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71400" y="3228840"/>
            <a:ext cx="3276720" cy="190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457200" indent="-457200">
              <a:lnSpc>
                <a:spcPct val="140000"/>
              </a:lnSpc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Program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40000"/>
              </a:lnSpc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“One Enron”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40000"/>
              </a:lnSpc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Rotations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47640" y="2886120"/>
            <a:ext cx="2667240" cy="58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1833480" indent="-1833480">
              <a:lnSpc>
                <a:spcPct val="90000"/>
              </a:lnSpc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4bed"/>
                </a:solidFill>
                <a:effectLst/>
                <a:uFillTx/>
                <a:latin typeface="Arial"/>
              </a:rPr>
              <a:t>Framework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618160" y="2357280"/>
            <a:ext cx="3048120" cy="1003320"/>
          </a:xfrm>
          <a:prstGeom prst="rect">
            <a:avLst/>
          </a:prstGeom>
          <a:solidFill>
            <a:srgbClr val="00822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5653080" y="2506680"/>
            <a:ext cx="2955960" cy="70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Business Units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(Incl. “AAC”)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638680" y="3722760"/>
            <a:ext cx="3048120" cy="922320"/>
          </a:xfrm>
          <a:prstGeom prst="rect">
            <a:avLst/>
          </a:prstGeom>
          <a:solidFill>
            <a:srgbClr val="004be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702400" y="3784680"/>
            <a:ext cx="2955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Associate / Analyst Program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9063000" y="3718080"/>
            <a:ext cx="457200" cy="927000"/>
          </a:xfrm>
          <a:prstGeom prst="rect">
            <a:avLst/>
          </a:prstGeom>
          <a:solidFill>
            <a:srgbClr val="00822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9077400" y="3946680"/>
            <a:ext cx="679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4114800" y="3814920"/>
            <a:ext cx="1149480" cy="326880"/>
          </a:xfrm>
          <a:prstGeom prst="rect">
            <a:avLst/>
          </a:prstGeom>
          <a:solidFill>
            <a:srgbClr val="00822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083120" y="3733920"/>
            <a:ext cx="1255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Investor Relations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070520" y="4179960"/>
            <a:ext cx="1255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PR/ Univ. Affairs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638680" y="5005440"/>
            <a:ext cx="1406520" cy="480960"/>
          </a:xfrm>
          <a:prstGeom prst="rect">
            <a:avLst/>
          </a:prstGeom>
          <a:solidFill>
            <a:srgbClr val="00822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7272360" y="5011560"/>
            <a:ext cx="1406520" cy="471600"/>
          </a:xfrm>
          <a:prstGeom prst="rect">
            <a:avLst/>
          </a:prstGeom>
          <a:solidFill>
            <a:srgbClr val="00822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7331040" y="5087880"/>
            <a:ext cx="12844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Real Time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694480" y="5091120"/>
            <a:ext cx="1255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Campus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283440" y="3362400"/>
            <a:ext cx="0" cy="360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746680" y="3375000"/>
            <a:ext cx="669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Needs Estimates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6289560" y="3375000"/>
            <a:ext cx="736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Active Involvement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899400" y="3384720"/>
            <a:ext cx="736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Information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892920" y="3362400"/>
            <a:ext cx="0" cy="360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7502400" y="3362400"/>
            <a:ext cx="0" cy="360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flipV="1">
            <a:off x="8494560" y="3328920"/>
            <a:ext cx="0" cy="378000"/>
          </a:xfrm>
          <a:prstGeom prst="line">
            <a:avLst/>
          </a:prstGeom>
          <a:ln w="2232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7861320" y="3363840"/>
            <a:ext cx="7365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Future Innovators &amp; Leaders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5280840" y="3984480"/>
            <a:ext cx="3603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114880" y="3672000"/>
            <a:ext cx="669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 Message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280840" y="4508640"/>
            <a:ext cx="3603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114880" y="4221000"/>
            <a:ext cx="669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Brand &amp; Marketing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 flipV="1">
            <a:off x="5999040" y="4633560"/>
            <a:ext cx="0" cy="377640"/>
          </a:xfrm>
          <a:prstGeom prst="line">
            <a:avLst/>
          </a:prstGeom>
          <a:ln w="2232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508720" y="4737240"/>
            <a:ext cx="6699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Talent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6788160" y="4657680"/>
            <a:ext cx="0" cy="360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794640" y="4632480"/>
            <a:ext cx="7459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Message &amp; Opportunities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7502400" y="4657680"/>
            <a:ext cx="0" cy="360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 flipV="1">
            <a:off x="8485200" y="4633560"/>
            <a:ext cx="0" cy="377640"/>
          </a:xfrm>
          <a:prstGeom prst="line">
            <a:avLst/>
          </a:prstGeom>
          <a:ln w="2232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7920000" y="4727520"/>
            <a:ext cx="7462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Talent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 flipH="1">
            <a:off x="8691120" y="3886200"/>
            <a:ext cx="3603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8518680" y="3679920"/>
            <a:ext cx="7365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Expertise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flipH="1">
            <a:off x="8691120" y="4400640"/>
            <a:ext cx="3603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8518680" y="4194000"/>
            <a:ext cx="7365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72240" y="228600"/>
            <a:ext cx="2517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Business Plan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"/>
          <p:cNvSpPr/>
          <p:nvPr/>
        </p:nvSpPr>
        <p:spPr>
          <a:xfrm>
            <a:off x="304920" y="2413080"/>
            <a:ext cx="44956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338040" y="1055520"/>
            <a:ext cx="3340080" cy="18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1833480" indent="-1833480">
              <a:lnSpc>
                <a:spcPct val="90000"/>
              </a:lnSpc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4bed"/>
                </a:solidFill>
                <a:effectLst/>
                <a:uFillTx/>
                <a:latin typeface="Arial"/>
              </a:rPr>
              <a:t>Guiding Principles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69800" y="1392120"/>
            <a:ext cx="8705880" cy="461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30040" indent="-230040">
              <a:lnSpc>
                <a:spcPct val="140000"/>
              </a:lnSpc>
              <a:spcBef>
                <a:spcPts val="1239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Program Exists for Business Units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40000"/>
              </a:lnSpc>
              <a:spcBef>
                <a:spcPts val="1239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Rotations Are Best Way to Learn Enron and Skills for Success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40000"/>
              </a:lnSpc>
              <a:spcBef>
                <a:spcPts val="1239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Messaging “On Brand”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40000"/>
              </a:lnSpc>
              <a:spcBef>
                <a:spcPts val="1239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Economies of Scale in Recruiting and Career Development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40000"/>
              </a:lnSpc>
              <a:spcBef>
                <a:spcPts val="1239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Careers at Enron Are Largely “Self-managed”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40000"/>
              </a:lnSpc>
              <a:spcBef>
                <a:spcPts val="1239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Everyone We Talk to Is a Future Customer or Hire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40000"/>
              </a:lnSpc>
              <a:spcBef>
                <a:spcPts val="1239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Aggressive Targeted Communication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40000"/>
              </a:lnSpc>
              <a:spcBef>
                <a:spcPts val="1239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Premium on “Real Time” Recruiting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372240" y="254160"/>
            <a:ext cx="2517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Business Plan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44240" y="304920"/>
            <a:ext cx="5181480" cy="45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Where We Recruit</a:t>
            </a:r>
            <a:endParaRPr b="0" i="1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1276200" y="939600"/>
            <a:ext cx="389592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457200" indent="-457200" algn="ctr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Analyst Recruiting Targets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AUC Morehouse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Baylor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Florida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Howard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LSU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NYU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Penn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 A&amp;M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Univ. of Houston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Michigan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UVA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Vanderbilt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Wellesley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 Berkeley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/>
          </p:nvPr>
        </p:nvSpPr>
        <p:spPr>
          <a:xfrm>
            <a:off x="5324400" y="939600"/>
            <a:ext cx="389592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457200" indent="-457200" algn="ctr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Associate Recruiting Targets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Baylor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Carnegie Mellon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Chicago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Columbia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Cornell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Darden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Georgetown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Harvard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Kellogg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Michigan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MIT – Sloan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NYU – Stern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Jones – Rice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Stanford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Thunderbird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UCLA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Vanderbilt – Owen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Wharton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Yale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"/>
          <p:cNvSpPr/>
          <p:nvPr/>
        </p:nvSpPr>
        <p:spPr>
          <a:xfrm>
            <a:off x="4083120" y="5064120"/>
            <a:ext cx="47952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flipH="1">
            <a:off x="6273360" y="5025960"/>
            <a:ext cx="490680" cy="687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7" name=""/>
          <p:cNvGrpSpPr/>
          <p:nvPr/>
        </p:nvGrpSpPr>
        <p:grpSpPr>
          <a:xfrm>
            <a:off x="1639800" y="960480"/>
            <a:ext cx="6217920" cy="3076560"/>
            <a:chOff x="1639800" y="960480"/>
            <a:chExt cx="6217920" cy="3076560"/>
          </a:xfrm>
        </p:grpSpPr>
        <p:sp>
          <p:nvSpPr>
            <p:cNvPr id="108" name=""/>
            <p:cNvSpPr/>
            <p:nvPr/>
          </p:nvSpPr>
          <p:spPr>
            <a:xfrm>
              <a:off x="1639800" y="960480"/>
              <a:ext cx="1652760" cy="48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  <a:ea typeface="Times New Roman"/>
                </a:rPr>
                <a:t> 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5399640" y="960480"/>
              <a:ext cx="416160" cy="48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1639800" y="1446120"/>
              <a:ext cx="1652760" cy="593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Expected Hires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3292560" y="1446120"/>
              <a:ext cx="1995120" cy="593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4-7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5287680" y="1446120"/>
              <a:ext cx="416160" cy="593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  <a:ea typeface="Times New Roman"/>
                </a:rPr>
                <a:t> 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5703840" y="1446120"/>
              <a:ext cx="1986120" cy="593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1-2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  <a:ea typeface="Times New Roman"/>
                </a:rPr>
                <a:t> 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1639800" y="2039760"/>
              <a:ext cx="1652760" cy="378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  <a:ea typeface="Times New Roman"/>
                </a:rPr>
                <a:t> 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3292560" y="2039760"/>
              <a:ext cx="1995120" cy="378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  <a:ea typeface="Times New Roman"/>
                </a:rPr>
                <a:t> 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5287680" y="2039760"/>
              <a:ext cx="416160" cy="378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  <a:ea typeface="Times New Roman"/>
                </a:rPr>
                <a:t> 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5703840" y="2039760"/>
              <a:ext cx="1986120" cy="378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  <a:ea typeface="Times New Roman"/>
                </a:rPr>
                <a:t> 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1639800" y="2417760"/>
              <a:ext cx="1652760" cy="486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University Relations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3292560" y="2417760"/>
              <a:ext cx="1995120" cy="486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Primary Focus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5287680" y="2417760"/>
              <a:ext cx="416160" cy="486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  <a:ea typeface="Times New Roman"/>
                </a:rPr>
                <a:t> 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5703840" y="2417760"/>
              <a:ext cx="1986120" cy="486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Secondary Focus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  <a:ea typeface="Times New Roman"/>
                </a:rPr>
                <a:t> 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1639800" y="2904120"/>
              <a:ext cx="1652760" cy="1132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Approach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3292560" y="2904120"/>
              <a:ext cx="1995120" cy="1132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Symbol"/>
                  <a:ea typeface="Symbol"/>
                </a:rPr>
                <a:t>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 Executive/Faculty Visits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Symbol"/>
                  <a:ea typeface="Symbol"/>
                </a:rPr>
                <a:t>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 Campus Presentation / 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   Reception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Symbol"/>
                  <a:ea typeface="Symbol"/>
                </a:rPr>
                <a:t>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 Multiple Social Events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Symbol"/>
                  <a:ea typeface="Symbol"/>
                </a:rPr>
                <a:t>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 Classroom / Organization 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   Presence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Symbol"/>
                  <a:ea typeface="Symbol"/>
                </a:rPr>
                <a:t>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 Multiple Visits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Symbol"/>
                  <a:ea typeface="Symbol"/>
                </a:rPr>
                <a:t>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 Multiple Interview Schedules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Symbol"/>
                  <a:ea typeface="Symbol"/>
                </a:rPr>
                <a:t>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 “Buddy System”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5287680" y="2904120"/>
              <a:ext cx="416160" cy="1132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  <a:ea typeface="Times New Roman"/>
                </a:rPr>
                <a:t> 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5703840" y="2904120"/>
              <a:ext cx="1986120" cy="1132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Symbol"/>
                  <a:ea typeface="Symbol"/>
                </a:rPr>
                <a:t>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 Executive/Faculty Visits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Symbol"/>
                  <a:ea typeface="Symbol"/>
                </a:rPr>
                <a:t>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 Postings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Symbol"/>
                  <a:ea typeface="Symbol"/>
                </a:rPr>
                <a:t>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 Resume Books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Symbol"/>
                  <a:ea typeface="Symbol"/>
                </a:rPr>
                <a:t>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 Key Organizations &amp; Classes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Symbol"/>
                  <a:ea typeface="Symbol"/>
                </a:rPr>
                <a:t>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 Direct Mail, etc.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Symbol"/>
                  <a:ea typeface="Symbol"/>
                </a:rPr>
                <a:t>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 Phone Screen / Video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   Interviews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Symbol"/>
                  <a:ea typeface="Symbol"/>
                </a:rPr>
                <a:t>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 One Interview Schedule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Symbol"/>
                  <a:ea typeface="Symbol"/>
                </a:rPr>
                <a:t>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 “Buddy System”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26" name=""/>
            <p:cNvGrpSpPr/>
            <p:nvPr/>
          </p:nvGrpSpPr>
          <p:grpSpPr>
            <a:xfrm>
              <a:off x="3236760" y="960480"/>
              <a:ext cx="2107080" cy="485640"/>
              <a:chOff x="3236760" y="960480"/>
              <a:chExt cx="2107080" cy="485640"/>
            </a:xfrm>
          </p:grpSpPr>
          <p:sp>
            <p:nvSpPr>
              <p:cNvPr id="127" name=""/>
              <p:cNvSpPr/>
              <p:nvPr/>
            </p:nvSpPr>
            <p:spPr>
              <a:xfrm>
                <a:off x="3292200" y="960480"/>
                <a:ext cx="1995120" cy="4856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Broad Based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" name=""/>
              <p:cNvSpPr/>
              <p:nvPr/>
            </p:nvSpPr>
            <p:spPr>
              <a:xfrm>
                <a:off x="3236760" y="960480"/>
                <a:ext cx="2107080" cy="4856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29" name=""/>
            <p:cNvGrpSpPr/>
            <p:nvPr/>
          </p:nvGrpSpPr>
          <p:grpSpPr>
            <a:xfrm>
              <a:off x="5760000" y="960480"/>
              <a:ext cx="2097720" cy="485640"/>
              <a:chOff x="5760000" y="960480"/>
              <a:chExt cx="2097720" cy="485640"/>
            </a:xfrm>
          </p:grpSpPr>
          <p:sp>
            <p:nvSpPr>
              <p:cNvPr id="130" name=""/>
              <p:cNvSpPr/>
              <p:nvPr/>
            </p:nvSpPr>
            <p:spPr>
              <a:xfrm>
                <a:off x="5815440" y="960480"/>
                <a:ext cx="1985760" cy="4856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  <a:ea typeface="Times New Roman"/>
                  </a:rPr>
                  <a:t>Direct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  <a:ea typeface="Times New Roman"/>
                  </a:rPr>
                  <a:t> 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" name=""/>
              <p:cNvSpPr/>
              <p:nvPr/>
            </p:nvSpPr>
            <p:spPr>
              <a:xfrm>
                <a:off x="5760000" y="960480"/>
                <a:ext cx="2097720" cy="4856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32" name=""/>
          <p:cNvSpPr/>
          <p:nvPr/>
        </p:nvSpPr>
        <p:spPr>
          <a:xfrm>
            <a:off x="3608280" y="5815080"/>
            <a:ext cx="4003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Fantastic Fridays/Super Saturdays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Offers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Cultivation Events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406440" y="165240"/>
            <a:ext cx="5181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Campus Recruiting Strategies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“…broader/shallower net for talent…”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678960" y="1004400"/>
            <a:ext cx="8744040" cy="18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177840" indent="-17784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FOR THE DEVELOPMENT OF ENTRY-LEVEL PROFESSIONAL</a:t>
            </a: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/>
          </p:nvPr>
        </p:nvSpPr>
        <p:spPr>
          <a:xfrm>
            <a:off x="842760" y="1676520"/>
            <a:ext cx="8429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>
              <a:lnSpc>
                <a:spcPct val="90000"/>
              </a:lnSpc>
              <a:spcBef>
                <a:spcPts val="1125"/>
              </a:spcBef>
              <a:spcAft>
                <a:spcPts val="1125"/>
              </a:spcAft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24-36 Months in Length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1125"/>
              </a:spcBef>
              <a:spcAft>
                <a:spcPts val="1125"/>
              </a:spcAft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Rotational in Nature With 1 Year Assignment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1125"/>
              </a:spcBef>
              <a:spcAft>
                <a:spcPts val="1125"/>
              </a:spcAft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Have Immediate Impact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1125"/>
              </a:spcBef>
              <a:spcAft>
                <a:spcPts val="1125"/>
              </a:spcAft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Exposure to Enron’s Culture and Core Competencies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1125"/>
              </a:spcBef>
              <a:spcAft>
                <a:spcPts val="1125"/>
              </a:spcAft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Opportunity to Gain New Knowledge and Acquire Additional Skills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1125"/>
              </a:spcBef>
              <a:spcAft>
                <a:spcPts val="1125"/>
              </a:spcAft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to Return to School* or Receive Merit-based Promotion to 3</a:t>
            </a:r>
            <a:r>
              <a:rPr b="0" lang="en-US" sz="20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rd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Year Analyst After 24 Months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1125"/>
              </a:spcBef>
              <a:spcAft>
                <a:spcPts val="1125"/>
              </a:spcAft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to Return to School* or Receive Merit-based Promotion to Associate After 36 Months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1125"/>
              </a:spcBef>
              <a:spcAft>
                <a:spcPts val="1125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471240" y="239760"/>
            <a:ext cx="2619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Analyst Program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212760" y="6337440"/>
            <a:ext cx="4746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*Merit based educational assistance packages maybe available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422280" y="1004760"/>
            <a:ext cx="9383760" cy="378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177840" indent="-17784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CORNERSTONE FOR DEVELOPMENT OF ENRON’S COMMERCIAL TALENT</a:t>
            </a: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/>
          </p:nvPr>
        </p:nvSpPr>
        <p:spPr>
          <a:xfrm>
            <a:off x="842760" y="1676520"/>
            <a:ext cx="8429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125"/>
              </a:spcBef>
              <a:spcAft>
                <a:spcPts val="1125"/>
              </a:spcAft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18-24 Month Program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125"/>
              </a:spcBef>
              <a:spcAft>
                <a:spcPts val="1125"/>
              </a:spcAft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Rotational in Nature With 6 Months Assignments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125"/>
              </a:spcBef>
              <a:spcAft>
                <a:spcPts val="1125"/>
              </a:spcAft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Immediate Responsibility and Impact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125"/>
              </a:spcBef>
              <a:spcAft>
                <a:spcPts val="1125"/>
              </a:spcAft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Exposure to Enron’s Core Competencies and Culture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125"/>
              </a:spcBef>
              <a:spcAft>
                <a:spcPts val="1125"/>
              </a:spcAft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Networking Opportunities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125"/>
              </a:spcBef>
              <a:spcAft>
                <a:spcPts val="1125"/>
              </a:spcAft>
              <a:buClr>
                <a:srgbClr val="00822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Merit-Based Promotions to Manager After 18-24 Months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125"/>
              </a:spcBef>
              <a:spcAft>
                <a:spcPts val="1125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>
            <a:off x="479520" y="252360"/>
            <a:ext cx="2958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Associate Program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1" name=""/>
          <p:cNvGraphicFramePr/>
          <p:nvPr/>
        </p:nvGraphicFramePr>
        <p:xfrm>
          <a:off x="347760" y="720720"/>
          <a:ext cx="9472680" cy="5122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47760" y="720720"/>
                    <a:ext cx="9472680" cy="5122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507600" y="291960"/>
            <a:ext cx="5181480" cy="45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Real Time Resume Analysis</a:t>
            </a:r>
            <a:endParaRPr b="0" i="1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20970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2001-03-05T14:45:46Z</dcterms:created>
  <dc:creator>Tammy Porterfield</dc:creator>
  <dc:description/>
  <dc:language>en-US</dc:language>
  <cp:lastModifiedBy>twarner</cp:lastModifiedBy>
  <cp:lastPrinted>2001-01-14T21:47:58Z</cp:lastPrinted>
  <dcterms:modified xsi:type="dcterms:W3CDTF">2001-10-16T17:13:57Z</dcterms:modified>
  <cp:revision>849</cp:revision>
  <dc:subject/>
  <dc:title>Enron Corp. First Quarter Performance</dc:title>
</cp:coreProperties>
</file>