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png" ContentType="image/png"/>
  <Override PartName="/ppt/media/image6.png" ContentType="image/png"/>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p:notesSz cx="7005638" cy="92233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9" name="PlaceHolder 3"/>
          <p:cNvSpPr>
            <a:spLocks noGrp="1"/>
          </p:cNvSpPr>
          <p:nvPr>
            <p:ph type="dt" idx="1"/>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2"/>
          </p:nvPr>
        </p:nvSpPr>
        <p:spPr>
          <a:xfrm>
            <a:off x="190476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CA7301C-17CA-41D0-A882-570C8E9A3187}"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1" name="PlaceHolder 5"/>
          <p:cNvSpPr>
            <a:spLocks noGrp="1"/>
          </p:cNvSpPr>
          <p:nvPr>
            <p:ph type="sldNum" idx="3"/>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431CC5D-05D1-4547-957B-BD210CE4EC33}"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13" name=""/>
          <p:cNvGrpSpPr/>
          <p:nvPr/>
        </p:nvGrpSpPr>
        <p:grpSpPr>
          <a:xfrm>
            <a:off x="304920" y="5791320"/>
            <a:ext cx="685800" cy="649080"/>
            <a:chOff x="304920" y="5791320"/>
            <a:chExt cx="685800" cy="649080"/>
          </a:xfrm>
        </p:grpSpPr>
        <p:grpSp>
          <p:nvGrpSpPr>
            <p:cNvPr id="14"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27"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28" name="PlaceHolder 3"/>
          <p:cNvSpPr>
            <a:spLocks noGrp="1"/>
          </p:cNvSpPr>
          <p:nvPr>
            <p:ph type="dt" idx="4"/>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29" name="PlaceHolder 4"/>
          <p:cNvSpPr>
            <a:spLocks noGrp="1"/>
          </p:cNvSpPr>
          <p:nvPr>
            <p:ph type="ftr" idx="5"/>
          </p:nvPr>
        </p:nvSpPr>
        <p:spPr>
          <a:xfrm>
            <a:off x="190476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F400BF7-4327-4720-A33D-BAE6DEEE011F}"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0" name="PlaceHolder 5"/>
          <p:cNvSpPr>
            <a:spLocks noGrp="1"/>
          </p:cNvSpPr>
          <p:nvPr>
            <p:ph type="sldNum" idx="6"/>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ECFDCB-583B-4F6E-A5A3-A21558958192}"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31" name=""/>
          <p:cNvGrpSpPr/>
          <p:nvPr/>
        </p:nvGrpSpPr>
        <p:grpSpPr>
          <a:xfrm>
            <a:off x="304920" y="5791320"/>
            <a:ext cx="685800" cy="649080"/>
            <a:chOff x="304920" y="5791320"/>
            <a:chExt cx="685800" cy="649080"/>
          </a:xfrm>
        </p:grpSpPr>
        <p:grpSp>
          <p:nvGrpSpPr>
            <p:cNvPr id="32"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33" name=""/>
          <p:cNvGrpSpPr/>
          <p:nvPr/>
        </p:nvGrpSpPr>
        <p:grpSpPr>
          <a:xfrm>
            <a:off x="0" y="2438280"/>
            <a:ext cx="9009000" cy="1052640"/>
            <a:chOff x="0" y="2438280"/>
            <a:chExt cx="9009000" cy="1052640"/>
          </a:xfrm>
        </p:grpSpPr>
        <p:grpSp>
          <p:nvGrpSpPr>
            <p:cNvPr id="34" name=""/>
            <p:cNvGrpSpPr/>
            <p:nvPr/>
          </p:nvGrpSpPr>
          <p:grpSpPr>
            <a:xfrm>
              <a:off x="290520" y="2546280"/>
              <a:ext cx="711360" cy="474840"/>
              <a:chOff x="290520" y="2546280"/>
              <a:chExt cx="711360" cy="474840"/>
            </a:xfrm>
          </p:grpSpPr>
          <p:sp>
            <p:nvSpPr>
              <p:cNvPr id="35"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7" name=""/>
            <p:cNvGrpSpPr/>
            <p:nvPr/>
          </p:nvGrpSpPr>
          <p:grpSpPr>
            <a:xfrm>
              <a:off x="414360" y="2968560"/>
              <a:ext cx="737640" cy="474840"/>
              <a:chOff x="414360" y="2968560"/>
              <a:chExt cx="737640" cy="474840"/>
            </a:xfrm>
          </p:grpSpPr>
          <p:sp>
            <p:nvSpPr>
              <p:cNvPr id="38"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0"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1"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Arial"/>
              </a:endParaRPr>
            </a:p>
          </p:txBody>
        </p:sp>
      </p:grpSp>
      <p:sp>
        <p:nvSpPr>
          <p:cNvPr id="43"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44" name="PlaceHolder 2"/>
          <p:cNvSpPr>
            <a:spLocks noGrp="1"/>
          </p:cNvSpPr>
          <p:nvPr>
            <p:ph type="dt" idx="7"/>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&lt;date/time&gt;</a:t>
            </a:r>
            <a:endParaRPr b="0" lang="en-US" sz="1400" strike="noStrike" u="none">
              <a:solidFill>
                <a:srgbClr val="000000"/>
              </a:solidFill>
              <a:effectLst/>
              <a:uFillTx/>
              <a:latin typeface="Times New Roman"/>
            </a:endParaRPr>
          </a:p>
        </p:txBody>
      </p:sp>
      <p:sp>
        <p:nvSpPr>
          <p:cNvPr id="45" name="PlaceHolder 3"/>
          <p:cNvSpPr>
            <a:spLocks noGrp="1"/>
          </p:cNvSpPr>
          <p:nvPr>
            <p:ph type="ftr" idx="8"/>
          </p:nvPr>
        </p:nvSpPr>
        <p:spPr>
          <a:xfrm>
            <a:off x="3428640" y="624852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46" name="PlaceHolder 4"/>
          <p:cNvSpPr>
            <a:spLocks noGrp="1"/>
          </p:cNvSpPr>
          <p:nvPr>
            <p:ph type="sldNum" idx="9"/>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4ED334A-E261-4D31-A786-6FD2BDEB1000}" type="slidenum">
              <a:rPr b="0" lang="en-US" sz="1400" strike="noStrike" u="none">
                <a:solidFill>
                  <a:srgbClr val="1c1c1c"/>
                </a:solidFill>
                <a:effectLst/>
                <a:uFillTx/>
                <a:latin typeface="Tahoma"/>
              </a:rPr>
              <a:t>&lt;number&gt;</a:t>
            </a:fld>
            <a:endParaRPr b="0" lang="en-US" sz="1400" strike="noStrike" u="none">
              <a:solidFill>
                <a:srgbClr val="000000"/>
              </a:solidFill>
              <a:effectLst/>
              <a:uFillTx/>
              <a:latin typeface="Times New Roman"/>
            </a:endParaRPr>
          </a:p>
        </p:txBody>
      </p:sp>
      <p:sp>
        <p:nvSpPr>
          <p:cNvPr id="4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Second Outline Level</a:t>
            </a:r>
            <a:endParaRPr b="0" lang="en-US" sz="1800" strike="noStrike" u="none">
              <a:solidFill>
                <a:srgbClr val="000000"/>
              </a:solidFill>
              <a:effectLst/>
              <a:uFillTx/>
              <a:latin typeface="Tahoma"/>
            </a:endParaRPr>
          </a:p>
          <a:p>
            <a:pPr lvl="2" marL="914400" algn="ctr">
              <a:spcBef>
                <a:spcPts val="349"/>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Third Outline Level</a:t>
            </a:r>
            <a:endParaRPr b="0" lang="en-US" sz="1400" strike="noStrike" u="none">
              <a:solidFill>
                <a:srgbClr val="000000"/>
              </a:solidFill>
              <a:effectLst/>
              <a:uFillTx/>
              <a:latin typeface="Tahoma"/>
            </a:endParaRPr>
          </a:p>
          <a:p>
            <a:pPr lvl="3" marL="1371600" algn="ctr">
              <a:spcBef>
                <a:spcPts val="34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Fourth Outline Level</a:t>
            </a:r>
            <a:endParaRPr b="0" lang="en-US" sz="1400" strike="noStrike" u="none">
              <a:solidFill>
                <a:srgbClr val="000000"/>
              </a:solidFill>
              <a:effectLst/>
              <a:uFillTx/>
              <a:latin typeface="Tahoma"/>
            </a:endParaRPr>
          </a:p>
          <a:p>
            <a:pPr lvl="4" marL="1828800" algn="ctr">
              <a:spcBef>
                <a:spcPts val="34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Fifth Outline Level</a:t>
            </a:r>
            <a:endParaRPr b="0" lang="en-US" sz="1400" strike="noStrike" u="none">
              <a:solidFill>
                <a:srgbClr val="000000"/>
              </a:solidFill>
              <a:effectLst/>
              <a:uFillTx/>
              <a:latin typeface="Tahoma"/>
            </a:endParaRPr>
          </a:p>
          <a:p>
            <a:pPr lvl="5"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Sixth Outline Level</a:t>
            </a:r>
            <a:endParaRPr b="0" lang="en-US" sz="1400" strike="noStrike" u="none">
              <a:solidFill>
                <a:srgbClr val="000000"/>
              </a:solidFill>
              <a:effectLst/>
              <a:uFillTx/>
              <a:latin typeface="Tahoma"/>
            </a:endParaRPr>
          </a:p>
          <a:p>
            <a:pPr lvl="6"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Seventh Outline Level</a:t>
            </a:r>
            <a:endParaRPr b="0" lang="en-US" sz="14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oleObject" Target="../embeddings/oleObject2.bin"/><Relationship Id="rId4" Type="http://schemas.openxmlformats.org/officeDocument/2006/relationships/image" Target="../media/image2.wmf"/><Relationship Id="rId5" Type="http://schemas.openxmlformats.org/officeDocument/2006/relationships/image" Target="../media/image3.wmf"/><Relationship Id="rId6" Type="http://schemas.openxmlformats.org/officeDocument/2006/relationships/image" Target="../media/image4.wmf"/><Relationship Id="rId7"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Project 300M Follow Up</a:t>
            </a:r>
            <a:endParaRPr b="0" lang="en-US" sz="2800" strike="noStrike" u="none">
              <a:solidFill>
                <a:srgbClr val="333399"/>
              </a:solidFill>
              <a:effectLst/>
              <a:uFillTx/>
              <a:latin typeface="Tahoma"/>
            </a:endParaRPr>
          </a:p>
        </p:txBody>
      </p:sp>
      <p:sp>
        <p:nvSpPr>
          <p:cNvPr id="49"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May 2001</a:t>
            </a:r>
            <a:endParaRPr b="0" lang="en-US" sz="2000" strike="noStrike" u="none">
              <a:solidFill>
                <a:srgbClr val="000000"/>
              </a:solidFill>
              <a:effectLst/>
              <a:uFillTx/>
              <a:latin typeface="Tahoma"/>
            </a:endParaRPr>
          </a:p>
        </p:txBody>
      </p:sp>
      <p:sp>
        <p:nvSpPr>
          <p:cNvPr id="50"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51" name=""/>
          <p:cNvGrpSpPr/>
          <p:nvPr/>
        </p:nvGrpSpPr>
        <p:grpSpPr>
          <a:xfrm>
            <a:off x="304920" y="5791320"/>
            <a:ext cx="685800" cy="649080"/>
            <a:chOff x="304920" y="5791320"/>
            <a:chExt cx="685800" cy="649080"/>
          </a:xfrm>
        </p:grpSpPr>
        <p:grpSp>
          <p:nvGrpSpPr>
            <p:cNvPr id="52" name=""/>
            <p:cNvGrpSpPr/>
            <p:nvPr/>
          </p:nvGrpSpPr>
          <p:grpSpPr>
            <a:xfrm>
              <a:off x="304920" y="6031080"/>
              <a:ext cx="685800" cy="409320"/>
              <a:chOff x="304920" y="6031080"/>
              <a:chExt cx="685800" cy="409320"/>
            </a:xfrm>
          </p:grpSpPr>
          <p:sp>
            <p:nvSpPr>
              <p:cNvPr id="53"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7"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58"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62"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 Other Major Companies</a:t>
            </a:r>
            <a:endParaRPr b="0" lang="en-US" sz="2800" strike="noStrike" u="none">
              <a:solidFill>
                <a:srgbClr val="333399"/>
              </a:solidFill>
              <a:effectLst/>
              <a:uFillTx/>
              <a:latin typeface="Tahoma"/>
            </a:endParaRPr>
          </a:p>
        </p:txBody>
      </p:sp>
      <p:pic>
        <p:nvPicPr>
          <p:cNvPr id="114" name="" descr=""/>
          <p:cNvPicPr/>
          <p:nvPr/>
        </p:nvPicPr>
        <p:blipFill>
          <a:blip r:embed="rId1"/>
          <a:stretch/>
        </p:blipFill>
        <p:spPr>
          <a:xfrm>
            <a:off x="1143000" y="1219320"/>
            <a:ext cx="7924680" cy="5029200"/>
          </a:xfrm>
          <a:prstGeom prst="rect">
            <a:avLst/>
          </a:prstGeom>
          <a:noFill/>
          <a:ln w="0">
            <a:noFill/>
          </a:ln>
        </p:spPr>
      </p:pic>
      <p:sp>
        <p:nvSpPr>
          <p:cNvPr id="115" name=""/>
          <p:cNvSpPr/>
          <p:nvPr/>
        </p:nvSpPr>
        <p:spPr>
          <a:xfrm>
            <a:off x="1143000" y="6248520"/>
            <a:ext cx="8001000" cy="633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1000" strike="noStrike" u="none">
                <a:solidFill>
                  <a:srgbClr val="000000"/>
                </a:solidFill>
                <a:effectLst/>
                <a:uFillTx/>
                <a:latin typeface="Tahoma"/>
              </a:rPr>
              <a:t>* “Severance and Separation Benefits,” Lee Hecht Harrison, 1998.  Survey based on 2,000 responses from human resource executives at</a:t>
            </a:r>
            <a:endParaRPr b="0" lang="en-US" sz="1000" strike="noStrike" u="none">
              <a:solidFill>
                <a:srgbClr val="000000"/>
              </a:solidFill>
              <a:effectLst/>
              <a:uFillTx/>
              <a:latin typeface="Arial"/>
            </a:endParaRPr>
          </a:p>
          <a:p>
            <a:pPr>
              <a:lnSpc>
                <a:spcPct val="5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organizations of all sizes and in a wide range of industries.</a:t>
            </a:r>
            <a:endParaRPr b="0" lang="en-US" sz="1000" strike="noStrike" u="none">
              <a:solidFill>
                <a:srgbClr val="000000"/>
              </a:solidFill>
              <a:effectLst/>
              <a:uFillTx/>
              <a:latin typeface="Arial"/>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 significant number of employees come from consulting firms which traditionally provide little or no severance benefits.</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6" name=""/>
          <p:cNvGraphicFramePr/>
          <p:nvPr/>
        </p:nvGraphicFramePr>
        <p:xfrm>
          <a:off x="914400" y="3959280"/>
          <a:ext cx="4191120" cy="2289240"/>
        </p:xfrm>
        <a:graphic>
          <a:graphicData uri="http://schemas.openxmlformats.org/presentationml/2006/ole">
            <p:oleObj progId="Excel.Sheet.12" r:id="rId1" spid="">
              <p:embed/>
              <p:pic>
                <p:nvPicPr>
                  <p:cNvPr id="117" name="" descr=""/>
                  <p:cNvPicPr/>
                  <p:nvPr/>
                </p:nvPicPr>
                <p:blipFill>
                  <a:blip r:embed="rId2"/>
                  <a:stretch/>
                </p:blipFill>
                <p:spPr>
                  <a:xfrm>
                    <a:off x="914400" y="3959280"/>
                    <a:ext cx="4191120" cy="2289240"/>
                  </a:xfrm>
                  <a:prstGeom prst="rect">
                    <a:avLst/>
                  </a:prstGeom>
                  <a:noFill/>
                  <a:ln w="0">
                    <a:noFill/>
                  </a:ln>
                </p:spPr>
              </p:pic>
            </p:oleObj>
          </a:graphicData>
        </a:graphic>
      </p:graphicFrame>
      <p:sp>
        <p:nvSpPr>
          <p:cNvPr id="11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Wrongful Termination Cost Considerations</a:t>
            </a:r>
            <a:endParaRPr b="0" lang="en-US" sz="2800" strike="noStrike" u="none">
              <a:solidFill>
                <a:srgbClr val="333399"/>
              </a:solidFill>
              <a:effectLst/>
              <a:uFillTx/>
              <a:latin typeface="Tahoma"/>
            </a:endParaRPr>
          </a:p>
        </p:txBody>
      </p:sp>
      <p:sp>
        <p:nvSpPr>
          <p:cNvPr id="119" name="PlaceHolder 2"/>
          <p:cNvSpPr>
            <a:spLocks noGrp="1"/>
          </p:cNvSpPr>
          <p:nvPr>
            <p:ph/>
          </p:nvPr>
        </p:nvSpPr>
        <p:spPr>
          <a:xfrm>
            <a:off x="914040" y="1447920"/>
            <a:ext cx="3809880" cy="2590560"/>
          </a:xfrm>
          <a:prstGeom prst="rect">
            <a:avLst/>
          </a:prstGeom>
          <a:noFill/>
          <a:ln w="0">
            <a:noFill/>
          </a:ln>
        </p:spPr>
        <p:txBody>
          <a:bodyPr lIns="90000" rIns="90000" tIns="46800" bIns="46800" anchor="t">
            <a:normAutofit/>
          </a:bodyPr>
          <a:p>
            <a:pPr marL="343080" indent="-343080">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How Do Severance Plan Changes Affect Overall Employee Proposition?</a:t>
            </a:r>
            <a:endParaRPr b="0" lang="en-US" sz="14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 severance plan may have an impact on public image and should be consistent with corporate culture.</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Severance benefits alone do not help recruiting efforts unless they are very, very, very lucrative. Employees in high demand are more attracted by salary, benefits and advancement opportunities.</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For executives and those in highly volatile jobs (i.e., dot-com’s), some applicants might be tempted by a guarantee of severance pay if they have been laid off previously.</a:t>
            </a:r>
            <a:endParaRPr b="0" lang="en-US" sz="1000" strike="noStrike" u="none">
              <a:solidFill>
                <a:srgbClr val="000000"/>
              </a:solidFill>
              <a:effectLst/>
              <a:uFillTx/>
              <a:latin typeface="Tahoma"/>
            </a:endParaRPr>
          </a:p>
        </p:txBody>
      </p:sp>
      <p:sp>
        <p:nvSpPr>
          <p:cNvPr id="120" name="PlaceHolder 3"/>
          <p:cNvSpPr>
            <a:spLocks noGrp="1"/>
          </p:cNvSpPr>
          <p:nvPr>
            <p:ph/>
          </p:nvPr>
        </p:nvSpPr>
        <p:spPr>
          <a:xfrm>
            <a:off x="4876560" y="1447920"/>
            <a:ext cx="3809880" cy="4114800"/>
          </a:xfrm>
          <a:prstGeom prst="rect">
            <a:avLst/>
          </a:prstGeom>
          <a:noFill/>
          <a:ln w="0">
            <a:noFill/>
          </a:ln>
        </p:spPr>
        <p:txBody>
          <a:bodyPr lIns="90000" rIns="90000" tIns="46800" bIns="46800" anchor="t">
            <a:normAutofit/>
          </a:bodyPr>
          <a:p>
            <a:pPr marL="343080" indent="-343080">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How Do Severance Payments Adversely Impact Wrongful Termination Costs?</a:t>
            </a:r>
            <a:endParaRPr b="0" lang="en-US" sz="14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Enron had only three cases that were litigated last year. Companies of our size average 5 times that.</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Typically, wrongful termination suits are brought as a result of the employee’s perception of mistreatment during employment or mistreatment that resulted in involuntary termination.</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Litigation occurs to recover loss wages for retribution purposes. </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Wrongful termination costs include outside counsel fees, inside counsel time,supervisor’s time and potential adverse publicity.</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These costs start at $150K per event and range up to $M if you include punitive damages.</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
        <p:nvSpPr>
          <p:cNvPr id="121" name=""/>
          <p:cNvSpPr/>
          <p:nvPr/>
        </p:nvSpPr>
        <p:spPr>
          <a:xfrm>
            <a:off x="1981080" y="4572000"/>
            <a:ext cx="0" cy="1219320"/>
          </a:xfrm>
          <a:prstGeom prst="line">
            <a:avLst/>
          </a:prstGeom>
          <a:ln w="28440">
            <a:solidFill>
              <a:srgbClr val="ff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How Severance is Paid</a:t>
            </a:r>
            <a:endParaRPr b="0" lang="en-US" sz="2800" strike="noStrike" u="none">
              <a:solidFill>
                <a:srgbClr val="333399"/>
              </a:solidFill>
              <a:effectLst/>
              <a:uFillTx/>
              <a:latin typeface="Tahoma"/>
            </a:endParaRPr>
          </a:p>
        </p:txBody>
      </p:sp>
      <p:sp>
        <p:nvSpPr>
          <p:cNvPr id="123" name="PlaceHolder 2"/>
          <p:cNvSpPr>
            <a:spLocks noGrp="1"/>
          </p:cNvSpPr>
          <p:nvPr>
            <p:ph/>
          </p:nvPr>
        </p:nvSpPr>
        <p:spPr>
          <a:xfrm>
            <a:off x="914400" y="1447920"/>
            <a:ext cx="7772400" cy="4114800"/>
          </a:xfrm>
          <a:prstGeom prst="rect">
            <a:avLst/>
          </a:prstGeom>
          <a:noFill/>
          <a:ln w="0">
            <a:noFill/>
          </a:ln>
        </p:spPr>
        <p:txBody>
          <a:bodyPr lIns="90000" rIns="90000" tIns="46800" bIns="46800" anchor="t">
            <a:normAutofit/>
          </a:bodyPr>
          <a:p>
            <a:pPr marL="343080" indent="-343080">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Three Approaches</a:t>
            </a:r>
            <a:endParaRPr b="0" lang="en-US" sz="1400" strike="noStrike" u="none">
              <a:solidFill>
                <a:srgbClr val="000000"/>
              </a:solidFill>
              <a:effectLst/>
              <a:uFillTx/>
              <a:latin typeface="Tahoma"/>
            </a:endParaRPr>
          </a:p>
          <a:p>
            <a:pPr lvl="1" marL="743040" indent="-285840">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Lump Sum</a:t>
            </a:r>
            <a:endParaRPr b="0" lang="en-US" sz="1200" strike="noStrike" u="none">
              <a:solidFill>
                <a:srgbClr val="000000"/>
              </a:solidFill>
              <a:effectLst/>
              <a:uFillTx/>
              <a:latin typeface="Tahoma"/>
            </a:endParaRPr>
          </a:p>
          <a:p>
            <a:pPr lvl="2" marL="1143000" indent="-228600">
              <a:spcBef>
                <a:spcPts val="224"/>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Enron’s 2001 YTD severance payments have been made as follows:</a:t>
            </a:r>
            <a:endParaRPr b="0" lang="en-US" sz="900" strike="noStrike" u="none">
              <a:solidFill>
                <a:srgbClr val="000000"/>
              </a:solidFill>
              <a:effectLst/>
              <a:uFillTx/>
              <a:latin typeface="Tahoma"/>
            </a:endParaRPr>
          </a:p>
          <a:p>
            <a:pPr lvl="3" marL="1600200" indent="-228600">
              <a:spcBef>
                <a:spcPts val="224"/>
              </a:spcBef>
              <a:buClr>
                <a:srgbClr val="000000"/>
              </a:buClr>
              <a:buSzPct val="55000"/>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49% periodic payments</a:t>
            </a:r>
            <a:endParaRPr b="0" lang="en-US" sz="900" strike="noStrike" u="none">
              <a:solidFill>
                <a:srgbClr val="000000"/>
              </a:solidFill>
              <a:effectLst/>
              <a:uFillTx/>
              <a:latin typeface="Tahoma"/>
            </a:endParaRPr>
          </a:p>
          <a:p>
            <a:pPr lvl="3" marL="1600200" indent="-228600">
              <a:spcBef>
                <a:spcPts val="224"/>
              </a:spcBef>
              <a:buClr>
                <a:srgbClr val="000000"/>
              </a:buClr>
              <a:buSzPct val="55000"/>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32% lump sum (waiver amount)</a:t>
            </a:r>
            <a:endParaRPr b="0" lang="en-US" sz="900" strike="noStrike" u="none">
              <a:solidFill>
                <a:srgbClr val="000000"/>
              </a:solidFill>
              <a:effectLst/>
              <a:uFillTx/>
              <a:latin typeface="Tahoma"/>
            </a:endParaRPr>
          </a:p>
          <a:p>
            <a:pPr lvl="3" marL="1600200" indent="-228600">
              <a:spcBef>
                <a:spcPts val="224"/>
              </a:spcBef>
              <a:buClr>
                <a:srgbClr val="000000"/>
              </a:buClr>
              <a:buSzPct val="55000"/>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19% agreements</a:t>
            </a:r>
            <a:endParaRPr b="0" lang="en-US" sz="900" strike="noStrike" u="none">
              <a:solidFill>
                <a:srgbClr val="000000"/>
              </a:solidFill>
              <a:effectLst/>
              <a:uFillTx/>
              <a:latin typeface="Tahoma"/>
            </a:endParaRPr>
          </a:p>
          <a:p>
            <a:pPr lvl="2" marL="1143000" indent="-228600">
              <a:spcBef>
                <a:spcPts val="224"/>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High number of lump sum payments is an adverse impact to earnings management as it accelerates the expense treatment</a:t>
            </a:r>
            <a:endParaRPr b="0" lang="en-US" sz="900" strike="noStrike" u="none">
              <a:solidFill>
                <a:srgbClr val="000000"/>
              </a:solidFill>
              <a:effectLst/>
              <a:uFillTx/>
              <a:latin typeface="Tahoma"/>
            </a:endParaRPr>
          </a:p>
          <a:p>
            <a:pPr lvl="2" marL="1143000" indent="-228600">
              <a:spcBef>
                <a:spcPts val="224"/>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The employee may receive an adverse personal tax as well.</a:t>
            </a:r>
            <a:endParaRPr b="0" lang="en-US" sz="900" strike="noStrike" u="none">
              <a:solidFill>
                <a:srgbClr val="000000"/>
              </a:solidFill>
              <a:effectLst/>
              <a:uFillTx/>
              <a:latin typeface="Tahoma"/>
            </a:endParaRPr>
          </a:p>
          <a:p>
            <a:pPr lvl="1" marL="743040" indent="-285840">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Continuation of Salary</a:t>
            </a:r>
            <a:endParaRPr b="0" lang="en-US" sz="1200" strike="noStrike" u="none">
              <a:solidFill>
                <a:srgbClr val="000000"/>
              </a:solidFill>
              <a:effectLst/>
              <a:uFillTx/>
              <a:latin typeface="Tahoma"/>
            </a:endParaRPr>
          </a:p>
          <a:p>
            <a:pPr lvl="2" marL="1143000" indent="-228600">
              <a:spcBef>
                <a:spcPts val="224"/>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Continuation of salary entices employees to maintain contractual and plan agreements.</a:t>
            </a:r>
            <a:endParaRPr b="0" lang="en-US" sz="900" strike="noStrike" u="none">
              <a:solidFill>
                <a:srgbClr val="000000"/>
              </a:solidFill>
              <a:effectLst/>
              <a:uFillTx/>
              <a:latin typeface="Tahoma"/>
            </a:endParaRPr>
          </a:p>
          <a:p>
            <a:pPr lvl="1" marL="743040" indent="-285840">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Employee’s choice between lump sum and continuation of salary</a:t>
            </a:r>
            <a:endParaRPr b="0" lang="en-US" sz="1200" strike="noStrike" u="none">
              <a:solidFill>
                <a:srgbClr val="000000"/>
              </a:solidFill>
              <a:effectLst/>
              <a:uFillTx/>
              <a:latin typeface="Tahoma"/>
            </a:endParaRPr>
          </a:p>
          <a:p>
            <a:pPr lvl="2" marL="1143000" indent="-228600">
              <a:spcBef>
                <a:spcPts val="224"/>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Fewer than 10% of other companies give employees a choice</a:t>
            </a:r>
            <a:endParaRPr b="0" lang="en-US" sz="900" strike="noStrike" u="none">
              <a:solidFill>
                <a:srgbClr val="000000"/>
              </a:solidFill>
              <a:effectLst/>
              <a:uFillTx/>
              <a:latin typeface="Tahoma"/>
            </a:endParaRPr>
          </a:p>
        </p:txBody>
      </p:sp>
      <p:graphicFrame>
        <p:nvGraphicFramePr>
          <p:cNvPr id="124" name=""/>
          <p:cNvGraphicFramePr/>
          <p:nvPr/>
        </p:nvGraphicFramePr>
        <p:xfrm>
          <a:off x="2057400" y="4343400"/>
          <a:ext cx="4238640" cy="1504800"/>
        </p:xfrm>
        <a:graphic>
          <a:graphicData uri="http://schemas.openxmlformats.org/drawingml/2006/table">
            <a:tbl>
              <a:tblPr/>
              <a:tblGrid>
                <a:gridCol w="1869840"/>
                <a:gridCol w="774720"/>
                <a:gridCol w="662040"/>
                <a:gridCol w="932040"/>
              </a:tblGrid>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Executives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Non-Exempts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Salary Continuation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52%</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48%</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46%</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Lump Sum</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44%</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49%</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51%</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Employee’s Option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8%</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8%</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8%</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Both Lump Sum &amp; Periodically</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6%</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6%</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Periodically</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25" name=""/>
          <p:cNvSpPr/>
          <p:nvPr/>
        </p:nvSpPr>
        <p:spPr>
          <a:xfrm>
            <a:off x="2057400" y="3962520"/>
            <a:ext cx="4191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How are Severance Payments Made?*</a:t>
            </a:r>
            <a:endParaRPr b="0" lang="en-US" sz="1400" strike="noStrike" u="none">
              <a:solidFill>
                <a:srgbClr val="000000"/>
              </a:solidFill>
              <a:effectLst/>
              <a:uFillTx/>
              <a:latin typeface="Arial"/>
            </a:endParaRPr>
          </a:p>
        </p:txBody>
      </p:sp>
      <p:sp>
        <p:nvSpPr>
          <p:cNvPr id="126" name=""/>
          <p:cNvSpPr/>
          <p:nvPr/>
        </p:nvSpPr>
        <p:spPr>
          <a:xfrm>
            <a:off x="914400" y="6110280"/>
            <a:ext cx="4495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“Severance and Separation Benefits,” Lee Hecht Harrison, 1998.</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 Anywhere Enterprise Portal</a:t>
            </a:r>
            <a:endParaRPr b="0" lang="en-US" sz="2800" strike="noStrike" u="none">
              <a:solidFill>
                <a:srgbClr val="333399"/>
              </a:solidFill>
              <a:effectLst/>
              <a:uFillTx/>
              <a:latin typeface="Tahoma"/>
            </a:endParaRPr>
          </a:p>
        </p:txBody>
      </p:sp>
      <p:sp>
        <p:nvSpPr>
          <p:cNvPr id="128"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EnronAnywhere Enterprise Portal</a:t>
            </a:r>
            <a:endParaRPr b="0" lang="en-US" sz="2800" strike="noStrike" u="none">
              <a:solidFill>
                <a:srgbClr val="333399"/>
              </a:solidFill>
              <a:effectLst/>
              <a:uFillTx/>
              <a:latin typeface="Tahoma"/>
            </a:endParaRPr>
          </a:p>
        </p:txBody>
      </p:sp>
      <p:sp>
        <p:nvSpPr>
          <p:cNvPr id="130" name="PlaceHolder 2"/>
          <p:cNvSpPr>
            <a:spLocks noGrp="1"/>
          </p:cNvSpPr>
          <p:nvPr>
            <p:ph/>
          </p:nvPr>
        </p:nvSpPr>
        <p:spPr>
          <a:xfrm>
            <a:off x="914400" y="137160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Hard Savings ($M) before development costs</a:t>
            </a:r>
            <a:endParaRPr b="0" lang="en-US" sz="12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Increased Use of Existing Applications</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$17M</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Web Application and Development</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10</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Web Marketing Collateral</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6</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HR Self Service</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sng">
                <a:solidFill>
                  <a:srgbClr val="000000"/>
                </a:solidFill>
                <a:effectLst/>
                <a:uFillTx/>
                <a:latin typeface="Tahoma"/>
              </a:rPr>
              <a:t>1</a:t>
            </a:r>
            <a:endParaRPr b="0" lang="en-US" sz="1000" strike="noStrike" u="none">
              <a:solidFill>
                <a:srgbClr val="000000"/>
              </a:solidFill>
              <a:effectLst/>
              <a:uFillTx/>
              <a:latin typeface="Tahoma"/>
            </a:endParaRPr>
          </a:p>
          <a:p>
            <a:pPr lvl="4" marL="2057400" indent="-228600">
              <a:lnSpc>
                <a:spcPct val="90000"/>
              </a:lnSpc>
              <a:spcBef>
                <a:spcPts val="224"/>
              </a:spcBef>
              <a:buNone/>
              <a:tabLst>
                <a:tab algn="l" pos="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a:t>
            </a:r>
            <a:r>
              <a:rPr b="0" lang="en-US" sz="900" strike="noStrike" u="none">
                <a:solidFill>
                  <a:srgbClr val="000000"/>
                </a:solidFill>
                <a:effectLst/>
                <a:uFillTx/>
                <a:latin typeface="Tahoma"/>
              </a:rPr>
              <a:t>TOTAL</a:t>
            </a:r>
            <a:r>
              <a:rPr b="0" lang="en-US" sz="900" strike="noStrike" u="none">
                <a:solidFill>
                  <a:srgbClr val="000000"/>
                </a:solidFill>
                <a:effectLst/>
                <a:uFillTx/>
                <a:latin typeface="Tahoma"/>
              </a:rPr>
              <a:t>	</a:t>
            </a:r>
            <a:r>
              <a:rPr b="0" lang="en-US" sz="900" strike="noStrike" u="none">
                <a:solidFill>
                  <a:srgbClr val="000000"/>
                </a:solidFill>
                <a:effectLst/>
                <a:uFillTx/>
                <a:latin typeface="Tahoma"/>
              </a:rPr>
              <a:t>34M</a:t>
            </a:r>
            <a:endParaRPr b="0" lang="en-US" sz="9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Other savings opportunities may include corporate communications, elearning, call center resources, etc.  These savings are very conservatively estimated.</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ahoma"/>
            </a:endParaRPr>
          </a:p>
          <a:p>
            <a:pPr marL="343080" indent="-34308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11d26"/>
                </a:solidFill>
                <a:effectLst/>
                <a:uFillTx/>
                <a:latin typeface="Tahoma"/>
              </a:rPr>
              <a:t>Increased Usage of Existing/Planned Services</a:t>
            </a:r>
            <a:endParaRPr b="0" lang="en-US" sz="1200" strike="noStrike" u="none">
              <a:solidFill>
                <a:srgbClr val="000000"/>
              </a:solidFill>
              <a:effectLst/>
              <a:uFillTx/>
              <a:latin typeface="Tahoma"/>
            </a:endParaRPr>
          </a:p>
          <a:p>
            <a:pPr lvl="1" marL="743040" indent="-285840">
              <a:lnSpc>
                <a:spcPct val="90000"/>
              </a:lnSpc>
              <a:spcBef>
                <a:spcPts val="2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Providing all content and services through a single, personalized channel makes it easier for users to navigate within the web environment.  In addition, providing only the relevant transactions in a consistent presentation format will increase the ease of executing transactions regardless of the back-office system providing the functionality.  As a result, users will more easily find and use systems; therefore driving a related increase in the value realized by the service provider. </a:t>
            </a:r>
            <a:endParaRPr b="0" lang="en-US" sz="800" strike="noStrike" u="none">
              <a:solidFill>
                <a:srgbClr val="000000"/>
              </a:solidFill>
              <a:effectLst/>
              <a:uFillTx/>
              <a:latin typeface="Tahoma"/>
            </a:endParaRPr>
          </a:p>
          <a:p>
            <a:pPr lvl="1" marL="743040" indent="-285840">
              <a:lnSpc>
                <a:spcPct val="90000"/>
              </a:lnSpc>
              <a:spcBef>
                <a:spcPts val="2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Each service provided through the portal will have its own value proposition, of which some will have associated hard dollars. The incremental value of the Enron Portal is the extension of this value to additional users. eProcurement and travel were selected as anecdotal case examples, and additional opportunities will be determined by the specific services offered in each release.</a:t>
            </a:r>
            <a:endParaRPr b="0" lang="en-US" sz="800" strike="noStrike" u="none">
              <a:solidFill>
                <a:srgbClr val="000000"/>
              </a:solidFill>
              <a:effectLst/>
              <a:uFillTx/>
              <a:latin typeface="Tahoma"/>
            </a:endParaRPr>
          </a:p>
          <a:p>
            <a:pPr marL="343080" indent="-34308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11d26"/>
                </a:solidFill>
                <a:effectLst/>
                <a:uFillTx/>
                <a:latin typeface="Tahoma"/>
              </a:rPr>
              <a:t>Marketing Collateral Cost Avoidance</a:t>
            </a:r>
            <a:r>
              <a:rPr b="0" lang="en-US" sz="1200" strike="noStrike" u="none">
                <a:solidFill>
                  <a:srgbClr val="cc3300"/>
                </a:solidFill>
                <a:effectLst/>
                <a:uFillTx/>
                <a:latin typeface="Tahoma"/>
              </a:rPr>
              <a:t> </a:t>
            </a:r>
            <a:endParaRPr b="0" lang="en-US" sz="1200" strike="noStrike" u="none">
              <a:solidFill>
                <a:srgbClr val="000000"/>
              </a:solidFill>
              <a:effectLst/>
              <a:uFillTx/>
              <a:latin typeface="Tahoma"/>
            </a:endParaRPr>
          </a:p>
          <a:p>
            <a:pPr lvl="1" marL="743040" indent="-285840">
              <a:lnSpc>
                <a:spcPct val="90000"/>
              </a:lnSpc>
              <a:spcBef>
                <a:spcPts val="2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Internal collateral marketing efforts could be dramatically reduced or eliminated if all new content and services are provided through a single channel.</a:t>
            </a:r>
            <a:endParaRPr b="0" lang="en-US" sz="800" strike="noStrike" u="none">
              <a:solidFill>
                <a:srgbClr val="000000"/>
              </a:solidFill>
              <a:effectLst/>
              <a:uFillTx/>
              <a:latin typeface="Tahoma"/>
            </a:endParaRPr>
          </a:p>
          <a:p>
            <a:pPr marL="343080" indent="-34308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11d26"/>
                </a:solidFill>
                <a:effectLst/>
                <a:uFillTx/>
                <a:latin typeface="Tahoma"/>
              </a:rPr>
              <a:t>Future Application Cost Avoidance</a:t>
            </a:r>
            <a:r>
              <a:rPr b="0" lang="en-US" sz="1200" strike="noStrike" u="none">
                <a:solidFill>
                  <a:srgbClr val="cc3300"/>
                </a:solidFill>
                <a:effectLst/>
                <a:uFillTx/>
                <a:latin typeface="Tahoma"/>
              </a:rPr>
              <a:t> </a:t>
            </a:r>
            <a:endParaRPr b="0" lang="en-US" sz="1200" strike="noStrike" u="none">
              <a:solidFill>
                <a:srgbClr val="000000"/>
              </a:solidFill>
              <a:effectLst/>
              <a:uFillTx/>
              <a:latin typeface="Tahoma"/>
            </a:endParaRPr>
          </a:p>
          <a:p>
            <a:pPr lvl="1" marL="743040" indent="-285840">
              <a:lnSpc>
                <a:spcPct val="90000"/>
              </a:lnSpc>
              <a:spcBef>
                <a:spcPts val="2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A single enterprise portal enables cost avoidance for web application development and support driven by standardized User Interface, Security, Access, Personalization, Search Engine, Content Management, Hardware, Operating Systems, System Management, Application Integration.</a:t>
            </a:r>
            <a:endParaRPr b="0" lang="en-US" sz="800" strike="noStrike" u="none">
              <a:solidFill>
                <a:srgbClr val="000000"/>
              </a:solidFill>
              <a:effectLst/>
              <a:uFillTx/>
              <a:latin typeface="Tahoma"/>
            </a:endParaRPr>
          </a:p>
          <a:p>
            <a:pPr marL="343080" indent="-34308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a11d26"/>
                </a:solidFill>
                <a:effectLst/>
                <a:uFillTx/>
                <a:latin typeface="Tahoma"/>
              </a:rPr>
              <a:t>Consolidation of Planned “In-scope” Projects</a:t>
            </a:r>
            <a:r>
              <a:rPr b="0" lang="en-US" sz="1200" strike="noStrike" u="none">
                <a:solidFill>
                  <a:srgbClr val="cc3300"/>
                </a:solidFill>
                <a:effectLst/>
                <a:uFillTx/>
                <a:latin typeface="Tahoma"/>
              </a:rPr>
              <a:t> </a:t>
            </a:r>
            <a:endParaRPr b="0" lang="en-US" sz="1200" strike="noStrike" u="none">
              <a:solidFill>
                <a:srgbClr val="000000"/>
              </a:solidFill>
              <a:effectLst/>
              <a:uFillTx/>
              <a:latin typeface="Tahoma"/>
            </a:endParaRPr>
          </a:p>
          <a:p>
            <a:pPr lvl="1" marL="743040" indent="-285840">
              <a:lnSpc>
                <a:spcPct val="90000"/>
              </a:lnSpc>
              <a:spcBef>
                <a:spcPts val="2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In order to deliver enterprise portal functionality, multiple IT components are required.  Some of these components such as content management systems, single sign-on security/profiles, remote connectivity might already be underway or planned as separate initiatives.</a:t>
            </a:r>
            <a:endParaRPr b="0" lang="en-US" sz="8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EnronAnywhere Enterprise Portal</a:t>
            </a:r>
            <a:endParaRPr b="0" lang="en-US" sz="2800" strike="noStrike" u="none">
              <a:solidFill>
                <a:srgbClr val="333399"/>
              </a:solidFill>
              <a:effectLst/>
              <a:uFillTx/>
              <a:latin typeface="Tahoma"/>
            </a:endParaRPr>
          </a:p>
        </p:txBody>
      </p:sp>
      <p:sp>
        <p:nvSpPr>
          <p:cNvPr id="132" name="PlaceHolder 2"/>
          <p:cNvSpPr>
            <a:spLocks noGrp="1"/>
          </p:cNvSpPr>
          <p:nvPr>
            <p:ph/>
          </p:nvPr>
        </p:nvSpPr>
        <p:spPr>
          <a:xfrm>
            <a:off x="914400" y="1371600"/>
            <a:ext cx="7772400" cy="4114800"/>
          </a:xfrm>
          <a:prstGeom prst="rect">
            <a:avLst/>
          </a:prstGeom>
          <a:noFill/>
          <a:ln w="0">
            <a:noFill/>
          </a:ln>
        </p:spPr>
        <p:txBody>
          <a:bodyPr lIns="90000" rIns="90000" tIns="46800" bIns="46800" anchor="t">
            <a:normAutofit lnSpcReduction="9999"/>
          </a:bodyPr>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11d26"/>
                </a:solidFill>
                <a:effectLst/>
                <a:uFillTx/>
                <a:latin typeface="Tahoma"/>
              </a:rPr>
              <a:t>Productivity Improvements</a:t>
            </a:r>
            <a:endParaRPr b="0" lang="en-US" sz="1400" strike="noStrike" u="none">
              <a:solidFill>
                <a:srgbClr val="000000"/>
              </a:solidFill>
              <a:effectLst/>
              <a:uFillTx/>
              <a:latin typeface="Tahoma"/>
            </a:endParaRPr>
          </a:p>
          <a:p>
            <a:pPr lvl="1" marL="743040" indent="-285840">
              <a:lnSpc>
                <a:spcPct val="90000"/>
              </a:lnSpc>
              <a:spcBef>
                <a:spcPts val="224"/>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A primary benefit of enterprise portals is increased user productivity driven by navigation, logon, and personalized/ customizable role- and event-based content and services.  While no hard dollars are directly associated with this benefit until/unless actual staff reductions or demonstrated revenue increases are identified, prior engagement experience in conjunction with the current Enron environment suggest that wasted time through inefficient navigation, limited search capabilities, and password/logon requirements could easily represent ten minutes or more per day (2%).  Regardless of whether this opportunity is valued as a percent of loaded salary (up to $26M) or as missed revenue opportunities (up to $2B), the overall impact across the entire Enron organization is substantial.</a:t>
            </a:r>
            <a:endParaRPr b="0" lang="en-US" sz="900" strike="noStrike" u="none">
              <a:solidFill>
                <a:srgbClr val="000000"/>
              </a:solidFill>
              <a:effectLst/>
              <a:uFillTx/>
              <a:latin typeface="Tahoma"/>
            </a:endParaRPr>
          </a:p>
          <a:p>
            <a:pPr marL="343080" indent="-343080">
              <a:lnSpc>
                <a:spcPct val="9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11d26"/>
                </a:solidFill>
                <a:effectLst/>
                <a:uFillTx/>
                <a:latin typeface="Tahoma"/>
              </a:rPr>
              <a:t>Call Center Cost Reductions </a:t>
            </a:r>
            <a:endParaRPr b="0" lang="en-US" sz="1400" strike="noStrike" u="none">
              <a:solidFill>
                <a:srgbClr val="000000"/>
              </a:solidFill>
              <a:effectLst/>
              <a:uFillTx/>
              <a:latin typeface="Tahoma"/>
            </a:endParaRPr>
          </a:p>
          <a:p>
            <a:pPr lvl="1" marL="743040" indent="-285840">
              <a:lnSpc>
                <a:spcPct val="90000"/>
              </a:lnSpc>
              <a:spcBef>
                <a:spcPts val="224"/>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A single enterprise portal dramatically simplifies the desktop/laptop image.  In addition the integrated use of single sign-on through a single delivery channel dramatically reduces the number of passwords.  The use of employee self-service through a streamlined work and life event framework will also reduce the less complex inquiries to functional support organizations. The specific financial opportunities can be analyzed based on evolving requirements after the initial release, and will be further refined during subsequent releases.  However, current support requirements should be reduced overall, and the opportunity to move toward a more integrated shared-services model may provide further cost savings.</a:t>
            </a:r>
            <a:endParaRPr b="0" lang="en-US" sz="900" strike="noStrike" u="none">
              <a:solidFill>
                <a:srgbClr val="000000"/>
              </a:solidFill>
              <a:effectLst/>
              <a:uFillTx/>
              <a:latin typeface="Tahoma"/>
            </a:endParaRPr>
          </a:p>
          <a:p>
            <a:pPr marL="343080" indent="-343080">
              <a:lnSpc>
                <a:spcPct val="9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11d26"/>
                </a:solidFill>
                <a:effectLst/>
                <a:uFillTx/>
                <a:latin typeface="Tahoma"/>
              </a:rPr>
              <a:t>Printing and Distribution Cost Reductions </a:t>
            </a:r>
            <a:endParaRPr b="0" lang="en-US" sz="1400" strike="noStrike" u="none">
              <a:solidFill>
                <a:srgbClr val="000000"/>
              </a:solidFill>
              <a:effectLst/>
              <a:uFillTx/>
              <a:latin typeface="Tahoma"/>
            </a:endParaRPr>
          </a:p>
          <a:p>
            <a:pPr lvl="1" marL="743040" indent="-285840">
              <a:lnSpc>
                <a:spcPct val="90000"/>
              </a:lnSpc>
              <a:spcBef>
                <a:spcPts val="224"/>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Additional opportunities exist to move printed materials such as pay stubs and benefits information to the web.  The annual savings potential extends into millions of dollars.</a:t>
            </a:r>
            <a:endParaRPr b="0" lang="en-US" sz="900" strike="noStrike" u="none">
              <a:solidFill>
                <a:srgbClr val="000000"/>
              </a:solidFill>
              <a:effectLst/>
              <a:uFillTx/>
              <a:latin typeface="Tahoma"/>
            </a:endParaRPr>
          </a:p>
          <a:p>
            <a:pPr marL="343080" indent="-343080">
              <a:lnSpc>
                <a:spcPct val="9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11d26"/>
                </a:solidFill>
                <a:effectLst/>
                <a:uFillTx/>
                <a:latin typeface="Tahoma"/>
              </a:rPr>
              <a:t>Workflow </a:t>
            </a:r>
            <a:endParaRPr b="0" lang="en-US" sz="1400" strike="noStrike" u="none">
              <a:solidFill>
                <a:srgbClr val="000000"/>
              </a:solidFill>
              <a:effectLst/>
              <a:uFillTx/>
              <a:latin typeface="Tahoma"/>
            </a:endParaRPr>
          </a:p>
          <a:p>
            <a:pPr lvl="1" marL="743040" indent="-285840">
              <a:lnSpc>
                <a:spcPct val="90000"/>
              </a:lnSpc>
              <a:spcBef>
                <a:spcPts val="224"/>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Streamlining business processes through centralized application integration and enterprise workflow may provide additional productivity benefits as the portal evolves.</a:t>
            </a:r>
            <a:endParaRPr b="0" lang="en-US" sz="900" strike="noStrike" u="none">
              <a:solidFill>
                <a:srgbClr val="000000"/>
              </a:solidFill>
              <a:effectLst/>
              <a:uFillTx/>
              <a:latin typeface="Tahoma"/>
            </a:endParaRPr>
          </a:p>
          <a:p>
            <a:pPr marL="343080" indent="-343080">
              <a:lnSpc>
                <a:spcPct val="9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11d26"/>
                </a:solidFill>
                <a:effectLst/>
                <a:uFillTx/>
                <a:latin typeface="Tahoma"/>
              </a:rPr>
              <a:t>Additional Hard Savings Opportunities</a:t>
            </a:r>
            <a:r>
              <a:rPr b="0" lang="en-US" sz="1400" strike="noStrike" u="none">
                <a:solidFill>
                  <a:srgbClr val="cc3300"/>
                </a:solidFill>
                <a:effectLst/>
                <a:uFillTx/>
                <a:latin typeface="Tahoma"/>
              </a:rPr>
              <a:t> </a:t>
            </a:r>
            <a:endParaRPr b="0" lang="en-US" sz="1400" strike="noStrike" u="none">
              <a:solidFill>
                <a:srgbClr val="000000"/>
              </a:solidFill>
              <a:effectLst/>
              <a:uFillTx/>
              <a:latin typeface="Tahoma"/>
            </a:endParaRPr>
          </a:p>
          <a:p>
            <a:pPr lvl="1" marL="743040" indent="-285840">
              <a:lnSpc>
                <a:spcPct val="90000"/>
              </a:lnSpc>
              <a:spcBef>
                <a:spcPts val="224"/>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rPr>
              <a:t>While the stated annual savings amount still provides for a rapid payback, prior experience indicates that additional hard savings opportunities are significant.  Many affected costs are not specifically listed in department and project budgets, and not all release one services were evaluated for increased usage benefits.</a:t>
            </a:r>
            <a:endParaRPr b="0" lang="en-US" sz="900" strike="noStrike" u="none">
              <a:solidFill>
                <a:srgbClr val="000000"/>
              </a:solidFill>
              <a:effectLst/>
              <a:uFillTx/>
              <a:latin typeface="Tahoma"/>
            </a:endParaRPr>
          </a:p>
          <a:p>
            <a:pPr lvl="1" marL="74304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EnronAnywhere Enterprise Portal</a:t>
            </a:r>
            <a:endParaRPr b="0" lang="en-US" sz="2800" strike="noStrike" u="none">
              <a:solidFill>
                <a:srgbClr val="333399"/>
              </a:solidFill>
              <a:effectLst/>
              <a:uFillTx/>
              <a:latin typeface="Tahoma"/>
            </a:endParaRPr>
          </a:p>
        </p:txBody>
      </p:sp>
      <p:sp>
        <p:nvSpPr>
          <p:cNvPr id="134" name="PlaceHolder 2"/>
          <p:cNvSpPr>
            <a:spLocks noGrp="1"/>
          </p:cNvSpPr>
          <p:nvPr>
            <p:ph/>
          </p:nvPr>
        </p:nvSpPr>
        <p:spPr>
          <a:xfrm>
            <a:off x="914400" y="1371600"/>
            <a:ext cx="7772400" cy="4114800"/>
          </a:xfrm>
          <a:prstGeom prst="rect">
            <a:avLst/>
          </a:prstGeom>
          <a:noFill/>
          <a:ln w="0">
            <a:noFill/>
          </a:ln>
        </p:spPr>
        <p:txBody>
          <a:bodyPr lIns="90000" rIns="90000" tIns="46800" bIns="46800" anchor="t">
            <a:normAutofit/>
          </a:bodyPr>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Initial research indicates </a:t>
            </a:r>
            <a:r>
              <a:rPr b="1" lang="en-US" sz="1200" strike="noStrike" u="none">
                <a:solidFill>
                  <a:srgbClr val="ff0000"/>
                </a:solidFill>
                <a:effectLst/>
                <a:uFillTx/>
                <a:latin typeface="Tahoma"/>
              </a:rPr>
              <a:t>$10M to 40M</a:t>
            </a:r>
            <a:r>
              <a:rPr b="0" lang="en-US" sz="1200" strike="noStrike" u="none">
                <a:solidFill>
                  <a:srgbClr val="000000"/>
                </a:solidFill>
                <a:effectLst/>
                <a:uFillTx/>
                <a:latin typeface="Tahoma"/>
              </a:rPr>
              <a:t> in duplicative costs for portal development, portal maintenance, marketing and support. </a:t>
            </a:r>
            <a:endParaRPr b="0" lang="en-US" sz="12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Over 84 portal projects are requested each year.</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Soft benefits such as employee productivity gains are not included here.</a:t>
            </a:r>
            <a:endParaRPr b="0" lang="en-US" sz="10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First time ever enterprise wide portal strategy that leverages economies of scale, knowledge sharing, accessibility, ease and One Enron concept.</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Critical enabler of cost effective practices (i.e., Online procurement tools and web-enabling other transactions).</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First release coming in Fourth Quarter 2001</a:t>
            </a:r>
            <a:endParaRPr b="0" lang="en-US" sz="12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Consolidation of existing portals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Single sign-on for select applications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Enhanced search capabilities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People directory</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Email and calendar integration</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Syndication (news, weather, stocks)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Corporate communications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Online HR services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Online Procurement tools</a:t>
            </a:r>
            <a:endParaRPr b="0" lang="en-US" sz="1000" strike="noStrike" u="none">
              <a:solidFill>
                <a:srgbClr val="000000"/>
              </a:solidFill>
              <a:effectLst/>
              <a:uFillTx/>
              <a:latin typeface="Tahoma"/>
            </a:endParaRPr>
          </a:p>
          <a:p>
            <a:pPr lvl="1" marL="74304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FTE Ratios</a:t>
            </a:r>
            <a:endParaRPr b="0" lang="en-US" sz="2800" strike="noStrike" u="none">
              <a:solidFill>
                <a:srgbClr val="333399"/>
              </a:solidFill>
              <a:effectLst/>
              <a:uFillTx/>
              <a:latin typeface="Tahoma"/>
            </a:endParaRPr>
          </a:p>
        </p:txBody>
      </p:sp>
      <p:sp>
        <p:nvSpPr>
          <p:cNvPr id="136"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
          <p:cNvSpPr/>
          <p:nvPr/>
        </p:nvSpPr>
        <p:spPr>
          <a:xfrm>
            <a:off x="1371600" y="1219320"/>
            <a:ext cx="7137360" cy="514512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Acquisitions during 2000 include:</a:t>
            </a:r>
            <a:endParaRPr b="0" lang="en-US" sz="14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000" strike="noStrike" u="none">
                <a:solidFill>
                  <a:srgbClr val="000000"/>
                </a:solidFill>
                <a:effectLst/>
                <a:uFillTx/>
                <a:latin typeface="Arial"/>
              </a:rPr>
              <a:t>Garden State (approximately  350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MG Metals (approximately 450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Torpy (approximately XX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WarpSpeed</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DSG</a:t>
            </a:r>
            <a:endParaRPr b="0" lang="en-US" sz="10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New Businesses or Product Lines Created in 2000 / 2001 include:</a:t>
            </a:r>
            <a:endParaRPr b="0" lang="en-US" sz="14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Enron Networks (April 2000)</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EnronCredit.com</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ClickPaper</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Bench</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Commodity Logic</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EnronOnline (late 1999)</a:t>
            </a:r>
            <a:endParaRPr b="0" lang="en-US" sz="1000" strike="noStrike" u="none">
              <a:solidFill>
                <a:srgbClr val="000000"/>
              </a:solidFill>
              <a:effectLst/>
              <a:uFillTx/>
              <a:latin typeface="Arial"/>
            </a:endParaRPr>
          </a:p>
          <a:p>
            <a:pPr lvl="2" marL="22860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EIM (Forest Products, Steel and other industrial products, Freight Market)</a:t>
            </a:r>
            <a:endParaRPr b="0" lang="en-US" sz="1000" strike="noStrike" u="none">
              <a:solidFill>
                <a:srgbClr val="000000"/>
              </a:solidFill>
              <a:effectLst/>
              <a:uFillTx/>
              <a:latin typeface="Arial"/>
            </a:endParaRPr>
          </a:p>
          <a:p>
            <a:pPr lvl="2" marL="22860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Commercialization efforts</a:t>
            </a:r>
            <a:endParaRPr b="0" lang="en-US" sz="1000" strike="noStrike" u="none">
              <a:solidFill>
                <a:srgbClr val="000000"/>
              </a:solidFill>
              <a:effectLst/>
              <a:uFillTx/>
              <a:latin typeface="Arial"/>
            </a:endParaRPr>
          </a:p>
          <a:p>
            <a:pPr lvl="2" marL="22860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Entertainment On-Demand (Blockbuster) Launch</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Digital Delivery Platform</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Expansion into European and Asian Markets</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EBI (Enron Broadband Investments) </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Bandwidth Risk Management - Capacity, Streams, Storage, Semiconductors</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IP NetConnect Product Release</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Enron Media Services</a:t>
            </a:r>
            <a:endParaRPr b="0" lang="en-US" sz="1000" strike="noStrike" u="none">
              <a:solidFill>
                <a:srgbClr val="000000"/>
              </a:solidFill>
              <a:effectLst/>
              <a:uFillTx/>
              <a:latin typeface="Arial"/>
            </a:endParaRPr>
          </a:p>
          <a:p>
            <a:pPr>
              <a:lnSpc>
                <a:spcPct val="80000"/>
              </a:lnSpc>
              <a:spcBef>
                <a:spcPts val="751"/>
              </a:spcBef>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
        <p:nvSpPr>
          <p:cNvPr id="13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Business Growth since 1999</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
          <p:cNvSpPr/>
          <p:nvPr/>
        </p:nvSpPr>
        <p:spPr>
          <a:xfrm>
            <a:off x="1371600" y="1219320"/>
            <a:ext cx="7137360" cy="375912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Active New Deals have increased 498% in total for gas, power, financial since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9/99</a:t>
            </a:r>
            <a:endParaRPr b="0" lang="en-US" sz="14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Other indicators of employee growth include:</a:t>
            </a:r>
            <a:endParaRPr b="0" lang="en-US" sz="1400" strike="noStrike" u="none">
              <a:solidFill>
                <a:srgbClr val="000000"/>
              </a:solidFill>
              <a:effectLst/>
              <a:uFillTx/>
              <a:latin typeface="Arial"/>
            </a:endParaRPr>
          </a:p>
          <a:p>
            <a:pPr lvl="1" marL="11448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New offices in Dubai and Tokyo</a:t>
            </a:r>
            <a:endParaRPr b="0" lang="en-US" sz="1400" strike="noStrike" u="none">
              <a:solidFill>
                <a:srgbClr val="000000"/>
              </a:solidFill>
              <a:effectLst/>
              <a:uFillTx/>
              <a:latin typeface="Arial"/>
            </a:endParaRPr>
          </a:p>
          <a:p>
            <a:pPr lvl="1" marL="11448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Houston-area workstation count increased over </a:t>
            </a:r>
            <a:r>
              <a:rPr b="1" lang="en-US" sz="1400" strike="noStrike" u="none">
                <a:solidFill>
                  <a:srgbClr val="ff0000"/>
                </a:solidFill>
                <a:effectLst/>
                <a:uFillTx/>
                <a:latin typeface="Arial"/>
              </a:rPr>
              <a:t>3,000</a:t>
            </a:r>
            <a:r>
              <a:rPr b="1" lang="en-US" sz="1400" strike="noStrike" u="none">
                <a:solidFill>
                  <a:srgbClr val="000000"/>
                </a:solidFill>
                <a:effectLst/>
                <a:uFillTx/>
                <a:latin typeface="Arial"/>
              </a:rPr>
              <a:t> stations with expansions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in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2 Allen Center,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 Allen Center,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Jefferson buildings,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Pennzoil,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1201 Louisiana,</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Shepard.</a:t>
            </a:r>
            <a:endParaRPr b="0" lang="en-US" sz="1400" strike="noStrike" u="none">
              <a:solidFill>
                <a:srgbClr val="000000"/>
              </a:solidFill>
              <a:effectLst/>
              <a:uFillTx/>
              <a:latin typeface="Arial"/>
            </a:endParaRPr>
          </a:p>
        </p:txBody>
      </p:sp>
      <p:sp>
        <p:nvSpPr>
          <p:cNvPr id="140"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Business Growth since 1999</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Proposed Communication Plan</a:t>
            </a:r>
            <a:endParaRPr b="0" lang="en-US" sz="2800" strike="noStrike" u="none">
              <a:solidFill>
                <a:srgbClr val="333399"/>
              </a:solidFill>
              <a:effectLst/>
              <a:uFillTx/>
              <a:latin typeface="Tahoma"/>
            </a:endParaRPr>
          </a:p>
        </p:txBody>
      </p:sp>
      <p:sp>
        <p:nvSpPr>
          <p:cNvPr id="65" name="PlaceHolder 2"/>
          <p:cNvSpPr>
            <a:spLocks noGrp="1"/>
          </p:cNvSpPr>
          <p:nvPr>
            <p:ph/>
          </p:nvPr>
        </p:nvSpPr>
        <p:spPr>
          <a:xfrm>
            <a:off x="914400" y="1371600"/>
            <a:ext cx="77724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June 15</a:t>
            </a:r>
            <a:r>
              <a:rPr b="1" lang="en-US" sz="1600" strike="noStrike" u="none" baseline="30000">
                <a:solidFill>
                  <a:srgbClr val="000000"/>
                </a:solidFill>
                <a:effectLst/>
                <a:uFillTx/>
                <a:latin typeface="Tahoma"/>
              </a:rPr>
              <a:t>th</a:t>
            </a:r>
            <a:r>
              <a:rPr b="1" lang="en-US" sz="1600" strike="noStrike" u="none">
                <a:solidFill>
                  <a:srgbClr val="000000"/>
                </a:solidFill>
                <a:effectLst/>
                <a:uFillTx/>
                <a:latin typeface="Tahoma"/>
              </a:rPr>
              <a:t> Email from the Office of Chairman (Ken and Jeff)</a:t>
            </a:r>
            <a:endParaRPr b="0" lang="en-US" sz="16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Business Case may include : focus on Earnings, developing “one Enron” policies which leverage best practices from various Business Units ie EBS, ETS, etc.</a:t>
            </a:r>
            <a:endParaRPr b="0" lang="en-US" sz="14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All source departments should complete implementation and be prepared to answer detailed questions by this date.</a:t>
            </a:r>
            <a:endParaRPr b="0" lang="en-US" sz="14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Travel and entertainment and outside services are effective 7/1/01.</a:t>
            </a:r>
            <a:endParaRPr b="0" lang="en-US" sz="14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Severance Plan and Vacation Payout at Termination plans are effective 1/1/02. </a:t>
            </a:r>
            <a:endParaRPr b="0" lang="en-US" sz="1400" strike="noStrike" u="none">
              <a:solidFill>
                <a:srgbClr val="000000"/>
              </a:solidFill>
              <a:effectLst/>
              <a:uFillTx/>
              <a:latin typeface="Tahoma"/>
            </a:endParaRPr>
          </a:p>
          <a:p>
            <a:pPr lvl="2" marL="1143000" indent="-228600">
              <a:lnSpc>
                <a:spcPct val="90000"/>
              </a:lnSpc>
              <a:spcBef>
                <a:spcPts val="249"/>
              </a:spcBef>
              <a:buClr>
                <a:srgbClr val="3333cc"/>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Outstanding Item with timing of Severance Plan changes; may announce with Benefits Open Enrollment.</a:t>
            </a:r>
            <a:endParaRPr b="0" lang="en-US" sz="10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Executive Service Garage will not be included in this communication, nor will CAH.</a:t>
            </a:r>
            <a:endParaRPr b="0" lang="en-US" sz="14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Possibly, introduce the development of new Enron Anywhere portal to help others avoid duplication</a:t>
            </a:r>
            <a:endParaRPr b="0" lang="en-US" sz="14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Introduce email box for cost savings suggestions to employees</a:t>
            </a:r>
            <a:endParaRPr b="0" lang="en-US" sz="1400" strike="noStrike" u="none">
              <a:solidFill>
                <a:srgbClr val="000000"/>
              </a:solidFill>
              <a:effectLst/>
              <a:uFillTx/>
              <a:latin typeface="Tahoma"/>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ESPEAK</a:t>
            </a:r>
            <a:r>
              <a:rPr b="0" lang="en-US" sz="1600" strike="noStrike" u="none">
                <a:solidFill>
                  <a:srgbClr val="000000"/>
                </a:solidFill>
                <a:effectLst/>
                <a:uFillTx/>
                <a:latin typeface="Tahoma"/>
              </a:rPr>
              <a:t> with Hannon?, Causey?, Skilling? (sometime between 6/15 and 7/1)</a:t>
            </a:r>
            <a:endParaRPr b="0" lang="en-US" sz="16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Need to decide who sponsors the Espeak.</a:t>
            </a:r>
            <a:endParaRPr b="0" lang="en-US" sz="1400" strike="noStrike" u="none">
              <a:solidFill>
                <a:srgbClr val="000000"/>
              </a:solidFill>
              <a:effectLst/>
              <a:uFillTx/>
              <a:latin typeface="Tahoma"/>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Follow up Business Unit Leader Emails</a:t>
            </a:r>
            <a:r>
              <a:rPr b="0" lang="en-US" sz="1600" strike="noStrike" u="none">
                <a:solidFill>
                  <a:srgbClr val="000000"/>
                </a:solidFill>
                <a:effectLst/>
                <a:uFillTx/>
                <a:latin typeface="Tahoma"/>
              </a:rPr>
              <a:t> to show support to each. (sometime between 6/15 and 7/1)</a:t>
            </a:r>
            <a:endParaRPr b="0" lang="en-US" sz="1600" strike="noStrike" u="none">
              <a:solidFill>
                <a:srgbClr val="000000"/>
              </a:solidFill>
              <a:effectLst/>
              <a:uFillTx/>
              <a:latin typeface="Tahoma"/>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GSS detailed communication items</a:t>
            </a:r>
            <a:r>
              <a:rPr b="0" lang="en-US" sz="1600" strike="noStrike" u="none">
                <a:solidFill>
                  <a:srgbClr val="000000"/>
                </a:solidFill>
                <a:effectLst/>
                <a:uFillTx/>
                <a:latin typeface="Tahoma"/>
              </a:rPr>
              <a:t>-if necessary ( 6/15 )</a:t>
            </a:r>
            <a:endParaRPr b="0" lang="en-US" sz="1600" strike="noStrike" u="none">
              <a:solidFill>
                <a:srgbClr val="000000"/>
              </a:solidFill>
              <a:effectLst/>
              <a:uFillTx/>
              <a:latin typeface="Tahoma"/>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p:txBody>
      </p:sp>
      <p:sp>
        <p:nvSpPr>
          <p:cNvPr id="66" name=""/>
          <p:cNvSpPr/>
          <p:nvPr/>
        </p:nvSpPr>
        <p:spPr>
          <a:xfrm>
            <a:off x="1457640" y="6400800"/>
            <a:ext cx="2917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Reviewed with Corporate PR 05/15/01.</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Headcount Changes in 2000 and 2001</a:t>
            </a:r>
            <a:endParaRPr b="0" lang="en-US" sz="2800" strike="noStrike" u="none">
              <a:solidFill>
                <a:srgbClr val="333399"/>
              </a:solidFill>
              <a:effectLst/>
              <a:uFillTx/>
              <a:latin typeface="Tahoma"/>
            </a:endParaRPr>
          </a:p>
        </p:txBody>
      </p:sp>
      <p:pic>
        <p:nvPicPr>
          <p:cNvPr id="142" name="" descr=""/>
          <p:cNvPicPr/>
          <p:nvPr/>
        </p:nvPicPr>
        <p:blipFill>
          <a:blip r:embed="rId1"/>
          <a:stretch/>
        </p:blipFill>
        <p:spPr>
          <a:xfrm>
            <a:off x="304920" y="1295280"/>
            <a:ext cx="8534160" cy="5324760"/>
          </a:xfrm>
          <a:prstGeom prst="rect">
            <a:avLst/>
          </a:prstGeom>
          <a:noFill/>
          <a:ln w="0">
            <a:noFill/>
          </a:ln>
        </p:spPr>
      </p:pic>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Headcount Changes in 2000 and 2001</a:t>
            </a:r>
            <a:endParaRPr b="0" lang="en-US" sz="2800" strike="noStrike" u="none">
              <a:solidFill>
                <a:srgbClr val="333399"/>
              </a:solidFill>
              <a:effectLst/>
              <a:uFillTx/>
              <a:latin typeface="Tahoma"/>
            </a:endParaRPr>
          </a:p>
        </p:txBody>
      </p:sp>
      <p:pic>
        <p:nvPicPr>
          <p:cNvPr id="144" name="" descr=""/>
          <p:cNvPicPr/>
          <p:nvPr/>
        </p:nvPicPr>
        <p:blipFill>
          <a:blip r:embed="rId1"/>
          <a:stretch/>
        </p:blipFill>
        <p:spPr>
          <a:xfrm>
            <a:off x="1109520" y="1219320"/>
            <a:ext cx="6923160" cy="5257800"/>
          </a:xfrm>
          <a:prstGeom prst="rect">
            <a:avLst/>
          </a:prstGeom>
          <a:noFill/>
          <a:ln w="0">
            <a:noFill/>
          </a:ln>
        </p:spPr>
      </p:pic>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Current Ratios by Business Unit</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
          <p:cNvSpPr/>
          <p:nvPr/>
        </p:nvSpPr>
        <p:spPr>
          <a:xfrm>
            <a:off x="762120" y="1219320"/>
            <a:ext cx="7924680" cy="135936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spcBef>
                <a:spcPts val="689"/>
              </a:spcBef>
              <a:buClr>
                <a:srgbClr val="000000"/>
              </a:buClr>
              <a:buSzPct val="75000"/>
              <a:buFont typeface="Monotype Sorts" charset="2"/>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the remaining Needs Improvement and Issues employees left and these 169 positions were not filled, the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ongoing savings would be $11M (base + bonus) without severance payments and </a:t>
            </a:r>
            <a:r>
              <a:rPr b="1" lang="en-US" sz="1100" strike="noStrike" u="none">
                <a:solidFill>
                  <a:srgbClr val="ff0000"/>
                </a:solidFill>
                <a:effectLst/>
                <a:uFillTx/>
                <a:latin typeface="Arial"/>
              </a:rPr>
              <a:t>$8M</a:t>
            </a:r>
            <a:r>
              <a:rPr b="0" lang="en-US" sz="1100" strike="noStrike" u="none">
                <a:solidFill>
                  <a:srgbClr val="000000"/>
                </a:solidFill>
                <a:effectLst/>
                <a:uFillTx/>
                <a:latin typeface="Arial"/>
              </a:rPr>
              <a:t> after severance payments if </a:t>
            </a:r>
            <a:endParaRPr b="0" lang="en-US" sz="1100" strike="noStrike" u="none">
              <a:solidFill>
                <a:srgbClr val="000000"/>
              </a:solidFill>
              <a:effectLst/>
              <a:uFillTx/>
              <a:latin typeface="Arial"/>
            </a:endParaRPr>
          </a:p>
          <a:p>
            <a:pPr lvl="1" marL="457200">
              <a:lnSpc>
                <a:spcPct val="50000"/>
              </a:lnSpc>
              <a:spcBef>
                <a:spcPts val="689"/>
              </a:spcBef>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involuntarily terminated. The positive effects to EPS dilution are not included.</a:t>
            </a:r>
            <a:endParaRPr b="0" lang="en-US" sz="1100" strike="noStrike" u="none">
              <a:solidFill>
                <a:srgbClr val="000000"/>
              </a:solidFill>
              <a:effectLst/>
              <a:uFillTx/>
              <a:latin typeface="Arial"/>
            </a:endParaRPr>
          </a:p>
          <a:p>
            <a:pPr lvl="1" marL="457200">
              <a:lnSpc>
                <a:spcPct val="100000"/>
              </a:lnSpc>
              <a:spcBef>
                <a:spcPts val="689"/>
              </a:spcBef>
              <a:buClr>
                <a:srgbClr val="000000"/>
              </a:buClr>
              <a:buSzPct val="75000"/>
              <a:buFont typeface="Monotype Sorts" charset="2"/>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Diligent performance management is necessary to remain competitive.  There is not necessarily savings IF open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positions are filled. The costs of turnover averages $60K (i.e., severance payment, new hire costs, lost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productivity, etc).  When positions are filled, filling slots from within is indeed the greatest motivator among </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employees.  If positions are not filled, there would be savings, net of severance payment.</a:t>
            </a:r>
            <a:endParaRPr b="0" lang="en-US" sz="1100" strike="noStrike" u="none">
              <a:solidFill>
                <a:srgbClr val="000000"/>
              </a:solidFill>
              <a:effectLst/>
              <a:uFillTx/>
              <a:latin typeface="Arial"/>
            </a:endParaRPr>
          </a:p>
        </p:txBody>
      </p:sp>
      <p:sp>
        <p:nvSpPr>
          <p:cNvPr id="147" name=""/>
          <p:cNvSpPr/>
          <p:nvPr/>
        </p:nvSpPr>
        <p:spPr>
          <a:xfrm>
            <a:off x="3276720" y="2743200"/>
            <a:ext cx="1981080" cy="2590920"/>
          </a:xfrm>
          <a:prstGeom prst="rect">
            <a:avLst/>
          </a:prstGeom>
          <a:solidFill>
            <a:srgbClr val="00e4a8"/>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8" name=""/>
          <p:cNvSpPr/>
          <p:nvPr/>
        </p:nvSpPr>
        <p:spPr>
          <a:xfrm>
            <a:off x="5257800" y="2743200"/>
            <a:ext cx="1981080" cy="2590920"/>
          </a:xfrm>
          <a:prstGeom prst="rect">
            <a:avLst/>
          </a:prstGeom>
          <a:solidFill>
            <a:srgbClr val="00e4a8"/>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9" name=""/>
          <p:cNvSpPr/>
          <p:nvPr/>
        </p:nvSpPr>
        <p:spPr>
          <a:xfrm>
            <a:off x="838080" y="1828800"/>
            <a:ext cx="6934320" cy="53028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15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0"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All Rated Employees</a:t>
            </a:r>
            <a:endParaRPr b="0" lang="en-US" sz="2800" strike="noStrike" u="none">
              <a:solidFill>
                <a:srgbClr val="333399"/>
              </a:solidFill>
              <a:effectLst/>
              <a:uFillTx/>
              <a:latin typeface="Tahoma"/>
            </a:endParaRPr>
          </a:p>
        </p:txBody>
      </p:sp>
      <p:graphicFrame>
        <p:nvGraphicFramePr>
          <p:cNvPr id="151" name=""/>
          <p:cNvGraphicFramePr/>
          <p:nvPr/>
        </p:nvGraphicFramePr>
        <p:xfrm>
          <a:off x="152280" y="2895480"/>
          <a:ext cx="8991720" cy="3286080"/>
        </p:xfrm>
        <a:graphic>
          <a:graphicData uri="http://schemas.openxmlformats.org/drawingml/2006/table">
            <a:tbl>
              <a:tblPr/>
              <a:tblGrid>
                <a:gridCol w="1149480"/>
                <a:gridCol w="573120"/>
                <a:gridCol w="749160"/>
                <a:gridCol w="638280"/>
                <a:gridCol w="655560"/>
                <a:gridCol w="650880"/>
                <a:gridCol w="652680"/>
                <a:gridCol w="655560"/>
                <a:gridCol w="676080"/>
                <a:gridCol w="630360"/>
                <a:gridCol w="588960"/>
                <a:gridCol w="719280"/>
                <a:gridCol w="65232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w="5760">
                      <a:solidFill>
                        <a:srgbClr val="ffffff"/>
                      </a:solidFill>
                      <a:prstDash val="solid"/>
                    </a:lnR>
                    <a:lnT>
                      <a:noFill/>
                    </a:lnT>
                    <a:lnB w="5760">
                      <a:solidFill>
                        <a:srgbClr val="000000"/>
                      </a:solidFill>
                      <a:prstDash val="solid"/>
                    </a:lnB>
                    <a:no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Satisfactory</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Needs Improvement</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Issues</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Total</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All Employees</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Commercial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453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$45.39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$13.36 </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$2.39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485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$48.11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$14.14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Commercial Support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969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$55.32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$5.19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84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$4.13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1,058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$59.56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$5.23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Specialized Technical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371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$28.17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$2.26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$1.58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398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$29.81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$2.26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Technical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356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$26.85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$2.08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$1.19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377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$28.04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$2.09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Total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2,149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$155.73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$22.89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161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$9.29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$.09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$.50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$.74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2,318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$165.52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$23.72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r>
              <a:tr h="518040">
                <a:tc rowSpan="3">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t>
                      </a:r>
                      <a:endParaRPr b="0" lang="en-US" sz="1000" strike="noStrike" u="none">
                        <a:solidFill>
                          <a:srgbClr val="000000"/>
                        </a:solidFill>
                        <a:effectLst/>
                        <a:uFillTx/>
                        <a:latin typeface="Arial"/>
                      </a:endParaRPr>
                    </a:p>
                  </a:txBody>
                  <a:tcPr anchor="t" marL="90000" marR="90000">
                    <a:lnL>
                      <a:noFill/>
                    </a:lnL>
                    <a:lnR>
                      <a:noFill/>
                    </a:lnR>
                    <a:lnT w="5760">
                      <a:solidFill>
                        <a:srgbClr val="ffffff"/>
                      </a:solidFill>
                      <a:prstDash val="solid"/>
                    </a:lnT>
                    <a:lnB>
                      <a:noFill/>
                    </a:lnB>
                    <a:noFill/>
                  </a:tcPr>
                </a:tc>
                <a:tc gridSpan="12">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w="5760">
                      <a:solidFill>
                        <a:srgbClr val="ffffff"/>
                      </a:solidFill>
                      <a:prstDash val="solid"/>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246600">
                <a:tc v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4">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8" rowSpan="2">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246600">
                <a:tc v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4">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grid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
        <p:nvSpPr>
          <p:cNvPr id="152" name=""/>
          <p:cNvSpPr/>
          <p:nvPr/>
        </p:nvSpPr>
        <p:spPr>
          <a:xfrm>
            <a:off x="914400" y="5942160"/>
            <a:ext cx="8077320" cy="459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*If satisfactory performance is not bonusable, savings $23M.  The adverse impact to not funding satisfactory bonuses may be losing these employees who perform a necessary function and also, that some of these satisfactory employees may have been borderline Strong, in which case they would have received a bonus. </a:t>
            </a:r>
            <a:endParaRPr b="0" lang="en-US" sz="8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**Headcount data through May 7, 2001.</a:t>
            </a:r>
            <a:endParaRPr b="0" lang="en-US" sz="800" strike="noStrike" u="none">
              <a:solidFill>
                <a:srgbClr val="000000"/>
              </a:solidFill>
              <a:effectLst/>
              <a:uFillTx/>
              <a:latin typeface="Arial"/>
            </a:endParaRPr>
          </a:p>
        </p:txBody>
      </p:sp>
      <p:sp>
        <p:nvSpPr>
          <p:cNvPr id="153" name=""/>
          <p:cNvSpPr/>
          <p:nvPr/>
        </p:nvSpPr>
        <p:spPr>
          <a:xfrm>
            <a:off x="1615680" y="5486400"/>
            <a:ext cx="59662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Total Needs Improvement and Issues at 169 (or 0.9%) employees is </a:t>
            </a:r>
            <a:r>
              <a:rPr b="1" lang="en-US" sz="1000" strike="noStrike" u="none">
                <a:solidFill>
                  <a:srgbClr val="ff0000"/>
                </a:solidFill>
                <a:effectLst/>
                <a:uFillTx/>
                <a:latin typeface="Tahoma"/>
              </a:rPr>
              <a:t>$9.79M base</a:t>
            </a:r>
            <a:r>
              <a:rPr b="1" lang="en-US" sz="1000" strike="noStrike" u="none">
                <a:solidFill>
                  <a:srgbClr val="333399"/>
                </a:solidFill>
                <a:effectLst/>
                <a:uFillTx/>
                <a:latin typeface="Tahoma"/>
              </a:rPr>
              <a:t>, $0.830M bonus</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Severance Plan</a:t>
            </a:r>
            <a:endParaRPr b="0" lang="en-US" sz="2800" strike="noStrike" u="none">
              <a:solidFill>
                <a:srgbClr val="333399"/>
              </a:solidFill>
              <a:effectLst/>
              <a:uFillTx/>
              <a:latin typeface="Tahoma"/>
            </a:endParaRPr>
          </a:p>
        </p:txBody>
      </p:sp>
      <p:sp>
        <p:nvSpPr>
          <p:cNvPr id="68"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May 2001</a:t>
            </a:r>
            <a:endParaRPr b="0" lang="en-US" sz="2000" strike="noStrike" u="none">
              <a:solidFill>
                <a:srgbClr val="000000"/>
              </a:solidFill>
              <a:effectLst/>
              <a:uFillTx/>
              <a:latin typeface="Tahoma"/>
            </a:endParaRPr>
          </a:p>
        </p:txBody>
      </p:sp>
      <p:sp>
        <p:nvSpPr>
          <p:cNvPr id="69"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70" name=""/>
          <p:cNvGrpSpPr/>
          <p:nvPr/>
        </p:nvGrpSpPr>
        <p:grpSpPr>
          <a:xfrm>
            <a:off x="304920" y="5791320"/>
            <a:ext cx="685800" cy="649080"/>
            <a:chOff x="304920" y="5791320"/>
            <a:chExt cx="685800" cy="649080"/>
          </a:xfrm>
        </p:grpSpPr>
        <p:grpSp>
          <p:nvGrpSpPr>
            <p:cNvPr id="71" name=""/>
            <p:cNvGrpSpPr/>
            <p:nvPr/>
          </p:nvGrpSpPr>
          <p:grpSpPr>
            <a:xfrm>
              <a:off x="304920" y="6031080"/>
              <a:ext cx="685800" cy="409320"/>
              <a:chOff x="304920" y="6031080"/>
              <a:chExt cx="685800" cy="409320"/>
            </a:xfrm>
          </p:grpSpPr>
          <p:sp>
            <p:nvSpPr>
              <p:cNvPr id="72"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76"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77"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81"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Background of Enron’s Severance Plan</a:t>
            </a:r>
            <a:endParaRPr b="0" lang="en-US" sz="2800" strike="noStrike" u="none">
              <a:solidFill>
                <a:srgbClr val="333399"/>
              </a:solidFill>
              <a:effectLst/>
              <a:uFillTx/>
              <a:latin typeface="Tahoma"/>
            </a:endParaRPr>
          </a:p>
        </p:txBody>
      </p:sp>
      <p:sp>
        <p:nvSpPr>
          <p:cNvPr id="84" name="PlaceHolder 2"/>
          <p:cNvSpPr>
            <a:spLocks noGrp="1"/>
          </p:cNvSpPr>
          <p:nvPr>
            <p:ph/>
          </p:nvPr>
        </p:nvSpPr>
        <p:spPr>
          <a:xfrm>
            <a:off x="914400" y="1447560"/>
            <a:ext cx="7772400" cy="3886200"/>
          </a:xfrm>
          <a:prstGeom prst="rect">
            <a:avLst/>
          </a:prstGeom>
          <a:noFill/>
          <a:ln w="0">
            <a:noFill/>
          </a:ln>
        </p:spPr>
        <p:txBody>
          <a:bodyPr lIns="90000" rIns="90000" tIns="46800" bIns="46800" anchor="t">
            <a:normAutofit/>
          </a:bodyPr>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Plan Last Amended and Restated in December 1992, effective January 1, 1993</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Prior to January 1993, payments caps were 12 weeks for failure to meet performance objectives and 1 year for reduction in force and business reorganization. No waiver was required.</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Shortly after the restatement, the company offered voluntary termination plans in ETS (formerly GPG) to approximately 300, and involuntarily terminated another 300; less than four lawsuits resulted.</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There is no indication that the lawsuits resulted from the change in severance plan.</a:t>
            </a:r>
            <a:endParaRPr b="0" lang="en-US" sz="1200" strike="noStrike" u="none">
              <a:solidFill>
                <a:srgbClr val="000000"/>
              </a:solidFill>
              <a:effectLst/>
              <a:uFillTx/>
              <a:latin typeface="Tahoma"/>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Redeployment</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Commenced in early 2000</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Redeployment is essentially an extension of the employee’s current compensation, as employees have gained another 45 days of paid compensation via redeployment.</a:t>
            </a:r>
            <a:endParaRPr b="0" lang="en-US" sz="1200" strike="noStrike" u="none">
              <a:solidFill>
                <a:srgbClr val="000000"/>
              </a:solidFill>
              <a:effectLst/>
              <a:uFillTx/>
              <a:latin typeface="Tahoma"/>
            </a:endParaRPr>
          </a:p>
          <a:p>
            <a:pPr lvl="1" marL="74304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Current Enron Plan</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Cause</a:t>
            </a:r>
            <a:r>
              <a:rPr b="0" lang="en-US" sz="1200" strike="noStrike" u="none">
                <a:solidFill>
                  <a:srgbClr val="000000"/>
                </a:solidFill>
                <a:effectLst/>
                <a:uFillTx/>
                <a:latin typeface="Tahoma"/>
              </a:rPr>
              <a:t>: No severance benefit; two weeks pay when waiver is signed</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Failure to Meet Performance Objectives</a:t>
            </a:r>
            <a:r>
              <a:rPr b="0" lang="en-US" sz="1200" strike="noStrike" u="none">
                <a:solidFill>
                  <a:srgbClr val="000000"/>
                </a:solidFill>
                <a:effectLst/>
                <a:uFillTx/>
                <a:latin typeface="Tahoma"/>
              </a:rPr>
              <a:t>: One week of base for each year of service or portion thereof, up to max of 6 weeks; the same amount is paid with signed waiver (total max of 12 weeks).</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Reorganizations</a:t>
            </a:r>
            <a:r>
              <a:rPr b="0" lang="en-US" sz="1200" strike="noStrike" u="none">
                <a:solidFill>
                  <a:srgbClr val="000000"/>
                </a:solidFill>
                <a:effectLst/>
                <a:uFillTx/>
                <a:latin typeface="Tahoma"/>
              </a:rPr>
              <a:t>: One week of base for each year of service or portion thereof, plus one week for each $10k or portion thereof of base; the same amount is paid with signed waiver (total max of 52 weeks).</a:t>
            </a:r>
            <a:endParaRPr b="0" lang="en-US" sz="1200" strike="noStrike" u="none">
              <a:solidFill>
                <a:srgbClr val="000000"/>
              </a:solidFill>
              <a:effectLst/>
              <a:uFillTx/>
              <a:latin typeface="Tahoma"/>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Enron’s Current Plan</a:t>
            </a:r>
            <a:endParaRPr b="0" lang="en-US" sz="2800" strike="noStrike" u="none">
              <a:solidFill>
                <a:srgbClr val="333399"/>
              </a:solidFill>
              <a:effectLst/>
              <a:uFillTx/>
              <a:latin typeface="Tahoma"/>
            </a:endParaRPr>
          </a:p>
        </p:txBody>
      </p:sp>
      <p:sp>
        <p:nvSpPr>
          <p:cNvPr id="86" name=""/>
          <p:cNvSpPr/>
          <p:nvPr/>
        </p:nvSpPr>
        <p:spPr>
          <a:xfrm>
            <a:off x="1143000" y="1149480"/>
            <a:ext cx="8229600" cy="4093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Current Plan</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Recommended Change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Mkt Indicator</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Severance Pay Floor and Ceilings</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Cause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 (1)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1 wk of base; max: 6 wks of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Force/Reorganizations (2)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1 wk of base + 1 wk of 10K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Max: 26 wks of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Payment when Waiver is Signed</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Cause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 wks of base; not defined as severance benefit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Avg to 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Above (1) doubled up to a max of 12 wks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(waiver): 2 wks (no chg); max 9 wks or</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(waiver): 2 wks (no chg); max 6 wks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Force/Reorganizations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Above (2) doubled up to a max of 52 wks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(waiver): 4 wks (no chg); max 39 wks or</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Middle of road</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(waiver): 4 wks (no chg); max 26 wks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Middle of road</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Analyst/Associate Program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 as above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 3 wk cap</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 4 wk cap</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for similar prog</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Severance Pay Recipients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Regular Full-Time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Yes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Yes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Reduced hours/part-time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Below market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Contractors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Method of Payment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Sec 3.2 – base pmts (1) and (2)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Monthly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Sec 3.3 – waiver is signed; add’l benefit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Lump sum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Change from lump sum to monthly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Stock Treatment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Vested options can be exercised up to 3 years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after termination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Benefits Treatment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Terminates at the end of term month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Below market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COBRA up to 18 months (employee’s expense)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Req’d by law</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Portable coverage unlimited (employee’s expense)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Portable is available to those with 5 yrs of service</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and age of 40 yrs.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Relocation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severance benefit if employee declines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relocation offer</a:t>
            </a:r>
            <a:endParaRPr b="0" lang="en-US" sz="700" strike="noStrike" u="none">
              <a:solidFill>
                <a:srgbClr val="000000"/>
              </a:solidFill>
              <a:effectLst/>
              <a:uFillTx/>
              <a:latin typeface="Arial"/>
            </a:endParaRPr>
          </a:p>
        </p:txBody>
      </p:sp>
      <p:sp>
        <p:nvSpPr>
          <p:cNvPr id="87" name=""/>
          <p:cNvSpPr/>
          <p:nvPr/>
        </p:nvSpPr>
        <p:spPr>
          <a:xfrm>
            <a:off x="914400" y="5197320"/>
            <a:ext cx="8153280" cy="1211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24"/>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 Summary of Recommendations</a:t>
            </a:r>
            <a:r>
              <a:rPr b="0" lang="en-US" sz="900" strike="noStrike" u="none">
                <a:solidFill>
                  <a:srgbClr val="000000"/>
                </a:solidFill>
                <a:effectLst/>
                <a:uFillTx/>
                <a:latin typeface="Tahoma"/>
              </a:rPr>
              <a:t>:</a:t>
            </a:r>
            <a:endParaRPr b="0" lang="en-US" sz="9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any severance payment unless waiver is signed</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Reduce cap on failure to meet performance objectives and reduce cap on reorganizations</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lump sum payout and only payout periodically (i.e., monthly) to eliminate large adverse earnings impact and incent compliance of non-compete clauses</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Create separate stipulation for Analysts and Associates</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severance benefit if employee receives offer or transfer of employment at employee’s same salary or accepts offer or transfer of employment at any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salary from the Company or from a divested employer or another employer which at the time of transfer is affiliated by reasons of stock ownership, partnership or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business venture with Enron Corp or one of its subsidiaries or affiliated companies.  </a:t>
            </a:r>
            <a:endParaRPr b="0" lang="en-US" sz="800" strike="noStrike" u="none">
              <a:solidFill>
                <a:srgbClr val="000000"/>
              </a:solidFill>
              <a:effectLst/>
              <a:uFillTx/>
              <a:latin typeface="Arial"/>
            </a:endParaRPr>
          </a:p>
        </p:txBody>
      </p:sp>
      <p:sp>
        <p:nvSpPr>
          <p:cNvPr id="88" name=""/>
          <p:cNvSpPr/>
          <p:nvPr/>
        </p:nvSpPr>
        <p:spPr>
          <a:xfrm>
            <a:off x="990720" y="5257800"/>
            <a:ext cx="8001000" cy="1143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Savings from Proposed Pay Cap Changes</a:t>
            </a:r>
            <a:endParaRPr b="0" lang="en-US" sz="2800" strike="noStrike" u="none">
              <a:solidFill>
                <a:srgbClr val="333399"/>
              </a:solidFill>
              <a:effectLst/>
              <a:uFillTx/>
              <a:latin typeface="Tahoma"/>
            </a:endParaRPr>
          </a:p>
        </p:txBody>
      </p:sp>
      <p:graphicFrame>
        <p:nvGraphicFramePr>
          <p:cNvPr id="90" name=""/>
          <p:cNvGraphicFramePr/>
          <p:nvPr/>
        </p:nvGraphicFramePr>
        <p:xfrm>
          <a:off x="609480" y="1176480"/>
          <a:ext cx="4238640" cy="3546360"/>
        </p:xfrm>
        <a:graphic>
          <a:graphicData uri="http://schemas.openxmlformats.org/presentationml/2006/ole">
            <p:oleObj r:id="rId1" spid="">
              <p:embed/>
              <p:pic>
                <p:nvPicPr>
                  <p:cNvPr id="91" name="" descr=""/>
                  <p:cNvPicPr/>
                  <p:nvPr/>
                </p:nvPicPr>
                <p:blipFill>
                  <a:blip r:embed="rId2"/>
                  <a:stretch/>
                </p:blipFill>
                <p:spPr>
                  <a:xfrm>
                    <a:off x="609480" y="1176480"/>
                    <a:ext cx="4238640" cy="3546360"/>
                  </a:xfrm>
                  <a:prstGeom prst="rect">
                    <a:avLst/>
                  </a:prstGeom>
                  <a:noFill/>
                  <a:ln w="0">
                    <a:noFill/>
                  </a:ln>
                </p:spPr>
              </p:pic>
            </p:oleObj>
          </a:graphicData>
        </a:graphic>
      </p:graphicFrame>
      <p:graphicFrame>
        <p:nvGraphicFramePr>
          <p:cNvPr id="92" name=""/>
          <p:cNvGraphicFramePr/>
          <p:nvPr/>
        </p:nvGraphicFramePr>
        <p:xfrm>
          <a:off x="4753080" y="1158840"/>
          <a:ext cx="4390920" cy="3597480"/>
        </p:xfrm>
        <a:graphic>
          <a:graphicData uri="http://schemas.openxmlformats.org/presentationml/2006/ole">
            <p:oleObj r:id="rId3" spid="">
              <p:embed/>
              <p:pic>
                <p:nvPicPr>
                  <p:cNvPr id="93" name="" descr=""/>
                  <p:cNvPicPr/>
                  <p:nvPr/>
                </p:nvPicPr>
                <p:blipFill>
                  <a:blip r:embed="rId4"/>
                  <a:stretch/>
                </p:blipFill>
                <p:spPr>
                  <a:xfrm>
                    <a:off x="4753080" y="1158840"/>
                    <a:ext cx="4390920" cy="3597480"/>
                  </a:xfrm>
                  <a:prstGeom prst="rect">
                    <a:avLst/>
                  </a:prstGeom>
                  <a:noFill/>
                  <a:ln w="0">
                    <a:noFill/>
                  </a:ln>
                </p:spPr>
              </p:pic>
            </p:oleObj>
          </a:graphicData>
        </a:graphic>
      </p:graphicFrame>
      <p:sp>
        <p:nvSpPr>
          <p:cNvPr id="94" name=""/>
          <p:cNvSpPr/>
          <p:nvPr/>
        </p:nvSpPr>
        <p:spPr>
          <a:xfrm>
            <a:off x="1265760" y="6253200"/>
            <a:ext cx="24739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Assumptions: $80,000 average annual base salary</a:t>
            </a:r>
            <a:endParaRPr b="0" lang="en-US" sz="800" strike="noStrike" u="none">
              <a:solidFill>
                <a:srgbClr val="000000"/>
              </a:solidFill>
              <a:effectLst/>
              <a:uFillTx/>
              <a:latin typeface="Arial"/>
            </a:endParaRPr>
          </a:p>
        </p:txBody>
      </p:sp>
      <p:pic>
        <p:nvPicPr>
          <p:cNvPr id="95" name="" descr=""/>
          <p:cNvPicPr/>
          <p:nvPr/>
        </p:nvPicPr>
        <p:blipFill>
          <a:blip r:embed="rId5"/>
          <a:stretch/>
        </p:blipFill>
        <p:spPr>
          <a:xfrm>
            <a:off x="1143000" y="4876920"/>
            <a:ext cx="3649680" cy="779400"/>
          </a:xfrm>
          <a:prstGeom prst="rect">
            <a:avLst/>
          </a:prstGeom>
          <a:noFill/>
          <a:ln w="0">
            <a:noFill/>
          </a:ln>
        </p:spPr>
      </p:pic>
      <p:pic>
        <p:nvPicPr>
          <p:cNvPr id="96" name="" descr=""/>
          <p:cNvPicPr/>
          <p:nvPr/>
        </p:nvPicPr>
        <p:blipFill>
          <a:blip r:embed="rId6"/>
          <a:stretch/>
        </p:blipFill>
        <p:spPr>
          <a:xfrm>
            <a:off x="5265720" y="4876920"/>
            <a:ext cx="3649680" cy="7794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Enron’s 2001 YTD Severance Payments</a:t>
            </a:r>
            <a:endParaRPr b="0" lang="en-US" sz="2800" strike="noStrike" u="none">
              <a:solidFill>
                <a:srgbClr val="333399"/>
              </a:solidFill>
              <a:effectLst/>
              <a:uFillTx/>
              <a:latin typeface="Tahoma"/>
            </a:endParaRPr>
          </a:p>
        </p:txBody>
      </p:sp>
      <p:graphicFrame>
        <p:nvGraphicFramePr>
          <p:cNvPr id="98" name=""/>
          <p:cNvGraphicFramePr/>
          <p:nvPr/>
        </p:nvGraphicFramePr>
        <p:xfrm>
          <a:off x="990720" y="2346480"/>
          <a:ext cx="3062160" cy="777600"/>
        </p:xfrm>
        <a:graphic>
          <a:graphicData uri="http://schemas.openxmlformats.org/drawingml/2006/table">
            <a:tbl>
              <a:tblPr/>
              <a:tblGrid>
                <a:gridCol w="604800"/>
                <a:gridCol w="604800"/>
                <a:gridCol w="619200"/>
                <a:gridCol w="628560"/>
                <a:gridCol w="604800"/>
              </a:tblGrid>
              <a:tr h="52092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EES</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EBS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EWS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CORP</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ETS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0744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39%</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25%</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11%</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9" name=""/>
          <p:cNvSpPr/>
          <p:nvPr/>
        </p:nvSpPr>
        <p:spPr>
          <a:xfrm>
            <a:off x="914400" y="1828800"/>
            <a:ext cx="3200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Total Severance Payment Dollars by Business Unit</a:t>
            </a:r>
            <a:endParaRPr b="0" lang="en-US" sz="1400" strike="noStrike" u="none">
              <a:solidFill>
                <a:srgbClr val="000000"/>
              </a:solidFill>
              <a:effectLst/>
              <a:uFillTx/>
              <a:latin typeface="Arial"/>
            </a:endParaRPr>
          </a:p>
        </p:txBody>
      </p:sp>
      <p:graphicFrame>
        <p:nvGraphicFramePr>
          <p:cNvPr id="100" name=""/>
          <p:cNvGraphicFramePr/>
          <p:nvPr/>
        </p:nvGraphicFramePr>
        <p:xfrm>
          <a:off x="5562720" y="1994040"/>
          <a:ext cx="2133360" cy="1546200"/>
        </p:xfrm>
        <a:graphic>
          <a:graphicData uri="http://schemas.openxmlformats.org/drawingml/2006/table">
            <a:tbl>
              <a:tblPr/>
              <a:tblGrid>
                <a:gridCol w="1600200"/>
                <a:gridCol w="533160"/>
              </a:tblGrid>
              <a:tr h="3261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Reorganization</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73%</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4597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Mutual Agreement / Other</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20%</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597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Unsatisfactory Performance</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006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Cause</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0%</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01" name=""/>
          <p:cNvSpPr/>
          <p:nvPr/>
        </p:nvSpPr>
        <p:spPr>
          <a:xfrm>
            <a:off x="4800600" y="1447920"/>
            <a:ext cx="3429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Total Severance Payment Dollars by Termination Reason</a:t>
            </a:r>
            <a:endParaRPr b="0" lang="en-US" sz="1400" strike="noStrike" u="none">
              <a:solidFill>
                <a:srgbClr val="000000"/>
              </a:solidFill>
              <a:effectLst/>
              <a:uFillTx/>
              <a:latin typeface="Arial"/>
            </a:endParaRPr>
          </a:p>
        </p:txBody>
      </p:sp>
      <p:graphicFrame>
        <p:nvGraphicFramePr>
          <p:cNvPr id="102" name=""/>
          <p:cNvGraphicFramePr/>
          <p:nvPr/>
        </p:nvGraphicFramePr>
        <p:xfrm>
          <a:off x="990720" y="4557600"/>
          <a:ext cx="3062160" cy="700200"/>
        </p:xfrm>
        <a:graphic>
          <a:graphicData uri="http://schemas.openxmlformats.org/drawingml/2006/table">
            <a:tbl>
              <a:tblPr/>
              <a:tblGrid>
                <a:gridCol w="604800"/>
                <a:gridCol w="604800"/>
                <a:gridCol w="619200"/>
                <a:gridCol w="628560"/>
                <a:gridCol w="604800"/>
              </a:tblGrid>
              <a:tr h="52092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EES</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EBS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EWS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CORP</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ETS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0744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31%</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37%</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20%</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9%</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03" name=""/>
          <p:cNvSpPr/>
          <p:nvPr/>
        </p:nvSpPr>
        <p:spPr>
          <a:xfrm>
            <a:off x="914400" y="3840120"/>
            <a:ext cx="3200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Total Number of Employees Receiving Severance Payments</a:t>
            </a:r>
            <a:endParaRPr b="0" lang="en-US" sz="1400" strike="noStrike" u="none">
              <a:solidFill>
                <a:srgbClr val="000000"/>
              </a:solidFill>
              <a:effectLst/>
              <a:uFillTx/>
              <a:latin typeface="Arial"/>
            </a:endParaRPr>
          </a:p>
        </p:txBody>
      </p:sp>
      <p:sp>
        <p:nvSpPr>
          <p:cNvPr id="104" name="PlaceHolder 2"/>
          <p:cNvSpPr>
            <a:spLocks noGrp="1"/>
          </p:cNvSpPr>
          <p:nvPr>
            <p:ph/>
          </p:nvPr>
        </p:nvSpPr>
        <p:spPr>
          <a:xfrm>
            <a:off x="4876560" y="3886200"/>
            <a:ext cx="3733560" cy="2362320"/>
          </a:xfrm>
          <a:prstGeom prst="rect">
            <a:avLst/>
          </a:prstGeom>
          <a:noFill/>
          <a:ln w="0">
            <a:noFill/>
          </a:ln>
        </p:spPr>
        <p:txBody>
          <a:bodyPr lIns="90000" rIns="90000" tIns="46800" bIns="46800" anchor="t">
            <a:normAutofit/>
          </a:bodyPr>
          <a:p>
            <a:pPr marL="343080" indent="-343080">
              <a:spcBef>
                <a:spcPts val="400"/>
              </a:spcBef>
              <a:buNone/>
              <a:tabLst>
                <a:tab algn="l" pos="0"/>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1" lang="en-US" sz="1600" strike="noStrike" u="none">
                <a:solidFill>
                  <a:srgbClr val="000000"/>
                </a:solidFill>
                <a:effectLst/>
                <a:uFillTx/>
                <a:latin typeface="Tahoma"/>
              </a:rPr>
              <a:t>Total Severance Payments</a:t>
            </a:r>
            <a:endParaRPr b="0" lang="en-US" sz="1600" strike="noStrike" u="none">
              <a:solidFill>
                <a:srgbClr val="000000"/>
              </a:solidFill>
              <a:effectLst/>
              <a:uFillTx/>
              <a:latin typeface="Tahoma"/>
            </a:endParaRPr>
          </a:p>
          <a:p>
            <a:pPr marL="343080" indent="-343080">
              <a:spcBef>
                <a:spcPts val="349"/>
              </a:spcBef>
              <a:buClr>
                <a:srgbClr val="3333cc"/>
              </a:buClr>
              <a:buSzPct val="60000"/>
              <a:buFont typeface="Wingdings" charset="2"/>
              <a:buChar char=""/>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0" lang="en-US" sz="1400" strike="noStrike" u="none">
                <a:solidFill>
                  <a:srgbClr val="000000"/>
                </a:solidFill>
                <a:effectLst/>
                <a:uFillTx/>
                <a:latin typeface="Tahoma"/>
              </a:rPr>
              <a:t>Severance is generally a small part of the compensation and benefits budget, roughly less than one-half percent.</a:t>
            </a:r>
            <a:endParaRPr b="0" lang="en-US" sz="1400" strike="noStrike" u="none">
              <a:solidFill>
                <a:srgbClr val="000000"/>
              </a:solidFill>
              <a:effectLst/>
              <a:uFillTx/>
              <a:latin typeface="Tahoma"/>
            </a:endParaRPr>
          </a:p>
          <a:p>
            <a:pPr marL="343080" indent="-343080">
              <a:spcBef>
                <a:spcPts val="349"/>
              </a:spcBef>
              <a:buClr>
                <a:srgbClr val="3333cc"/>
              </a:buClr>
              <a:buSzPct val="60000"/>
              <a:buFont typeface="Wingdings" charset="2"/>
              <a:buChar char=""/>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0" lang="en-US" sz="1400" strike="noStrike" u="none">
                <a:solidFill>
                  <a:srgbClr val="000000"/>
                </a:solidFill>
                <a:effectLst/>
                <a:uFillTx/>
                <a:latin typeface="Tahoma"/>
              </a:rPr>
              <a:t>Enron spent 1% or $10M+ in the first quarter 2001.</a:t>
            </a:r>
            <a:endParaRPr b="0" lang="en-US" sz="1400" strike="noStrike" u="none">
              <a:solidFill>
                <a:srgbClr val="000000"/>
              </a:solidFill>
              <a:effectLst/>
              <a:uFillTx/>
              <a:latin typeface="Tahoma"/>
            </a:endParaRPr>
          </a:p>
          <a:p>
            <a:pPr marL="343080" indent="-343080">
              <a:spcBef>
                <a:spcPts val="349"/>
              </a:spcBef>
              <a:buClr>
                <a:srgbClr val="3333cc"/>
              </a:buClr>
              <a:buSzPct val="60000"/>
              <a:buFont typeface="Wingdings" charset="2"/>
              <a:buChar char=""/>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0" lang="en-US" sz="1400" strike="noStrike" u="none">
                <a:solidFill>
                  <a:srgbClr val="000000"/>
                </a:solidFill>
                <a:effectLst/>
                <a:uFillTx/>
                <a:latin typeface="Tahoma"/>
              </a:rPr>
              <a:t>For actual costs, BU’s may need to provide.</a:t>
            </a:r>
            <a:endParaRPr b="0" lang="en-US" sz="1400" strike="noStrike" u="none">
              <a:solidFill>
                <a:srgbClr val="000000"/>
              </a:solidFill>
              <a:effectLst/>
              <a:uFillTx/>
              <a:latin typeface="Tahoma"/>
            </a:endParaRPr>
          </a:p>
          <a:p>
            <a:pPr marL="343080" indent="0">
              <a:spcBef>
                <a:spcPts val="349"/>
              </a:spcBef>
              <a:buNone/>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endParaRPr b="0" lang="en-US" sz="14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Trends</a:t>
            </a:r>
            <a:endParaRPr b="0" lang="en-US" sz="2800" strike="noStrike" u="none">
              <a:solidFill>
                <a:srgbClr val="333399"/>
              </a:solidFill>
              <a:effectLst/>
              <a:uFillTx/>
              <a:latin typeface="Tahoma"/>
            </a:endParaRPr>
          </a:p>
        </p:txBody>
      </p:sp>
      <p:sp>
        <p:nvSpPr>
          <p:cNvPr id="106" name="PlaceHolder 2"/>
          <p:cNvSpPr>
            <a:spLocks noGrp="1"/>
          </p:cNvSpPr>
          <p:nvPr>
            <p:ph/>
          </p:nvPr>
        </p:nvSpPr>
        <p:spPr>
          <a:xfrm>
            <a:off x="914040" y="1447920"/>
            <a:ext cx="3809880" cy="4114800"/>
          </a:xfrm>
          <a:prstGeom prst="rect">
            <a:avLst/>
          </a:prstGeom>
          <a:noFill/>
          <a:ln w="0">
            <a:noFill/>
          </a:ln>
        </p:spPr>
        <p:txBody>
          <a:bodyPr lIns="90000" rIns="90000" tIns="46800" bIns="46800" anchor="t">
            <a:normAutofit/>
          </a:bodyPr>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Who Receives Severance Payments*?</a:t>
            </a:r>
            <a:endParaRPr b="0" lang="en-US" sz="1200" strike="noStrike" u="none">
              <a:solidFill>
                <a:srgbClr val="000000"/>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t>
            </a:r>
            <a:r>
              <a:rPr b="0" lang="en-US" sz="1100" strike="noStrike" u="sng">
                <a:solidFill>
                  <a:srgbClr val="000000"/>
                </a:solidFill>
                <a:effectLst/>
                <a:uFillTx/>
                <a:latin typeface="Tahoma"/>
              </a:rPr>
              <a:t>Employment Status</a:t>
            </a:r>
            <a:r>
              <a:rPr b="0" lang="en-US" sz="1200" strike="noStrike" u="none">
                <a:solidFill>
                  <a:srgbClr val="000000"/>
                </a:solidFill>
                <a:effectLst/>
                <a:uFillTx/>
                <a:latin typeface="Tahoma"/>
              </a:rPr>
              <a:t>:</a:t>
            </a:r>
            <a:endParaRPr b="0" lang="en-US" sz="12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48% offered severance to part-time employees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 offered to temporary or contract staff</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ahoma"/>
              </a:rPr>
              <a:t>Enron</a:t>
            </a:r>
            <a:r>
              <a:rPr b="0" lang="en-US" sz="1000" strike="noStrike" u="none">
                <a:solidFill>
                  <a:srgbClr val="000000"/>
                </a:solidFill>
                <a:effectLst/>
                <a:uFillTx/>
                <a:latin typeface="Tahoma"/>
              </a:rPr>
              <a:t> - no severance for the above groups</a:t>
            </a:r>
            <a:endParaRPr b="0" lang="en-US" sz="1000" strike="noStrike" u="none">
              <a:solidFill>
                <a:srgbClr val="000000"/>
              </a:solidFill>
              <a:effectLst/>
              <a:uFillTx/>
              <a:latin typeface="Tahoma"/>
            </a:endParaRPr>
          </a:p>
          <a:p>
            <a:pPr marL="343080" indent="-343080">
              <a:lnSpc>
                <a:spcPct val="90000"/>
              </a:lnSpc>
              <a:spcBef>
                <a:spcPts val="68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ahoma"/>
              </a:rPr>
              <a:t>	</a:t>
            </a:r>
            <a:r>
              <a:rPr b="0" lang="en-US" sz="1100" strike="noStrike" u="sng">
                <a:solidFill>
                  <a:srgbClr val="000000"/>
                </a:solidFill>
                <a:effectLst/>
                <a:uFillTx/>
                <a:latin typeface="Tahoma"/>
              </a:rPr>
              <a:t>Termination Reason</a:t>
            </a:r>
            <a:r>
              <a:rPr b="0" lang="en-US" sz="1100" strike="noStrike" u="none">
                <a:solidFill>
                  <a:srgbClr val="000000"/>
                </a:solidFill>
                <a:effectLst/>
                <a:uFillTx/>
                <a:latin typeface="Tahoma"/>
              </a:rPr>
              <a:t>:</a:t>
            </a:r>
            <a:endParaRPr b="0" lang="en-US" sz="11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96% for downsizing/job elimination</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for poor performance</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13% for cause</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ahoma"/>
              </a:rPr>
              <a:t>Enron</a:t>
            </a:r>
            <a:r>
              <a:rPr b="0" lang="en-US" sz="1000" strike="noStrike" u="none">
                <a:solidFill>
                  <a:srgbClr val="000000"/>
                </a:solidFill>
                <a:effectLst/>
                <a:uFillTx/>
                <a:latin typeface="Tahoma"/>
              </a:rPr>
              <a:t>: max of 52 weeks for reorganizations; max of 12 weeks for poor performance; no severance for cause</a:t>
            </a:r>
            <a:endParaRPr b="0" lang="en-US" sz="10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70% require a release in exchange for severance payments.*</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Recent trends show while the money employees receive in severance packages has declined throughout the past decade, other benefits in the package have increased (i.e., stock options and tuition reimbursement).</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107" name="PlaceHolder 3"/>
          <p:cNvSpPr>
            <a:spLocks noGrp="1"/>
          </p:cNvSpPr>
          <p:nvPr>
            <p:ph/>
          </p:nvPr>
        </p:nvSpPr>
        <p:spPr>
          <a:xfrm>
            <a:off x="4876560" y="1447920"/>
            <a:ext cx="3809880" cy="4114800"/>
          </a:xfrm>
          <a:prstGeom prst="rect">
            <a:avLst/>
          </a:prstGeom>
          <a:noFill/>
          <a:ln w="0">
            <a:noFill/>
          </a:ln>
        </p:spPr>
        <p:txBody>
          <a:bodyPr lIns="90000" rIns="90000" tIns="46800" bIns="46800" anchor="t">
            <a:normAutofit/>
          </a:bodyPr>
          <a:p>
            <a:pPr marL="343080" indent="-343080">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Severance Pay Formula</a:t>
            </a:r>
            <a:endParaRPr b="0" lang="en-US" sz="12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Most employers use a formula based on years of service; some factor in salary and job level.</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17% use a graduated scale, with weeks of severance increasing with tenure.</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Those with employment agreements tend to have guaranteed severance payments not dictated by formulas (i.e., one year)</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Most employers do not stop payments when the laid-off employee finds a new job.</a:t>
            </a: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graphicFrame>
        <p:nvGraphicFramePr>
          <p:cNvPr id="108" name=""/>
          <p:cNvGraphicFramePr/>
          <p:nvPr/>
        </p:nvGraphicFramePr>
        <p:xfrm>
          <a:off x="5181480" y="3581280"/>
          <a:ext cx="3587760" cy="1143000"/>
        </p:xfrm>
        <a:graphic>
          <a:graphicData uri="http://schemas.openxmlformats.org/drawingml/2006/table">
            <a:tbl>
              <a:tblPr/>
              <a:tblGrid>
                <a:gridCol w="1219320"/>
                <a:gridCol w="774720"/>
                <a:gridCol w="661680"/>
                <a:gridCol w="932040"/>
              </a:tblGrid>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Executives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Non-Exempts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Minimum Amount (median)*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Maximum Amount (median)*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09" name=""/>
          <p:cNvSpPr/>
          <p:nvPr/>
        </p:nvSpPr>
        <p:spPr>
          <a:xfrm>
            <a:off x="914400" y="6110280"/>
            <a:ext cx="4495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“Severance and Separation Benefits,” Lee Hecht Harrison, 1998.</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 Top Houston Employers</a:t>
            </a:r>
            <a:endParaRPr b="0" lang="en-US" sz="2800" strike="noStrike" u="none">
              <a:solidFill>
                <a:srgbClr val="333399"/>
              </a:solidFill>
              <a:effectLst/>
              <a:uFillTx/>
              <a:latin typeface="Tahoma"/>
            </a:endParaRPr>
          </a:p>
        </p:txBody>
      </p:sp>
      <p:sp>
        <p:nvSpPr>
          <p:cNvPr id="111" name=""/>
          <p:cNvSpPr/>
          <p:nvPr/>
        </p:nvSpPr>
        <p:spPr>
          <a:xfrm>
            <a:off x="990720" y="6643800"/>
            <a:ext cx="76960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 Severance plan allows employees to modify terms. </a:t>
            </a:r>
            <a:endParaRPr b="0" lang="en-US" sz="800" strike="noStrike" u="none">
              <a:solidFill>
                <a:srgbClr val="000000"/>
              </a:solidFill>
              <a:effectLst/>
              <a:uFillTx/>
              <a:latin typeface="Arial"/>
            </a:endParaRPr>
          </a:p>
        </p:txBody>
      </p:sp>
      <p:pic>
        <p:nvPicPr>
          <p:cNvPr id="112" name="" descr=""/>
          <p:cNvPicPr/>
          <p:nvPr/>
        </p:nvPicPr>
        <p:blipFill>
          <a:blip r:embed="rId1"/>
          <a:stretch/>
        </p:blipFill>
        <p:spPr>
          <a:xfrm>
            <a:off x="1066680" y="1266840"/>
            <a:ext cx="7925040" cy="493380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10557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2001-02-10T14:13:02Z</dcterms:created>
  <dc:creator>Preferred Customer</dc:creator>
  <dc:description/>
  <dc:language>en-US</dc:language>
  <cp:lastModifiedBy>ECT User</cp:lastModifiedBy>
  <cp:lastPrinted>2001-02-16T12:27:15Z</cp:lastPrinted>
  <dcterms:modified xsi:type="dcterms:W3CDTF">2001-05-16T15:43:01Z</dcterms:modified>
  <cp:revision>335</cp:revision>
  <dc:subject/>
  <dc:title>Global Cost Control</dc:title>
</cp:coreProperties>
</file>