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4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6C6EFA-8530-4461-B734-CB8D6D146D9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9653E0-6BBE-4059-9337-27F8D55A19B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C3C61E-0DDF-4DEA-AD39-102FA315E2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75D50A-FCC9-48D7-95C0-921AE9203E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C5ECA3-2688-488B-88A2-2DCBBCC83C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F32AA8-727E-44DC-A9D7-A0B835D5F10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232840" y="5946840"/>
            <a:ext cx="690480" cy="69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000" y="6516720"/>
            <a:ext cx="12452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VK-9060359-</a:t>
            </a:r>
            <a:fld id="{79501B42-3D88-4304-8A9E-428C84276886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85880" y="3587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3399"/>
                </a:solidFill>
                <a:effectLst/>
                <a:uFillTx/>
                <a:latin typeface="Arial Black"/>
              </a:rPr>
              <a:t>MEASURING ENERGY RISK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271520" y="4964040"/>
            <a:ext cx="6515280" cy="171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Vince Kaminski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New York, February 13,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056040" y="299880"/>
            <a:ext cx="3031920" cy="3046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Examples (4)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shock typically results from an event in the energy infrastructure (production and/or distribution side)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outage of a power plant produces a price spike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outage in one power plant or transmission problem may increase an outage risk in other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has to model the physical side of the industry to capture the underlying risk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Importance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volatility is the common risk factor amplifying other types of risks in the energy - related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input to option pricing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More accurate volatility forecasts increase the efficiency  of  hedging strategies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Used as a measure of risk in models  applied 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 (value-at-risk)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selection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Margining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Types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- a statistical measure of price return variability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volatility: volatility estimated from historical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Implied volatility: volatility calculated from option prices observed in the market place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implied by a fundamental 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Types of Volatility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Different definitions of volatility reflect different modeling philosophies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Reduced form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/ implied volatility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 is based on the use of  a formal statistical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 from approach assumes that a single, general form equation describes price dynamics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Structural model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assumes that the balance of supply and demand in the underlying markets can be modeled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Partial or general equilibrium models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evolve in a real economy and are characterized by certain empirical probability distributions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are priced in a risk-neutral economy: a theoretical concept. Prices are characterized in terms of risk-neutral (i.e. fake) probability distributions.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math is done correctly, option prices in both economies will be identical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constitutes the bridge between the two economies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risk-neutral economy can be constructed if a replicating (hedging) portfolio can be created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only controversial input an option trader has to provide in order to price an option is the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shortcomings of an option pricing model are addressed by adjusting the volatility assumption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approach developed for financial options has been applied to energy commodities in a fairly mechanical way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inadequacy of this framework for energy commodities is becoming painfully obvious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33240" y="1671120"/>
            <a:ext cx="809784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have split personality (Dragana Pilipovic)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modeling tools (Geometric Brownian Motion)  may apply to long-term forward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we get closer to delivery, the price dynamics changes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Gapping behavior of spot prices and the front of the forward curve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may be negative or equal to zero</a:t>
            </a:r>
            <a:r>
              <a:rPr b="0" lang="en-US" sz="18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77880" y="1981080"/>
            <a:ext cx="781200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answers to modeling problems seem not to perform well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reversion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seasonality of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 rate of mean reversion for positive and negative deviations from the mean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jump-diffusion processes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asymmetric jumps with a positive bias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can speak rather of a floor-reversion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77880" y="469800"/>
            <a:ext cx="77882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the Arbitrage Argument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77520" y="1980720"/>
            <a:ext cx="7900920" cy="472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many cases it is impossible or very difficult to create a replicating portfolio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intra-month forward  markets (or insufficient liquidity)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is not feasible to delta hedge with physical gas or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electricity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Balance of-the-month contract: imperfect as a hedge, low liquidity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mitigation strategies are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Physical positions in the underlying commodity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Positions in physical assets (storage facilities, power plants)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Price History in the US: 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History of extreme price shocks in many trading hubs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 volatility results from a combination of a number of factors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Shortage of generation 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Extreme weather events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Flaws in the design of the market mechanism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972000" y="2021040"/>
            <a:ext cx="754884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The market is as much dependent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on economists, as weather  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meteorologists.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George Herbert Wells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"/>
          <p:cNvGraphicFramePr/>
          <p:nvPr/>
        </p:nvGraphicFramePr>
        <p:xfrm>
          <a:off x="852480" y="1262160"/>
          <a:ext cx="7440480" cy="433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62160"/>
                    <a:ext cx="7440480" cy="43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"/>
          <p:cNvGraphicFramePr/>
          <p:nvPr/>
        </p:nvGraphicFramePr>
        <p:xfrm>
          <a:off x="336600" y="992160"/>
          <a:ext cx="8153280" cy="450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6600" y="992160"/>
                    <a:ext cx="8153280" cy="450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Supply and Demand in The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"/>
          <p:cNvSpPr/>
          <p:nvPr/>
        </p:nvSpPr>
        <p:spPr>
          <a:xfrm>
            <a:off x="822240" y="1933560"/>
            <a:ext cx="0" cy="4388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35040" y="6162840"/>
            <a:ext cx="737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286040" y="6076800"/>
            <a:ext cx="66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1009800" y="1235160"/>
            <a:ext cx="6688080" cy="3903480"/>
          </a:xfrm>
          <a:custGeom>
            <a:avLst/>
            <a:gdLst/>
            <a:ahLst/>
            <a:rect l="l" t="t" r="r" b="b"/>
            <a:pathLst>
              <a:path w="4213" h="2459">
                <a:moveTo>
                  <a:pt x="0" y="2459"/>
                </a:moveTo>
                <a:cubicBezTo>
                  <a:pt x="1189" y="2396"/>
                  <a:pt x="2379" y="2333"/>
                  <a:pt x="3055" y="1968"/>
                </a:cubicBezTo>
                <a:cubicBezTo>
                  <a:pt x="3731" y="1603"/>
                  <a:pt x="3895" y="536"/>
                  <a:pt x="4054" y="268"/>
                </a:cubicBezTo>
                <a:cubicBezTo>
                  <a:pt x="4213" y="0"/>
                  <a:pt x="4016" y="343"/>
                  <a:pt x="4009" y="358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111320" y="2914560"/>
            <a:ext cx="1616040" cy="270036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1433520" y="2763720"/>
            <a:ext cx="2308320" cy="282888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825720" y="1325520"/>
            <a:ext cx="490716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166280" y="5116680"/>
            <a:ext cx="1383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063800" y="1666800"/>
            <a:ext cx="92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6764040" y="5664240"/>
            <a:ext cx="128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5724360" y="1563840"/>
            <a:ext cx="206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Supply stack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903840" y="1986120"/>
            <a:ext cx="490680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Volatility: Estimation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800" y="1525680"/>
            <a:ext cx="7848720" cy="487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Limited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Insufficient number of price observations to properly deseasonalize the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Non-stationary time series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presentation below enumerates and exemplifies the difficulties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easy solutions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can be defined only in the context of a stochastic process used to describe the dynamics of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assumption in the option pricing theory: Geometric Brownian Motion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Definition of volatility will change if a different stochastic process is assumed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Option pricing models typically assume Geometric Brownian Motion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instantaneous drift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Wiener’s variable  (dz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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Estimation of 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759960" y="141408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Estimation of historical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price ratios: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/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Take natural logarithms of price ratios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standard deviation of log price ratios (= logarithmic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returns)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Annualize the standard deviation (multiply by the square root of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(250), 52, 12, respectively, for daily (Western U.S., Eastern U.S.), weekly and monthly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Why use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for the daily data? Answer: it’s related to the number of trading days in a year.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0" name=""/>
          <p:cNvSpPr/>
          <p:nvPr/>
        </p:nvSpPr>
        <p:spPr>
          <a:xfrm>
            <a:off x="838080" y="4648320"/>
            <a:ext cx="75438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15238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24382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33526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42670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51814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716292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128124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3479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278160" y="4952880"/>
            <a:ext cx="46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425268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0911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707256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2674080" y="2298600"/>
            <a:ext cx="203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Daily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2133720" y="2819520"/>
            <a:ext cx="91440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3048120" y="2743200"/>
            <a:ext cx="45720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403848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343400" y="2743200"/>
            <a:ext cx="38088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6265800" y="1841400"/>
            <a:ext cx="218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Weekend Return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6019560" y="2209680"/>
            <a:ext cx="1523880" cy="1981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8487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Alternative approaches to annualization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Ignore the problem: close-to-close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Calendar day 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Trading day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day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French and Roll (1986): weekend equal to 1.107 trading days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(based on close-to-close variance comparison) for U.S. stocks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Number of days in  a year: 52*(4+ 1.107) = 266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80010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Close-to-close variability of returns over  weekend in the stock market is lower because the flow of information regarding stocks slows down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this true of energy markets?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answer: Yes, but to a much  lower extent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information regarding weather arrives at the same rate, irrespective of the day of the week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Main sources of risk in energy-related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markets vs. financial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volatility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Importance of volatility to option  pricing and financial risk    analysis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Recent experience of volatility of power prices in the United States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Estimation of volatility from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derived from a structural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Seasonality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How does seasonality affect the volatility estimates?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 multiplicative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Seasonality coefficient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calculations of price ratios will cancel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price ratio corresponding to a contract rollover date should be eliminated from the sample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"/>
          <p:cNvGraphicFramePr/>
          <p:nvPr/>
        </p:nvGraphicFramePr>
        <p:xfrm>
          <a:off x="757080" y="1128600"/>
          <a:ext cx="7607520" cy="4011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1128600"/>
                    <a:ext cx="7607520" cy="401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of commodities  gravitate to the marginal cost of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 reversion models borrowed from financial economics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Ornstein - Uhlenbeck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Brennan - Schwartz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of mean  reversion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price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parameters of the equation above can be estimated using a discrete version of the model above (an AR1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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a + b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coefficients of the original equation can be recovered from the estimated coefficients of the the discrete 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= -a/b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=-log(1+b)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this case,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measured in monetary units, unlike standard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Mean Reversion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speed of mean reversion may vary above and below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may be asymmetric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Jumps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jumps result from interaction of demand and supply in a market with virtually no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to the upside are more likely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Jump-Diffusion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approach to modeling jumps: jump-diffusion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Example: GBM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 + (J-1)Pdq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=1 if a jump occurs, 0 otherwise. Probability of a jump is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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- the size of the jumps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is typically assumed to follow a lognormal distribution,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 (J) ~ 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(Jumps Included)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Coefficient estimates (Cinergy, Common High, Pasha)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6/1/99 - 9/30/99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19.96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15.88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99.44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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19.12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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0.28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+ dq*N(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Alternative formulation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Stochastic volatility models have been developed to capture empirically observable facts: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tends to cluster: extreme observations tend to be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followed by extreme observations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in many markets varies with the price level  and the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market direction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Sources of Risk in Energy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risk models evolve traditionally around measurement of market and credit risks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Recently, the regulators  and quants have focused on operational and model risks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estimates are typically based on value-at-risk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Exposures are measured over relatively short period of 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Interactions between market and credit risk (and/or other types of risks) are typically ignored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 (Generalized Auto Regressive Heteroskedastic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ln 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= k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N(0,1)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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term k represents average level of returns,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the stochastic innovation to 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Future spot prices can be predicted using a fundamental model, containing the following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Representation of the future generation stack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 and load variability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variability is typically related to the weather and economic activity variables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Assumptions regarding future fuel prices and price 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fundamental model can be used as a simulation tool to translate the assumptions regarding load and fuel price volatility into electricity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difficulty: a realistic fundamental model takes a very long time to run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has to use a more simplistic model and face the consequences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Correlation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few comments on correlation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Comments made about volatility apply generally to correlation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poor measure of co-movement of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 correlation  between X  and Y  over a symmetric interval (-x,x) if Y= X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Notorious for instability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better alternatives to characterize a co-dependence of prices in returns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Sources of Risk in Energy Transactions 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Measuring risks in energy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 levels of price volatility amplify other types of risks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critical to capture impact of price volatility on credit worthiness of the counterparties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types of risks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exposure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 to economic growth in long-term transactions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Complicated contract structures increase model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cannot ignore the physical infrastructure supporting production and distribution of energy commodities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 of market and credit risks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price spikes of the summer of 1998 in the Midwest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 price spikes devastated portfolios of certain power marketers who wrote naked options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Defaults propagated along the daisy chain of transactions separating generators and end users of electricity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sleeving practices contributed to the frequency and severity of defaults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Prices, decoupled from the marginal cost of production, reflected the ability and desire to avoid defaults on contractual obligations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Examples 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risk in swing options (gas or power)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start option: strike set at the beginning of the period (typically month) to the so-called index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Index: a swap (one month tenor) price based on the phone survey of transaction executed during the so called bid-week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strike price options become more popular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options or financially settled options (so-called Gas Daily options)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right to purchase natural gas at a strike price, within certain volumetric limits (V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max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min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number of swings is typically less than the number of days in a month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Swing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5181480"/>
            <a:ext cx="5757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760400" y="5029200"/>
            <a:ext cx="47484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424440" y="2271600"/>
            <a:ext cx="1637280" cy="825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is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1073160" y="3311640"/>
            <a:ext cx="812880" cy="1523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2776680" y="495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683080" y="5222880"/>
            <a:ext cx="3330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6027840" y="495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5857200" y="5222880"/>
            <a:ext cx="48564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3319560" y="5181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3726000" y="5181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4470480" y="5181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4741920" y="5181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5079960" y="5181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5621400" y="5181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440160" y="5832360"/>
            <a:ext cx="266364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Calendar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575160" y="3241800"/>
            <a:ext cx="29178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3409560" y="3898800"/>
            <a:ext cx="800280" cy="1104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3792240" y="3936960"/>
            <a:ext cx="430200" cy="1092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222800" y="3949560"/>
            <a:ext cx="214200" cy="1079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4210200" y="3936960"/>
            <a:ext cx="531720" cy="1117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222800" y="3949560"/>
            <a:ext cx="868320" cy="1117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233960" y="3962520"/>
            <a:ext cx="1342800" cy="1092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Examples (3)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risk in full requirements deals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long-term contract to satisfy energy needs of a customer (a local distribution company, an industrial company)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Typically at a predetermined 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Over a long time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provider assumes volume risk (limited or unlimited)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 to short-term and long-term volume fluctuations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Short-term fluctuations are typically driven by the weather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Long-term fluctuations  result from the changes in the levels of economic activity, technology  and from demographic shifts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1999-06-19T20:12:11Z</dcterms:created>
  <dc:creator>Vincent Kaminski</dc:creator>
  <dc:description/>
  <dc:language>en-US</dc:language>
  <cp:lastModifiedBy>asimou</cp:lastModifiedBy>
  <cp:lastPrinted>1999-06-23T11:39:33Z</cp:lastPrinted>
  <dcterms:modified xsi:type="dcterms:W3CDTF">2001-02-28T06:38:54Z</dcterms:modified>
  <cp:revision>121</cp:revision>
  <dc:subject/>
  <dc:title>Key Techniques to Accurately Estimate Volatility</dc:title>
</cp:coreProperties>
</file>