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_rels/presentation.xml.rels" ContentType="application/vnd.openxmlformats-package.relationships+xml"/>
  <Override PartName="/ppt/media/image13.wmf" ContentType="image/x-wmf"/>
  <Override PartName="/ppt/media/image4.wmf" ContentType="image/x-wmf"/>
  <Override PartName="/ppt/media/image9.wmf" ContentType="image/x-wmf"/>
  <Override PartName="/ppt/media/image18.wmf" ContentType="image/x-wmf"/>
  <Override PartName="/ppt/media/image12.wmf" ContentType="image/x-wmf"/>
  <Override PartName="/ppt/media/image3.wmf" ContentType="image/x-wmf"/>
  <Override PartName="/ppt/media/image19.wmf" ContentType="image/x-wmf"/>
  <Override PartName="/ppt/media/image1.png" ContentType="image/png"/>
  <Override PartName="/ppt/media/image2.jpeg" ContentType="image/jpeg"/>
  <Override PartName="/ppt/media/image14.wmf" ContentType="image/x-wmf"/>
  <Override PartName="/ppt/media/image5.wmf" ContentType="image/x-wmf"/>
  <Override PartName="/ppt/media/image15.wmf" ContentType="image/x-wmf"/>
  <Override PartName="/ppt/media/image6.wmf" ContentType="image/x-wmf"/>
  <Override PartName="/ppt/media/image10.wmf" ContentType="image/x-wmf"/>
  <Override PartName="/ppt/media/image16.wmf" ContentType="image/x-wmf"/>
  <Override PartName="/ppt/media/image7.wmf" ContentType="image/x-wmf"/>
  <Override PartName="/ppt/media/image11.wmf" ContentType="image/x-wmf"/>
  <Override PartName="/ppt/media/image17.wmf" ContentType="image/x-wmf"/>
  <Override PartName="/ppt/media/image8.wmf" ContentType="image/x-wmf"/>
  <Override PartName="/ppt/embeddings/oleObject1.bin" ContentType="application/vnd.openxmlformats-officedocument.oleObject"/>
  <Override PartName="/ppt/embeddings/oleObject1.xlsx" ContentType="application/vnd.openxmlformats-officedocument.spreadsheetml.sheet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/>
  <p:notesSz cx="6858000" cy="91900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11160" y="1746360"/>
            <a:ext cx="1154160" cy="511164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"/>
          <p:cNvSpPr/>
          <p:nvPr/>
        </p:nvSpPr>
        <p:spPr>
          <a:xfrm>
            <a:off x="0" y="1338120"/>
            <a:ext cx="1174680" cy="397080"/>
          </a:xfrm>
          <a:prstGeom prst="rect">
            <a:avLst/>
          </a:prstGeom>
          <a:solidFill>
            <a:srgbClr val="cccc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" name="risi1logoB" descr=""/>
          <p:cNvPicPr/>
          <p:nvPr/>
        </p:nvPicPr>
        <p:blipFill>
          <a:blip r:embed="rId2"/>
          <a:stretch/>
        </p:blipFill>
        <p:spPr>
          <a:xfrm>
            <a:off x="23760" y="0"/>
            <a:ext cx="1143000" cy="1319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"/>
          <p:cNvSpPr/>
          <p:nvPr/>
        </p:nvSpPr>
        <p:spPr>
          <a:xfrm>
            <a:off x="0" y="0"/>
            <a:ext cx="9115560" cy="6829560"/>
          </a:xfrm>
          <a:prstGeom prst="rect">
            <a:avLst/>
          </a:prstGeom>
          <a:noFill/>
          <a:ln w="57240">
            <a:solidFill>
              <a:srgbClr val="3333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"/>
          <p:cNvSpPr/>
          <p:nvPr/>
        </p:nvSpPr>
        <p:spPr>
          <a:xfrm>
            <a:off x="0" y="1295280"/>
            <a:ext cx="1185840" cy="0"/>
          </a:xfrm>
          <a:prstGeom prst="line">
            <a:avLst/>
          </a:prstGeom>
          <a:ln w="57240">
            <a:solidFill>
              <a:srgbClr val="3333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0" y="1736640"/>
            <a:ext cx="1185840" cy="0"/>
          </a:xfrm>
          <a:prstGeom prst="line">
            <a:avLst/>
          </a:prstGeom>
          <a:ln w="57240">
            <a:solidFill>
              <a:srgbClr val="3333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28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447560" y="1638000"/>
            <a:ext cx="7467480" cy="487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Second Outline Level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5000"/>
              </a:lnSpc>
              <a:buClr>
                <a:srgbClr val="3333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Third Outline Level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Fourth Outline Level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95000"/>
              </a:lnSpc>
              <a:buClr>
                <a:srgbClr val="333333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Fifth Outline Level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5" marL="2057400" indent="-228600">
              <a:lnSpc>
                <a:spcPct val="95000"/>
              </a:lnSpc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Sixth Outline Level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6" marL="2057400" indent="-228600">
              <a:lnSpc>
                <a:spcPct val="95000"/>
              </a:lnSpc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Seventh Outline Level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</p:txBody>
      </p:sp>
      <p:sp>
        <p:nvSpPr>
          <p:cNvPr id="8" name=""/>
          <p:cNvSpPr/>
          <p:nvPr/>
        </p:nvSpPr>
        <p:spPr>
          <a:xfrm flipV="1">
            <a:off x="1162080" y="0"/>
            <a:ext cx="0" cy="6858000"/>
          </a:xfrm>
          <a:prstGeom prst="line">
            <a:avLst/>
          </a:prstGeom>
          <a:ln w="57240">
            <a:solidFill>
              <a:srgbClr val="3333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"/>
          <p:cNvSpPr/>
          <p:nvPr/>
        </p:nvSpPr>
        <p:spPr>
          <a:xfrm>
            <a:off x="8267400" y="6507000"/>
            <a:ext cx="1286640" cy="3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F37C86F-AA88-4FC3-9859-810E8355A8D5}" type="slidenum"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11160" y="1746360"/>
            <a:ext cx="1154160" cy="511164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"/>
          <p:cNvSpPr/>
          <p:nvPr/>
        </p:nvSpPr>
        <p:spPr>
          <a:xfrm>
            <a:off x="0" y="1338120"/>
            <a:ext cx="1174680" cy="397080"/>
          </a:xfrm>
          <a:prstGeom prst="rect">
            <a:avLst/>
          </a:prstGeom>
          <a:solidFill>
            <a:srgbClr val="cccc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0" name="risi1logoB" descr=""/>
          <p:cNvPicPr/>
          <p:nvPr/>
        </p:nvPicPr>
        <p:blipFill>
          <a:blip r:embed="rId2"/>
          <a:stretch/>
        </p:blipFill>
        <p:spPr>
          <a:xfrm>
            <a:off x="23760" y="0"/>
            <a:ext cx="1143000" cy="1319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"/>
          <p:cNvSpPr/>
          <p:nvPr/>
        </p:nvSpPr>
        <p:spPr>
          <a:xfrm>
            <a:off x="0" y="0"/>
            <a:ext cx="9115560" cy="6829560"/>
          </a:xfrm>
          <a:prstGeom prst="rect">
            <a:avLst/>
          </a:prstGeom>
          <a:noFill/>
          <a:ln w="57240">
            <a:solidFill>
              <a:srgbClr val="3333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0" y="1295280"/>
            <a:ext cx="1185840" cy="0"/>
          </a:xfrm>
          <a:prstGeom prst="line">
            <a:avLst/>
          </a:prstGeom>
          <a:ln w="57240">
            <a:solidFill>
              <a:srgbClr val="3333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0" y="1736640"/>
            <a:ext cx="1185840" cy="0"/>
          </a:xfrm>
          <a:prstGeom prst="line">
            <a:avLst/>
          </a:prstGeom>
          <a:ln w="57240">
            <a:solidFill>
              <a:srgbClr val="3333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28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447560" y="1638000"/>
            <a:ext cx="7467480" cy="487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Second Outline Level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5000"/>
              </a:lnSpc>
              <a:buClr>
                <a:srgbClr val="3333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Third Outline Level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Fourth Outline Level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95000"/>
              </a:lnSpc>
              <a:buClr>
                <a:srgbClr val="333333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Fifth Outline Level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5" marL="2057400" indent="-228600">
              <a:lnSpc>
                <a:spcPct val="95000"/>
              </a:lnSpc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Sixth Outline Level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6" marL="2057400" indent="-228600">
              <a:lnSpc>
                <a:spcPct val="95000"/>
              </a:lnSpc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Seventh Outline Level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</p:txBody>
      </p:sp>
      <p:sp>
        <p:nvSpPr>
          <p:cNvPr id="15" name=""/>
          <p:cNvSpPr/>
          <p:nvPr/>
        </p:nvSpPr>
        <p:spPr>
          <a:xfrm flipV="1">
            <a:off x="1162080" y="0"/>
            <a:ext cx="0" cy="6858000"/>
          </a:xfrm>
          <a:prstGeom prst="line">
            <a:avLst/>
          </a:prstGeom>
          <a:ln w="57240">
            <a:solidFill>
              <a:srgbClr val="3333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"/>
          <p:cNvSpPr/>
          <p:nvPr/>
        </p:nvSpPr>
        <p:spPr>
          <a:xfrm>
            <a:off x="8267400" y="6507000"/>
            <a:ext cx="1286640" cy="3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B4ECB67-0F03-4A3C-BC18-3F6A6199C2D5}" type="slidenum"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11160" y="1746360"/>
            <a:ext cx="1154160" cy="511164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"/>
          <p:cNvSpPr/>
          <p:nvPr/>
        </p:nvSpPr>
        <p:spPr>
          <a:xfrm>
            <a:off x="0" y="1338120"/>
            <a:ext cx="1174680" cy="397080"/>
          </a:xfrm>
          <a:prstGeom prst="rect">
            <a:avLst/>
          </a:prstGeom>
          <a:solidFill>
            <a:srgbClr val="cccc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6" name="risi1logoB" descr=""/>
          <p:cNvPicPr/>
          <p:nvPr/>
        </p:nvPicPr>
        <p:blipFill>
          <a:blip r:embed="rId2"/>
          <a:stretch/>
        </p:blipFill>
        <p:spPr>
          <a:xfrm>
            <a:off x="23760" y="0"/>
            <a:ext cx="1143000" cy="1319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"/>
          <p:cNvSpPr/>
          <p:nvPr/>
        </p:nvSpPr>
        <p:spPr>
          <a:xfrm>
            <a:off x="0" y="0"/>
            <a:ext cx="9115560" cy="6829560"/>
          </a:xfrm>
          <a:prstGeom prst="rect">
            <a:avLst/>
          </a:prstGeom>
          <a:noFill/>
          <a:ln w="57240">
            <a:solidFill>
              <a:srgbClr val="3333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0" y="1295280"/>
            <a:ext cx="1185840" cy="0"/>
          </a:xfrm>
          <a:prstGeom prst="line">
            <a:avLst/>
          </a:prstGeom>
          <a:ln w="57240">
            <a:solidFill>
              <a:srgbClr val="3333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0" y="1736640"/>
            <a:ext cx="1185840" cy="0"/>
          </a:xfrm>
          <a:prstGeom prst="line">
            <a:avLst/>
          </a:prstGeom>
          <a:ln w="57240">
            <a:solidFill>
              <a:srgbClr val="3333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28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447560" y="1638000"/>
            <a:ext cx="7467480" cy="487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Second Outline Level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95000"/>
              </a:lnSpc>
              <a:buClr>
                <a:srgbClr val="33333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Third Outline Level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Fourth Outline Level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95000"/>
              </a:lnSpc>
              <a:buClr>
                <a:srgbClr val="333333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Fifth Outline Level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5" marL="2057400" indent="-228600">
              <a:lnSpc>
                <a:spcPct val="95000"/>
              </a:lnSpc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Sixth Outline Level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6" marL="2057400" indent="-228600">
              <a:lnSpc>
                <a:spcPct val="95000"/>
              </a:lnSpc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Seventh Outline Level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</p:txBody>
      </p:sp>
      <p:sp>
        <p:nvSpPr>
          <p:cNvPr id="21" name=""/>
          <p:cNvSpPr/>
          <p:nvPr/>
        </p:nvSpPr>
        <p:spPr>
          <a:xfrm flipV="1">
            <a:off x="1162080" y="0"/>
            <a:ext cx="0" cy="6858000"/>
          </a:xfrm>
          <a:prstGeom prst="line">
            <a:avLst/>
          </a:prstGeom>
          <a:ln w="57240">
            <a:solidFill>
              <a:srgbClr val="3333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"/>
          <p:cNvSpPr/>
          <p:nvPr/>
        </p:nvSpPr>
        <p:spPr>
          <a:xfrm>
            <a:off x="8267400" y="6507000"/>
            <a:ext cx="1286640" cy="3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A99978E-F41E-451C-90BA-BFC09E078C35}" type="slidenum"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0.wmf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wmf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wmf"/><Relationship Id="rId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wmf"/><Relationship Id="rId3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8.wmf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wmf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Outlook for Market Pulp</a:t>
            </a:r>
            <a:endParaRPr b="1" lang="en-US" sz="28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447560" y="1638000"/>
            <a:ext cx="7467480" cy="487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Current Situation/Short-Term Outlook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Outlook 2002-2003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Capacity</a:t>
            </a: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Demand by Region</a:t>
            </a: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550"/>
              </a:spcBef>
              <a:buClr>
                <a:srgbClr val="333333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Europe</a:t>
            </a:r>
            <a:endParaRPr b="1" lang="en-US" sz="22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550"/>
              </a:spcBef>
              <a:buClr>
                <a:srgbClr val="333333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Asia</a:t>
            </a:r>
            <a:endParaRPr b="1" lang="en-US" sz="22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550"/>
              </a:spcBef>
              <a:buClr>
                <a:srgbClr val="333333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US</a:t>
            </a:r>
            <a:endParaRPr b="1" lang="en-US" sz="22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2" marL="1143000" indent="0">
              <a:spcBef>
                <a:spcPts val="550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Cost of Production/Profitability</a:t>
            </a: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Short-Term Outlook: False Start This Fall</a:t>
            </a:r>
            <a:endParaRPr b="1" lang="en-US" sz="28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1447560" y="1523520"/>
            <a:ext cx="7467480" cy="487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90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Economic Uncertainty Remains Unusually High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No Catalyst Yet for Large-Scale Consumer Inventory Build at This Point---But, This Could Change Suddenly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Price Hikes This Fall, If They Succeed, Would Encourage Producers to Bump Up Operating Rates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Conclusion: Norscan Production Likely to Exceed Shipments Over the Next Six Months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"/>
          <p:cNvGraphicFramePr/>
          <p:nvPr/>
        </p:nvGraphicFramePr>
        <p:xfrm>
          <a:off x="1371600" y="1447920"/>
          <a:ext cx="7402680" cy="4921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71600" y="1447920"/>
                    <a:ext cx="7402680" cy="4921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9" name=""/>
          <p:cNvSpPr/>
          <p:nvPr/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Norscan Decline: Shares of Papergrade</a:t>
            </a:r>
            <a:br>
              <a:rPr sz="2800"/>
            </a:b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Chemical Market Pulp Capacity</a:t>
            </a:r>
            <a:endParaRPr b="1" lang="en-US" sz="28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Incentives for South American Expansion</a:t>
            </a:r>
            <a:endParaRPr b="1" lang="en-US" sz="28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1447560" y="1638000"/>
            <a:ext cx="7467480" cy="487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Rising Plantation Yields/Falling Wood Costs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Favorable Currency Developments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  <a:ea typeface="Times New Roman"/>
              </a:rPr>
              <a:t>Radiata/Eucalyptus Well Received in the Market</a:t>
            </a: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 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(AVC + AFC)  is Close to </a:t>
            </a: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  <a:ea typeface="Times New Roman"/>
              </a:rPr>
              <a:t>AVC for High-Cost North American Producers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Funding For S.A. Expansion is Available</a:t>
            </a:r>
            <a:endParaRPr b="1" lang="en-US" sz="28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1447560" y="1218960"/>
            <a:ext cx="7467480" cy="5295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  <a:ea typeface="Times New Roman"/>
              </a:rPr>
              <a:t>Internal: Balance Sheets Improved After Last Price Recovery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External: </a:t>
            </a: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  <a:ea typeface="Times New Roman"/>
              </a:rPr>
              <a:t>Access to International Bond Market Remains Good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33"/>
                </a:solidFill>
                <a:effectLst/>
                <a:uFillTx/>
                <a:latin typeface="Arial"/>
                <a:ea typeface="Times New Roman"/>
              </a:rPr>
              <a:t>Investment-Grade Credit Ratings</a:t>
            </a: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33"/>
                </a:solidFill>
                <a:effectLst/>
                <a:uFillTx/>
                <a:latin typeface="Arial"/>
                <a:ea typeface="Times New Roman"/>
              </a:rPr>
              <a:t>Low Bond Spreads Over Risk-Free Rates</a:t>
            </a: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33"/>
                </a:solidFill>
                <a:effectLst/>
                <a:uFillTx/>
                <a:latin typeface="Arial"/>
                <a:ea typeface="Times New Roman"/>
              </a:rPr>
              <a:t>Remains True Despite Argentina’s Financial Problems---e.g., Arauco’s USD Bond Issue</a:t>
            </a: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South America Capacity Projections</a:t>
            </a:r>
            <a:endParaRPr b="1" lang="en-US" sz="28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1447560" y="1295280"/>
            <a:ext cx="7467480" cy="522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Net Expansion (Chemical Papergrade):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2001: + 135,000 Tonnes</a:t>
            </a: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2002: + 295,000</a:t>
            </a: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2003: + 510,000</a:t>
            </a: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2004: + 610,000</a:t>
            </a: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Key Projects: Aracruz, VCP (Jacarei)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Top Three Chemical Papergrade Market Pulp Producing Countries: 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2000: Canada, U.S., Sweden</a:t>
            </a: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2002: Canada, U.S., Brazil</a:t>
            </a: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Asia: Expansion is Slowing Sharply</a:t>
            </a:r>
            <a:endParaRPr b="1" lang="en-US" sz="28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1447560" y="1638000"/>
            <a:ext cx="7467480" cy="487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Net Expansion (Chemical Papergrade):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2001: + 460,000 Tonnes</a:t>
            </a: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2002: + 260,000 </a:t>
            </a: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2003: + 50,000</a:t>
            </a: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2004: + 150,000</a:t>
            </a: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Key Drivers: Riaupulp (APRIL) and Forward Integration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Norscan Countries: Net Expansion Estimates are Less Certain</a:t>
            </a:r>
            <a:endParaRPr b="1" lang="en-US" sz="28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1447560" y="1638000"/>
            <a:ext cx="7467480" cy="487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US, Canada, Sweden, Finland, Norway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2001: +  300,000 Tonnes</a:t>
            </a: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2002: +  285,000</a:t>
            </a: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2003: +  115,000</a:t>
            </a: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2004: +  40,000</a:t>
            </a: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But, Permanent Closure(s) Could be Imminent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333333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Skeena: - 425,000?</a:t>
            </a:r>
            <a:endParaRPr b="1" lang="en-US" sz="2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World Market Pulp Capacity Growth </a:t>
            </a:r>
            <a:br>
              <a:rPr sz="2800"/>
            </a:b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Will Be Muted</a:t>
            </a:r>
            <a:endParaRPr b="1" lang="en-US" sz="28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2" name=""/>
          <p:cNvGraphicFramePr/>
          <p:nvPr/>
        </p:nvGraphicFramePr>
        <p:xfrm>
          <a:off x="1371600" y="1600200"/>
          <a:ext cx="7542360" cy="4923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71600" y="1600200"/>
                    <a:ext cx="7542360" cy="4923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4" name=""/>
          <p:cNvSpPr/>
          <p:nvPr/>
        </p:nvSpPr>
        <p:spPr>
          <a:xfrm>
            <a:off x="7086600" y="1905120"/>
            <a:ext cx="0" cy="3886200"/>
          </a:xfrm>
          <a:prstGeom prst="line">
            <a:avLst/>
          </a:prstGeom>
          <a:ln w="223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"/>
          <p:cNvGraphicFramePr/>
          <p:nvPr/>
        </p:nvGraphicFramePr>
        <p:xfrm>
          <a:off x="1400040" y="1486080"/>
          <a:ext cx="7402680" cy="4921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00040" y="1486080"/>
                    <a:ext cx="7402680" cy="4921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7" name=""/>
          <p:cNvSpPr/>
          <p:nvPr/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European Woodfree Paper Production</a:t>
            </a:r>
            <a:br>
              <a:rPr sz="2800"/>
            </a:br>
            <a:r>
              <a:rPr b="1" lang="en-US" sz="24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(000 Metric Tons, Quarterly Rate)</a:t>
            </a:r>
            <a:endParaRPr b="1" lang="en-US" sz="24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6705720" y="1828800"/>
            <a:ext cx="0" cy="39625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European Market Pulp Demand</a:t>
            </a:r>
            <a:br>
              <a:rPr sz="2800"/>
            </a:br>
            <a:r>
              <a:rPr b="1" lang="en-US" sz="24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(000 Metric Tons)</a:t>
            </a:r>
            <a:endParaRPr b="1" lang="en-US" sz="24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71" name=""/>
          <p:cNvGraphicFramePr/>
          <p:nvPr/>
        </p:nvGraphicFramePr>
        <p:xfrm>
          <a:off x="1295280" y="1523880"/>
          <a:ext cx="7466040" cy="4876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95280" y="1523880"/>
                    <a:ext cx="7466040" cy="4876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" name=""/>
          <p:cNvSpPr/>
          <p:nvPr/>
        </p:nvSpPr>
        <p:spPr>
          <a:xfrm>
            <a:off x="6553080" y="1905120"/>
            <a:ext cx="0" cy="38098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Market Pulp Model</a:t>
            </a:r>
            <a:endParaRPr b="1" lang="en-US" sz="28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pic>
        <p:nvPicPr>
          <p:cNvPr id="25" name="roller2" descr=""/>
          <p:cNvPicPr/>
          <p:nvPr/>
        </p:nvPicPr>
        <p:blipFill>
          <a:blip r:embed="rId1"/>
          <a:stretch/>
        </p:blipFill>
        <p:spPr>
          <a:xfrm>
            <a:off x="1371600" y="1295280"/>
            <a:ext cx="7620120" cy="5105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"/>
          <p:cNvGraphicFramePr/>
          <p:nvPr/>
        </p:nvGraphicFramePr>
        <p:xfrm>
          <a:off x="1400040" y="1486080"/>
          <a:ext cx="7402680" cy="4921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00040" y="1486080"/>
                    <a:ext cx="7402680" cy="4921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6" name=""/>
          <p:cNvSpPr/>
          <p:nvPr/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444320" y="280800"/>
            <a:ext cx="7467480" cy="101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Asian Production of P&amp;W Papers </a:t>
            </a:r>
            <a:br>
              <a:rPr sz="2800"/>
            </a:br>
            <a:r>
              <a:rPr b="1" lang="en-US" sz="24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(000 Metric Tons)</a:t>
            </a:r>
            <a:endParaRPr b="1" lang="en-US" sz="24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6858000" y="1828800"/>
            <a:ext cx="0" cy="39625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"/>
          <p:cNvGraphicFramePr/>
          <p:nvPr/>
        </p:nvGraphicFramePr>
        <p:xfrm>
          <a:off x="1400040" y="1486080"/>
          <a:ext cx="7402680" cy="4921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00040" y="1486080"/>
                    <a:ext cx="7402680" cy="4921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1" name=""/>
          <p:cNvSpPr/>
          <p:nvPr/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444320" y="280800"/>
            <a:ext cx="7467480" cy="101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Asian Market Pulp Demand </a:t>
            </a:r>
            <a:br>
              <a:rPr sz="2800"/>
            </a:br>
            <a:r>
              <a:rPr b="1" lang="en-US" sz="24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(000 Metric Tons)</a:t>
            </a:r>
            <a:endParaRPr b="1" lang="en-US" sz="24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6858000" y="1828800"/>
            <a:ext cx="0" cy="39625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U.S. Market Pulp Demand</a:t>
            </a:r>
            <a:br>
              <a:rPr sz="2800"/>
            </a:br>
            <a:r>
              <a:rPr b="1" lang="en-US" sz="24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(000 Metric Tons)</a:t>
            </a:r>
            <a:endParaRPr b="1" lang="en-US" sz="24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85" name=""/>
          <p:cNvGraphicFramePr/>
          <p:nvPr/>
        </p:nvGraphicFramePr>
        <p:xfrm>
          <a:off x="1447920" y="1600200"/>
          <a:ext cx="7466040" cy="4876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7920" y="1600200"/>
                    <a:ext cx="7466040" cy="4876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7" name=""/>
          <p:cNvSpPr/>
          <p:nvPr/>
        </p:nvSpPr>
        <p:spPr>
          <a:xfrm>
            <a:off x="6858000" y="1981080"/>
            <a:ext cx="0" cy="38102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Norscan Shipments/Capacity Ratio</a:t>
            </a:r>
            <a:endParaRPr b="1" lang="en-US" sz="28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89" name=""/>
          <p:cNvGraphicFramePr/>
          <p:nvPr/>
        </p:nvGraphicFramePr>
        <p:xfrm>
          <a:off x="1447920" y="1638360"/>
          <a:ext cx="7466040" cy="4876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7920" y="1638360"/>
                    <a:ext cx="7466040" cy="4876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1" name=""/>
          <p:cNvSpPr/>
          <p:nvPr/>
        </p:nvSpPr>
        <p:spPr>
          <a:xfrm>
            <a:off x="7010280" y="2057400"/>
            <a:ext cx="0" cy="38098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Avg. Variable Production Cost, BSK Pulp </a:t>
            </a:r>
            <a:br>
              <a:rPr sz="2800"/>
            </a:br>
            <a:r>
              <a:rPr b="1" lang="en-US" sz="24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(U.S.$ Per Metric Ton, 1995 Q4)</a:t>
            </a:r>
            <a:endParaRPr b="1" lang="en-US" sz="24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3" name=""/>
          <p:cNvGraphicFramePr/>
          <p:nvPr/>
        </p:nvGraphicFramePr>
        <p:xfrm>
          <a:off x="1447920" y="1600200"/>
          <a:ext cx="7466040" cy="4876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7920" y="1600200"/>
                    <a:ext cx="7466040" cy="4876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Avg. Variable Production Cost, BSK Pulp </a:t>
            </a:r>
            <a:br>
              <a:rPr sz="2800"/>
            </a:br>
            <a:r>
              <a:rPr b="1" lang="en-US" sz="24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(U.S.$ Per Metric Ton, 2001 Q3)</a:t>
            </a:r>
            <a:endParaRPr b="1" lang="en-US" sz="24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6" name=""/>
          <p:cNvGraphicFramePr/>
          <p:nvPr/>
        </p:nvGraphicFramePr>
        <p:xfrm>
          <a:off x="1447920" y="1600200"/>
          <a:ext cx="7466040" cy="4876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7920" y="1600200"/>
                    <a:ext cx="7466040" cy="4876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Avg. Variable Production Cost, BSK Pulp </a:t>
            </a:r>
            <a:br>
              <a:rPr sz="2800"/>
            </a:br>
            <a:r>
              <a:rPr b="1" lang="en-US" sz="24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(U.S.$ Per Metric Ton, 2003 Q4)</a:t>
            </a:r>
            <a:endParaRPr b="1" lang="en-US" sz="24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9" name=""/>
          <p:cNvGraphicFramePr/>
          <p:nvPr/>
        </p:nvGraphicFramePr>
        <p:xfrm>
          <a:off x="1447920" y="1638360"/>
          <a:ext cx="7466040" cy="4876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7920" y="1638360"/>
                    <a:ext cx="7466040" cy="4876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Regional Price/ATC Ratios:</a:t>
            </a:r>
            <a:br>
              <a:rPr sz="2800"/>
            </a:b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Recovery Postponed</a:t>
            </a:r>
            <a:endParaRPr b="1" lang="en-US" sz="28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2" name=""/>
          <p:cNvGraphicFramePr/>
          <p:nvPr/>
        </p:nvGraphicFramePr>
        <p:xfrm>
          <a:off x="1371600" y="1600200"/>
          <a:ext cx="7466040" cy="4876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71600" y="1600200"/>
                    <a:ext cx="7466040" cy="4876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4" name=""/>
          <p:cNvSpPr/>
          <p:nvPr/>
        </p:nvSpPr>
        <p:spPr>
          <a:xfrm>
            <a:off x="7315200" y="1828800"/>
            <a:ext cx="0" cy="39052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Price Northern Bl. Softwood Kraft</a:t>
            </a:r>
            <a:br>
              <a:rPr sz="2800"/>
            </a:br>
            <a:r>
              <a:rPr b="1" lang="en-US" sz="24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(Per Metric Ton, Del. N. Europe)</a:t>
            </a:r>
            <a:endParaRPr b="1" lang="en-US" sz="24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7" name=""/>
          <p:cNvGraphicFramePr/>
          <p:nvPr/>
        </p:nvGraphicFramePr>
        <p:xfrm>
          <a:off x="1447920" y="1639800"/>
          <a:ext cx="7402320" cy="4567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7920" y="1639800"/>
                    <a:ext cx="7402320" cy="4567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Flat Cost Curve for BSK</a:t>
            </a:r>
            <a:br>
              <a:rPr sz="2800"/>
            </a:br>
            <a:r>
              <a:rPr b="1" lang="en-US" sz="24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(2Q01 BSK Average Variable Cost/Metric Ton)</a:t>
            </a:r>
            <a:endParaRPr b="1" lang="en-US" sz="24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0" name=""/>
          <p:cNvGraphicFramePr/>
          <p:nvPr/>
        </p:nvGraphicFramePr>
        <p:xfrm>
          <a:off x="1471680" y="1668600"/>
          <a:ext cx="7419960" cy="48164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71680" y="1668600"/>
                    <a:ext cx="7419960" cy="4816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Producer Inventories </a:t>
            </a:r>
            <a:br>
              <a:rPr sz="2800"/>
            </a:b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Remain Relatively High</a:t>
            </a:r>
            <a:br>
              <a:rPr sz="2800"/>
            </a:br>
            <a:r>
              <a:rPr b="1" lang="en-US" sz="24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(000 Metric Tons)</a:t>
            </a:r>
            <a:endParaRPr b="1" lang="en-US" sz="24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3" name=""/>
          <p:cNvGraphicFramePr/>
          <p:nvPr/>
        </p:nvGraphicFramePr>
        <p:xfrm>
          <a:off x="1371600" y="1523880"/>
          <a:ext cx="7466040" cy="4876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71600" y="1523880"/>
                    <a:ext cx="7466040" cy="4876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European Consumer Inventories of</a:t>
            </a:r>
            <a:br>
              <a:rPr sz="2800"/>
            </a:b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Market Pulp Still Very low</a:t>
            </a:r>
            <a:endParaRPr b="1" lang="en-US" sz="28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6" name=""/>
          <p:cNvGraphicFramePr/>
          <p:nvPr/>
        </p:nvGraphicFramePr>
        <p:xfrm>
          <a:off x="1450800" y="1638360"/>
          <a:ext cx="7458120" cy="4876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50800" y="1638360"/>
                    <a:ext cx="7458120" cy="4876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Non-Japan Asia Market Pulp Demand:</a:t>
            </a:r>
            <a:br>
              <a:rPr sz="2800"/>
            </a:b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The “Snapback” Has Already Happened</a:t>
            </a:r>
            <a:br>
              <a:rPr sz="2800"/>
            </a:br>
            <a:r>
              <a:rPr b="1" lang="en-US" sz="24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(000 Metric Tons, Monthly Rate)</a:t>
            </a:r>
            <a:endParaRPr b="1" lang="en-US" sz="24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9" name=""/>
          <p:cNvGraphicFramePr/>
          <p:nvPr/>
        </p:nvGraphicFramePr>
        <p:xfrm>
          <a:off x="1371600" y="1600200"/>
          <a:ext cx="7466040" cy="4876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71600" y="1600200"/>
                    <a:ext cx="7466040" cy="4876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Factors Favoring a Tight Pulp Market</a:t>
            </a:r>
            <a:endParaRPr b="1" lang="en-US" sz="28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1447560" y="1638000"/>
            <a:ext cx="7467480" cy="487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Falling Producer Inventories, Rising Shipment/Capacity Ratio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Downtime Remains Relatively Aggressive, Especially in North America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Stronger Euro---But, This Has Stalled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Low Consumer Inventories in U.S. and Europe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444320" y="228600"/>
            <a:ext cx="7467480" cy="101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295251"/>
                </a:solidFill>
                <a:effectLst/>
                <a:uFillTx/>
                <a:latin typeface="Arial"/>
              </a:rPr>
              <a:t>Factors Favoring a Soft Pulp Market</a:t>
            </a:r>
            <a:endParaRPr b="1" lang="en-US" sz="2800" strike="noStrike" u="none">
              <a:solidFill>
                <a:srgbClr val="295251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1447560" y="1638000"/>
            <a:ext cx="7467480" cy="487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No Sign Yet of an Economic Bottoming-Out in Key Economies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No Catalyst Yet for U.S./European Consumers to Rebuild Inventories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Cost-of-Production Curve Remains Relatively Flat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5000"/>
              </a:lnSpc>
              <a:buClr>
                <a:srgbClr val="333333"/>
              </a:buClr>
              <a:buSzPct val="70000"/>
              <a:buFont typeface="ZapfDingba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3333"/>
                </a:solidFill>
                <a:effectLst/>
                <a:uFillTx/>
                <a:latin typeface="Arial"/>
              </a:rPr>
              <a:t>Asia Fairly Well Stocked</a:t>
            </a:r>
            <a:endParaRPr b="1" lang="en-US" sz="26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2001-09-20T12:58:28Z</dcterms:created>
  <dc:creator>Beth Snell</dc:creator>
  <dc:description/>
  <dc:language>en-US</dc:language>
  <cp:lastModifiedBy>Elliot T Bonner Jr.</cp:lastModifiedBy>
  <cp:lastPrinted>2001-10-03T16:23:26Z</cp:lastPrinted>
  <dcterms:modified xsi:type="dcterms:W3CDTF">2001-10-25T13:46:21Z</dcterms:modified>
  <cp:revision>109</cp:revision>
  <dc:subject/>
  <dc:title>Excess Capacity in Asia:  Causes and Solutions</dc:title>
</cp:coreProperties>
</file>