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wmf" ContentType="image/x-wmf"/>
  <Override PartName="/ppt/media/image7.wmf" ContentType="image/x-wmf"/>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xlsx" ContentType="application/vnd.openxmlformats-officedocument.spreadsheetml.sheet"/>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notesSlides/_rels/notesSlide7.xml.rels" ContentType="application/vnd.openxmlformats-package.relationships+xml"/>
  <Override PartName="/ppt/notesSlides/_rels/notesSlide6.xml.rels" ContentType="application/vnd.openxmlformats-package.relationships+xml"/>
  <Override PartName="/ppt/notesSlides/_rels/notesSlide4.xml.rels" ContentType="application/vnd.openxmlformats-package.relationships+xml"/>
  <Override PartName="/ppt/notesSlides/_rels/notesSlide2.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 name=""/>
          <p:cNvSpPr/>
          <p:nvPr/>
        </p:nvSpPr>
        <p:spPr>
          <a:xfrm>
            <a:off x="0" y="0"/>
            <a:ext cx="6994800" cy="9280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15" name="PlaceHolder 1"/>
          <p:cNvSpPr>
            <a:spLocks noGrp="1"/>
          </p:cNvSpPr>
          <p:nvPr>
            <p:ph type="hdr"/>
          </p:nvPr>
        </p:nvSpPr>
        <p:spPr>
          <a:xfrm>
            <a:off x="-360" y="0"/>
            <a:ext cx="3032280" cy="466560"/>
          </a:xfrm>
          <a:prstGeom prst="rect">
            <a:avLst/>
          </a:prstGeom>
          <a:noFill/>
          <a:ln w="0">
            <a:noFill/>
          </a:ln>
        </p:spPr>
        <p:txBody>
          <a:bodyPr lIns="93960" rIns="93960" tIns="46800" bIns="46800" anchor="t">
            <a:noAutofit/>
          </a:bodyPr>
          <a:p>
            <a:pPr indent="0">
              <a:buNone/>
              <a:tabLst>
                <a:tab algn="l" pos="0"/>
                <a:tab algn="l" pos="936720"/>
                <a:tab algn="l" pos="1873080"/>
                <a:tab algn="l" pos="2809800"/>
                <a:tab algn="l" pos="3746520"/>
                <a:tab algn="l" pos="4683240"/>
                <a:tab algn="l" pos="5619600"/>
                <a:tab algn="l" pos="6556320"/>
                <a:tab algn="l" pos="7493040"/>
                <a:tab algn="l" pos="8429760"/>
                <a:tab algn="l" pos="9366120"/>
                <a:tab algn="l" pos="10302840"/>
              </a:tabLst>
            </a:pPr>
            <a:r>
              <a:rPr b="0" lang="en-US" sz="1200" strike="noStrike" u="none">
                <a:solidFill>
                  <a:srgbClr val="000000"/>
                </a:solidFill>
                <a:effectLst/>
                <a:uFillTx/>
                <a:latin typeface="Arial"/>
              </a:rPr>
              <a:t>&lt;header&gt;</a:t>
            </a:r>
            <a:endParaRPr b="0" lang="en-US" sz="1200" strike="noStrike" u="none">
              <a:solidFill>
                <a:srgbClr val="000000"/>
              </a:solidFill>
              <a:effectLst/>
              <a:uFillTx/>
              <a:latin typeface="Arial"/>
            </a:endParaRPr>
          </a:p>
        </p:txBody>
      </p:sp>
      <p:sp>
        <p:nvSpPr>
          <p:cNvPr id="16" name="PlaceHolder 2"/>
          <p:cNvSpPr>
            <a:spLocks noGrp="1"/>
          </p:cNvSpPr>
          <p:nvPr>
            <p:ph type="dt" idx="1"/>
          </p:nvPr>
        </p:nvSpPr>
        <p:spPr>
          <a:xfrm>
            <a:off x="3960360" y="0"/>
            <a:ext cx="3032280" cy="466560"/>
          </a:xfrm>
          <a:prstGeom prst="rect">
            <a:avLst/>
          </a:prstGeom>
          <a:noFill/>
          <a:ln w="0">
            <a:noFill/>
          </a:ln>
        </p:spPr>
        <p:txBody>
          <a:bodyPr lIns="93960" rIns="93960" tIns="46800" bIns="46800" anchor="t">
            <a:noAutofit/>
          </a:bodyPr>
          <a:lstStyle>
            <a:lvl1pPr indent="0" algn="r">
              <a:buNone/>
              <a:tabLst>
                <a:tab algn="l" pos="0"/>
                <a:tab algn="l" pos="936720"/>
                <a:tab algn="l" pos="1873080"/>
                <a:tab algn="l" pos="2809800"/>
                <a:tab algn="l" pos="3746520"/>
                <a:tab algn="l" pos="4683240"/>
                <a:tab algn="l" pos="5619600"/>
                <a:tab algn="l" pos="6556320"/>
                <a:tab algn="l" pos="7493040"/>
                <a:tab algn="l" pos="8429760"/>
                <a:tab algn="l" pos="9366120"/>
                <a:tab algn="l" pos="10302840"/>
              </a:tabLst>
              <a:defRPr b="0" lang="en-US" sz="1200" strike="noStrike" u="none">
                <a:solidFill>
                  <a:srgbClr val="000000"/>
                </a:solidFill>
                <a:effectLst/>
                <a:uFillTx/>
                <a:latin typeface="Arial"/>
              </a:defRPr>
            </a:lvl1pPr>
          </a:lstStyle>
          <a:p>
            <a:pPr indent="0" algn="r">
              <a:buNone/>
              <a:tabLst>
                <a:tab algn="l" pos="0"/>
                <a:tab algn="l" pos="936720"/>
                <a:tab algn="l" pos="1873080"/>
                <a:tab algn="l" pos="2809800"/>
                <a:tab algn="l" pos="3746520"/>
                <a:tab algn="l" pos="4683240"/>
                <a:tab algn="l" pos="5619600"/>
                <a:tab algn="l" pos="6556320"/>
                <a:tab algn="l" pos="7493040"/>
                <a:tab algn="l" pos="8429760"/>
                <a:tab algn="l" pos="9366120"/>
                <a:tab algn="l" pos="10302840"/>
              </a:tabLst>
            </a:pPr>
            <a:r>
              <a:rPr b="0" lang="en-US" sz="1200" strike="noStrike" u="none">
                <a:solidFill>
                  <a:srgbClr val="000000"/>
                </a:solidFill>
                <a:effectLst/>
                <a:uFillTx/>
                <a:latin typeface="Arial"/>
              </a:rPr>
              <a:t>&lt;date/time&gt;</a:t>
            </a:r>
            <a:endParaRPr b="0" lang="en-US" sz="1200" strike="noStrike" u="none">
              <a:solidFill>
                <a:srgbClr val="000000"/>
              </a:solidFill>
              <a:effectLst/>
              <a:uFillTx/>
              <a:latin typeface="Arial"/>
            </a:endParaRPr>
          </a:p>
        </p:txBody>
      </p:sp>
      <p:sp>
        <p:nvSpPr>
          <p:cNvPr id="17" name="PlaceHolder 3"/>
          <p:cNvSpPr>
            <a:spLocks noGrp="1"/>
          </p:cNvSpPr>
          <p:nvPr>
            <p:ph type="sldImg"/>
          </p:nvPr>
        </p:nvSpPr>
        <p:spPr>
          <a:xfrm>
            <a:off x="1185840" y="698040"/>
            <a:ext cx="4635360" cy="347508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move the slide</a:t>
            </a:r>
            <a:endParaRPr b="1" lang="en-US" sz="3000" strike="noStrike" u="none">
              <a:solidFill>
                <a:srgbClr val="000000"/>
              </a:solidFill>
              <a:effectLst/>
              <a:uFillTx/>
              <a:latin typeface="Arial"/>
            </a:endParaRPr>
          </a:p>
        </p:txBody>
      </p:sp>
      <p:sp>
        <p:nvSpPr>
          <p:cNvPr id="18" name="PlaceHolder 4"/>
          <p:cNvSpPr>
            <a:spLocks noGrp="1"/>
          </p:cNvSpPr>
          <p:nvPr>
            <p:ph type="body"/>
          </p:nvPr>
        </p:nvSpPr>
        <p:spPr>
          <a:xfrm>
            <a:off x="931680" y="4408200"/>
            <a:ext cx="5128920" cy="4172040"/>
          </a:xfrm>
          <a:prstGeom prst="rect">
            <a:avLst/>
          </a:prstGeom>
          <a:noFill/>
          <a:ln w="0">
            <a:noFill/>
          </a:ln>
        </p:spPr>
        <p:txBody>
          <a:bodyPr lIns="93960" rIns="9396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Click to edit the notes format</a:t>
            </a:r>
            <a:endParaRPr b="0" lang="en-US" sz="1200" strike="noStrike" u="none">
              <a:solidFill>
                <a:srgbClr val="000000"/>
              </a:solidFill>
              <a:effectLst/>
              <a:uFillTx/>
              <a:latin typeface="Arial"/>
            </a:endParaRPr>
          </a:p>
        </p:txBody>
      </p:sp>
      <p:sp>
        <p:nvSpPr>
          <p:cNvPr id="19" name="PlaceHolder 5"/>
          <p:cNvSpPr>
            <a:spLocks noGrp="1"/>
          </p:cNvSpPr>
          <p:nvPr>
            <p:ph type="ftr" idx="2"/>
          </p:nvPr>
        </p:nvSpPr>
        <p:spPr>
          <a:xfrm>
            <a:off x="-360" y="8811720"/>
            <a:ext cx="3032280" cy="466920"/>
          </a:xfrm>
          <a:prstGeom prst="rect">
            <a:avLst/>
          </a:prstGeom>
          <a:noFill/>
          <a:ln w="0">
            <a:noFill/>
          </a:ln>
        </p:spPr>
        <p:txBody>
          <a:bodyPr lIns="93960" rIns="93960" tIns="46800" bIns="46800" anchor="b">
            <a:noAutofit/>
          </a:bodyPr>
          <a:lstStyle>
            <a:lvl1pPr indent="0">
              <a:buNone/>
              <a:tabLst>
                <a:tab algn="l" pos="0"/>
                <a:tab algn="l" pos="936720"/>
                <a:tab algn="l" pos="1873080"/>
                <a:tab algn="l" pos="2809800"/>
                <a:tab algn="l" pos="3746520"/>
                <a:tab algn="l" pos="4683240"/>
                <a:tab algn="l" pos="5619600"/>
                <a:tab algn="l" pos="6556320"/>
                <a:tab algn="l" pos="7493040"/>
                <a:tab algn="l" pos="8429760"/>
                <a:tab algn="l" pos="9366120"/>
                <a:tab algn="l" pos="10302840"/>
              </a:tabLst>
              <a:defRPr b="0" lang="en-US" sz="1200" strike="noStrike" u="none">
                <a:solidFill>
                  <a:srgbClr val="000000"/>
                </a:solidFill>
                <a:effectLst/>
                <a:uFillTx/>
                <a:latin typeface="Arial"/>
              </a:defRPr>
            </a:lvl1pPr>
          </a:lstStyle>
          <a:p>
            <a:pPr indent="0">
              <a:buNone/>
              <a:tabLst>
                <a:tab algn="l" pos="0"/>
                <a:tab algn="l" pos="936720"/>
                <a:tab algn="l" pos="1873080"/>
                <a:tab algn="l" pos="2809800"/>
                <a:tab algn="l" pos="3746520"/>
                <a:tab algn="l" pos="4683240"/>
                <a:tab algn="l" pos="5619600"/>
                <a:tab algn="l" pos="6556320"/>
                <a:tab algn="l" pos="7493040"/>
                <a:tab algn="l" pos="8429760"/>
                <a:tab algn="l" pos="9366120"/>
                <a:tab algn="l" pos="10302840"/>
              </a:tabLst>
            </a:pPr>
            <a:r>
              <a:rPr b="0" lang="en-US" sz="1200" strike="noStrike" u="none">
                <a:solidFill>
                  <a:srgbClr val="000000"/>
                </a:solidFill>
                <a:effectLst/>
                <a:uFillTx/>
                <a:latin typeface="Arial"/>
              </a:rPr>
              <a:t>&lt;footer&gt;</a:t>
            </a:r>
            <a:endParaRPr b="0" lang="en-US" sz="1200" strike="noStrike" u="none">
              <a:solidFill>
                <a:srgbClr val="000000"/>
              </a:solidFill>
              <a:effectLst/>
              <a:uFillTx/>
              <a:latin typeface="Arial"/>
            </a:endParaRPr>
          </a:p>
        </p:txBody>
      </p:sp>
      <p:sp>
        <p:nvSpPr>
          <p:cNvPr id="20" name="PlaceHolder 6"/>
          <p:cNvSpPr>
            <a:spLocks noGrp="1"/>
          </p:cNvSpPr>
          <p:nvPr>
            <p:ph type="sldNum" idx="3"/>
          </p:nvPr>
        </p:nvSpPr>
        <p:spPr>
          <a:xfrm>
            <a:off x="3960360" y="8811720"/>
            <a:ext cx="3032280" cy="466920"/>
          </a:xfrm>
          <a:prstGeom prst="rect">
            <a:avLst/>
          </a:prstGeom>
          <a:noFill/>
          <a:ln w="0">
            <a:noFill/>
          </a:ln>
        </p:spPr>
        <p:txBody>
          <a:bodyPr lIns="93960" rIns="93960" tIns="46800" bIns="46800" anchor="b">
            <a:noAutofit/>
          </a:bodyPr>
          <a:lstStyle>
            <a:lvl1pPr indent="0" algn="r">
              <a:buNone/>
              <a:tabLst>
                <a:tab algn="l" pos="0"/>
                <a:tab algn="l" pos="936720"/>
                <a:tab algn="l" pos="1873080"/>
                <a:tab algn="l" pos="2809800"/>
                <a:tab algn="l" pos="3746520"/>
                <a:tab algn="l" pos="4683240"/>
                <a:tab algn="l" pos="5619600"/>
                <a:tab algn="l" pos="6556320"/>
                <a:tab algn="l" pos="7493040"/>
                <a:tab algn="l" pos="8429760"/>
                <a:tab algn="l" pos="9366120"/>
                <a:tab algn="l" pos="10302840"/>
              </a:tabLst>
              <a:defRPr b="0" lang="en-US" sz="1200" strike="noStrike" u="none">
                <a:solidFill>
                  <a:srgbClr val="000000"/>
                </a:solidFill>
                <a:effectLst/>
                <a:uFillTx/>
                <a:latin typeface="Arial"/>
              </a:defRPr>
            </a:lvl1pPr>
          </a:lstStyle>
          <a:p>
            <a:pPr indent="0" algn="r">
              <a:buNone/>
              <a:tabLst>
                <a:tab algn="l" pos="0"/>
                <a:tab algn="l" pos="936720"/>
                <a:tab algn="l" pos="1873080"/>
                <a:tab algn="l" pos="2809800"/>
                <a:tab algn="l" pos="3746520"/>
                <a:tab algn="l" pos="4683240"/>
                <a:tab algn="l" pos="5619600"/>
                <a:tab algn="l" pos="6556320"/>
                <a:tab algn="l" pos="7493040"/>
                <a:tab algn="l" pos="8429760"/>
                <a:tab algn="l" pos="9366120"/>
                <a:tab algn="l" pos="10302840"/>
              </a:tabLst>
            </a:pPr>
            <a:fld id="{95FBF08D-6029-4CEA-B46C-733F998AA469}"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Arial"/>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 name="PlaceHolder 1"/>
          <p:cNvSpPr>
            <a:spLocks noGrp="1"/>
          </p:cNvSpPr>
          <p:nvPr>
            <p:ph type="sldImg"/>
          </p:nvPr>
        </p:nvSpPr>
        <p:spPr>
          <a:xfrm>
            <a:off x="1187280" y="698400"/>
            <a:ext cx="4632480" cy="3475080"/>
          </a:xfrm>
          <a:prstGeom prst="rect">
            <a:avLst/>
          </a:prstGeom>
          <a:ln w="0">
            <a:noFill/>
          </a:ln>
        </p:spPr>
      </p:sp>
      <p:sp>
        <p:nvSpPr>
          <p:cNvPr id="76" name="PlaceHolder 2"/>
          <p:cNvSpPr>
            <a:spLocks noGrp="1"/>
          </p:cNvSpPr>
          <p:nvPr>
            <p:ph type="body"/>
          </p:nvPr>
        </p:nvSpPr>
        <p:spPr>
          <a:xfrm>
            <a:off x="931680" y="4408200"/>
            <a:ext cx="5128920" cy="4172040"/>
          </a:xfrm>
          <a:prstGeom prst="rect">
            <a:avLst/>
          </a:prstGeom>
          <a:solidFill>
            <a:srgbClr val="ffffff"/>
          </a:solidFill>
          <a:ln w="9360">
            <a:solidFill>
              <a:srgbClr val="000000"/>
            </a:solidFill>
            <a:miter/>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For this slide, focus on emphasizing the traditional service and paint the picture that the items offered on the second half of the slide provide a significantly greater degree of flexibility for the client to lower costs and maximize the value of the underlying commodities and be tailored to better fit within the underlying process (oil &amp; gas field, gathering system, processing plant, etc.).</a:t>
            </a:r>
            <a:endParaRPr b="0" lang="en-US" sz="1200" strike="noStrike" u="none">
              <a:solidFill>
                <a:srgbClr val="000000"/>
              </a:solidFill>
              <a:effectLst/>
              <a:uFillTx/>
              <a:latin typeface="Arial"/>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 name="PlaceHolder 1"/>
          <p:cNvSpPr>
            <a:spLocks noGrp="1"/>
          </p:cNvSpPr>
          <p:nvPr>
            <p:ph type="sldImg"/>
          </p:nvPr>
        </p:nvSpPr>
        <p:spPr>
          <a:xfrm>
            <a:off x="1187280" y="698400"/>
            <a:ext cx="4632480" cy="3475080"/>
          </a:xfrm>
          <a:prstGeom prst="rect">
            <a:avLst/>
          </a:prstGeom>
          <a:ln w="0">
            <a:noFill/>
          </a:ln>
        </p:spPr>
      </p:sp>
      <p:sp>
        <p:nvSpPr>
          <p:cNvPr id="78" name="PlaceHolder 2"/>
          <p:cNvSpPr>
            <a:spLocks noGrp="1"/>
          </p:cNvSpPr>
          <p:nvPr>
            <p:ph type="body"/>
          </p:nvPr>
        </p:nvSpPr>
        <p:spPr>
          <a:xfrm>
            <a:off x="931680" y="4408200"/>
            <a:ext cx="5128920" cy="4172040"/>
          </a:xfrm>
          <a:prstGeom prst="rect">
            <a:avLst/>
          </a:prstGeom>
          <a:noFill/>
          <a:ln w="0">
            <a:noFill/>
          </a:ln>
        </p:spPr>
        <p:txBody>
          <a:bodyPr lIns="93960" rIns="9396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For this slide, focus on emphasizing the traditional service and paint the picture that the items offered on the second half of the slide provide a significantly greater degree of flexibility for the client to lower costs and maximize the value of the underlying commodities and be tailored to better fit within the underlying process (oil &amp; gas field, gathering system, processing plant, etc.).</a:t>
            </a:r>
            <a:endParaRPr b="0" lang="en-US" sz="1200" strike="noStrike" u="none">
              <a:solidFill>
                <a:srgbClr val="000000"/>
              </a:solidFill>
              <a:effectLst/>
              <a:uFillTx/>
              <a:latin typeface="Arial"/>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 name="PlaceHolder 1"/>
          <p:cNvSpPr>
            <a:spLocks noGrp="1"/>
          </p:cNvSpPr>
          <p:nvPr>
            <p:ph type="sldImg"/>
          </p:nvPr>
        </p:nvSpPr>
        <p:spPr>
          <a:xfrm>
            <a:off x="1185840" y="698400"/>
            <a:ext cx="4633920" cy="3475080"/>
          </a:xfrm>
          <a:prstGeom prst="rect">
            <a:avLst/>
          </a:prstGeom>
          <a:ln w="0">
            <a:noFill/>
          </a:ln>
        </p:spPr>
      </p:sp>
      <p:sp>
        <p:nvSpPr>
          <p:cNvPr id="80" name="PlaceHolder 2"/>
          <p:cNvSpPr>
            <a:spLocks noGrp="1"/>
          </p:cNvSpPr>
          <p:nvPr>
            <p:ph type="body"/>
          </p:nvPr>
        </p:nvSpPr>
        <p:spPr>
          <a:xfrm>
            <a:off x="931680" y="4408200"/>
            <a:ext cx="5128920" cy="4172040"/>
          </a:xfrm>
          <a:prstGeom prst="rect">
            <a:avLst/>
          </a:prstGeom>
          <a:solidFill>
            <a:srgbClr val="ffffff"/>
          </a:solidFill>
          <a:ln w="9360">
            <a:solidFill>
              <a:srgbClr val="000000"/>
            </a:solidFill>
            <a:miter/>
          </a:ln>
        </p:spPr>
        <p:txBody>
          <a:bodyPr lIns="90720" rIns="90720" tIns="45360" bIns="4536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Use this slide to emphasize the basics of how this works “behind the curtain.”  Discuss optionality that can be built into the delivery of $ and commodities to enhance the underlying value of the given process owned by Customer X.  Use this as a segue to begin discussing how additional local HP can be wrapped into this structure.  It needs to be clearly understood that there may be limitations if there is not appropriate nearby retail power infra-structure or if the existing retail power tariff/contract is too restrictive.  Currently, this won’t work everywhere in regulated environments.  However, as markets de-regulate this concept becomes more viable in more places.</a:t>
            </a:r>
            <a:endParaRPr b="0" lang="en-US" sz="1200" strike="noStrike" u="none">
              <a:solidFill>
                <a:srgbClr val="000000"/>
              </a:solidFill>
              <a:effectLst/>
              <a:uFillTx/>
              <a:latin typeface="Arial"/>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1" name="PlaceHolder 1"/>
          <p:cNvSpPr>
            <a:spLocks noGrp="1"/>
          </p:cNvSpPr>
          <p:nvPr>
            <p:ph type="sldImg"/>
          </p:nvPr>
        </p:nvSpPr>
        <p:spPr>
          <a:xfrm>
            <a:off x="1187280" y="698400"/>
            <a:ext cx="4632480" cy="3475080"/>
          </a:xfrm>
          <a:prstGeom prst="rect">
            <a:avLst/>
          </a:prstGeom>
          <a:ln w="0">
            <a:noFill/>
          </a:ln>
        </p:spPr>
      </p:sp>
      <p:sp>
        <p:nvSpPr>
          <p:cNvPr id="82" name="PlaceHolder 2"/>
          <p:cNvSpPr>
            <a:spLocks noGrp="1"/>
          </p:cNvSpPr>
          <p:nvPr>
            <p:ph type="body"/>
          </p:nvPr>
        </p:nvSpPr>
        <p:spPr>
          <a:xfrm>
            <a:off x="931680" y="4408200"/>
            <a:ext cx="5128920" cy="4172040"/>
          </a:xfrm>
          <a:prstGeom prst="rect">
            <a:avLst/>
          </a:prstGeom>
          <a:noFill/>
          <a:ln w="0">
            <a:noFill/>
          </a:ln>
        </p:spPr>
        <p:txBody>
          <a:bodyPr lIns="93960" rIns="9396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This slide begins to speak for itself.  Clearly emphasize the bundled service concept and the flexibility that can be designed into the pricing structure.</a:t>
            </a:r>
            <a:endParaRPr b="0" lang="en-US" sz="1200" strike="noStrike" u="none">
              <a:solidFill>
                <a:srgbClr val="000000"/>
              </a:solidFill>
              <a:effectLst/>
              <a:uFillTx/>
              <a:latin typeface="Arial"/>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PlaceHolder 1"/>
          <p:cNvSpPr>
            <a:spLocks noGrp="1"/>
          </p:cNvSpPr>
          <p:nvPr>
            <p:ph type="sldImg"/>
          </p:nvPr>
        </p:nvSpPr>
        <p:spPr>
          <a:xfrm>
            <a:off x="1187280" y="698400"/>
            <a:ext cx="4632480" cy="3475080"/>
          </a:xfrm>
          <a:prstGeom prst="rect">
            <a:avLst/>
          </a:prstGeom>
          <a:ln w="0">
            <a:noFill/>
          </a:ln>
        </p:spPr>
      </p:sp>
      <p:sp>
        <p:nvSpPr>
          <p:cNvPr id="84" name="PlaceHolder 2"/>
          <p:cNvSpPr>
            <a:spLocks noGrp="1"/>
          </p:cNvSpPr>
          <p:nvPr>
            <p:ph type="body"/>
          </p:nvPr>
        </p:nvSpPr>
        <p:spPr>
          <a:xfrm>
            <a:off x="931680" y="4408200"/>
            <a:ext cx="5128920" cy="4172040"/>
          </a:xfrm>
          <a:prstGeom prst="rect">
            <a:avLst/>
          </a:prstGeom>
          <a:noFill/>
          <a:ln w="0">
            <a:noFill/>
          </a:ln>
        </p:spPr>
        <p:txBody>
          <a:bodyPr lIns="93960" rIns="9396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For this slide, focus on emphasizing the traditional service and paint the picture that the items offered on the second half of the slide provide a significantly greater degree of flexibility for the client to lower costs and maximize the value of the underlying commodities and be tailored to better fit within the underlying process (oil &amp; gas field, gathering system, processing plant, etc.).</a:t>
            </a:r>
            <a:endParaRPr b="0" lang="en-US" sz="12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lipArt"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9" name="PlaceHolder 2"/>
          <p:cNvSpPr>
            <a:spLocks noGrp="1"/>
          </p:cNvSpPr>
          <p:nvPr>
            <p:ph/>
          </p:nvPr>
        </p:nvSpPr>
        <p:spPr>
          <a:xfrm>
            <a:off x="685800" y="1066320"/>
            <a:ext cx="7772400" cy="48006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p:txBody>
      </p:sp>
      <p:sp>
        <p:nvSpPr>
          <p:cNvPr id="10" name="PlaceHolder 3"/>
          <p:cNvSpPr>
            <a:spLocks noGrp="1"/>
          </p:cNvSpPr>
          <p:nvPr>
            <p:ph/>
          </p:nvPr>
        </p:nvSpPr>
        <p:spPr>
          <a:xfrm>
            <a:off x="685800" y="1066320"/>
            <a:ext cx="7772400" cy="48006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13" name="PlaceHolder 2"/>
          <p:cNvSpPr>
            <a:spLocks noGrp="1"/>
          </p:cNvSpPr>
          <p:nvPr>
            <p:ph/>
          </p:nvPr>
        </p:nvSpPr>
        <p:spPr>
          <a:xfrm>
            <a:off x="685800" y="1066320"/>
            <a:ext cx="7772400" cy="48006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body"/>
          </p:nvPr>
        </p:nvSpPr>
        <p:spPr>
          <a:xfrm>
            <a:off x="685800" y="1066320"/>
            <a:ext cx="7772400" cy="4800600"/>
          </a:xfrm>
          <a:prstGeom prst="rect">
            <a:avLst/>
          </a:prstGeom>
          <a:noFill/>
          <a:ln w="0">
            <a:noFill/>
          </a:ln>
        </p:spPr>
        <p:txBody>
          <a:bodyPr lIns="90000" rIns="90000" tIns="46800" bIns="46800" anchor="t">
            <a:normAutofit/>
          </a:bodyPr>
          <a:p>
            <a:pPr marL="343080" indent="-343080">
              <a:spcBef>
                <a:spcPts val="601"/>
              </a:spcBef>
              <a:buClr>
                <a:srgbClr val="ffff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Click to edit the outline text format</a:t>
            </a:r>
            <a:endParaRPr b="1" lang="en-US" sz="2400" strike="noStrike" u="none">
              <a:solidFill>
                <a:srgbClr val="000000"/>
              </a:solidFill>
              <a:effectLst/>
              <a:uFillTx/>
              <a:latin typeface="Arial"/>
            </a:endParaRPr>
          </a:p>
          <a:p>
            <a:pPr lvl="1" marL="743040" indent="-28584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Second Outline Level</a:t>
            </a:r>
            <a:endParaRPr b="1" lang="en-US" sz="2400" strike="noStrike" u="none">
              <a:solidFill>
                <a:srgbClr val="000000"/>
              </a:solidFill>
              <a:effectLst/>
              <a:uFillTx/>
              <a:latin typeface="Arial"/>
            </a:endParaRPr>
          </a:p>
          <a:p>
            <a:pPr lvl="2" marL="11430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Third Outline Level</a:t>
            </a:r>
            <a:endParaRPr b="1" lang="en-US" sz="2400" strike="noStrike" u="none">
              <a:solidFill>
                <a:srgbClr val="000000"/>
              </a:solidFill>
              <a:effectLst/>
              <a:uFillTx/>
              <a:latin typeface="Arial"/>
            </a:endParaRPr>
          </a:p>
          <a:p>
            <a:pPr lvl="3" marL="16002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Fourth Outline Level</a:t>
            </a:r>
            <a:endParaRPr b="1" lang="en-US" sz="2400" strike="noStrike" u="none">
              <a:solidFill>
                <a:srgbClr val="000000"/>
              </a:solidFill>
              <a:effectLst/>
              <a:uFillTx/>
              <a:latin typeface="Arial"/>
            </a:endParaRPr>
          </a:p>
          <a:p>
            <a:pPr lvl="4" marL="20574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Fifth Outline Level</a:t>
            </a:r>
            <a:endParaRPr b="1" lang="en-US" sz="2400" strike="noStrike" u="none">
              <a:solidFill>
                <a:srgbClr val="000000"/>
              </a:solidFill>
              <a:effectLst/>
              <a:uFillTx/>
              <a:latin typeface="Arial"/>
            </a:endParaRPr>
          </a:p>
          <a:p>
            <a:pPr lvl="5" marL="20574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Sixth Outline Level</a:t>
            </a:r>
            <a:endParaRPr b="1" lang="en-US" sz="2400" strike="noStrike" u="none">
              <a:solidFill>
                <a:srgbClr val="000000"/>
              </a:solidFill>
              <a:effectLst/>
              <a:uFillTx/>
              <a:latin typeface="Arial"/>
            </a:endParaRPr>
          </a:p>
          <a:p>
            <a:pPr lvl="6" marL="20574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Seventh Outline Level</a:t>
            </a:r>
            <a:endParaRPr b="1" lang="en-US" sz="2400" strike="noStrike" u="none">
              <a:solidFill>
                <a:srgbClr val="000000"/>
              </a:solidFill>
              <a:effectLst/>
              <a:uFillTx/>
              <a:latin typeface="Arial"/>
            </a:endParaRPr>
          </a:p>
        </p:txBody>
      </p:sp>
      <p:sp>
        <p:nvSpPr>
          <p:cNvPr id="1" name=""/>
          <p:cNvSpPr/>
          <p:nvPr/>
        </p:nvSpPr>
        <p:spPr>
          <a:xfrm rot="10800000">
            <a:off x="628200" y="6215040"/>
            <a:ext cx="8178840" cy="69840"/>
          </a:xfrm>
          <a:prstGeom prst="rect">
            <a:avLst/>
          </a:prstGeom>
          <a:gradFill rotWithShape="0">
            <a:gsLst>
              <a:gs pos="0">
                <a:srgbClr val="0000cc"/>
              </a:gs>
              <a:gs pos="50000">
                <a:srgbClr val="009bff"/>
              </a:gs>
              <a:gs pos="100000">
                <a:srgbClr val="0000cc"/>
              </a:gs>
            </a:gsLst>
            <a:lin ang="10800000"/>
          </a:gradFill>
          <a:ln w="0">
            <a:noFill/>
          </a:ln>
        </p:spPr>
        <p:style>
          <a:lnRef idx="0"/>
          <a:fillRef idx="0"/>
          <a:effectRef idx="0"/>
          <a:fontRef idx="minor"/>
        </p:style>
        <p:txBody>
          <a:bodyPr wrap="none" lIns="90000" rIns="90000" tIns="23040" bIns="2304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2" name=""/>
          <p:cNvSpPr/>
          <p:nvPr/>
        </p:nvSpPr>
        <p:spPr>
          <a:xfrm>
            <a:off x="549360" y="6272280"/>
            <a:ext cx="2946240" cy="307440"/>
          </a:xfrm>
          <a:prstGeom prst="rect">
            <a:avLst/>
          </a:prstGeom>
          <a:noFill/>
          <a:ln w="0">
            <a:noFill/>
          </a:ln>
        </p:spPr>
        <p:style>
          <a:lnRef idx="0"/>
          <a:fillRef idx="0"/>
          <a:effectRef idx="0"/>
          <a:fontRef idx="minor"/>
        </p:style>
        <p:txBody>
          <a:bodyPr lIns="90000" rIns="90000" tIns="46800" bIns="46800" anchor="t">
            <a:spAutoFit/>
          </a:bodyPr>
          <a:p>
            <a:pPr indent="0">
              <a:spcBef>
                <a:spcPts val="876"/>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66ff"/>
                </a:solidFill>
                <a:effectLst/>
                <a:uFillTx/>
                <a:latin typeface="Arial"/>
              </a:rPr>
              <a:t>Enron Compression Services</a:t>
            </a:r>
            <a:endParaRPr b="0" lang="en-US" sz="1400" strike="noStrike" u="none">
              <a:solidFill>
                <a:srgbClr val="000000"/>
              </a:solidFill>
              <a:effectLst/>
              <a:uFillTx/>
              <a:latin typeface="Arial"/>
            </a:endParaRPr>
          </a:p>
        </p:txBody>
      </p:sp>
      <p:pic>
        <p:nvPicPr>
          <p:cNvPr id="3" name="E_CMYK_Rlarge" descr=""/>
          <p:cNvPicPr/>
          <p:nvPr/>
        </p:nvPicPr>
        <p:blipFill>
          <a:blip r:embed="rId2"/>
          <a:stretch/>
        </p:blipFill>
        <p:spPr>
          <a:xfrm>
            <a:off x="8426520" y="6140520"/>
            <a:ext cx="647640" cy="647640"/>
          </a:xfrm>
          <a:prstGeom prst="rect">
            <a:avLst/>
          </a:prstGeom>
          <a:noFill/>
          <a:ln w="0">
            <a:noFill/>
          </a:ln>
        </p:spPr>
      </p:pic>
      <p:sp>
        <p:nvSpPr>
          <p:cNvPr id="4" name=""/>
          <p:cNvSpPr/>
          <p:nvPr/>
        </p:nvSpPr>
        <p:spPr>
          <a:xfrm rot="10800000">
            <a:off x="677880" y="699480"/>
            <a:ext cx="7772400" cy="74520"/>
          </a:xfrm>
          <a:prstGeom prst="rect">
            <a:avLst/>
          </a:prstGeom>
          <a:gradFill rotWithShape="0">
            <a:gsLst>
              <a:gs pos="0">
                <a:srgbClr val="0000cc"/>
              </a:gs>
              <a:gs pos="50000">
                <a:srgbClr val="009bff"/>
              </a:gs>
              <a:gs pos="100000">
                <a:srgbClr val="0000cc"/>
              </a:gs>
            </a:gsLst>
            <a:lin ang="10800000"/>
          </a:gradFill>
          <a:ln w="0">
            <a:noFill/>
          </a:ln>
        </p:spPr>
        <p:style>
          <a:lnRef idx="0"/>
          <a:fillRef idx="0"/>
          <a:effectRef idx="0"/>
          <a:fontRef idx="minor"/>
        </p:style>
        <p:txBody>
          <a:bodyPr wrap="none" lIns="90000" rIns="90000" tIns="27720" bIns="27720" anchor="ctr">
            <a:noAutofit/>
          </a:bodyPr>
          <a:p>
            <a:endParaRPr b="0" lang="en-US" sz="2400" strike="noStrike" u="none">
              <a:solidFill>
                <a:srgbClr val="000000"/>
              </a:solidFill>
              <a:effectLst/>
              <a:uFillTx/>
              <a:latin typeface="Arial"/>
            </a:endParaRPr>
          </a:p>
        </p:txBody>
      </p:sp>
      <p:sp>
        <p:nvSpPr>
          <p:cNvPr id="5" name=""/>
          <p:cNvSpPr/>
          <p:nvPr/>
        </p:nvSpPr>
        <p:spPr>
          <a:xfrm>
            <a:off x="7201800" y="6254640"/>
            <a:ext cx="121104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Confidential</a:t>
            </a:r>
            <a:endParaRPr b="0" lang="en-US" sz="1400" strike="noStrike" u="none">
              <a:solidFill>
                <a:srgbClr val="000000"/>
              </a:solidFill>
              <a:effectLst/>
              <a:uFillTx/>
              <a:latin typeface="Arial"/>
            </a:endParaRPr>
          </a:p>
        </p:txBody>
      </p:sp>
      <p:sp>
        <p:nvSpPr>
          <p:cNvPr id="6" name=""/>
          <p:cNvSpPr/>
          <p:nvPr/>
        </p:nvSpPr>
        <p:spPr>
          <a:xfrm>
            <a:off x="4136400" y="6548400"/>
            <a:ext cx="792360" cy="246600"/>
          </a:xfrm>
          <a:prstGeom prst="rect">
            <a:avLst/>
          </a:prstGeom>
          <a:noFill/>
          <a:ln w="0">
            <a:noFill/>
          </a:ln>
        </p:spPr>
        <p:style>
          <a:lnRef idx="0"/>
          <a:fillRef idx="0"/>
          <a:effectRef idx="0"/>
          <a:fontRef idx="minor"/>
        </p:style>
        <p:txBody>
          <a:bodyPr wrap="none"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6BA92D8-1456-40BE-9EE3-9E4405CD1E92}" type="slidenum">
              <a:rPr b="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7" name="PlaceHolder 2"/>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edit the title text format</a:t>
            </a:r>
            <a:endParaRPr b="1" lang="en-US" sz="30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4.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4.xml"/>
</Relationships>
</file>

<file path=ppt/slides/_rels/slide11.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4.xml"/><Relationship Id="rId3"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5.png"/><Relationship Id="rId3" Type="http://schemas.openxmlformats.org/officeDocument/2006/relationships/slideLayout" Target="../slideLayouts/slideLayout3.xml"/><Relationship Id="rId4"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3.xml"/><Relationship Id="rId3"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4.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992160" y="1252440"/>
            <a:ext cx="7240680" cy="344988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Arial"/>
              </a:rPr>
              <a:t>Discussion Materials for:</a:t>
            </a:r>
            <a:endParaRPr b="0" lang="en-US" sz="2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800"/>
            </a:br>
            <a:r>
              <a:rPr b="1" lang="en-US" sz="2800" strike="noStrike" u="sng">
                <a:solidFill>
                  <a:srgbClr val="000000"/>
                </a:solidFill>
                <a:effectLst/>
                <a:uFillTx/>
                <a:latin typeface="Arial"/>
              </a:rPr>
              <a:t>KNG Energy</a:t>
            </a:r>
            <a:br>
              <a:rPr sz="2800"/>
            </a:br>
            <a:endParaRPr b="0" lang="en-US" sz="28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Arial"/>
              </a:rPr>
              <a:t>Total Horsepower Solution</a:t>
            </a:r>
            <a:endParaRPr b="0" lang="en-US" sz="28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Arial"/>
              </a:rPr>
              <a:t> </a:t>
            </a:r>
            <a:br>
              <a:rPr sz="2800"/>
            </a:br>
            <a:r>
              <a:rPr b="1" lang="en-US" sz="2000" strike="noStrike" u="none">
                <a:solidFill>
                  <a:srgbClr val="000000"/>
                </a:solidFill>
                <a:effectLst/>
                <a:uFillTx/>
                <a:latin typeface="Arial"/>
              </a:rPr>
              <a:t>June 2001</a:t>
            </a:r>
            <a:endParaRPr b="0" lang="en-US" sz="20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22" name=""/>
          <p:cNvSpPr/>
          <p:nvPr/>
        </p:nvSpPr>
        <p:spPr>
          <a:xfrm>
            <a:off x="466560" y="5256360"/>
            <a:ext cx="8131320" cy="8571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The parties hereto understand and agree that the proposal sets forth each party’s preliminary understanding of the proposed transactions with KNG EnerGY and Enron compression services.  This proposal does not create and is not intended to create a binding and enforceable contract between the parties or a duty on the part of any party hereto to negotiate in good faith toward a binding contract and may not be relied upon by either party as the basis for a contract by estoppel or otherwise, but rather this proposal evidences a non-binding expression of the understanding of each party to endeavor, without obligation, to negotiate the terms of a proposed transaction. </a:t>
            </a:r>
            <a:endParaRPr b="0" lang="en-US" sz="1000" strike="noStrike" u="none">
              <a:solidFill>
                <a:srgbClr val="000000"/>
              </a:solidFill>
              <a:effectLst/>
              <a:uFillTx/>
              <a:latin typeface="Arial"/>
            </a:endParaRPr>
          </a:p>
        </p:txBody>
      </p:sp>
      <p:pic>
        <p:nvPicPr>
          <p:cNvPr id="23" name="knglogo" descr="knglogo.gif (9744 bytes)"/>
          <p:cNvPicPr/>
          <p:nvPr/>
        </p:nvPicPr>
        <p:blipFill>
          <a:blip r:embed="rId1"/>
          <a:stretch/>
        </p:blipFill>
        <p:spPr>
          <a:xfrm>
            <a:off x="3129120" y="4226040"/>
            <a:ext cx="2936880" cy="971280"/>
          </a:xfrm>
          <a:prstGeom prst="rect">
            <a:avLst/>
          </a:prstGeom>
          <a:noFill/>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9" name="logo" descr=""/>
          <p:cNvPicPr/>
          <p:nvPr/>
        </p:nvPicPr>
        <p:blipFill>
          <a:blip r:embed="rId1"/>
          <a:srcRect l="0" t="0" r="21452" b="0"/>
          <a:stretch/>
        </p:blipFill>
        <p:spPr>
          <a:xfrm>
            <a:off x="2612880" y="1262160"/>
            <a:ext cx="4516560" cy="4427280"/>
          </a:xfrm>
          <a:prstGeom prst="rect">
            <a:avLst/>
          </a:prstGeom>
          <a:noFill/>
          <a:ln w="0">
            <a:noFill/>
          </a:ln>
        </p:spPr>
      </p:pic>
      <p:sp>
        <p:nvSpPr>
          <p:cNvPr id="70" name="PlaceHolder 1"/>
          <p:cNvSpPr>
            <a:spLocks noGrp="1"/>
          </p:cNvSpPr>
          <p:nvPr>
            <p:ph type="title"/>
          </p:nvPr>
        </p:nvSpPr>
        <p:spPr>
          <a:xfrm>
            <a:off x="600120" y="131760"/>
            <a:ext cx="7772400" cy="5572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Increased Optionality Example</a:t>
            </a:r>
            <a:br>
              <a:rPr sz="3200"/>
            </a:br>
            <a:endParaRPr b="1" lang="en-US" sz="3200" strike="noStrike" u="none">
              <a:solidFill>
                <a:srgbClr val="000000"/>
              </a:solidFill>
              <a:effectLst/>
              <a:uFillTx/>
              <a:latin typeface="Arial"/>
            </a:endParaRPr>
          </a:p>
        </p:txBody>
      </p:sp>
      <p:sp>
        <p:nvSpPr>
          <p:cNvPr id="71" name="PlaceHolder 2"/>
          <p:cNvSpPr>
            <a:spLocks noGrp="1"/>
          </p:cNvSpPr>
          <p:nvPr>
            <p:ph/>
          </p:nvPr>
        </p:nvSpPr>
        <p:spPr>
          <a:xfrm>
            <a:off x="302760" y="1047240"/>
            <a:ext cx="8458200" cy="4800600"/>
          </a:xfrm>
          <a:prstGeom prst="rect">
            <a:avLst/>
          </a:prstGeom>
          <a:noFill/>
          <a:ln w="0">
            <a:noFill/>
          </a:ln>
        </p:spPr>
        <p:txBody>
          <a:bodyPr lIns="90000" rIns="90000" tIns="46800" bIns="46800" anchor="t">
            <a:normAutofit/>
          </a:bodyPr>
          <a:p>
            <a:pPr marL="343080" indent="-343080">
              <a:lnSpc>
                <a:spcPct val="110000"/>
              </a:lnSpc>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1" i="1" lang="en-US" sz="2000" strike="noStrike" u="none">
                <a:solidFill>
                  <a:srgbClr val="000000"/>
                </a:solidFill>
                <a:effectLst/>
                <a:uFillTx/>
                <a:latin typeface="Arial"/>
              </a:rPr>
              <a:t>ECS can offer increased flexibility of payment for HP in multiple commodities, based on prevailing market conditions.</a:t>
            </a:r>
            <a:endParaRPr b="1" lang="en-US" sz="2000" strike="noStrike" u="none">
              <a:solidFill>
                <a:srgbClr val="000000"/>
              </a:solidFill>
              <a:effectLst/>
              <a:uFillTx/>
              <a:latin typeface="Arial"/>
            </a:endParaRPr>
          </a:p>
          <a:p>
            <a:pPr lvl="1" marL="857160" indent="-399960">
              <a:lnSpc>
                <a:spcPct val="110000"/>
              </a:lnSpc>
              <a:spcBef>
                <a:spcPts val="624"/>
              </a:spcBef>
              <a:buClr>
                <a:srgbClr val="008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Northcoast can lock in current or forward HP payments in at any point in time:</a:t>
            </a:r>
            <a:endParaRPr b="1" lang="en-US" sz="2000" strike="noStrike" u="none">
              <a:solidFill>
                <a:srgbClr val="000000"/>
              </a:solidFill>
              <a:effectLst/>
              <a:uFillTx/>
              <a:latin typeface="Arial"/>
            </a:endParaRPr>
          </a:p>
          <a:p>
            <a:pPr lvl="2" marL="1200240" indent="-228600">
              <a:lnSpc>
                <a:spcPct val="110000"/>
              </a:lnSpc>
              <a:spcBef>
                <a:spcPts val="624"/>
              </a:spcBef>
              <a:buClr>
                <a:srgbClr val="008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Gas</a:t>
            </a:r>
            <a:endParaRPr b="1" lang="en-US" sz="2000" strike="noStrike" u="none">
              <a:solidFill>
                <a:srgbClr val="000000"/>
              </a:solidFill>
              <a:effectLst/>
              <a:uFillTx/>
              <a:latin typeface="Arial"/>
            </a:endParaRPr>
          </a:p>
          <a:p>
            <a:pPr lvl="2" marL="1200240" indent="-228600">
              <a:lnSpc>
                <a:spcPct val="110000"/>
              </a:lnSpc>
              <a:spcBef>
                <a:spcPts val="624"/>
              </a:spcBef>
              <a:buClr>
                <a:srgbClr val="008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Oil</a:t>
            </a:r>
            <a:endParaRPr b="1" lang="en-US" sz="2000" strike="noStrike" u="none">
              <a:solidFill>
                <a:srgbClr val="000000"/>
              </a:solidFill>
              <a:effectLst/>
              <a:uFillTx/>
              <a:latin typeface="Arial"/>
            </a:endParaRPr>
          </a:p>
          <a:p>
            <a:pPr lvl="2" marL="1200240" indent="-228600">
              <a:lnSpc>
                <a:spcPct val="110000"/>
              </a:lnSpc>
              <a:spcBef>
                <a:spcPts val="624"/>
              </a:spcBef>
              <a:buClr>
                <a:srgbClr val="008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Other Commodities</a:t>
            </a:r>
            <a:endParaRPr b="1" lang="en-US" sz="2000" strike="noStrike" u="none">
              <a:solidFill>
                <a:srgbClr val="000000"/>
              </a:solidFill>
              <a:effectLst/>
              <a:uFillTx/>
              <a:latin typeface="Arial"/>
            </a:endParaRPr>
          </a:p>
          <a:p>
            <a:pPr lvl="1" marL="857160" indent="-399960">
              <a:lnSpc>
                <a:spcPct val="110000"/>
              </a:lnSpc>
              <a:spcBef>
                <a:spcPts val="624"/>
              </a:spcBef>
              <a:buClr>
                <a:srgbClr val="008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Allows Northcoast to realize monetary value of energy spreads that change in the marketplace.</a:t>
            </a:r>
            <a:endParaRPr b="1" lang="en-US" sz="2000" strike="noStrike" u="none">
              <a:solidFill>
                <a:srgbClr val="000000"/>
              </a:solidFill>
              <a:effectLst/>
              <a:uFillTx/>
              <a:latin typeface="Arial"/>
            </a:endParaRPr>
          </a:p>
          <a:p>
            <a:pPr lvl="1" marL="857160" indent="-399960">
              <a:lnSpc>
                <a:spcPct val="110000"/>
              </a:lnSpc>
              <a:spcBef>
                <a:spcPts val="499"/>
              </a:spcBef>
              <a:buClr>
                <a:srgbClr val="008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Allows Northcoast to buy down cost of HP when compared to traditional gas-fired compression.</a:t>
            </a:r>
            <a:r>
              <a:rPr b="0" lang="en-US" sz="1600" strike="noStrike" u="none">
                <a:solidFill>
                  <a:srgbClr val="000000"/>
                </a:solidFill>
                <a:effectLst/>
                <a:uFillTx/>
                <a:latin typeface="Arial"/>
              </a:rPr>
              <a:t> </a:t>
            </a:r>
            <a:endParaRPr b="1" lang="en-US" sz="1600" strike="noStrike" u="none">
              <a:solidFill>
                <a:srgbClr val="000000"/>
              </a:solidFill>
              <a:effectLst/>
              <a:uFillTx/>
              <a:latin typeface="Arial"/>
            </a:endParaRPr>
          </a:p>
          <a:p>
            <a:pPr lvl="1" marL="857160" indent="-399960">
              <a:lnSpc>
                <a:spcPct val="110000"/>
              </a:lnSpc>
              <a:spcBef>
                <a:spcPts val="6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0">
              <a:lnSpc>
                <a:spcPct val="110000"/>
              </a:lnSpc>
              <a:spcBef>
                <a:spcPts val="6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0">
              <a:lnSpc>
                <a:spcPct val="110000"/>
              </a:lnSpc>
              <a:spcBef>
                <a:spcPts val="6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0">
              <a:lnSpc>
                <a:spcPct val="110000"/>
              </a:lnSpc>
              <a:spcBef>
                <a:spcPts val="6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
          <p:cNvSpPr/>
          <p:nvPr/>
        </p:nvSpPr>
        <p:spPr>
          <a:xfrm>
            <a:off x="438120" y="1104840"/>
            <a:ext cx="8210520" cy="4762440"/>
          </a:xfrm>
          <a:prstGeom prst="rect">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3" name=""/>
          <p:cNvSpPr/>
          <p:nvPr/>
        </p:nvSpPr>
        <p:spPr>
          <a:xfrm>
            <a:off x="574560" y="152280"/>
            <a:ext cx="7772400" cy="5572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 Increased Optionality Example</a:t>
            </a:r>
            <a:endParaRPr b="0" lang="en-US" sz="3200" strike="noStrike" u="none">
              <a:solidFill>
                <a:srgbClr val="000000"/>
              </a:solidFill>
              <a:effectLst/>
              <a:uFillTx/>
              <a:latin typeface="Arial"/>
            </a:endParaRPr>
          </a:p>
        </p:txBody>
      </p:sp>
      <p:pic>
        <p:nvPicPr>
          <p:cNvPr id="74" name="" descr=""/>
          <p:cNvPicPr/>
          <p:nvPr/>
        </p:nvPicPr>
        <p:blipFill>
          <a:blip r:embed="rId1"/>
          <a:stretch/>
        </p:blipFill>
        <p:spPr>
          <a:xfrm>
            <a:off x="457200" y="1123920"/>
            <a:ext cx="8209080" cy="4743360"/>
          </a:xfrm>
          <a:prstGeom prst="rect">
            <a:avLst/>
          </a:prstGeom>
          <a:noFill/>
          <a:ln w="9360">
            <a:solidFill>
              <a:srgbClr val="000000"/>
            </a:solidFill>
            <a:miter/>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4" name="logo" descr=""/>
          <p:cNvPicPr/>
          <p:nvPr/>
        </p:nvPicPr>
        <p:blipFill>
          <a:blip r:embed="rId1"/>
          <a:srcRect l="0" t="0" r="21452" b="0"/>
          <a:stretch/>
        </p:blipFill>
        <p:spPr>
          <a:xfrm>
            <a:off x="2612880" y="1262160"/>
            <a:ext cx="4516560" cy="4427280"/>
          </a:xfrm>
          <a:prstGeom prst="rect">
            <a:avLst/>
          </a:prstGeom>
          <a:noFill/>
          <a:ln w="0">
            <a:noFill/>
          </a:ln>
        </p:spPr>
      </p:pic>
      <p:sp>
        <p:nvSpPr>
          <p:cNvPr id="25" name="PlaceHolder 1"/>
          <p:cNvSpPr>
            <a:spLocks noGrp="1"/>
          </p:cNvSpPr>
          <p:nvPr>
            <p:ph type="title"/>
          </p:nvPr>
        </p:nvSpPr>
        <p:spPr>
          <a:xfrm>
            <a:off x="600120" y="156960"/>
            <a:ext cx="7772400" cy="55692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Outline</a:t>
            </a:r>
            <a:endParaRPr b="1" lang="en-US" sz="3200" strike="noStrike" u="none">
              <a:solidFill>
                <a:srgbClr val="000000"/>
              </a:solidFill>
              <a:effectLst/>
              <a:uFillTx/>
              <a:latin typeface="Arial"/>
            </a:endParaRPr>
          </a:p>
        </p:txBody>
      </p:sp>
      <p:sp>
        <p:nvSpPr>
          <p:cNvPr id="26" name="PlaceHolder 2"/>
          <p:cNvSpPr>
            <a:spLocks noGrp="1"/>
          </p:cNvSpPr>
          <p:nvPr>
            <p:ph/>
          </p:nvPr>
        </p:nvSpPr>
        <p:spPr>
          <a:xfrm>
            <a:off x="660240" y="1079280"/>
            <a:ext cx="7772400" cy="5003640"/>
          </a:xfrm>
          <a:prstGeom prst="rect">
            <a:avLst/>
          </a:prstGeom>
          <a:noFill/>
          <a:ln w="0">
            <a:noFill/>
          </a:ln>
        </p:spPr>
        <p:txBody>
          <a:bodyPr lIns="90000" rIns="90000" tIns="46800" bIns="46800" anchor="t">
            <a:normAutofit/>
          </a:bodyPr>
          <a:p>
            <a:pPr marL="343080" indent="-343080">
              <a:lnSpc>
                <a:spcPct val="150000"/>
              </a:lnSpc>
              <a:spcBef>
                <a:spcPts val="1199"/>
              </a:spcBef>
              <a:spcAft>
                <a:spcPts val="150"/>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Purpose </a:t>
            </a:r>
            <a:endParaRPr b="1" lang="en-US" sz="2400" strike="noStrike" u="none">
              <a:solidFill>
                <a:srgbClr val="000000"/>
              </a:solidFill>
              <a:effectLst/>
              <a:uFillTx/>
              <a:latin typeface="Arial"/>
            </a:endParaRPr>
          </a:p>
          <a:p>
            <a:pPr marL="343080" indent="-343080">
              <a:lnSpc>
                <a:spcPct val="150000"/>
              </a:lnSpc>
              <a:spcBef>
                <a:spcPts val="1199"/>
              </a:spcBef>
              <a:spcAft>
                <a:spcPts val="150"/>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Deal Diagram</a:t>
            </a:r>
            <a:endParaRPr b="1" lang="en-US" sz="2400" strike="noStrike" u="none">
              <a:solidFill>
                <a:srgbClr val="000000"/>
              </a:solidFill>
              <a:effectLst/>
              <a:uFillTx/>
              <a:latin typeface="Arial"/>
            </a:endParaRPr>
          </a:p>
          <a:p>
            <a:pPr marL="343080" indent="-343080">
              <a:lnSpc>
                <a:spcPct val="150000"/>
              </a:lnSpc>
              <a:spcBef>
                <a:spcPts val="1199"/>
              </a:spcBef>
              <a:spcAft>
                <a:spcPts val="150"/>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Assumptions</a:t>
            </a:r>
            <a:endParaRPr b="1" lang="en-US" sz="2400" strike="noStrike" u="none">
              <a:solidFill>
                <a:srgbClr val="000000"/>
              </a:solidFill>
              <a:effectLst/>
              <a:uFillTx/>
              <a:latin typeface="Arial"/>
            </a:endParaRPr>
          </a:p>
          <a:p>
            <a:pPr marL="343080" indent="-343080">
              <a:lnSpc>
                <a:spcPct val="150000"/>
              </a:lnSpc>
              <a:spcBef>
                <a:spcPts val="1199"/>
              </a:spcBef>
              <a:spcAft>
                <a:spcPts val="150"/>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Terms &amp; Conditions</a:t>
            </a:r>
            <a:endParaRPr b="1" lang="en-US" sz="2400" strike="noStrike" u="none">
              <a:solidFill>
                <a:srgbClr val="000000"/>
              </a:solidFill>
              <a:effectLst/>
              <a:uFillTx/>
              <a:latin typeface="Arial"/>
            </a:endParaRPr>
          </a:p>
          <a:p>
            <a:pPr marL="343080" indent="-343080">
              <a:lnSpc>
                <a:spcPct val="150000"/>
              </a:lnSpc>
              <a:spcBef>
                <a:spcPts val="1199"/>
              </a:spcBef>
              <a:spcAft>
                <a:spcPts val="150"/>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Additional Value Options</a:t>
            </a:r>
            <a:endParaRPr b="1" lang="en-US" sz="2400" strike="noStrike" u="none">
              <a:solidFill>
                <a:srgbClr val="000000"/>
              </a:solidFill>
              <a:effectLst/>
              <a:uFillTx/>
              <a:latin typeface="Arial"/>
            </a:endParaRPr>
          </a:p>
          <a:p>
            <a:pPr marL="343080" indent="-343080">
              <a:lnSpc>
                <a:spcPct val="150000"/>
              </a:lnSpc>
              <a:spcBef>
                <a:spcPts val="1199"/>
              </a:spcBef>
              <a:spcAft>
                <a:spcPts val="150"/>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Increased Optionality Example</a:t>
            </a:r>
            <a:endParaRPr b="1"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7" name="logo" descr=""/>
          <p:cNvPicPr/>
          <p:nvPr/>
        </p:nvPicPr>
        <p:blipFill>
          <a:blip r:embed="rId1"/>
          <a:srcRect l="0" t="0" r="21452" b="0"/>
          <a:stretch/>
        </p:blipFill>
        <p:spPr>
          <a:xfrm>
            <a:off x="2612880" y="1262160"/>
            <a:ext cx="4516560" cy="4427280"/>
          </a:xfrm>
          <a:prstGeom prst="rect">
            <a:avLst/>
          </a:prstGeom>
          <a:noFill/>
          <a:ln w="0">
            <a:noFill/>
          </a:ln>
        </p:spPr>
      </p:pic>
      <p:sp>
        <p:nvSpPr>
          <p:cNvPr id="28" name="PlaceHolder 1"/>
          <p:cNvSpPr>
            <a:spLocks noGrp="1"/>
          </p:cNvSpPr>
          <p:nvPr>
            <p:ph/>
          </p:nvPr>
        </p:nvSpPr>
        <p:spPr>
          <a:xfrm>
            <a:off x="685800" y="1066320"/>
            <a:ext cx="7772400" cy="4800600"/>
          </a:xfrm>
          <a:prstGeom prst="rect">
            <a:avLst/>
          </a:prstGeom>
          <a:noFill/>
          <a:ln w="0">
            <a:noFill/>
          </a:ln>
        </p:spPr>
        <p:txBody>
          <a:bodyPr lIns="90000" rIns="90000" tIns="46800" bIns="46800" anchor="t">
            <a:normAutofit/>
          </a:bodyPr>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343080" indent="-343080">
              <a:spcBef>
                <a:spcPts val="601"/>
              </a:spcBef>
              <a:buClr>
                <a:srgbClr val="008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ECS is proposing the installation, operation and maintenance of 8,500 HP of electric motor driven compression in Cygnet (3900 HP) and Wakeman (4600 HP), Ohio.</a:t>
            </a:r>
            <a:endParaRPr b="1" lang="en-US" sz="2400" strike="noStrike" u="none">
              <a:solidFill>
                <a:srgbClr val="000000"/>
              </a:solidFill>
              <a:effectLst/>
              <a:uFillTx/>
              <a:latin typeface="Arial"/>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343080" indent="-343080">
              <a:spcBef>
                <a:spcPts val="601"/>
              </a:spcBef>
              <a:buClr>
                <a:srgbClr val="008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ECS’s package is a variable price option, which insures the economic performance of the compression facility over a 10 year deal term requiring no up front capital expenditures.</a:t>
            </a:r>
            <a:endParaRPr b="1" lang="en-US" sz="2400" strike="noStrike" u="none">
              <a:solidFill>
                <a:srgbClr val="000000"/>
              </a:solidFill>
              <a:effectLst/>
              <a:uFillTx/>
              <a:latin typeface="Arial"/>
            </a:endParaRPr>
          </a:p>
        </p:txBody>
      </p:sp>
      <p:sp>
        <p:nvSpPr>
          <p:cNvPr id="29" name=""/>
          <p:cNvSpPr/>
          <p:nvPr/>
        </p:nvSpPr>
        <p:spPr>
          <a:xfrm>
            <a:off x="609480" y="262080"/>
            <a:ext cx="5181840" cy="435240"/>
          </a:xfrm>
          <a:prstGeom prst="rect">
            <a:avLst/>
          </a:prstGeom>
          <a:noFill/>
          <a:ln w="0">
            <a:noFill/>
          </a:ln>
        </p:spPr>
        <p:style>
          <a:lnRef idx="0"/>
          <a:fillRef idx="0"/>
          <a:effectRef idx="0"/>
          <a:fontRef idx="minor"/>
        </p:style>
        <p:txBody>
          <a:bodyPr lIns="90000" rIns="90000" tIns="46800" bIns="46800" anchor="t">
            <a:spAutoFit/>
          </a:bodyPr>
          <a:p>
            <a:pPr>
              <a:lnSpc>
                <a:spcPct val="7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Purpose </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
          <p:cNvSpPr/>
          <p:nvPr/>
        </p:nvSpPr>
        <p:spPr>
          <a:xfrm>
            <a:off x="457200" y="2193840"/>
            <a:ext cx="2627280" cy="3846600"/>
          </a:xfrm>
          <a:prstGeom prst="rect">
            <a:avLst/>
          </a:prstGeom>
          <a:gradFill rotWithShape="0">
            <a:gsLst>
              <a:gs pos="0">
                <a:srgbClr val="ffffff"/>
              </a:gs>
              <a:gs pos="100000">
                <a:srgbClr val="006f53"/>
              </a:gs>
            </a:gsLst>
            <a:lin ang="5400000"/>
          </a:gra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31" name=""/>
          <p:cNvSpPr/>
          <p:nvPr/>
        </p:nvSpPr>
        <p:spPr>
          <a:xfrm>
            <a:off x="3157560" y="2222640"/>
            <a:ext cx="3155760" cy="42948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Compression Services</a:t>
            </a:r>
            <a:endParaRPr b="0" lang="en-US" sz="11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Arial"/>
            </a:endParaRPr>
          </a:p>
        </p:txBody>
      </p:sp>
      <p:sp>
        <p:nvSpPr>
          <p:cNvPr id="32" name=""/>
          <p:cNvSpPr/>
          <p:nvPr/>
        </p:nvSpPr>
        <p:spPr>
          <a:xfrm>
            <a:off x="3124080" y="2468520"/>
            <a:ext cx="3200400" cy="0"/>
          </a:xfrm>
          <a:prstGeom prst="line">
            <a:avLst/>
          </a:prstGeom>
          <a:ln w="19080">
            <a:solidFill>
              <a:srgbClr val="000000"/>
            </a:solidFill>
            <a:prstDash val="dash"/>
            <a:miter/>
            <a:tail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3" name=""/>
          <p:cNvSpPr/>
          <p:nvPr/>
        </p:nvSpPr>
        <p:spPr>
          <a:xfrm flipV="1">
            <a:off x="1668600" y="1509480"/>
            <a:ext cx="0" cy="67140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4" name=""/>
          <p:cNvSpPr/>
          <p:nvPr/>
        </p:nvSpPr>
        <p:spPr>
          <a:xfrm>
            <a:off x="1668600" y="1498680"/>
            <a:ext cx="569916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5" name=""/>
          <p:cNvSpPr/>
          <p:nvPr/>
        </p:nvSpPr>
        <p:spPr>
          <a:xfrm>
            <a:off x="7367760" y="1498680"/>
            <a:ext cx="0" cy="563400"/>
          </a:xfrm>
          <a:prstGeom prst="line">
            <a:avLst/>
          </a:prstGeom>
          <a:ln w="19080">
            <a:solidFill>
              <a:srgbClr val="000000"/>
            </a:solidFill>
            <a:miter/>
            <a:tail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6" name=""/>
          <p:cNvSpPr/>
          <p:nvPr/>
        </p:nvSpPr>
        <p:spPr>
          <a:xfrm>
            <a:off x="3151080" y="1498680"/>
            <a:ext cx="3140280" cy="2617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Lease and O&amp;M Payments (In $s)</a:t>
            </a:r>
            <a:endParaRPr b="0" lang="en-US" sz="1100" strike="noStrike" u="none">
              <a:solidFill>
                <a:srgbClr val="000000"/>
              </a:solidFill>
              <a:effectLst/>
              <a:uFillTx/>
              <a:latin typeface="Arial"/>
            </a:endParaRPr>
          </a:p>
        </p:txBody>
      </p:sp>
      <p:sp>
        <p:nvSpPr>
          <p:cNvPr id="37" name=""/>
          <p:cNvSpPr/>
          <p:nvPr/>
        </p:nvSpPr>
        <p:spPr>
          <a:xfrm flipV="1">
            <a:off x="8217000" y="1079640"/>
            <a:ext cx="0" cy="107784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8" name=""/>
          <p:cNvSpPr/>
          <p:nvPr/>
        </p:nvSpPr>
        <p:spPr>
          <a:xfrm flipH="1">
            <a:off x="942840" y="1066680"/>
            <a:ext cx="727416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9" name=""/>
          <p:cNvSpPr/>
          <p:nvPr/>
        </p:nvSpPr>
        <p:spPr>
          <a:xfrm>
            <a:off x="942840" y="1066680"/>
            <a:ext cx="0" cy="1020960"/>
          </a:xfrm>
          <a:prstGeom prst="line">
            <a:avLst/>
          </a:prstGeom>
          <a:ln w="19080">
            <a:solidFill>
              <a:srgbClr val="000000"/>
            </a:solidFill>
            <a:miter/>
            <a:tail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0" name=""/>
          <p:cNvSpPr/>
          <p:nvPr/>
        </p:nvSpPr>
        <p:spPr>
          <a:xfrm>
            <a:off x="3090960" y="1090440"/>
            <a:ext cx="3235320" cy="2617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Motor/Asset Control and O&amp;M Services</a:t>
            </a:r>
            <a:endParaRPr b="0" lang="en-US" sz="1100" strike="noStrike" u="none">
              <a:solidFill>
                <a:srgbClr val="000000"/>
              </a:solidFill>
              <a:effectLst/>
              <a:uFillTx/>
              <a:latin typeface="Arial"/>
            </a:endParaRPr>
          </a:p>
        </p:txBody>
      </p:sp>
      <p:sp>
        <p:nvSpPr>
          <p:cNvPr id="41" name=""/>
          <p:cNvSpPr/>
          <p:nvPr/>
        </p:nvSpPr>
        <p:spPr>
          <a:xfrm>
            <a:off x="3124080" y="4083120"/>
            <a:ext cx="3152880" cy="0"/>
          </a:xfrm>
          <a:prstGeom prst="line">
            <a:avLst/>
          </a:prstGeom>
          <a:ln w="19080">
            <a:solidFill>
              <a:srgbClr val="000000"/>
            </a:solidFill>
            <a:prstDash val="dash"/>
            <a:miter/>
            <a:head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2" name=""/>
          <p:cNvSpPr/>
          <p:nvPr/>
        </p:nvSpPr>
        <p:spPr>
          <a:xfrm>
            <a:off x="3106800" y="3770280"/>
            <a:ext cx="3182760" cy="42948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Physical Molecules (Gas MMBTU)</a:t>
            </a:r>
            <a:endParaRPr b="0" lang="en-US" sz="11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Arial"/>
            </a:endParaRPr>
          </a:p>
        </p:txBody>
      </p:sp>
      <p:sp>
        <p:nvSpPr>
          <p:cNvPr id="43" name=""/>
          <p:cNvSpPr/>
          <p:nvPr/>
        </p:nvSpPr>
        <p:spPr>
          <a:xfrm>
            <a:off x="3124080" y="4713120"/>
            <a:ext cx="3273480" cy="42948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$/HP-Hr Charge</a:t>
            </a:r>
            <a:endParaRPr b="0" lang="en-US" sz="1100" strike="noStrike" u="none">
              <a:solidFill>
                <a:srgbClr val="000000"/>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Arial"/>
            </a:endParaRPr>
          </a:p>
        </p:txBody>
      </p:sp>
      <p:sp>
        <p:nvSpPr>
          <p:cNvPr id="44" name=""/>
          <p:cNvSpPr/>
          <p:nvPr/>
        </p:nvSpPr>
        <p:spPr>
          <a:xfrm flipH="1">
            <a:off x="3124080" y="5002200"/>
            <a:ext cx="3152880" cy="0"/>
          </a:xfrm>
          <a:prstGeom prst="line">
            <a:avLst/>
          </a:prstGeom>
          <a:ln w="19080">
            <a:solidFill>
              <a:srgbClr val="000000"/>
            </a:solidFill>
            <a:miter/>
            <a:tailEnd len="lg" type="stealth" w="lg"/>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5" name=""/>
          <p:cNvSpPr/>
          <p:nvPr/>
        </p:nvSpPr>
        <p:spPr>
          <a:xfrm>
            <a:off x="622440" y="230040"/>
            <a:ext cx="5181480" cy="435240"/>
          </a:xfrm>
          <a:prstGeom prst="rect">
            <a:avLst/>
          </a:prstGeom>
          <a:noFill/>
          <a:ln w="0">
            <a:noFill/>
          </a:ln>
        </p:spPr>
        <p:style>
          <a:lnRef idx="0"/>
          <a:fillRef idx="0"/>
          <a:effectRef idx="0"/>
          <a:fontRef idx="minor"/>
        </p:style>
        <p:txBody>
          <a:bodyPr lIns="90000" rIns="90000" tIns="46800" bIns="46800" anchor="t">
            <a:spAutoFit/>
          </a:bodyPr>
          <a:p>
            <a:pPr>
              <a:lnSpc>
                <a:spcPct val="7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Deal Diagram </a:t>
            </a:r>
            <a:endParaRPr b="0" lang="en-US" sz="3200" strike="noStrike" u="none">
              <a:solidFill>
                <a:srgbClr val="000000"/>
              </a:solidFill>
              <a:effectLst/>
              <a:uFillTx/>
              <a:latin typeface="Arial"/>
            </a:endParaRPr>
          </a:p>
        </p:txBody>
      </p:sp>
      <p:pic>
        <p:nvPicPr>
          <p:cNvPr id="46" name="anadarko_logo" descr=""/>
          <p:cNvPicPr/>
          <p:nvPr/>
        </p:nvPicPr>
        <p:blipFill>
          <a:blip r:embed="rId1"/>
          <a:stretch/>
        </p:blipFill>
        <p:spPr>
          <a:xfrm>
            <a:off x="6545160" y="2357280"/>
            <a:ext cx="2046240" cy="594000"/>
          </a:xfrm>
          <a:prstGeom prst="rect">
            <a:avLst/>
          </a:prstGeom>
          <a:noFill/>
          <a:ln w="0">
            <a:noFill/>
          </a:ln>
        </p:spPr>
      </p:pic>
      <p:sp>
        <p:nvSpPr>
          <p:cNvPr id="47" name=""/>
          <p:cNvSpPr/>
          <p:nvPr/>
        </p:nvSpPr>
        <p:spPr>
          <a:xfrm>
            <a:off x="6324480" y="2154240"/>
            <a:ext cx="2425680" cy="3882960"/>
          </a:xfrm>
          <a:prstGeom prst="rect">
            <a:avLst/>
          </a:prstGeom>
          <a:solidFill>
            <a:srgbClr val="ffffff"/>
          </a:solidFill>
          <a:ln w="9360">
            <a:solidFill>
              <a:srgbClr val="000000"/>
            </a:solidFill>
            <a:miter/>
          </a:ln>
          <a:effectLst>
            <a:outerShdw dist="107932" dir="2700000" blurRad="0" rotWithShape="0">
              <a:srgbClr val="808080"/>
            </a:outerShdw>
          </a:effectLst>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48" name=""/>
          <p:cNvSpPr/>
          <p:nvPr/>
        </p:nvSpPr>
        <p:spPr>
          <a:xfrm>
            <a:off x="6327720" y="2952720"/>
            <a:ext cx="2416320" cy="3081240"/>
          </a:xfrm>
          <a:prstGeom prst="rect">
            <a:avLst/>
          </a:prstGeom>
          <a:gradFill rotWithShape="0">
            <a:gsLst>
              <a:gs pos="0">
                <a:srgbClr val="ffffff"/>
              </a:gs>
              <a:gs pos="100000">
                <a:srgbClr val="0000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pic>
        <p:nvPicPr>
          <p:cNvPr id="49" name="logo" descr=""/>
          <p:cNvPicPr/>
          <p:nvPr/>
        </p:nvPicPr>
        <p:blipFill>
          <a:blip r:embed="rId2"/>
          <a:srcRect l="0" t="0" r="22085" b="0"/>
          <a:stretch/>
        </p:blipFill>
        <p:spPr>
          <a:xfrm>
            <a:off x="838080" y="2440080"/>
            <a:ext cx="1940040" cy="1917720"/>
          </a:xfrm>
          <a:prstGeom prst="rect">
            <a:avLst/>
          </a:prstGeom>
          <a:noFill/>
          <a:ln w="0">
            <a:noFill/>
          </a:ln>
        </p:spPr>
      </p:pic>
      <p:sp>
        <p:nvSpPr>
          <p:cNvPr id="50" name=""/>
          <p:cNvSpPr/>
          <p:nvPr/>
        </p:nvSpPr>
        <p:spPr>
          <a:xfrm>
            <a:off x="885960" y="4659480"/>
            <a:ext cx="1814400" cy="862560"/>
          </a:xfrm>
          <a:prstGeom prst="rect">
            <a:avLst/>
          </a:prstGeom>
          <a:noFill/>
          <a:ln w="0">
            <a:noFill/>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Compression </a:t>
            </a:r>
            <a:endParaRPr b="0" lang="en-US" sz="2000" strike="noStrike" u="none">
              <a:solidFill>
                <a:srgbClr val="000000"/>
              </a:solidFill>
              <a:effectLst/>
              <a:uFillTx/>
              <a:latin typeface="Arial"/>
            </a:endParaRPr>
          </a:p>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Services</a:t>
            </a:r>
            <a:endParaRPr b="0" lang="en-US" sz="2000" strike="noStrike" u="none">
              <a:solidFill>
                <a:srgbClr val="000000"/>
              </a:solidFill>
              <a:effectLst/>
              <a:uFillTx/>
              <a:latin typeface="Arial"/>
            </a:endParaRPr>
          </a:p>
        </p:txBody>
      </p:sp>
      <p:sp>
        <p:nvSpPr>
          <p:cNvPr id="51" name=""/>
          <p:cNvSpPr/>
          <p:nvPr/>
        </p:nvSpPr>
        <p:spPr>
          <a:xfrm>
            <a:off x="6769080" y="2933640"/>
            <a:ext cx="1511280" cy="1528920"/>
          </a:xfrm>
          <a:prstGeom prst="rect">
            <a:avLst/>
          </a:prstGeom>
          <a:noFill/>
          <a:ln w="0">
            <a:noFill/>
          </a:ln>
        </p:spPr>
        <p:style>
          <a:lnRef idx="0"/>
          <a:fillRef idx="0"/>
          <a:effectRef idx="0"/>
          <a:fontRef idx="minor"/>
        </p:style>
        <p:txBody>
          <a:bodyPr lIns="90000" rIns="90000" tIns="46800" bIns="46800" anchor="t">
            <a:spAutoFit/>
          </a:bodyPr>
          <a:p>
            <a:pPr algn="ctr">
              <a:lnSpc>
                <a:spcPct val="45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a:p>
            <a:pPr algn="ctr">
              <a:lnSpc>
                <a:spcPct val="45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KNG</a:t>
            </a:r>
            <a:endParaRPr b="0" lang="en-US" sz="3200" strike="noStrike" u="none">
              <a:solidFill>
                <a:srgbClr val="000000"/>
              </a:solidFill>
              <a:effectLst/>
              <a:uFillTx/>
              <a:latin typeface="Arial"/>
            </a:endParaRPr>
          </a:p>
          <a:p>
            <a:pPr algn="ctr">
              <a:lnSpc>
                <a:spcPct val="45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Arial"/>
              </a:rPr>
              <a:t>Energy</a:t>
            </a:r>
            <a:endParaRPr b="0" lang="en-US" sz="1600" strike="noStrike" u="none">
              <a:solidFill>
                <a:srgbClr val="000000"/>
              </a:solidFill>
              <a:effectLst/>
              <a:uFillTx/>
              <a:latin typeface="Arial"/>
            </a:endParaRPr>
          </a:p>
          <a:p>
            <a:pPr algn="ctr">
              <a:lnSpc>
                <a:spcPct val="45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2" name="logo" descr=""/>
          <p:cNvPicPr/>
          <p:nvPr/>
        </p:nvPicPr>
        <p:blipFill>
          <a:blip r:embed="rId1"/>
          <a:srcRect l="0" t="0" r="21452" b="0"/>
          <a:stretch/>
        </p:blipFill>
        <p:spPr>
          <a:xfrm>
            <a:off x="2612880" y="1262160"/>
            <a:ext cx="4516560" cy="4427280"/>
          </a:xfrm>
          <a:prstGeom prst="rect">
            <a:avLst/>
          </a:prstGeom>
          <a:noFill/>
          <a:ln w="0">
            <a:noFill/>
          </a:ln>
        </p:spPr>
      </p:pic>
      <p:sp>
        <p:nvSpPr>
          <p:cNvPr id="53" name=""/>
          <p:cNvSpPr/>
          <p:nvPr/>
        </p:nvSpPr>
        <p:spPr>
          <a:xfrm>
            <a:off x="660240" y="1079640"/>
            <a:ext cx="7772400" cy="48006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50000"/>
              </a:lnSpc>
              <a:spcBef>
                <a:spcPts val="1199"/>
              </a:spcBef>
              <a:spcAft>
                <a:spcPts val="150"/>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Term: </a:t>
            </a:r>
            <a:r>
              <a:rPr b="0" lang="en-US" sz="2400" strike="noStrike" u="none">
                <a:solidFill>
                  <a:srgbClr val="000000"/>
                </a:solidFill>
                <a:effectLst/>
                <a:uFillTx/>
                <a:latin typeface="Arial"/>
              </a:rPr>
              <a:t>10 years</a:t>
            </a:r>
            <a:endParaRPr b="0" lang="en-US" sz="2400" strike="noStrike" u="none">
              <a:solidFill>
                <a:srgbClr val="000000"/>
              </a:solidFill>
              <a:effectLst/>
              <a:uFillTx/>
              <a:latin typeface="Arial"/>
            </a:endParaRPr>
          </a:p>
          <a:p>
            <a:pPr marL="343080" indent="-343080">
              <a:lnSpc>
                <a:spcPct val="150000"/>
              </a:lnSpc>
              <a:spcBef>
                <a:spcPts val="1199"/>
              </a:spcBef>
              <a:spcAft>
                <a:spcPts val="150"/>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Term Dates: </a:t>
            </a:r>
            <a:r>
              <a:rPr b="0" lang="en-US" sz="2400" strike="noStrike" u="none">
                <a:solidFill>
                  <a:srgbClr val="000000"/>
                </a:solidFill>
                <a:effectLst/>
                <a:uFillTx/>
                <a:latin typeface="Arial"/>
              </a:rPr>
              <a:t>Undetermined</a:t>
            </a:r>
            <a:endParaRPr b="0" lang="en-US" sz="2400" strike="noStrike" u="none">
              <a:solidFill>
                <a:srgbClr val="000000"/>
              </a:solidFill>
              <a:effectLst/>
              <a:uFillTx/>
              <a:latin typeface="Arial"/>
            </a:endParaRPr>
          </a:p>
          <a:p>
            <a:pPr marL="343080" indent="-343080">
              <a:lnSpc>
                <a:spcPct val="150000"/>
              </a:lnSpc>
              <a:spcBef>
                <a:spcPts val="1199"/>
              </a:spcBef>
              <a:spcAft>
                <a:spcPts val="150"/>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Horsepower:  </a:t>
            </a:r>
            <a:r>
              <a:rPr b="0" lang="en-US" sz="2400" strike="noStrike" u="none">
                <a:solidFill>
                  <a:srgbClr val="000000"/>
                </a:solidFill>
                <a:effectLst/>
                <a:uFillTx/>
                <a:latin typeface="Arial"/>
              </a:rPr>
              <a:t>3,900 HP at Cygnet</a:t>
            </a:r>
            <a:endParaRPr b="0" lang="en-US" sz="2400" strike="noStrike" u="none">
              <a:solidFill>
                <a:srgbClr val="000000"/>
              </a:solidFill>
              <a:effectLst/>
              <a:uFillTx/>
              <a:latin typeface="Arial"/>
            </a:endParaRPr>
          </a:p>
          <a:p>
            <a:pPr lvl="4" marL="2057400" indent="-228600">
              <a:lnSpc>
                <a:spcPct val="150000"/>
              </a:lnSpc>
              <a:spcBef>
                <a:spcPts val="1199"/>
              </a:spcBef>
              <a:spcAft>
                <a:spcPts val="150"/>
              </a:spcAft>
              <a:tabLst>
                <a:tab algn="l" pos="0"/>
                <a:tab algn="l" pos="452124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a:t>
            </a:r>
            <a:r>
              <a:rPr b="0" lang="en-US" sz="2400" strike="noStrike" u="none">
                <a:solidFill>
                  <a:srgbClr val="000000"/>
                </a:solidFill>
                <a:effectLst/>
                <a:uFillTx/>
                <a:latin typeface="Arial"/>
              </a:rPr>
              <a:t>    4,600 HP at Wakeman</a:t>
            </a:r>
            <a:endParaRPr b="0" lang="en-US" sz="2400" strike="noStrike" u="none">
              <a:solidFill>
                <a:srgbClr val="000000"/>
              </a:solidFill>
              <a:effectLst/>
              <a:uFillTx/>
              <a:latin typeface="Arial"/>
            </a:endParaRPr>
          </a:p>
          <a:p>
            <a:pPr marL="343080" indent="-343080">
              <a:lnSpc>
                <a:spcPct val="150000"/>
              </a:lnSpc>
              <a:spcBef>
                <a:spcPts val="1199"/>
              </a:spcBef>
              <a:spcAft>
                <a:spcPts val="150"/>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Rate: </a:t>
            </a:r>
            <a:r>
              <a:rPr b="0" lang="en-US" sz="2400" strike="noStrike" u="none">
                <a:solidFill>
                  <a:srgbClr val="000000"/>
                </a:solidFill>
                <a:effectLst/>
                <a:uFillTx/>
                <a:latin typeface="Arial"/>
              </a:rPr>
              <a:t>Tiered rate system based on load factor</a:t>
            </a:r>
            <a:endParaRPr b="0" lang="en-US" sz="2400" strike="noStrike" u="none">
              <a:solidFill>
                <a:srgbClr val="000000"/>
              </a:solidFill>
              <a:effectLst/>
              <a:uFillTx/>
              <a:latin typeface="Arial"/>
            </a:endParaRPr>
          </a:p>
          <a:p>
            <a:pPr marL="343080" indent="-343080">
              <a:lnSpc>
                <a:spcPct val="150000"/>
              </a:lnSpc>
              <a:spcBef>
                <a:spcPts val="1199"/>
              </a:spcBef>
              <a:spcAft>
                <a:spcPts val="150"/>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Capital Expenditure: </a:t>
            </a:r>
            <a:r>
              <a:rPr b="0" lang="en-US" sz="2400" strike="noStrike" u="none">
                <a:solidFill>
                  <a:srgbClr val="000000"/>
                </a:solidFill>
                <a:effectLst/>
                <a:uFillTx/>
                <a:latin typeface="Arial"/>
              </a:rPr>
              <a:t>Included in rate structure </a:t>
            </a:r>
            <a:endParaRPr b="0" lang="en-US" sz="2400" strike="noStrike" u="none">
              <a:solidFill>
                <a:srgbClr val="000000"/>
              </a:solidFill>
              <a:effectLst/>
              <a:uFillTx/>
              <a:latin typeface="Arial"/>
            </a:endParaRPr>
          </a:p>
          <a:p>
            <a:pPr marL="343080" indent="-343080">
              <a:lnSpc>
                <a:spcPct val="150000"/>
              </a:lnSpc>
              <a:spcBef>
                <a:spcPts val="1199"/>
              </a:spcBef>
              <a:spcAft>
                <a:spcPts val="150"/>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Monthly Load Factor:  </a:t>
            </a:r>
            <a:r>
              <a:rPr b="0" lang="en-US" sz="2400" strike="noStrike" u="none">
                <a:solidFill>
                  <a:srgbClr val="000000"/>
                </a:solidFill>
                <a:effectLst/>
                <a:uFillTx/>
                <a:latin typeface="Arial"/>
              </a:rPr>
              <a:t>Variable</a:t>
            </a:r>
            <a:endParaRPr b="0" lang="en-US" sz="2400" strike="noStrike" u="none">
              <a:solidFill>
                <a:srgbClr val="000000"/>
              </a:solidFill>
              <a:effectLst/>
              <a:uFillTx/>
              <a:latin typeface="Arial"/>
            </a:endParaRPr>
          </a:p>
          <a:p>
            <a:pPr marL="343080" indent="-343080">
              <a:spcBef>
                <a:spcPts val="1199"/>
              </a:spcBef>
              <a:spcAft>
                <a:spcPts val="150"/>
              </a:spcAft>
              <a:buClr>
                <a:srgbClr val="ffff00"/>
              </a:buClr>
              <a:buSzPct val="70000"/>
              <a:buFont typeface="Wingdings" charset="2"/>
              <a:buChar char=""/>
              <a:tabLst>
                <a:tab algn="l" pos="452124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spcBef>
                <a:spcPts val="1199"/>
              </a:spcBef>
              <a:spcAft>
                <a:spcPts val="150"/>
              </a:spcAft>
              <a:buClr>
                <a:srgbClr val="ffff00"/>
              </a:buClr>
              <a:buSzPct val="70000"/>
              <a:buFont typeface="Wingdings" charset="2"/>
              <a:buChar char=""/>
              <a:tabLst>
                <a:tab algn="l" pos="452124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54" name=""/>
          <p:cNvSpPr/>
          <p:nvPr/>
        </p:nvSpPr>
        <p:spPr>
          <a:xfrm>
            <a:off x="600120" y="169920"/>
            <a:ext cx="7772400" cy="5572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Assumptions</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5" name="logo" descr=""/>
          <p:cNvPicPr/>
          <p:nvPr/>
        </p:nvPicPr>
        <p:blipFill>
          <a:blip r:embed="rId1"/>
          <a:srcRect l="0" t="0" r="21452" b="0"/>
          <a:stretch/>
        </p:blipFill>
        <p:spPr>
          <a:xfrm>
            <a:off x="2612880" y="1262160"/>
            <a:ext cx="4516560" cy="4427280"/>
          </a:xfrm>
          <a:prstGeom prst="rect">
            <a:avLst/>
          </a:prstGeom>
          <a:noFill/>
          <a:ln w="0">
            <a:noFill/>
          </a:ln>
        </p:spPr>
      </p:pic>
      <p:sp>
        <p:nvSpPr>
          <p:cNvPr id="56" name="PlaceHolder 1"/>
          <p:cNvSpPr>
            <a:spLocks noGrp="1"/>
          </p:cNvSpPr>
          <p:nvPr>
            <p:ph type="title"/>
          </p:nvPr>
        </p:nvSpPr>
        <p:spPr>
          <a:xfrm>
            <a:off x="638280" y="169920"/>
            <a:ext cx="7772400" cy="5572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Terms &amp; Conditions</a:t>
            </a:r>
            <a:endParaRPr b="1" lang="en-US" sz="3200" strike="noStrike" u="none">
              <a:solidFill>
                <a:srgbClr val="000000"/>
              </a:solidFill>
              <a:effectLst/>
              <a:uFillTx/>
              <a:latin typeface="Arial"/>
            </a:endParaRPr>
          </a:p>
        </p:txBody>
      </p:sp>
      <p:sp>
        <p:nvSpPr>
          <p:cNvPr id="57" name=""/>
          <p:cNvSpPr/>
          <p:nvPr/>
        </p:nvSpPr>
        <p:spPr>
          <a:xfrm>
            <a:off x="660240" y="838080"/>
            <a:ext cx="7772400" cy="4800600"/>
          </a:xfrm>
          <a:prstGeom prst="rect">
            <a:avLst/>
          </a:prstGeom>
          <a:noFill/>
          <a:ln w="0">
            <a:noFill/>
          </a:ln>
        </p:spPr>
        <p:style>
          <a:lnRef idx="0"/>
          <a:fillRef idx="0"/>
          <a:effectRef idx="0"/>
          <a:fontRef idx="minor"/>
        </p:style>
        <p:txBody>
          <a:bodyPr lIns="90000" rIns="90000" tIns="46800" bIns="46800" anchor="t">
            <a:noAutofit/>
          </a:bodyPr>
          <a:p>
            <a:pPr marL="343080" indent="-343080" algn="just">
              <a:spcBef>
                <a:spcPts val="1001"/>
              </a:spcBef>
              <a:spcAft>
                <a:spcPts val="125"/>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0" lang="en-US" sz="2000" strike="noStrike" u="sng">
                <a:solidFill>
                  <a:srgbClr val="0000ff"/>
                </a:solidFill>
                <a:effectLst/>
                <a:uFillTx/>
                <a:latin typeface="Arial"/>
                <a:ea typeface="Times New Roman"/>
              </a:rPr>
              <a:t>Commercial Terms</a:t>
            </a:r>
            <a:endParaRPr b="0" lang="en-US" sz="2000" strike="noStrike" u="none">
              <a:solidFill>
                <a:srgbClr val="000000"/>
              </a:solidFill>
              <a:effectLst/>
              <a:uFillTx/>
              <a:latin typeface="Arial"/>
            </a:endParaRPr>
          </a:p>
          <a:p>
            <a:pPr marL="343080" indent="-343080">
              <a:spcBef>
                <a:spcPts val="601"/>
              </a:spcBef>
              <a:spcAft>
                <a:spcPts val="74"/>
              </a:spcAft>
              <a:tabLst>
                <a:tab algn="l" pos="0"/>
                <a:tab algn="l" pos="452124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	</a:t>
            </a:r>
            <a:r>
              <a:rPr b="0" lang="en-US" sz="1200" strike="noStrike" u="none">
                <a:solidFill>
                  <a:srgbClr val="000000"/>
                </a:solidFill>
                <a:effectLst/>
                <a:uFillTx/>
                <a:latin typeface="Arial"/>
                <a:ea typeface="Times New Roman"/>
              </a:rPr>
              <a:t>ECS’s package reflects anticipated costs for electrical power delivered to the proposed site, as well as capital costs for equipment and installation of the compressor station motor and drive systems. ECS would provide firm industrial type electrical service and would utilize the natural gas commodity payment similar to fuel gas (MMBtu’s) for a portion of the billing. </a:t>
            </a:r>
            <a:endParaRPr b="0" lang="en-US" sz="1200" strike="noStrike" u="none">
              <a:solidFill>
                <a:srgbClr val="000000"/>
              </a:solidFill>
              <a:effectLst/>
              <a:uFillTx/>
              <a:latin typeface="Arial"/>
            </a:endParaRPr>
          </a:p>
          <a:p>
            <a:pPr marL="343080" indent="-343080">
              <a:spcBef>
                <a:spcPts val="1001"/>
              </a:spcBef>
              <a:spcAft>
                <a:spcPts val="125"/>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0" lang="en-US" sz="2000" strike="noStrike" u="sng">
                <a:solidFill>
                  <a:srgbClr val="0000ff"/>
                </a:solidFill>
                <a:effectLst/>
                <a:uFillTx/>
                <a:latin typeface="Arial"/>
                <a:ea typeface="Times New Roman"/>
              </a:rPr>
              <a:t>Ownership</a:t>
            </a:r>
            <a:endParaRPr b="0" lang="en-US" sz="2000" strike="noStrike" u="none">
              <a:solidFill>
                <a:srgbClr val="000000"/>
              </a:solidFill>
              <a:effectLst/>
              <a:uFillTx/>
              <a:latin typeface="Arial"/>
            </a:endParaRPr>
          </a:p>
          <a:p>
            <a:pPr marL="343080" indent="-343080" algn="just">
              <a:spcBef>
                <a:spcPts val="601"/>
              </a:spcBef>
              <a:spcAft>
                <a:spcPts val="74"/>
              </a:spcAft>
              <a:tabLst>
                <a:tab algn="l" pos="0"/>
                <a:tab algn="l" pos="452124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	</a:t>
            </a:r>
            <a:r>
              <a:rPr b="0" lang="en-US" sz="1200" strike="noStrike" u="none">
                <a:solidFill>
                  <a:srgbClr val="000000"/>
                </a:solidFill>
                <a:effectLst/>
                <a:uFillTx/>
                <a:latin typeface="Arial"/>
                <a:ea typeface="Times New Roman"/>
              </a:rPr>
              <a:t>Northcoast would have ownership of the gas compressor facilities.  Northcoast would also provide all surface easement and rights-of-way for the project as well as for the power line facilities and electrical substation.</a:t>
            </a:r>
            <a:endParaRPr b="0" lang="en-US" sz="1200" strike="noStrike" u="none">
              <a:solidFill>
                <a:srgbClr val="000000"/>
              </a:solidFill>
              <a:effectLst/>
              <a:uFillTx/>
              <a:latin typeface="Arial"/>
            </a:endParaRPr>
          </a:p>
          <a:p>
            <a:pPr marL="343080" indent="-343080" algn="just">
              <a:spcBef>
                <a:spcPts val="1001"/>
              </a:spcBef>
              <a:spcAft>
                <a:spcPts val="125"/>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0" lang="en-US" sz="2000" strike="noStrike" u="sng">
                <a:solidFill>
                  <a:srgbClr val="0000ff"/>
                </a:solidFill>
                <a:effectLst/>
                <a:uFillTx/>
                <a:latin typeface="Arial"/>
                <a:ea typeface="Times New Roman"/>
              </a:rPr>
              <a:t>Operation and Maintenance</a:t>
            </a:r>
            <a:endParaRPr b="0" lang="en-US" sz="2000" strike="noStrike" u="none">
              <a:solidFill>
                <a:srgbClr val="000000"/>
              </a:solidFill>
              <a:effectLst/>
              <a:uFillTx/>
              <a:latin typeface="Arial"/>
            </a:endParaRPr>
          </a:p>
          <a:p>
            <a:pPr marL="343080" indent="-343080" algn="just">
              <a:spcBef>
                <a:spcPts val="601"/>
              </a:spcBef>
              <a:spcAft>
                <a:spcPts val="74"/>
              </a:spcAft>
              <a:tabLst>
                <a:tab algn="l" pos="0"/>
                <a:tab algn="l" pos="452124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	</a:t>
            </a:r>
            <a:r>
              <a:rPr b="0" lang="en-US" sz="1200" strike="noStrike" u="none">
                <a:solidFill>
                  <a:srgbClr val="000000"/>
                </a:solidFill>
                <a:effectLst/>
                <a:uFillTx/>
                <a:latin typeface="Arial"/>
                <a:ea typeface="Times New Roman"/>
              </a:rPr>
              <a:t>ECS would provide for the maintenance of the “electrical drive train”. Northcoast would have the option to operate the “electrical drive train” for a fee of $127,500/Yr from ECS.</a:t>
            </a:r>
            <a:endParaRPr b="0" lang="en-US" sz="1200" strike="noStrike" u="none">
              <a:solidFill>
                <a:srgbClr val="000000"/>
              </a:solidFill>
              <a:effectLst/>
              <a:uFillTx/>
              <a:latin typeface="Arial"/>
            </a:endParaRPr>
          </a:p>
          <a:p>
            <a:pPr marL="343080" indent="-343080" algn="just">
              <a:spcBef>
                <a:spcPts val="1001"/>
              </a:spcBef>
              <a:spcAft>
                <a:spcPts val="125"/>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0" lang="en-US" sz="2000" strike="noStrike" u="sng">
                <a:solidFill>
                  <a:srgbClr val="0000ff"/>
                </a:solidFill>
                <a:effectLst/>
                <a:uFillTx/>
                <a:latin typeface="Arial"/>
                <a:ea typeface="Times New Roman"/>
              </a:rPr>
              <a:t>Lease</a:t>
            </a:r>
            <a:endParaRPr b="0" lang="en-US" sz="2000" strike="noStrike" u="none">
              <a:solidFill>
                <a:srgbClr val="000000"/>
              </a:solidFill>
              <a:effectLst/>
              <a:uFillTx/>
              <a:latin typeface="Arial"/>
            </a:endParaRPr>
          </a:p>
          <a:p>
            <a:pPr marL="343080" indent="-343080" algn="just">
              <a:spcBef>
                <a:spcPts val="601"/>
              </a:spcBef>
              <a:spcAft>
                <a:spcPts val="74"/>
              </a:spcAft>
              <a:tabLst>
                <a:tab algn="l" pos="0"/>
                <a:tab algn="l" pos="452124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	</a:t>
            </a:r>
            <a:r>
              <a:rPr b="0" lang="en-US" sz="1200" strike="noStrike" u="none">
                <a:solidFill>
                  <a:srgbClr val="000000"/>
                </a:solidFill>
                <a:effectLst/>
                <a:uFillTx/>
                <a:latin typeface="Arial"/>
                <a:ea typeface="Times New Roman"/>
              </a:rPr>
              <a:t>ECS would lease the “electric drive train” from Northcoast at $36,000/Yr, which consists of the motor delivering the shaft horsepower back to the electrical substation.</a:t>
            </a:r>
            <a:endParaRPr b="0" lang="en-US" sz="1200" strike="noStrike" u="none">
              <a:solidFill>
                <a:srgbClr val="000000"/>
              </a:solidFill>
              <a:effectLst/>
              <a:uFillTx/>
              <a:latin typeface="Arial"/>
            </a:endParaRPr>
          </a:p>
          <a:p>
            <a:pPr marL="343080" indent="-343080" algn="just">
              <a:spcBef>
                <a:spcPts val="1001"/>
              </a:spcBef>
              <a:spcAft>
                <a:spcPts val="125"/>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0" lang="en-US" sz="2000" strike="noStrike" u="sng">
                <a:solidFill>
                  <a:srgbClr val="0000ff"/>
                </a:solidFill>
                <a:effectLst/>
                <a:uFillTx/>
                <a:latin typeface="Arial"/>
                <a:ea typeface="Times New Roman"/>
              </a:rPr>
              <a:t>Delivery of Horsepower-Hours (Hp-Hrs)</a:t>
            </a:r>
            <a:endParaRPr b="0" lang="en-US" sz="2000" strike="noStrike" u="none">
              <a:solidFill>
                <a:srgbClr val="000000"/>
              </a:solidFill>
              <a:effectLst/>
              <a:uFillTx/>
              <a:latin typeface="Arial"/>
            </a:endParaRPr>
          </a:p>
          <a:p>
            <a:pPr marL="343080" indent="-343080" algn="just">
              <a:spcBef>
                <a:spcPts val="601"/>
              </a:spcBef>
              <a:spcAft>
                <a:spcPts val="74"/>
              </a:spcAft>
              <a:tabLst>
                <a:tab algn="l" pos="0"/>
                <a:tab algn="l" pos="452124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	</a:t>
            </a:r>
            <a:r>
              <a:rPr b="0" lang="en-US" sz="1200" strike="noStrike" u="none">
                <a:solidFill>
                  <a:srgbClr val="000000"/>
                </a:solidFill>
                <a:effectLst/>
                <a:uFillTx/>
                <a:latin typeface="Arial"/>
                <a:ea typeface="Times New Roman"/>
              </a:rPr>
              <a:t>A pre-determined delivery point will be established for delivery of the gas.  The physical shaft between the electric motor and the compressor will serve as the point of delivery of Hp-Hrs. </a:t>
            </a:r>
            <a:endParaRPr b="0" lang="en-US" sz="1200" strike="noStrike" u="none">
              <a:solidFill>
                <a:srgbClr val="000000"/>
              </a:solidFill>
              <a:effectLst/>
              <a:uFillTx/>
              <a:latin typeface="Arial"/>
            </a:endParaRPr>
          </a:p>
          <a:p>
            <a:pPr marL="343080" indent="-343080">
              <a:spcBef>
                <a:spcPts val="601"/>
              </a:spcBef>
              <a:spcAft>
                <a:spcPts val="74"/>
              </a:spcAft>
              <a:buClr>
                <a:srgbClr val="ffff00"/>
              </a:buClr>
              <a:buSzPct val="70000"/>
              <a:buFont typeface="Wingdings" charset="2"/>
              <a:buChar char=""/>
              <a:tabLst>
                <a:tab algn="l" pos="452124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58" name="logo" descr=""/>
          <p:cNvPicPr/>
          <p:nvPr/>
        </p:nvPicPr>
        <p:blipFill>
          <a:blip r:embed="rId1"/>
          <a:srcRect l="0" t="0" r="21452" b="0"/>
          <a:stretch/>
        </p:blipFill>
        <p:spPr>
          <a:xfrm>
            <a:off x="2612880" y="1262160"/>
            <a:ext cx="4516560" cy="4427280"/>
          </a:xfrm>
          <a:prstGeom prst="rect">
            <a:avLst/>
          </a:prstGeom>
          <a:noFill/>
          <a:ln w="0">
            <a:noFill/>
          </a:ln>
        </p:spPr>
      </p:pic>
      <p:sp>
        <p:nvSpPr>
          <p:cNvPr id="59" name="PlaceHolder 1"/>
          <p:cNvSpPr>
            <a:spLocks noGrp="1"/>
          </p:cNvSpPr>
          <p:nvPr>
            <p:ph type="title"/>
          </p:nvPr>
        </p:nvSpPr>
        <p:spPr>
          <a:xfrm>
            <a:off x="625320" y="169920"/>
            <a:ext cx="7772400" cy="55728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Terms &amp; Conditions</a:t>
            </a:r>
            <a:endParaRPr b="1" lang="en-US" sz="3200" strike="noStrike" u="none">
              <a:solidFill>
                <a:srgbClr val="000000"/>
              </a:solidFill>
              <a:effectLst/>
              <a:uFillTx/>
              <a:latin typeface="Arial"/>
            </a:endParaRPr>
          </a:p>
        </p:txBody>
      </p:sp>
      <p:sp>
        <p:nvSpPr>
          <p:cNvPr id="60" name="PlaceHolder 2"/>
          <p:cNvSpPr>
            <a:spLocks noGrp="1"/>
          </p:cNvSpPr>
          <p:nvPr>
            <p:ph/>
          </p:nvPr>
        </p:nvSpPr>
        <p:spPr>
          <a:xfrm>
            <a:off x="660240" y="812520"/>
            <a:ext cx="7772400" cy="4800600"/>
          </a:xfrm>
          <a:prstGeom prst="rect">
            <a:avLst/>
          </a:prstGeom>
          <a:noFill/>
          <a:ln w="0">
            <a:noFill/>
          </a:ln>
        </p:spPr>
        <p:txBody>
          <a:bodyPr lIns="90000" rIns="90000" tIns="46800" bIns="46800" anchor="t">
            <a:normAutofit/>
          </a:bodyPr>
          <a:p>
            <a:pPr marL="343080" indent="0">
              <a:lnSpc>
                <a:spcPct val="13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a:p>
            <a:pPr marL="343080" indent="0">
              <a:lnSpc>
                <a:spcPct val="13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p:txBody>
      </p:sp>
      <p:sp>
        <p:nvSpPr>
          <p:cNvPr id="61" name=""/>
          <p:cNvSpPr/>
          <p:nvPr/>
        </p:nvSpPr>
        <p:spPr>
          <a:xfrm>
            <a:off x="606600" y="851040"/>
            <a:ext cx="7772400" cy="5130720"/>
          </a:xfrm>
          <a:prstGeom prst="rect">
            <a:avLst/>
          </a:prstGeom>
          <a:noFill/>
          <a:ln w="0">
            <a:noFill/>
          </a:ln>
        </p:spPr>
        <p:style>
          <a:lnRef idx="0"/>
          <a:fillRef idx="0"/>
          <a:effectRef idx="0"/>
          <a:fontRef idx="minor"/>
        </p:style>
        <p:txBody>
          <a:bodyPr lIns="90000" rIns="90000" tIns="46800" bIns="46800" anchor="t">
            <a:noAutofit/>
          </a:bodyPr>
          <a:p>
            <a:pPr marL="343080" indent="-343080" algn="just">
              <a:spcBef>
                <a:spcPts val="1001"/>
              </a:spcBef>
              <a:spcAft>
                <a:spcPts val="125"/>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0" lang="en-US" sz="2000" strike="noStrike" u="sng">
                <a:solidFill>
                  <a:srgbClr val="0000ff"/>
                </a:solidFill>
                <a:effectLst/>
                <a:uFillTx/>
                <a:latin typeface="Arial"/>
                <a:ea typeface="Times New Roman"/>
              </a:rPr>
              <a:t>Service Rate (Aggregate Charges)</a:t>
            </a:r>
            <a:endParaRPr b="0" lang="en-US" sz="2000" strike="noStrike" u="none">
              <a:solidFill>
                <a:srgbClr val="000000"/>
              </a:solidFill>
              <a:effectLst/>
              <a:uFillTx/>
              <a:latin typeface="Arial"/>
            </a:endParaRPr>
          </a:p>
          <a:p>
            <a:pPr lvl="1" marL="743040" indent="6120" algn="just">
              <a:lnSpc>
                <a:spcPct val="100000"/>
              </a:lnSpc>
              <a:spcBef>
                <a:spcPts val="1001"/>
              </a:spcBef>
              <a:spcAft>
                <a:spcPts val="125"/>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0" lang="en-US" sz="2000" strike="noStrike" u="sng">
                <a:solidFill>
                  <a:srgbClr val="0000ff"/>
                </a:solidFill>
                <a:effectLst/>
                <a:uFillTx/>
                <a:latin typeface="Arial"/>
                <a:ea typeface="Times New Roman"/>
              </a:rPr>
              <a:t>HP-Hr Charge</a:t>
            </a:r>
            <a:endParaRPr b="0" lang="en-US" sz="2000" strike="noStrike" u="none">
              <a:solidFill>
                <a:srgbClr val="000000"/>
              </a:solidFill>
              <a:effectLst/>
              <a:uFillTx/>
              <a:latin typeface="Arial"/>
            </a:endParaRPr>
          </a:p>
          <a:p>
            <a:pPr lvl="1" marL="743040" indent="6120" algn="just">
              <a:lnSpc>
                <a:spcPct val="100000"/>
              </a:lnSpc>
              <a:spcBef>
                <a:spcPts val="601"/>
              </a:spcBef>
              <a:spcAft>
                <a:spcPts val="74"/>
              </a:spcAft>
              <a:tabLst>
                <a:tab algn="l" pos="0"/>
                <a:tab algn="l" pos="452124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As compensation for the HP-Hours delivered, ECS would receive a cash payment for all HP-Hours.  This service charge will be calculated based on the total number of horsepower hours per month multiplied by the dollar per horsepower rate, based on the corresponding load factor in the service rate schedule.  Should Northcoast foresee operating at a monthly load factor less than 60% or greater than 90%, a corresponding adjustment in dollar per horsepower would be developed by ECS and agreed upon by both parties, which will apply in order to ensure variable cost coverage. </a:t>
            </a:r>
            <a:endParaRPr b="0" lang="en-US" sz="1200" strike="noStrike" u="none">
              <a:solidFill>
                <a:srgbClr val="000000"/>
              </a:solidFill>
              <a:effectLst/>
              <a:uFillTx/>
              <a:latin typeface="Arial"/>
            </a:endParaRPr>
          </a:p>
          <a:p>
            <a:pPr lvl="1" marL="743040" indent="6120" algn="just">
              <a:lnSpc>
                <a:spcPct val="100000"/>
              </a:lnSpc>
              <a:spcBef>
                <a:spcPts val="1001"/>
              </a:spcBef>
              <a:spcAft>
                <a:spcPts val="125"/>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0" lang="en-US" sz="2000" strike="noStrike" u="sng">
                <a:solidFill>
                  <a:srgbClr val="0000ff"/>
                </a:solidFill>
                <a:effectLst/>
                <a:uFillTx/>
                <a:latin typeface="Arial"/>
                <a:ea typeface="Times New Roman"/>
              </a:rPr>
              <a:t>Service Charge Description</a:t>
            </a:r>
            <a:endParaRPr b="0" lang="en-US" sz="2000" strike="noStrike" u="none">
              <a:solidFill>
                <a:srgbClr val="000000"/>
              </a:solidFill>
              <a:effectLst/>
              <a:uFillTx/>
              <a:latin typeface="Arial"/>
            </a:endParaRPr>
          </a:p>
          <a:p>
            <a:pPr lvl="1" marL="743040" indent="6120" algn="just">
              <a:lnSpc>
                <a:spcPct val="100000"/>
              </a:lnSpc>
              <a:spcBef>
                <a:spcPts val="601"/>
              </a:spcBef>
              <a:spcAft>
                <a:spcPts val="74"/>
              </a:spcAft>
              <a:tabLst>
                <a:tab algn="l" pos="0"/>
                <a:tab algn="l" pos="452124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ECS would also receive natural gas for all HP-Hours.  Northcoast would deliver gas volumes to ECS at the pre-defined delivery point meter(s) for the delivery of actual Hp-Hours utilizing a service rate schedule which is based on the load factor.  Should Northcoast foresee operating at a monthly load factor less than 60% or more than 90%, a corresponding adjustment in the Btu rate would be developed by ECS and agreed upon by both parties, which will apply in order to ensure variable cost coverage. </a:t>
            </a:r>
            <a:endParaRPr b="0" lang="en-US" sz="1200" strike="noStrike" u="none">
              <a:solidFill>
                <a:srgbClr val="000000"/>
              </a:solidFill>
              <a:effectLst/>
              <a:uFillTx/>
              <a:latin typeface="Arial"/>
            </a:endParaRPr>
          </a:p>
          <a:p>
            <a:pPr marL="343080" indent="-343080" algn="just">
              <a:spcBef>
                <a:spcPts val="1001"/>
              </a:spcBef>
              <a:spcAft>
                <a:spcPts val="125"/>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0" lang="en-US" sz="2000" strike="noStrike" u="sng">
                <a:solidFill>
                  <a:srgbClr val="0000ff"/>
                </a:solidFill>
                <a:effectLst/>
                <a:uFillTx/>
                <a:latin typeface="Arial"/>
                <a:ea typeface="Times New Roman"/>
              </a:rPr>
              <a:t>Minimum Monthly Charge</a:t>
            </a:r>
            <a:endParaRPr b="0" lang="en-US" sz="2000" strike="noStrike" u="none">
              <a:solidFill>
                <a:srgbClr val="000000"/>
              </a:solidFill>
              <a:effectLst/>
              <a:uFillTx/>
              <a:latin typeface="Arial"/>
            </a:endParaRPr>
          </a:p>
          <a:p>
            <a:pPr lvl="1" marL="743040" indent="6120" algn="just">
              <a:lnSpc>
                <a:spcPct val="100000"/>
              </a:lnSpc>
              <a:spcBef>
                <a:spcPts val="601"/>
              </a:spcBef>
              <a:spcAft>
                <a:spcPts val="74"/>
              </a:spcAft>
              <a:tabLst>
                <a:tab algn="l" pos="0"/>
                <a:tab algn="l" pos="452124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ea typeface="Times New Roman"/>
              </a:rPr>
              <a:t>ECS would require a minimum monthly charge of $145,000 for each month of the ten year deal term.  The aggregate charges comprising of the HP-Hr Charge and the Service Charge will be applied to the minimum threshold. Only in months where the aggregate charges do not meet or exceed the minimum threshold, Northcoast will be required to pay the minimum monthly charge rather than the aggregate charges.</a:t>
            </a:r>
            <a:endParaRPr b="0" lang="en-US" sz="1200" strike="noStrike" u="none">
              <a:solidFill>
                <a:srgbClr val="000000"/>
              </a:solidFill>
              <a:effectLst/>
              <a:uFillTx/>
              <a:latin typeface="Arial"/>
            </a:endParaRPr>
          </a:p>
          <a:p>
            <a:pPr marL="343080" indent="-343080" algn="just">
              <a:spcBef>
                <a:spcPts val="601"/>
              </a:spcBef>
              <a:spcAft>
                <a:spcPts val="74"/>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343080" algn="just">
              <a:spcBef>
                <a:spcPts val="1001"/>
              </a:spcBef>
              <a:spcAft>
                <a:spcPts val="125"/>
              </a:spcAft>
              <a:tabLst>
                <a:tab algn="l" pos="0"/>
                <a:tab algn="l" pos="452124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601"/>
              </a:spcBef>
              <a:spcAft>
                <a:spcPts val="74"/>
              </a:spcAft>
              <a:tabLst>
                <a:tab algn="l" pos="0"/>
                <a:tab algn="l" pos="452124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a:p>
            <a:pPr marL="343080" indent="-343080">
              <a:spcBef>
                <a:spcPts val="601"/>
              </a:spcBef>
              <a:spcAft>
                <a:spcPts val="74"/>
              </a:spcAft>
              <a:buClr>
                <a:srgbClr val="ffff00"/>
              </a:buClr>
              <a:buSzPct val="70000"/>
              <a:buFont typeface="Wingdings" charset="2"/>
              <a:buChar char=""/>
              <a:tabLst>
                <a:tab algn="l" pos="452124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
          <p:cNvSpPr/>
          <p:nvPr/>
        </p:nvSpPr>
        <p:spPr>
          <a:xfrm>
            <a:off x="980280" y="1668600"/>
            <a:ext cx="3018240" cy="398880"/>
          </a:xfrm>
          <a:prstGeom prst="rect">
            <a:avLst/>
          </a:prstGeom>
          <a:noFill/>
          <a:ln w="0">
            <a:noFill/>
          </a:ln>
        </p:spPr>
        <p:style>
          <a:lnRef idx="0"/>
          <a:fillRef idx="0"/>
          <a:effectRef idx="0"/>
          <a:fontRef idx="minor"/>
        </p:style>
        <p:txBody>
          <a:bodyPr wrap="none" lIns="90000" rIns="90000" tIns="46800" bIns="46800" anchor="t">
            <a:spAutoFit/>
          </a:bodyPr>
          <a:p>
            <a:pPr>
              <a:spcBef>
                <a:spcPts val="1001"/>
              </a:spcBef>
              <a:spcAft>
                <a:spcPts val="125"/>
              </a:spcAft>
              <a:buClr>
                <a:srgbClr val="0080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0000ff"/>
                </a:solidFill>
                <a:effectLst/>
                <a:uFillTx/>
                <a:latin typeface="Arial"/>
                <a:ea typeface="Times New Roman"/>
              </a:rPr>
              <a:t>Service Rate Schedule </a:t>
            </a:r>
            <a:endParaRPr b="0" lang="en-US" sz="2000" strike="noStrike" u="none">
              <a:solidFill>
                <a:srgbClr val="000000"/>
              </a:solidFill>
              <a:effectLst/>
              <a:uFillTx/>
              <a:latin typeface="Arial"/>
            </a:endParaRPr>
          </a:p>
        </p:txBody>
      </p:sp>
      <p:graphicFrame>
        <p:nvGraphicFramePr>
          <p:cNvPr id="63" name=""/>
          <p:cNvGraphicFramePr/>
          <p:nvPr/>
        </p:nvGraphicFramePr>
        <p:xfrm>
          <a:off x="2058840" y="2386080"/>
          <a:ext cx="5307120" cy="2725560"/>
        </p:xfrm>
        <a:graphic>
          <a:graphicData uri="http://schemas.openxmlformats.org/presentationml/2006/ole">
            <p:oleObj progId="Excel.Sheet.12" r:id="rId1" spid="">
              <p:embed/>
              <p:pic>
                <p:nvPicPr>
                  <p:cNvPr id="64" name="" descr=""/>
                  <p:cNvPicPr/>
                  <p:nvPr/>
                </p:nvPicPr>
                <p:blipFill>
                  <a:blip r:embed="rId2"/>
                  <a:stretch/>
                </p:blipFill>
                <p:spPr>
                  <a:xfrm>
                    <a:off x="2058840" y="2386080"/>
                    <a:ext cx="5307120" cy="2725560"/>
                  </a:xfrm>
                  <a:prstGeom prst="rect">
                    <a:avLst/>
                  </a:prstGeom>
                  <a:solidFill>
                    <a:srgbClr val="eaeaea"/>
                  </a:solidFill>
                  <a:ln w="31680">
                    <a:solidFill>
                      <a:srgbClr val="000000"/>
                    </a:solidFill>
                    <a:miter/>
                  </a:ln>
                </p:spPr>
              </p:pic>
            </p:oleObj>
          </a:graphicData>
        </a:graphic>
      </p:graphicFrame>
      <p:sp>
        <p:nvSpPr>
          <p:cNvPr id="65" name=""/>
          <p:cNvSpPr/>
          <p:nvPr/>
        </p:nvSpPr>
        <p:spPr>
          <a:xfrm>
            <a:off x="625320" y="169920"/>
            <a:ext cx="7772400" cy="5572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Terms &amp; Conditions</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66" name="logo" descr=""/>
          <p:cNvPicPr/>
          <p:nvPr/>
        </p:nvPicPr>
        <p:blipFill>
          <a:blip r:embed="rId1"/>
          <a:srcRect l="0" t="0" r="21452" b="0"/>
          <a:stretch/>
        </p:blipFill>
        <p:spPr>
          <a:xfrm>
            <a:off x="2612880" y="1262160"/>
            <a:ext cx="4516560" cy="4427280"/>
          </a:xfrm>
          <a:prstGeom prst="rect">
            <a:avLst/>
          </a:prstGeom>
          <a:noFill/>
          <a:ln w="0">
            <a:noFill/>
          </a:ln>
        </p:spPr>
      </p:pic>
      <p:sp>
        <p:nvSpPr>
          <p:cNvPr id="67" name=""/>
          <p:cNvSpPr/>
          <p:nvPr/>
        </p:nvSpPr>
        <p:spPr>
          <a:xfrm>
            <a:off x="646200" y="773280"/>
            <a:ext cx="7969320" cy="4800600"/>
          </a:xfrm>
          <a:prstGeom prst="rect">
            <a:avLst/>
          </a:prstGeom>
          <a:noFill/>
          <a:ln w="0">
            <a:noFill/>
          </a:ln>
        </p:spPr>
        <p:style>
          <a:lnRef idx="0"/>
          <a:fillRef idx="0"/>
          <a:effectRef idx="0"/>
          <a:fontRef idx="minor"/>
        </p:style>
        <p:txBody>
          <a:bodyPr lIns="90000" rIns="90000" tIns="46800" bIns="46800" anchor="t">
            <a:noAutofit/>
          </a:bodyPr>
          <a:p>
            <a:pPr marL="343080" indent="-343080">
              <a:lnSpc>
                <a:spcPct val="150000"/>
              </a:lnSpc>
              <a:spcBef>
                <a:spcPts val="1199"/>
              </a:spcBef>
              <a:spcAft>
                <a:spcPts val="150"/>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0" lang="en-US" sz="2400" strike="noStrike" u="sng">
                <a:solidFill>
                  <a:srgbClr val="0000ff"/>
                </a:solidFill>
                <a:effectLst/>
                <a:uFillTx/>
                <a:latin typeface="Arial"/>
              </a:rPr>
              <a:t>Increased Optionality</a:t>
            </a:r>
            <a:endParaRPr b="0" lang="en-US" sz="2400" strike="noStrike" u="none">
              <a:solidFill>
                <a:srgbClr val="000000"/>
              </a:solidFill>
              <a:effectLst/>
              <a:uFillTx/>
              <a:latin typeface="Arial"/>
            </a:endParaRPr>
          </a:p>
          <a:p>
            <a:pPr lvl="1" marL="743040" indent="-285840">
              <a:lnSpc>
                <a:spcPct val="100000"/>
              </a:lnSpc>
              <a:spcBef>
                <a:spcPts val="1001"/>
              </a:spcBef>
              <a:spcAft>
                <a:spcPts val="125"/>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Cross-Commodity Spreads</a:t>
            </a:r>
            <a:endParaRPr b="0" lang="en-US" sz="2000" strike="noStrike" u="none">
              <a:solidFill>
                <a:srgbClr val="000000"/>
              </a:solidFill>
              <a:effectLst/>
              <a:uFillTx/>
              <a:latin typeface="Arial"/>
            </a:endParaRPr>
          </a:p>
          <a:p>
            <a:pPr lvl="1" marL="743040" indent="-285840">
              <a:lnSpc>
                <a:spcPct val="100000"/>
              </a:lnSpc>
              <a:spcBef>
                <a:spcPts val="1001"/>
              </a:spcBef>
              <a:spcAft>
                <a:spcPts val="125"/>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Spark Spread</a:t>
            </a:r>
            <a:endParaRPr b="0" lang="en-US" sz="2000" strike="noStrike" u="none">
              <a:solidFill>
                <a:srgbClr val="000000"/>
              </a:solidFill>
              <a:effectLst/>
              <a:uFillTx/>
              <a:latin typeface="Arial"/>
            </a:endParaRPr>
          </a:p>
          <a:p>
            <a:pPr lvl="1" marL="743040" indent="-285840">
              <a:lnSpc>
                <a:spcPct val="100000"/>
              </a:lnSpc>
              <a:spcBef>
                <a:spcPts val="1001"/>
              </a:spcBef>
              <a:spcAft>
                <a:spcPts val="125"/>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Excess Power Purchases</a:t>
            </a:r>
            <a:endParaRPr b="0" lang="en-US" sz="2000" strike="noStrike" u="none">
              <a:solidFill>
                <a:srgbClr val="000000"/>
              </a:solidFill>
              <a:effectLst/>
              <a:uFillTx/>
              <a:latin typeface="Arial"/>
            </a:endParaRPr>
          </a:p>
          <a:p>
            <a:pPr lvl="1" marL="743040" indent="-285840">
              <a:lnSpc>
                <a:spcPct val="100000"/>
              </a:lnSpc>
              <a:spcBef>
                <a:spcPts val="1001"/>
              </a:spcBef>
              <a:spcAft>
                <a:spcPts val="125"/>
              </a:spcAft>
              <a:buClr>
                <a:srgbClr val="008000"/>
              </a:buClr>
              <a:buSzPct val="70000"/>
              <a:buFont typeface="Wingdings" charset="2"/>
              <a:buChar char=""/>
              <a:tabLst>
                <a:tab algn="l" pos="452124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Timing Arbitrage</a:t>
            </a:r>
            <a:endParaRPr b="0" lang="en-US" sz="2000" strike="noStrike" u="none">
              <a:solidFill>
                <a:srgbClr val="000000"/>
              </a:solidFill>
              <a:effectLst/>
              <a:uFillTx/>
              <a:latin typeface="Arial"/>
            </a:endParaRPr>
          </a:p>
          <a:p>
            <a:pPr marL="343080" indent="-343080">
              <a:lnSpc>
                <a:spcPct val="150000"/>
              </a:lnSpc>
              <a:spcBef>
                <a:spcPts val="1001"/>
              </a:spcBef>
              <a:spcAft>
                <a:spcPts val="125"/>
              </a:spcAft>
              <a:buClr>
                <a:srgbClr val="ffff00"/>
              </a:buClr>
              <a:buSzPct val="70000"/>
              <a:buFont typeface="Wingdings" charset="2"/>
              <a:buChar char=""/>
              <a:tabLst>
                <a:tab algn="l" pos="452124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1199"/>
              </a:spcBef>
              <a:spcAft>
                <a:spcPts val="150"/>
              </a:spcAft>
              <a:buClr>
                <a:srgbClr val="ffff00"/>
              </a:buClr>
              <a:buSzPct val="70000"/>
              <a:buFont typeface="Wingdings" charset="2"/>
              <a:buChar char=""/>
              <a:tabLst>
                <a:tab algn="l" pos="452124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a:p>
            <a:pPr marL="343080" indent="-343080">
              <a:spcBef>
                <a:spcPts val="1199"/>
              </a:spcBef>
              <a:spcAft>
                <a:spcPts val="150"/>
              </a:spcAft>
              <a:buClr>
                <a:srgbClr val="ffff00"/>
              </a:buClr>
              <a:buSzPct val="70000"/>
              <a:buFont typeface="Wingdings" charset="2"/>
              <a:buChar char=""/>
              <a:tabLst>
                <a:tab algn="l" pos="452124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
        <p:nvSpPr>
          <p:cNvPr id="68" name=""/>
          <p:cNvSpPr/>
          <p:nvPr/>
        </p:nvSpPr>
        <p:spPr>
          <a:xfrm>
            <a:off x="600120" y="152280"/>
            <a:ext cx="7772400" cy="55728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Additional Value Options</a:t>
            </a:r>
            <a:endParaRPr b="0" lang="en-US" sz="3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9199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1998-09-17T12:43:13Z</dcterms:created>
  <dc:creator>Roberto Martinez, Jr.</dc:creator>
  <dc:description/>
  <dc:language>en-US</dc:language>
  <cp:lastModifiedBy>CCH</cp:lastModifiedBy>
  <cp:lastPrinted>2001-04-10T22:48:24Z</cp:lastPrinted>
  <dcterms:modified xsi:type="dcterms:W3CDTF">2001-07-03T14:07:49Z</dcterms:modified>
  <cp:revision>825</cp:revision>
  <dc:subject/>
  <dc:title>Brigham Exploration Company</dc:title>
</cp:coreProperties>
</file>