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media/image3.png" ContentType="image/png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91773B-4B43-4EBF-B76A-30FD2AD8E69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18C416-8086-403E-8B56-6CAB1A4135A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C27AE8-7368-496D-9E0F-D63322CBF82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7A3346-3940-40E7-9862-818F78E6E99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F2B1A4-CBAF-494F-97B6-09A4FBA1378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55EEC7-BFD2-4AAD-A526-0432DE1F3E6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_white" descr=""/>
          <p:cNvPicPr/>
          <p:nvPr/>
        </p:nvPicPr>
        <p:blipFill>
          <a:blip r:embed="rId2"/>
          <a:stretch/>
        </p:blipFill>
        <p:spPr>
          <a:xfrm>
            <a:off x="0" y="5943600"/>
            <a:ext cx="990720" cy="914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MS_headerAboutUs3" descr=""/>
          <p:cNvPicPr/>
          <p:nvPr/>
        </p:nvPicPr>
        <p:blipFill>
          <a:blip r:embed="rId3"/>
          <a:stretch/>
        </p:blipFill>
        <p:spPr>
          <a:xfrm>
            <a:off x="0" y="0"/>
            <a:ext cx="9144000" cy="8604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ENRON SOUTH AMERICA</a:t>
            </a:r>
            <a:br>
              <a:rPr sz="4000"/>
            </a:br>
            <a:r>
              <a:rPr b="0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2001 Communication Program</a:t>
            </a:r>
            <a:endParaRPr b="0" lang="en-US" sz="4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2743200" y="53341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Presented by </a:t>
            </a:r>
            <a:endParaRPr b="0" lang="en-US" sz="2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indent="0" algn="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ESA Public Relations</a:t>
            </a:r>
            <a:endParaRPr b="0" lang="en-US" sz="2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indent="0" algn="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November 2, 2000</a:t>
            </a:r>
            <a:endParaRPr b="0" lang="en-US" sz="2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650880" y="3002040"/>
            <a:ext cx="7842240" cy="853920"/>
            <a:chOff x="650880" y="3002040"/>
            <a:chExt cx="7842240" cy="853920"/>
          </a:xfrm>
        </p:grpSpPr>
        <p:sp>
          <p:nvSpPr>
            <p:cNvPr id="19" name=""/>
            <p:cNvSpPr/>
            <p:nvPr/>
          </p:nvSpPr>
          <p:spPr>
            <a:xfrm>
              <a:off x="650880" y="3002040"/>
              <a:ext cx="7840800" cy="17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50880" y="3002040"/>
              <a:ext cx="7842240" cy="853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</a:t>
              </a:r>
              <a:r>
                <a:rPr b="0" lang="en-US" sz="5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</a:t>
              </a: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                                                                              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1" name="MS_headerAboutUs3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860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Publicize and Market Services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99072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Goal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Promote and publicize Enron South America’s wholesale and direct sales services to government, partners, customers, and prospective clients. 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Tasks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Position ESA Website as ESA’s “Business Card” through targeted ads and promotions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Promote BU businesses through campaign that brands, educates, differentiates and stimulates customer’s choice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Enhance BU business techniques and capabilities by organizing workshops in SP, Buenos Aires, Bogota and Caracas with EES, EOL, and Enron website specialists from Houston/Europe as presenters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Bring Enron branding specialist to Brazil and Argentina  to present techniques for using Enron’s new branding attributes to market BU services. 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Tactics– </a:t>
            </a: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Publicize and Market Services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" name=""/>
          <p:cNvGraphicFramePr/>
          <p:nvPr/>
        </p:nvGraphicFramePr>
        <p:xfrm>
          <a:off x="304920" y="1447920"/>
          <a:ext cx="8686800" cy="4613040"/>
        </p:xfrm>
        <a:graphic>
          <a:graphicData uri="http://schemas.openxmlformats.org/drawingml/2006/table">
            <a:tbl>
              <a:tblPr/>
              <a:tblGrid>
                <a:gridCol w="1828800"/>
                <a:gridCol w="2514600"/>
                <a:gridCol w="1904760"/>
                <a:gridCol w="1219320"/>
                <a:gridCol w="1219320"/>
              </a:tblGrid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Benefit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Responsibility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Timeline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025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Publicize ESA website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Increase customer awareness of services &amp; business development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 staff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Regional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 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- 4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89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BU ad campaign Develop collateral materials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Increased customer awareness of services &amp; business development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 staff,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BU managers,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Ad agency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br>
                        <a:rPr sz="1800"/>
                      </a:b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Develop 1Q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Launch 2Q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Training courses for ESA team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 from HQ business units/enhance working relations with HQ BUs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Miceli,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Regional PR staff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Brazil/Arg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Ven/Col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2Q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3Q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69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Enron branding training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Better understanding and utilization of Enron brand/brand consistency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Miceli, Regional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 staff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Brazil/Arg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Tactics– </a:t>
            </a: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Publicize and Market Services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304920" y="1447920"/>
          <a:ext cx="8686800" cy="4613040"/>
        </p:xfrm>
        <a:graphic>
          <a:graphicData uri="http://schemas.openxmlformats.org/drawingml/2006/table">
            <a:tbl>
              <a:tblPr/>
              <a:tblGrid>
                <a:gridCol w="1828800"/>
                <a:gridCol w="2514600"/>
                <a:gridCol w="1904760"/>
                <a:gridCol w="1219320"/>
                <a:gridCol w="1219320"/>
              </a:tblGrid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Benefit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Responsibility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Timeline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025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Trade Shows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Increase awareness of services and brand through targeted events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 staff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Regional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 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- 4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Events (Holiday parties)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Network &amp; brand Enron with opinion makers and key customers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 staff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–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44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World Energy Congress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International event that allows for increased branding &amp; corporate positioning oppts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B. Salvador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With region &amp; 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1-2 Q planning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3 Q implement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Sponsorships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Brand awareness at event &amp; activities with opinion leaders &amp; key customers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 staff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–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 </a:t>
            </a:r>
            <a:br>
              <a:rPr sz="4400"/>
            </a:b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Create Regulatory Reform Messages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99072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Goal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Actively support/promote policies, laws and regulatory reforms that establish regional energy integration and market-based energy solutions for the region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Tasks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Conduct Survey of Policy &amp; Opinion Makers to Identify Policy Positions 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Establish Reform Priorities and Develop Strategic Plan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Hold off-site meeting with outside facilitator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Build stakeholder database 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Support University/Think Tank Research/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Arial"/>
              </a:rPr>
              <a:t>Coordinate with Investors Chamber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Times New Roman"/>
              <a:buChar char="+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Arial"/>
              </a:rPr>
              <a:t>UFRJ’s Centro Brasileiro de Infra-Estrutura Project</a:t>
            </a:r>
            <a:endParaRPr b="0" lang="en-US" sz="1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Times New Roman"/>
              <a:buChar char="+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Enron-Princeton University/USP Project</a:t>
            </a:r>
            <a:endParaRPr b="0" lang="en-US" sz="1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Times New Roman"/>
              <a:buChar char="+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Arial"/>
              </a:rPr>
              <a:t>Institute of the Americas Brazil/Regional Energy Roundtables</a:t>
            </a:r>
            <a:endParaRPr b="0" lang="en-US" sz="1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Times New Roman"/>
              <a:buChar char="+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Arial"/>
              </a:rPr>
              <a:t>Coloquio IDEA 2001</a:t>
            </a:r>
            <a:endParaRPr b="0" lang="en-US" sz="1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Times New Roman"/>
              <a:buChar char="+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Arial"/>
              </a:rPr>
              <a:t>Brazil/Argentine think tank study on regional energy integration</a:t>
            </a:r>
            <a:endParaRPr b="0" lang="en-US" sz="1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Utilize Business/Industry Associations to Promote Positions 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Customer Choice Program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Tactics– </a:t>
            </a: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Regulatory Reform Messages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304920" y="2133720"/>
          <a:ext cx="8686800" cy="3531960"/>
        </p:xfrm>
        <a:graphic>
          <a:graphicData uri="http://schemas.openxmlformats.org/drawingml/2006/table">
            <a:tbl>
              <a:tblPr/>
              <a:tblGrid>
                <a:gridCol w="2057400"/>
                <a:gridCol w="2514600"/>
                <a:gridCol w="1600200"/>
                <a:gridCol w="1295280"/>
                <a:gridCol w="1219320"/>
              </a:tblGrid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Benefit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Responsibility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Timeline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0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Survey of policy &amp; opinion makers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Identify key stakeholder policy positions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J. Bestard/K.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Off-site meeting with outside facilitator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Establish outreach and advocacy priorities 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J. Bestard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63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Support university/think tank research by energy specialists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Develop data/analysis in support of reform positions.  Important opinion makers become reform advocates.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J. Bestard,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–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Tactics– </a:t>
            </a: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Regulatory Reform Messages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254160" y="1905120"/>
          <a:ext cx="8813520" cy="3166920"/>
        </p:xfrm>
        <a:graphic>
          <a:graphicData uri="http://schemas.openxmlformats.org/drawingml/2006/table">
            <a:tbl>
              <a:tblPr/>
              <a:tblGrid>
                <a:gridCol w="1600200"/>
                <a:gridCol w="2666880"/>
                <a:gridCol w="1828800"/>
                <a:gridCol w="1498680"/>
                <a:gridCol w="1218960"/>
              </a:tblGrid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Benefit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Responsibility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Timeline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89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Business/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Industry Associations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Increases visibility, awareness and facilitates communicating messages to business leaders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J. Bestard, 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Venezuela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–4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63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Customer Choice Program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Position Enron as advocate &amp; facilitate new rules through ad &amp; grassroots efforts campaign, messages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J. Bestard, Ad agency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– 2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nd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–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Media Relations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Goal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Develop a strong media relations program to position ESA, effectively communicate key messages and strengthen Enron brand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Tasks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Create a press kit with executive bios, fact sheets, website brochure and collateral materials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Daily media monitoring and analysis of US, Latin America and in-country 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Create comprehensive media database with key contacts/background information 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Identify opportunities to inform media about Enron’s evolving business model, new energy services, projects, and positions on reform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Provide media training for Enron executives who serve as BU spokespersons 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Sponsor a journalism training program through a well-respected think tank.  Target energy and finance reporters 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Tactics– </a:t>
            </a: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Media Relations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" name=""/>
          <p:cNvGraphicFramePr/>
          <p:nvPr/>
        </p:nvGraphicFramePr>
        <p:xfrm>
          <a:off x="304920" y="1523880"/>
          <a:ext cx="8686800" cy="3643560"/>
        </p:xfrm>
        <a:graphic>
          <a:graphicData uri="http://schemas.openxmlformats.org/drawingml/2006/table">
            <a:tbl>
              <a:tblPr/>
              <a:tblGrid>
                <a:gridCol w="1752480"/>
                <a:gridCol w="2743200"/>
                <a:gridCol w="1676520"/>
                <a:gridCol w="1295280"/>
                <a:gridCol w="1219320"/>
              </a:tblGrid>
              <a:tr h="514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Benefit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Responsibility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Timeline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69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Develop/update media materials &amp; press kits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Provides updated /accurate info  (English, Portuguese &amp; Spanish)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Local PR staff,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 firm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Regional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&amp; 2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nd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70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Media monitoring &amp; weekly analysis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Allows team to evaluate Enron messaging &amp; competitor’s positioning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Local PR staff,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 firm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Regional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&amp;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89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Proactive media relations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Build rapport w/ key  media by sharing info on new business model &amp; build media database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Local PR staff, PR firm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Regional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&amp;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Tactics– </a:t>
            </a: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Media Relations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7" name=""/>
          <p:cNvGraphicFramePr/>
          <p:nvPr/>
        </p:nvGraphicFramePr>
        <p:xfrm>
          <a:off x="228600" y="1600200"/>
          <a:ext cx="8762760" cy="2617920"/>
        </p:xfrm>
        <a:graphic>
          <a:graphicData uri="http://schemas.openxmlformats.org/drawingml/2006/table">
            <a:tbl>
              <a:tblPr/>
              <a:tblGrid>
                <a:gridCol w="1752480"/>
                <a:gridCol w="2362320"/>
                <a:gridCol w="2057400"/>
                <a:gridCol w="1371600"/>
                <a:gridCol w="1218960"/>
              </a:tblGrid>
              <a:tr h="514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Benefit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Responsibility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Timeline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89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Journalist seminar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Increase rapport with key media &amp; build understanding of business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Local PR staff, firm and 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nd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– 3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rd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Media training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Ensures consistency of messages by spokespersons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Local PR staff, 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&amp; 2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nd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ESA Public Relations Team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Goal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Create a stronger PR professional staff through policies and procedures to e effectively support the business unit’s “bottom-line”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Tasks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Institute annual off-site training workshop for ESA PR team.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Develop and implement ESA media relations policies and procedures 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Exchange weekly PR activity reports.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Expand PR functions in ESA countries to manage ESA website content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Communication Program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The program is based on certain assumptions about Enron’s evolving business model and challenges that Enron will have to overcome to successfully meet shareholder expectations  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The program is predicated on the belief that the PR function should be relevant to the business units by providing “bottom line” support to their operating targets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The program is a working document that will be tailored and revised throughout the year in order to best serve ESA’s business needs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Tactics– </a:t>
            </a: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ESA PR Team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1" name=""/>
          <p:cNvGraphicFramePr/>
          <p:nvPr/>
        </p:nvGraphicFramePr>
        <p:xfrm>
          <a:off x="76320" y="1523880"/>
          <a:ext cx="8839080" cy="4446720"/>
        </p:xfrm>
        <a:graphic>
          <a:graphicData uri="http://schemas.openxmlformats.org/drawingml/2006/table">
            <a:tbl>
              <a:tblPr/>
              <a:tblGrid>
                <a:gridCol w="1904760"/>
                <a:gridCol w="2514600"/>
                <a:gridCol w="1828800"/>
                <a:gridCol w="1295640"/>
                <a:gridCol w="1295280"/>
              </a:tblGrid>
              <a:tr h="514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Benefit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Responsibility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Timeline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89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Off-site meeting with training &amp; personnel enhancement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Build stronger ESA PR team &amp; discuss business support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Regional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89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Develop &amp; implement media policies &amp; procedures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Ensure proper handling of media requests and approvals of materials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3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Weekly PR report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Allows team to be informed of activities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Local PR staff, K. Miceli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–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Manage ESA website content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Allows PR managers to support business while ensuring accuracy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Local PR staff, 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–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Corporate Responsibility Program</a:t>
            </a:r>
            <a:r>
              <a:rPr b="0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Goal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Demonstrate Enron’s commitment to the communities it serves through a strong corporate responsibility program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Tasks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Develop ESA community relations policy, with guidelines on corporate giving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Develop a plan to: (a) provide financial and technical assistance to the new United Way-Brazil office , (b) and organize an Enron Brazil employees fund-raising campaign for UW-Brazil, and expand to Enron Argentina, Venezuela and Colombia   Publicize in </a:t>
            </a: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Circuito Enron and ESA intranet website.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Conduct cost-benefit audit of current charitable giving to assess value to BU managers.  Use findings to develop 2001 plan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Establish a process for reviewing and responding to requests in order to leverage and maximize our investments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Tactics– </a:t>
            </a: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Corporate Responsibility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76320" y="1600200"/>
          <a:ext cx="8915400" cy="4282920"/>
        </p:xfrm>
        <a:graphic>
          <a:graphicData uri="http://schemas.openxmlformats.org/drawingml/2006/table">
            <a:tbl>
              <a:tblPr/>
              <a:tblGrid>
                <a:gridCol w="1828800"/>
                <a:gridCol w="2590560"/>
                <a:gridCol w="1752840"/>
                <a:gridCol w="1523880"/>
                <a:gridCol w="1219320"/>
              </a:tblGrid>
              <a:tr h="514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Benefit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Responsibility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Timeline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89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Develop community relations policy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Allows ESA to define causes (e.g. technology, environment) while providing guidelines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Regional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69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Develop plan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Allows for budgeting and leveraging oppts.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Regional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Brazil, Arg &amp; Ven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Cost benefit audit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Use finding to assess value to BU and develop 2001 plan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Local PR staff,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5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Evaluation &amp; response process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Leverage and maximize investments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Local PR staff, 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Regional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–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Internal Communication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Goal  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Communicate Enron’s goals and new business plan to build morale, create commitment, productivity, innovation and continued success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Tasks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Partner with HR to develop a comprehensive program that utilizes and enhances existing tools, including eSpeak and Enron Corp. newsletters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Evaluate ESA Intranet and work with HR to make it more interactive for employees to access HR, corporate, and business unit information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Relaunch Circuito Enron to make it more regionally focused and available in Portuguese and Spanish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Launch an internal speakers bureau that includes brown bag lunches and employee meetings, allowing interaction between management team and different business groups and offices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Tactics– Internal Communication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" name=""/>
          <p:cNvGraphicFramePr/>
          <p:nvPr/>
        </p:nvGraphicFramePr>
        <p:xfrm>
          <a:off x="76320" y="1523880"/>
          <a:ext cx="8915400" cy="4434120"/>
        </p:xfrm>
        <a:graphic>
          <a:graphicData uri="http://schemas.openxmlformats.org/drawingml/2006/table">
            <a:tbl>
              <a:tblPr/>
              <a:tblGrid>
                <a:gridCol w="2133360"/>
                <a:gridCol w="2438640"/>
                <a:gridCol w="1676160"/>
                <a:gridCol w="1371600"/>
                <a:gridCol w="1295640"/>
              </a:tblGrid>
              <a:tr h="7207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Benefit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Responsibility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Timeline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Use internal Corp communication tools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Keep team informed, build loyalty morale &amp;  awareness of ESA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–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Evaluate, revise and update ESA Intranet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Creates interactive tool that provides HR, BU &amp; other info.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Local PR staff, K. Miceli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2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70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Revamp Circuito Enron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Allows team to use this tool to communicate with all ESA employees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Local PR staff, 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Internal speakers bureau (mtgs, brown bag lunches, etc.)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Provides management face time with employees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M. Padron, local PR staff, 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2Q launch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8377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Crisis Communication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7621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Goal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Develop a crisis communication program that establishes processes and allows for effective communication during a crisis 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Tasks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Evaluate and update crisis communication program (s) for business units and assets.  Review messaging, appropriate contact information and relevance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Partner with Enron Crisis Center to participate in crisis training programs to ensure communication components meet requirements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Work with ESA PR team to ensure members know their area of responsibility and are familiar with procedures and key messages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Include a crisis communication seminar in the ESA PR off-site workshop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Tactics– Crisis Communication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228600" y="1447920"/>
          <a:ext cx="8839080" cy="4446360"/>
        </p:xfrm>
        <a:graphic>
          <a:graphicData uri="http://schemas.openxmlformats.org/drawingml/2006/table">
            <a:tbl>
              <a:tblPr/>
              <a:tblGrid>
                <a:gridCol w="2057400"/>
                <a:gridCol w="2514600"/>
                <a:gridCol w="1600200"/>
                <a:gridCol w="1371600"/>
                <a:gridCol w="1295280"/>
              </a:tblGrid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Benefit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Responsibility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Timeline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Evaluate/update existing program (s)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Ensures that these meet current situation &amp; contain updated info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2-3Q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89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Crisis Communications Training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Ensures crisis communication plan is in place &amp;  reflects BU’s goals &amp; needs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Miceli, local PR staff, Corp Crisis Center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–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ESA PR team crisis communication awareness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Enhances team’s familiarity w/existing programs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Miceli, Corp Crisis Ctr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4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Crisis communication workshop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Allows team to increase knowledge in the area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Miceli, Corp Crisis Ctr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All countries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– 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" descr=""/>
          <p:cNvPicPr/>
          <p:nvPr/>
        </p:nvPicPr>
        <p:blipFill>
          <a:blip r:embed="rId1"/>
          <a:stretch/>
        </p:blipFill>
        <p:spPr>
          <a:xfrm>
            <a:off x="1752480" y="1143000"/>
            <a:ext cx="6061320" cy="5405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Assumptions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Enron’s business strategy is to structure its operations as flexible networks to accelerate growth with minimal capital expenditures and divest non-strategic assets to redeploy capital into the higher growth and stronger-return businesses of commercial, commodity trading and risk management services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Enron has been a proponent in the Southern Cone and elsewhere of market-based reforms, including deregulation and privatization because competition reduces business costs and provides the public with better energy products and services, greater efficiency and value for customers.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 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SWOT ANALYSIS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Strengths</a:t>
            </a:r>
            <a:endParaRPr b="0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Experience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Innovation 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Risk takers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Intellectual Capital 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Assets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Local presence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724280" y="16002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Weaknesses</a:t>
            </a:r>
            <a:endParaRPr b="0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Negative Image 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Identity Crisis 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Externally &amp; Internally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Confusion of evolving business model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Selling assets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Not part of cartel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Lacking media relations plan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SWOT ANALYSIS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61760" y="15238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Opportunities</a:t>
            </a:r>
            <a:endParaRPr b="0" lang="en-US" sz="2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Become industry leader in providing innovative energy solutions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*Power and gas marketing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*Total Energy Outsourcing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Promote regional energy deregulation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Strengthen relationships with key stakeholders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Reposition Enron brand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028840" y="1599840"/>
            <a:ext cx="380988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Threats</a:t>
            </a:r>
            <a:endParaRPr b="0" lang="en-US" sz="2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Changes in political environment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Currency devaluation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Reform fatigue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Losing “seat at the table”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Petrobras/YPF monopoly position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Politicized energy policies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Untrained regulators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Competitors willing to operate in non-market economy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Unfinished deregulation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International NGO pressures on OPIC/IFIs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Communication Goals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Enhance Enron Image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Publicize and Market Business Unit Services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Create Regulatory Reform Messages to Influence Policy/Opinion Makers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Enhance Media Relations Capabilities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Strengthen the ESA PR Offices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Enhance Good Corporate Citizenship/Social Responsibility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Enhance  Internal Communication Program in Partnership with HR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Manage Effective Crisis Management Communications </a:t>
            </a:r>
            <a:endParaRPr b="0" lang="en-US" sz="1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Enhance ESA Image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cc"/>
                </a:solidFill>
                <a:effectLst/>
                <a:uFillTx/>
                <a:latin typeface="Times New Roman"/>
                <a:ea typeface="Arial"/>
              </a:rPr>
              <a:t>Goal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Arial"/>
              </a:rPr>
              <a:t>Develop a program to improve and/or build Enron’s brand in the region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 </a:t>
            </a:r>
            <a:r>
              <a:rPr b="1" lang="en-US" sz="2000" strike="noStrike" u="sng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Tasks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Conduct opinion survey as follow-up to September 1999 “The Corporate Image Project” by InterScience to establish comparative baseline data and analysis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Use survey findings to organize campaign to publicize/inform/educate/explain Enron’s business strategy and model </a:t>
            </a:r>
            <a:endParaRPr b="0" lang="en-US" sz="2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Tactics– Enhance Enron Image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76320" y="1447920"/>
          <a:ext cx="8839080" cy="4192560"/>
        </p:xfrm>
        <a:graphic>
          <a:graphicData uri="http://schemas.openxmlformats.org/drawingml/2006/table">
            <a:tbl>
              <a:tblPr/>
              <a:tblGrid>
                <a:gridCol w="2057400"/>
                <a:gridCol w="2133360"/>
                <a:gridCol w="2133720"/>
                <a:gridCol w="1371600"/>
                <a:gridCol w="1143000"/>
              </a:tblGrid>
              <a:tr h="485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Benefit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Responsibility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Timeline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59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Opinion Survey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Comparative database for both media &amp; government. relations planning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J. Bestard, M. Guerriero, K. Miceli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26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Integrated marketing campaign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trade shows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Improve stakeholder understanding of  Enron business model/services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Local PR managers, K. Miceli &amp; agency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&amp; 2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nd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21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Speakers bureau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Improve stakeholder understanding of  Enron business model/services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K. Miceli/Brazil PR team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-4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Tactics– Enhance Enron Image</a:t>
            </a:r>
            <a:endParaRPr b="0" lang="en-US" sz="36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" name=""/>
          <p:cNvGraphicFramePr/>
          <p:nvPr/>
        </p:nvGraphicFramePr>
        <p:xfrm>
          <a:off x="228600" y="1752480"/>
          <a:ext cx="8686800" cy="3622680"/>
        </p:xfrm>
        <a:graphic>
          <a:graphicData uri="http://schemas.openxmlformats.org/drawingml/2006/table">
            <a:tbl>
              <a:tblPr/>
              <a:tblGrid>
                <a:gridCol w="1905120"/>
                <a:gridCol w="2209680"/>
                <a:gridCol w="2057400"/>
                <a:gridCol w="1295280"/>
                <a:gridCol w="1219320"/>
              </a:tblGrid>
              <a:tr h="7477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Benefit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Responsibility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Timeline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55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Media briefings/outreach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Improve stakeholder understanding of  Enron business model/services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Local PR staff Media relations firm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Regional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-4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519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Newspaper/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Magazine stories (local/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international)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Improve stakeholder understanding of  Enron business model/services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Local PR staff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Media relations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firm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Regional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Brazil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Argentina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Venezuela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st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-4</a:t>
                      </a:r>
                      <a:r>
                        <a:rPr b="0" lang="en-US" sz="1800" strike="noStrike" u="none" baseline="30000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th</a:t>
                      </a:r>
                      <a:r>
                        <a:rPr b="0" lang="en-US" sz="1800" strike="noStrike" u="none">
                          <a:solidFill>
                            <a:srgbClr val="3333cc"/>
                          </a:solidFill>
                          <a:effectLst/>
                          <a:uFillTx/>
                          <a:latin typeface="Times New Roman"/>
                        </a:rPr>
                        <a:t> Q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2000-10-25T18:15:09Z</dcterms:created>
  <dc:creator>Laura Williams</dc:creator>
  <dc:description/>
  <dc:language>en-US</dc:language>
  <cp:lastModifiedBy>Enron Technology</cp:lastModifiedBy>
  <cp:lastPrinted>2000-11-01T15:05:49Z</cp:lastPrinted>
  <dcterms:modified xsi:type="dcterms:W3CDTF">2000-11-03T13:53:44Z</dcterms:modified>
  <cp:revision>76</cp:revision>
  <dc:subject/>
  <dc:title>ENRON SOUTH AMERICA 2001 Communication Program</dc:title>
</cp:coreProperties>
</file>